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344" r:id="rId2"/>
    <p:sldId id="382" r:id="rId3"/>
    <p:sldId id="383" r:id="rId4"/>
    <p:sldId id="418" r:id="rId5"/>
    <p:sldId id="415" r:id="rId6"/>
    <p:sldId id="416" r:id="rId7"/>
    <p:sldId id="407" r:id="rId8"/>
    <p:sldId id="408" r:id="rId9"/>
    <p:sldId id="409" r:id="rId10"/>
    <p:sldId id="410" r:id="rId11"/>
    <p:sldId id="411" r:id="rId12"/>
    <p:sldId id="412" r:id="rId13"/>
    <p:sldId id="413" r:id="rId14"/>
    <p:sldId id="414" r:id="rId15"/>
    <p:sldId id="395" r:id="rId16"/>
    <p:sldId id="396" r:id="rId17"/>
    <p:sldId id="397" r:id="rId18"/>
    <p:sldId id="398" r:id="rId19"/>
    <p:sldId id="399" r:id="rId20"/>
    <p:sldId id="401" r:id="rId21"/>
    <p:sldId id="400" r:id="rId22"/>
    <p:sldId id="402" r:id="rId23"/>
    <p:sldId id="403" r:id="rId24"/>
    <p:sldId id="384" r:id="rId25"/>
    <p:sldId id="385" r:id="rId26"/>
    <p:sldId id="386" r:id="rId27"/>
    <p:sldId id="387" r:id="rId28"/>
    <p:sldId id="388" r:id="rId29"/>
    <p:sldId id="391" r:id="rId30"/>
    <p:sldId id="417" r:id="rId31"/>
    <p:sldId id="389" r:id="rId32"/>
    <p:sldId id="390" r:id="rId33"/>
    <p:sldId id="392" r:id="rId34"/>
    <p:sldId id="394" r:id="rId35"/>
  </p:sldIdLst>
  <p:sldSz cx="9144000" cy="6858000" type="screen4x3"/>
  <p:notesSz cx="70485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D5"/>
    <a:srgbClr val="8B8EFD"/>
    <a:srgbClr val="F8E2E2"/>
    <a:srgbClr val="EDEBF3"/>
    <a:srgbClr val="EDEAF4"/>
    <a:srgbClr val="67B2F7"/>
    <a:srgbClr val="99CCFF"/>
    <a:srgbClr val="007ABE"/>
    <a:srgbClr val="33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78" autoAdjust="0"/>
    <p:restoredTop sz="62331" autoAdjust="0"/>
  </p:normalViewPr>
  <p:slideViewPr>
    <p:cSldViewPr>
      <p:cViewPr>
        <p:scale>
          <a:sx n="58" d="100"/>
          <a:sy n="58" d="100"/>
        </p:scale>
        <p:origin x="-1046"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notesViewPr>
    <p:cSldViewPr>
      <p:cViewPr varScale="1">
        <p:scale>
          <a:sx n="59" d="100"/>
          <a:sy n="59" d="100"/>
        </p:scale>
        <p:origin x="-1548" y="-72"/>
      </p:cViewPr>
      <p:guideLst>
        <p:guide orient="horz" pos="2880"/>
        <p:guide pos="22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114691" name="Rectangle 3"/>
          <p:cNvSpPr>
            <a:spLocks noGrp="1" noChangeArrowheads="1"/>
          </p:cNvSpPr>
          <p:nvPr>
            <p:ph type="dt" sz="quarter"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114692" name="Rectangle 4"/>
          <p:cNvSpPr>
            <a:spLocks noGrp="1" noChangeArrowheads="1"/>
          </p:cNvSpPr>
          <p:nvPr>
            <p:ph type="ftr" sz="quarter" idx="2"/>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114693" name="Rectangle 5"/>
          <p:cNvSpPr>
            <a:spLocks noGrp="1" noChangeArrowheads="1"/>
          </p:cNvSpPr>
          <p:nvPr>
            <p:ph type="sldNum" sz="quarter" idx="3"/>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3C2AE135-AF1C-4082-9A55-15B8B1AEA2B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43011" name="Rectangle 3"/>
          <p:cNvSpPr>
            <a:spLocks noGrp="1" noChangeArrowheads="1"/>
          </p:cNvSpPr>
          <p:nvPr>
            <p:ph type="dt"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43012" name="Rectangle 4"/>
          <p:cNvSpPr>
            <a:spLocks noGrp="1" noRot="1" noChangeAspect="1" noChangeArrowheads="1" noTextEdit="1"/>
          </p:cNvSpPr>
          <p:nvPr>
            <p:ph type="sldImg" idx="2"/>
          </p:nvPr>
        </p:nvSpPr>
        <p:spPr bwMode="auto">
          <a:xfrm>
            <a:off x="1238250" y="685800"/>
            <a:ext cx="4572000" cy="3429000"/>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939800" y="4343400"/>
            <a:ext cx="5168900" cy="41148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4" name="Rectangle 6"/>
          <p:cNvSpPr>
            <a:spLocks noGrp="1" noChangeArrowheads="1"/>
          </p:cNvSpPr>
          <p:nvPr>
            <p:ph type="ftr" sz="quarter" idx="4"/>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43015" name="Rectangle 7"/>
          <p:cNvSpPr>
            <a:spLocks noGrp="1" noChangeArrowheads="1"/>
          </p:cNvSpPr>
          <p:nvPr>
            <p:ph type="sldNum" sz="quarter" idx="5"/>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A556C792-FF26-423E-BC6E-CAA1986DA76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CAC92-5B9E-40E4-91FF-8561FAFEFF79}" type="slidenum">
              <a:rPr lang="en-US"/>
              <a:pPr/>
              <a:t>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Verdana" pitchFamily="34" charset="0"/>
                <a:ea typeface="Verdana" pitchFamily="34" charset="0"/>
                <a:cs typeface="Verdana"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Clr>
                <a:srgbClr val="002060"/>
              </a:buClr>
              <a:buSzPct val="1000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3C1D00-18CF-4C55-9A7E-639E49104C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24F3F0-2C33-40B2-80CA-8F18272C75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00BB811-96D8-4275-85D9-249D2A14434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64008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172A992-022E-4613-910E-BD2B97C1FA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32" name="Picture 1036" descr="eGov Banner"/>
          <p:cNvPicPr>
            <a:picLocks noChangeAspect="1" noChangeArrowheads="1"/>
          </p:cNvPicPr>
          <p:nvPr/>
        </p:nvPicPr>
        <p:blipFill>
          <a:blip r:embed="rId6" cstate="print"/>
          <a:srcRect/>
          <a:stretch>
            <a:fillRect/>
          </a:stretch>
        </p:blipFill>
        <p:spPr bwMode="auto">
          <a:xfrm>
            <a:off x="228600" y="-3175"/>
            <a:ext cx="2819400" cy="927100"/>
          </a:xfrm>
          <a:prstGeom prst="rect">
            <a:avLst/>
          </a:prstGeom>
          <a:noFill/>
        </p:spPr>
      </p:pic>
      <p:sp>
        <p:nvSpPr>
          <p:cNvPr id="30722" name="Line 1026"/>
          <p:cNvSpPr>
            <a:spLocks noChangeShapeType="1"/>
          </p:cNvSpPr>
          <p:nvPr/>
        </p:nvSpPr>
        <p:spPr bwMode="auto">
          <a:xfrm>
            <a:off x="1257300" y="965200"/>
            <a:ext cx="7886700" cy="0"/>
          </a:xfrm>
          <a:prstGeom prst="line">
            <a:avLst/>
          </a:prstGeom>
          <a:noFill/>
          <a:ln w="88900">
            <a:solidFill>
              <a:srgbClr val="808080"/>
            </a:solidFill>
            <a:round/>
            <a:headEnd/>
            <a:tailEnd/>
          </a:ln>
          <a:effectLst>
            <a:outerShdw dist="17961" dir="18900000" algn="ctr" rotWithShape="0">
              <a:schemeClr val="tx1"/>
            </a:outerShdw>
          </a:effectLst>
        </p:spPr>
        <p:txBody>
          <a:bodyPr wrap="none" anchor="ctr"/>
          <a:lstStyle/>
          <a:p>
            <a:endParaRPr lang="en-US"/>
          </a:p>
        </p:txBody>
      </p:sp>
      <p:sp>
        <p:nvSpPr>
          <p:cNvPr id="30723" name="Rectangle 1027"/>
          <p:cNvSpPr>
            <a:spLocks noGrp="1" noChangeArrowheads="1"/>
          </p:cNvSpPr>
          <p:nvPr>
            <p:ph type="title"/>
          </p:nvPr>
        </p:nvSpPr>
        <p:spPr bwMode="auto">
          <a:xfrm>
            <a:off x="2819400" y="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4" name="Rectangle 1028"/>
          <p:cNvSpPr>
            <a:spLocks noGrp="1" noChangeArrowheads="1"/>
          </p:cNvSpPr>
          <p:nvPr>
            <p:ph type="body" idx="1"/>
          </p:nvPr>
        </p:nvSpPr>
        <p:spPr bwMode="auto">
          <a:xfrm>
            <a:off x="152400" y="1143000"/>
            <a:ext cx="8839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5" name="Rectangle 1029"/>
          <p:cNvSpPr>
            <a:spLocks noGrp="1" noChangeArrowheads="1"/>
          </p:cNvSpPr>
          <p:nvPr>
            <p:ph type="dt" sz="half" idx="2"/>
          </p:nvPr>
        </p:nvSpPr>
        <p:spPr bwMode="auto">
          <a:xfrm>
            <a:off x="762000" y="6553200"/>
            <a:ext cx="18288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lvl1pPr>
          </a:lstStyle>
          <a:p>
            <a:endParaRPr lang="en-US"/>
          </a:p>
        </p:txBody>
      </p:sp>
      <p:sp>
        <p:nvSpPr>
          <p:cNvPr id="30726" name="Rectangle 1030"/>
          <p:cNvSpPr>
            <a:spLocks noGrp="1" noChangeArrowheads="1"/>
          </p:cNvSpPr>
          <p:nvPr>
            <p:ph type="ftr" sz="quarter" idx="3"/>
          </p:nvPr>
        </p:nvSpPr>
        <p:spPr bwMode="auto">
          <a:xfrm>
            <a:off x="3276600" y="6553200"/>
            <a:ext cx="2895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vl1pPr>
          </a:lstStyle>
          <a:p>
            <a:endParaRPr lang="en-US"/>
          </a:p>
        </p:txBody>
      </p:sp>
      <p:sp>
        <p:nvSpPr>
          <p:cNvPr id="30727" name="Rectangle 1031"/>
          <p:cNvSpPr>
            <a:spLocks noGrp="1" noChangeArrowheads="1"/>
          </p:cNvSpPr>
          <p:nvPr>
            <p:ph type="sldNum" sz="quarter" idx="4"/>
          </p:nvPr>
        </p:nvSpPr>
        <p:spPr bwMode="auto">
          <a:xfrm>
            <a:off x="6934200" y="65532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fld id="{C6FD755B-FF02-4C20-A3C8-AA215792D9A4}" type="slidenum">
              <a:rPr lang="en-US"/>
              <a:pPr/>
              <a:t>‹#›</a:t>
            </a:fld>
            <a:endParaRPr lang="en-US"/>
          </a:p>
        </p:txBody>
      </p:sp>
      <p:sp>
        <p:nvSpPr>
          <p:cNvPr id="11" name="Rectangle 10"/>
          <p:cNvSpPr/>
          <p:nvPr/>
        </p:nvSpPr>
        <p:spPr bwMode="auto">
          <a:xfrm>
            <a:off x="0" y="6477000"/>
            <a:ext cx="9144000" cy="381000"/>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6" r:id="rId3"/>
    <p:sldLayoutId id="2147483655" r:id="rId4"/>
  </p:sldLayoutIdLst>
  <p:txStyles>
    <p:titleStyle>
      <a:lvl1pPr algn="ctr" rtl="0" eaLnBrk="1" fontAlgn="base" hangingPunct="1">
        <a:lnSpc>
          <a:spcPct val="80000"/>
        </a:lnSpc>
        <a:spcBef>
          <a:spcPct val="0"/>
        </a:spcBef>
        <a:spcAft>
          <a:spcPct val="0"/>
        </a:spcAft>
        <a:defRPr sz="2800">
          <a:solidFill>
            <a:srgbClr val="333399"/>
          </a:solidFill>
          <a:effectLst>
            <a:outerShdw blurRad="38100" dist="38100" dir="2700000" algn="tl">
              <a:srgbClr val="C0C0C0"/>
            </a:outerShdw>
          </a:effectLst>
          <a:latin typeface="+mj-lt"/>
          <a:ea typeface="+mj-ea"/>
          <a:cs typeface="+mj-cs"/>
        </a:defRPr>
      </a:lvl1pPr>
      <a:lvl2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2pPr>
      <a:lvl3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3pPr>
      <a:lvl4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4pPr>
      <a:lvl5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5pPr>
      <a:lvl6pPr marL="4572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6pPr>
      <a:lvl7pPr marL="9144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7pPr>
      <a:lvl8pPr marL="13716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8pPr>
      <a:lvl9pPr marL="18288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9pPr>
    </p:titleStyle>
    <p:bodyStyle>
      <a:lvl1pPr marL="342900" indent="-342900" algn="l" rtl="0" eaLnBrk="1" fontAlgn="base" hangingPunct="1">
        <a:spcBef>
          <a:spcPct val="20000"/>
        </a:spcBef>
        <a:spcAft>
          <a:spcPct val="0"/>
        </a:spcAft>
        <a:buClr>
          <a:srgbClr val="FF9933"/>
        </a:buClr>
        <a:buSzPct val="80000"/>
        <a:buFont typeface="Wingdings" pitchFamily="2" charset="2"/>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CC3300"/>
        </a:buClr>
        <a:buSzPct val="70000"/>
        <a:buFont typeface="Wingdings" pitchFamily="2" charset="2"/>
        <a:buChar char="®"/>
        <a:defRPr sz="2400">
          <a:solidFill>
            <a:srgbClr val="000000"/>
          </a:solidFill>
          <a:latin typeface="+mn-lt"/>
        </a:defRPr>
      </a:lvl2pPr>
      <a:lvl3pPr marL="1143000" indent="-228600" algn="l" rtl="0" eaLnBrk="1" fontAlgn="base" hangingPunct="1">
        <a:spcBef>
          <a:spcPct val="20000"/>
        </a:spcBef>
        <a:spcAft>
          <a:spcPct val="0"/>
        </a:spcAft>
        <a:buClr>
          <a:srgbClr val="587B01"/>
        </a:buClr>
        <a:buSzPct val="60000"/>
        <a:buFont typeface="Wingdings" pitchFamily="2" charset="2"/>
        <a:buChar char="®"/>
        <a:defRPr sz="2000">
          <a:solidFill>
            <a:srgbClr val="000000"/>
          </a:solidFill>
          <a:latin typeface="+mn-lt"/>
        </a:defRPr>
      </a:lvl3pPr>
      <a:lvl4pPr marL="1600200" indent="-228600" algn="l" rtl="0" eaLnBrk="1" fontAlgn="base" hangingPunct="1">
        <a:spcBef>
          <a:spcPct val="20000"/>
        </a:spcBef>
        <a:spcAft>
          <a:spcPct val="0"/>
        </a:spcAft>
        <a:buClr>
          <a:srgbClr val="915E01"/>
        </a:buClr>
        <a:buSzPct val="60000"/>
        <a:buFont typeface="Wingdings" pitchFamily="2" charset="2"/>
        <a:buChar char="l"/>
        <a:defRPr>
          <a:solidFill>
            <a:srgbClr val="000000"/>
          </a:solidFill>
          <a:latin typeface="+mn-lt"/>
        </a:defRPr>
      </a:lvl4pPr>
      <a:lvl5pPr marL="20574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5pPr>
      <a:lvl6pPr marL="25146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6pPr>
      <a:lvl7pPr marL="29718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7pPr>
      <a:lvl8pPr marL="34290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8pPr>
      <a:lvl9pPr marL="38862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2438400" y="3810000"/>
            <a:ext cx="6705600" cy="2739956"/>
          </a:xfrm>
          <a:prstGeom prst="rect">
            <a:avLst/>
          </a:prstGeom>
          <a:noFill/>
          <a:ln w="63500">
            <a:noFill/>
            <a:miter lim="800000"/>
            <a:headEnd/>
            <a:tailEnd/>
          </a:ln>
          <a:effectLst>
            <a:prstShdw prst="shdw17" dist="127633" dir="342636">
              <a:schemeClr val="tx1"/>
            </a:prstShdw>
          </a:effectLst>
        </p:spPr>
        <p:txBody>
          <a:bodyPr wrap="square" tIns="0">
            <a:spAutoFit/>
          </a:bodyPr>
          <a:lstStyle/>
          <a:p>
            <a:pPr algn="ctr">
              <a:spcBef>
                <a:spcPct val="50000"/>
              </a:spcBef>
            </a:pPr>
            <a:r>
              <a:rPr lang="en-US" b="1" smtClean="0">
                <a:solidFill>
                  <a:srgbClr val="002060"/>
                </a:solidFill>
                <a:latin typeface="Verdana" pitchFamily="34" charset="0"/>
                <a:ea typeface="Verdana" pitchFamily="34" charset="0"/>
                <a:cs typeface="Verdana" pitchFamily="34" charset="0"/>
              </a:rPr>
              <a:t>Chính phủ điện tử</a:t>
            </a:r>
            <a:r>
              <a:rPr lang="en-US" b="1">
                <a:latin typeface="Courier New" pitchFamily="49" charset="0"/>
              </a:rPr>
              <a:t/>
            </a:r>
            <a:br>
              <a:rPr lang="en-US" b="1">
                <a:latin typeface="Courier New" pitchFamily="49" charset="0"/>
              </a:rPr>
            </a:br>
            <a:endParaRPr lang="en-US" sz="3600" b="1" smtClean="0">
              <a:latin typeface="Verdana" pitchFamily="34" charset="0"/>
              <a:ea typeface="Verdana" pitchFamily="34" charset="0"/>
              <a:cs typeface="Verdana" pitchFamily="34" charset="0"/>
            </a:endParaRPr>
          </a:p>
          <a:p>
            <a:pPr>
              <a:spcBef>
                <a:spcPct val="50000"/>
              </a:spcBef>
            </a:pPr>
            <a:r>
              <a:rPr lang="en-US" sz="2400" b="1" smtClean="0">
                <a:cs typeface="Times New Roman" pitchFamily="18" charset="0"/>
              </a:rPr>
              <a:t>TS. Phạm V</a:t>
            </a:r>
            <a:r>
              <a:rPr lang="vi-VN" sz="2400" b="1" smtClean="0">
                <a:cs typeface="Times New Roman" pitchFamily="18" charset="0"/>
              </a:rPr>
              <a:t>ă</a:t>
            </a:r>
            <a:r>
              <a:rPr lang="en-US" sz="2400" b="1" smtClean="0">
                <a:cs typeface="Times New Roman" pitchFamily="18" charset="0"/>
              </a:rPr>
              <a:t>n Tính</a:t>
            </a:r>
          </a:p>
          <a:p>
            <a:pPr>
              <a:spcBef>
                <a:spcPct val="50000"/>
              </a:spcBef>
            </a:pPr>
            <a:r>
              <a:rPr lang="en-US" sz="2400" b="1" smtClean="0">
                <a:cs typeface="Times New Roman" pitchFamily="18" charset="0"/>
              </a:rPr>
              <a:t>Khoa CNTT, ĐH Nông Lâm TP.HCM</a:t>
            </a:r>
          </a:p>
          <a:p>
            <a:pPr>
              <a:spcBef>
                <a:spcPct val="50000"/>
              </a:spcBef>
            </a:pPr>
            <a:r>
              <a:rPr lang="en-US" sz="2400" b="1" smtClean="0">
                <a:cs typeface="Times New Roman" pitchFamily="18" charset="0"/>
              </a:rPr>
              <a:t>pvtinh@hcmuaf.edu.vn</a:t>
            </a:r>
            <a:endParaRPr lang="en-US" sz="2400" b="1">
              <a:cs typeface="Times New Roman" pitchFamily="18" charset="0"/>
            </a:endParaRPr>
          </a:p>
        </p:txBody>
      </p:sp>
      <p:pic>
        <p:nvPicPr>
          <p:cNvPr id="8" name="Picture 7" descr="Nhà QH1.jpg"/>
          <p:cNvPicPr>
            <a:picLocks noChangeAspect="1"/>
          </p:cNvPicPr>
          <p:nvPr/>
        </p:nvPicPr>
        <p:blipFill>
          <a:blip r:embed="rId3" cstate="print"/>
          <a:stretch>
            <a:fillRect/>
          </a:stretch>
        </p:blipFill>
        <p:spPr>
          <a:xfrm>
            <a:off x="0" y="914400"/>
            <a:ext cx="3419494" cy="2667000"/>
          </a:xfrm>
          <a:prstGeom prst="rect">
            <a:avLst/>
          </a:prstGeom>
        </p:spPr>
      </p:pic>
      <p:pic>
        <p:nvPicPr>
          <p:cNvPr id="9" name="Picture 8" descr="NHNN.jpg"/>
          <p:cNvPicPr>
            <a:picLocks noChangeAspect="1"/>
          </p:cNvPicPr>
          <p:nvPr/>
        </p:nvPicPr>
        <p:blipFill>
          <a:blip r:embed="rId4" cstate="print"/>
          <a:srcRect l="10339"/>
          <a:stretch>
            <a:fillRect/>
          </a:stretch>
        </p:blipFill>
        <p:spPr>
          <a:xfrm>
            <a:off x="3429000" y="0"/>
            <a:ext cx="5715000" cy="3581400"/>
          </a:xfrm>
          <a:prstGeom prst="rect">
            <a:avLst/>
          </a:prstGeom>
        </p:spPr>
      </p:pic>
      <p:pic>
        <p:nvPicPr>
          <p:cNvPr id="10" name="Picture 9" descr="Nhà QH2.jpg"/>
          <p:cNvPicPr>
            <a:picLocks noChangeAspect="1"/>
          </p:cNvPicPr>
          <p:nvPr/>
        </p:nvPicPr>
        <p:blipFill>
          <a:blip r:embed="rId5" cstate="print"/>
          <a:stretch>
            <a:fillRect/>
          </a:stretch>
        </p:blipFill>
        <p:spPr>
          <a:xfrm>
            <a:off x="0" y="3581400"/>
            <a:ext cx="2511364" cy="3276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JSF-enabled XHTML page</a:t>
            </a:r>
            <a:endParaRPr lang="en-US"/>
          </a:p>
        </p:txBody>
      </p:sp>
      <p:pic>
        <p:nvPicPr>
          <p:cNvPr id="31746" name="Picture 2"/>
          <p:cNvPicPr>
            <a:picLocks noChangeAspect="1" noChangeArrowheads="1"/>
          </p:cNvPicPr>
          <p:nvPr/>
        </p:nvPicPr>
        <p:blipFill>
          <a:blip r:embed="rId2" cstate="print"/>
          <a:srcRect/>
          <a:stretch>
            <a:fillRect/>
          </a:stretch>
        </p:blipFill>
        <p:spPr bwMode="auto">
          <a:xfrm>
            <a:off x="381000" y="1143000"/>
            <a:ext cx="8347753" cy="3810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JSF Request Processing Lifecycle</a:t>
            </a:r>
            <a:endParaRPr lang="en-US"/>
          </a:p>
        </p:txBody>
      </p:sp>
      <p:sp>
        <p:nvSpPr>
          <p:cNvPr id="5" name="Content Placeholder 4"/>
          <p:cNvSpPr>
            <a:spLocks noGrp="1"/>
          </p:cNvSpPr>
          <p:nvPr>
            <p:ph idx="1"/>
          </p:nvPr>
        </p:nvSpPr>
        <p:spPr>
          <a:xfrm>
            <a:off x="152400" y="990600"/>
            <a:ext cx="8839200" cy="2133600"/>
          </a:xfrm>
        </p:spPr>
        <p:txBody>
          <a:bodyPr/>
          <a:lstStyle/>
          <a:p>
            <a:r>
              <a:rPr lang="en-US" sz="2400" smtClean="0"/>
              <a:t>When a JSF-enabled XHTML page is requested or when the user invokes an action on a UI component in a JSF-enabled XHTML page, it is important to understand the exact sequence of events that occur on the server in order to fulfill the request to view or submit a JSF page</a:t>
            </a:r>
            <a:endParaRPr lang="en-US" sz="2400"/>
          </a:p>
        </p:txBody>
      </p:sp>
      <p:pic>
        <p:nvPicPr>
          <p:cNvPr id="1026" name="Picture 2"/>
          <p:cNvPicPr>
            <a:picLocks noChangeAspect="1" noChangeArrowheads="1"/>
          </p:cNvPicPr>
          <p:nvPr/>
        </p:nvPicPr>
        <p:blipFill>
          <a:blip r:embed="rId2" cstate="print"/>
          <a:srcRect/>
          <a:stretch>
            <a:fillRect/>
          </a:stretch>
        </p:blipFill>
        <p:spPr bwMode="auto">
          <a:xfrm>
            <a:off x="1524000" y="2933700"/>
            <a:ext cx="6067425" cy="3924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JSF Request Processing Lifecycle</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38099" y="2057400"/>
            <a:ext cx="8944303" cy="281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JSF Navigation Model</a:t>
            </a:r>
            <a:endParaRPr lang="en-US"/>
          </a:p>
        </p:txBody>
      </p:sp>
      <p:sp>
        <p:nvSpPr>
          <p:cNvPr id="5" name="Content Placeholder 4"/>
          <p:cNvSpPr>
            <a:spLocks noGrp="1"/>
          </p:cNvSpPr>
          <p:nvPr>
            <p:ph idx="1"/>
          </p:nvPr>
        </p:nvSpPr>
        <p:spPr/>
        <p:txBody>
          <a:bodyPr/>
          <a:lstStyle/>
          <a:p>
            <a:r>
              <a:rPr lang="en-US" smtClean="0"/>
              <a:t>JSF follows a Model-View-Controller design paradigm. Recall that an MVC application is segmented into three distinct application components:</a:t>
            </a:r>
          </a:p>
          <a:p>
            <a:pPr lvl="1"/>
            <a:r>
              <a:rPr lang="en-US" smtClean="0"/>
              <a:t>The </a:t>
            </a:r>
            <a:r>
              <a:rPr lang="en-US" b="1" smtClean="0"/>
              <a:t>Model</a:t>
            </a:r>
            <a:r>
              <a:rPr lang="en-US" smtClean="0"/>
              <a:t>, which contains </a:t>
            </a:r>
            <a:r>
              <a:rPr lang="en-US" b="1" smtClean="0"/>
              <a:t>the business logic or non-UI code</a:t>
            </a:r>
          </a:p>
          <a:p>
            <a:pPr lvl="1"/>
            <a:r>
              <a:rPr lang="en-US" smtClean="0"/>
              <a:t>The </a:t>
            </a:r>
            <a:r>
              <a:rPr lang="en-US" b="1" smtClean="0"/>
              <a:t>View</a:t>
            </a:r>
            <a:r>
              <a:rPr lang="en-US" smtClean="0"/>
              <a:t>, which is all the code necessary to present a </a:t>
            </a:r>
            <a:r>
              <a:rPr lang="en-US" b="1" smtClean="0"/>
              <a:t>UI </a:t>
            </a:r>
            <a:r>
              <a:rPr lang="en-US" smtClean="0"/>
              <a:t>to the user</a:t>
            </a:r>
          </a:p>
          <a:p>
            <a:pPr lvl="1"/>
            <a:r>
              <a:rPr lang="en-US" smtClean="0"/>
              <a:t>The </a:t>
            </a:r>
            <a:r>
              <a:rPr lang="en-US" b="1" smtClean="0"/>
              <a:t>Controller</a:t>
            </a:r>
            <a:r>
              <a:rPr lang="en-US" smtClean="0"/>
              <a:t>, which is a front-end agent that directly </a:t>
            </a:r>
            <a:r>
              <a:rPr lang="en-US" b="1" smtClean="0"/>
              <a:t>handles the user’s requests and dispatches the appropriate view</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JSF Navigation Model</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228599" y="609600"/>
            <a:ext cx="5631413" cy="6248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Basic Structure of JSF 2.0 Application – JSF flow</a:t>
            </a:r>
            <a:endParaRPr lang="en-US"/>
          </a:p>
        </p:txBody>
      </p:sp>
      <p:sp>
        <p:nvSpPr>
          <p:cNvPr id="8" name="Content Placeholder 7"/>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8100" y="990600"/>
            <a:ext cx="90678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Basic structure of JSF Page</a:t>
            </a:r>
            <a:endParaRPr lang="en-US"/>
          </a:p>
        </p:txBody>
      </p:sp>
      <p:sp>
        <p:nvSpPr>
          <p:cNvPr id="6146" name="Rectangle 2"/>
          <p:cNvSpPr>
            <a:spLocks noChangeArrowheads="1"/>
          </p:cNvSpPr>
          <p:nvPr/>
        </p:nvSpPr>
        <p:spPr bwMode="auto">
          <a:xfrm>
            <a:off x="0" y="1199242"/>
            <a:ext cx="9144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&lt;?</a:t>
            </a:r>
            <a:r>
              <a:rPr kumimoji="0" lang="en-US" sz="2000" b="0" i="0" u="none" strike="noStrike" cap="none" normalizeH="0" baseline="0" smtClean="0">
                <a:ln>
                  <a:noFill/>
                </a:ln>
                <a:solidFill>
                  <a:srgbClr val="3F7F7F"/>
                </a:solidFill>
                <a:effectLst/>
                <a:latin typeface="Consolas" pitchFamily="49" charset="0"/>
                <a:ea typeface="Calibri" pitchFamily="34" charset="0"/>
                <a:cs typeface="Consolas" pitchFamily="49" charset="0"/>
              </a:rPr>
              <a:t>xml</a:t>
            </a: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7F007F"/>
                </a:solidFill>
                <a:effectLst/>
                <a:latin typeface="Consolas" pitchFamily="49" charset="0"/>
                <a:ea typeface="Calibri" pitchFamily="34" charset="0"/>
                <a:cs typeface="Consolas" pitchFamily="49" charset="0"/>
              </a:rPr>
              <a:t>version</a:t>
            </a: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a:t>
            </a:r>
            <a:r>
              <a:rPr kumimoji="0" lang="en-US" sz="2000" b="0" i="1" u="none" strike="noStrike" cap="none" normalizeH="0" baseline="0" smtClean="0">
                <a:ln>
                  <a:noFill/>
                </a:ln>
                <a:solidFill>
                  <a:srgbClr val="2A00FF"/>
                </a:solidFill>
                <a:effectLst/>
                <a:latin typeface="Consolas" pitchFamily="49" charset="0"/>
                <a:ea typeface="Calibri" pitchFamily="34" charset="0"/>
                <a:cs typeface="Consolas" pitchFamily="49" charset="0"/>
              </a:rPr>
              <a:t>"1.0"</a:t>
            </a: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7F007F"/>
                </a:solidFill>
                <a:effectLst/>
                <a:latin typeface="Consolas" pitchFamily="49" charset="0"/>
                <a:ea typeface="Calibri" pitchFamily="34" charset="0"/>
                <a:cs typeface="Consolas" pitchFamily="49" charset="0"/>
              </a:rPr>
              <a:t>encoding</a:t>
            </a: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a:t>
            </a:r>
            <a:r>
              <a:rPr kumimoji="0" lang="en-US" sz="2000" b="0" i="1" u="none" strike="noStrike" cap="none" normalizeH="0" baseline="0" smtClean="0">
                <a:ln>
                  <a:noFill/>
                </a:ln>
                <a:solidFill>
                  <a:srgbClr val="2A00FF"/>
                </a:solidFill>
                <a:effectLst/>
                <a:latin typeface="Consolas" pitchFamily="49" charset="0"/>
                <a:ea typeface="Calibri" pitchFamily="34" charset="0"/>
                <a:cs typeface="Consolas" pitchFamily="49" charset="0"/>
              </a:rPr>
              <a:t>"UTF-8"</a:t>
            </a: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?&gt;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&lt;!</a:t>
            </a:r>
            <a:r>
              <a:rPr kumimoji="0" lang="en-US" sz="2000" b="0" i="0" u="none" strike="noStrike" cap="none" normalizeH="0" baseline="0" smtClean="0">
                <a:ln>
                  <a:noFill/>
                </a:ln>
                <a:solidFill>
                  <a:srgbClr val="3F7F7F"/>
                </a:solidFill>
                <a:effectLst/>
                <a:latin typeface="Consolas" pitchFamily="49" charset="0"/>
                <a:ea typeface="Calibri" pitchFamily="34" charset="0"/>
                <a:cs typeface="Consolas" pitchFamily="49" charset="0"/>
              </a:rPr>
              <a:t>DOCTYPE</a:t>
            </a: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html</a:t>
            </a: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808080"/>
                </a:solidFill>
                <a:effectLst/>
                <a:latin typeface="Consolas" pitchFamily="49" charset="0"/>
                <a:ea typeface="Calibri" pitchFamily="34" charset="0"/>
                <a:cs typeface="Consolas" pitchFamily="49" charset="0"/>
              </a:rPr>
              <a:t>PUBLIC</a:t>
            </a: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"-//W3C//DTD XHTML 1.0 Transitional//EN"</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3F7F5F"/>
                </a:solidFill>
                <a:effectLst/>
                <a:latin typeface="Consolas" pitchFamily="49" charset="0"/>
                <a:ea typeface="Calibri" pitchFamily="34" charset="0"/>
                <a:cs typeface="Consolas" pitchFamily="49" charset="0"/>
              </a:rPr>
              <a:t>"http://www.w3.org/TR/xhtml1/DTD/xhtml1-transitional.dtd"</a:t>
            </a: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&gt;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&lt;</a:t>
            </a:r>
            <a:r>
              <a:rPr kumimoji="0" lang="en-US" sz="2000" b="0" i="0" u="none" strike="noStrike" cap="none" normalizeH="0" baseline="0" smtClean="0">
                <a:ln>
                  <a:noFill/>
                </a:ln>
                <a:solidFill>
                  <a:srgbClr val="3F7F7F"/>
                </a:solidFill>
                <a:effectLst/>
                <a:latin typeface="Consolas" pitchFamily="49" charset="0"/>
                <a:ea typeface="Calibri" pitchFamily="34" charset="0"/>
                <a:cs typeface="Consolas" pitchFamily="49" charset="0"/>
              </a:rPr>
              <a:t>html</a:t>
            </a: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7F007F"/>
                </a:solidFill>
                <a:effectLst/>
                <a:latin typeface="Consolas" pitchFamily="49" charset="0"/>
                <a:ea typeface="Calibri" pitchFamily="34" charset="0"/>
                <a:cs typeface="Consolas" pitchFamily="49" charset="0"/>
              </a:rPr>
              <a:t>xmlns</a:t>
            </a: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a:t>
            </a:r>
            <a:r>
              <a:rPr kumimoji="0" lang="en-US" sz="2000" b="0" i="1" u="none" strike="noStrike" cap="none" normalizeH="0" baseline="0" smtClean="0">
                <a:ln>
                  <a:noFill/>
                </a:ln>
                <a:solidFill>
                  <a:srgbClr val="2A00FF"/>
                </a:solidFill>
                <a:effectLst/>
                <a:latin typeface="Consolas" pitchFamily="49" charset="0"/>
                <a:ea typeface="Calibri" pitchFamily="34" charset="0"/>
                <a:cs typeface="Consolas" pitchFamily="49" charset="0"/>
              </a:rPr>
              <a:t>"http://www.w3.org/1999/xhtml"</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7F007F"/>
                </a:solidFill>
                <a:effectLst/>
                <a:latin typeface="Consolas" pitchFamily="49" charset="0"/>
                <a:ea typeface="Calibri" pitchFamily="34" charset="0"/>
                <a:cs typeface="Consolas" pitchFamily="49" charset="0"/>
              </a:rPr>
              <a:t>xmlns:ui</a:t>
            </a: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a:t>
            </a:r>
            <a:r>
              <a:rPr kumimoji="0" lang="en-US" sz="2000" b="0" i="1" u="none" strike="noStrike" cap="none" normalizeH="0" baseline="0" smtClean="0">
                <a:ln>
                  <a:noFill/>
                </a:ln>
                <a:solidFill>
                  <a:srgbClr val="2A00FF"/>
                </a:solidFill>
                <a:effectLst/>
                <a:latin typeface="Consolas" pitchFamily="49" charset="0"/>
                <a:ea typeface="Calibri" pitchFamily="34" charset="0"/>
                <a:cs typeface="Consolas" pitchFamily="49" charset="0"/>
              </a:rPr>
              <a:t>"http://java.sun.com/jsf/facelets"</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xmlns:h</a:t>
            </a: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a:t>
            </a:r>
            <a:r>
              <a:rPr kumimoji="0" lang="en-US" sz="2000" b="0" i="1" u="none" strike="noStrike" cap="none" normalizeH="0" baseline="0" smtClean="0">
                <a:ln>
                  <a:noFill/>
                </a:ln>
                <a:solidFill>
                  <a:srgbClr val="2A00FF"/>
                </a:solidFill>
                <a:effectLst/>
                <a:latin typeface="Consolas" pitchFamily="49" charset="0"/>
                <a:ea typeface="Calibri" pitchFamily="34" charset="0"/>
                <a:cs typeface="Consolas" pitchFamily="49" charset="0"/>
              </a:rPr>
              <a:t>"http://java.sun.com/jsf/html"</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xmlns:f</a:t>
            </a: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a:t>
            </a:r>
            <a:r>
              <a:rPr kumimoji="0" lang="en-US" sz="2000" b="0" i="1" u="none" strike="noStrike" cap="none" normalizeH="0" baseline="0" smtClean="0">
                <a:ln>
                  <a:noFill/>
                </a:ln>
                <a:solidFill>
                  <a:srgbClr val="2A00FF"/>
                </a:solidFill>
                <a:effectLst/>
                <a:latin typeface="Consolas" pitchFamily="49" charset="0"/>
                <a:ea typeface="Calibri" pitchFamily="34" charset="0"/>
                <a:cs typeface="Consolas" pitchFamily="49" charset="0"/>
              </a:rPr>
              <a:t>"http://java.sun.com/jsf/core"</a:t>
            </a: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&gt;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&lt;h:head&gt;</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&lt;/h:head&gt;</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&lt;h:body&gt;</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&lt;h:form&gt;</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&lt;/h:form&gt;</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0000"/>
                </a:solidFill>
                <a:effectLst/>
                <a:latin typeface="Consolas" pitchFamily="49" charset="0"/>
                <a:ea typeface="Calibri" pitchFamily="34" charset="0"/>
                <a:cs typeface="Consolas" pitchFamily="49" charset="0"/>
              </a:rPr>
              <a:t>   &lt;/h:body&gt;</a:t>
            </a:r>
            <a:endParaRPr kumimoji="0" lang="en-US" sz="2000" b="0" i="0" u="none" strike="noStrike" cap="none" normalizeH="0" baseline="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&lt;/</a:t>
            </a:r>
            <a:r>
              <a:rPr kumimoji="0" lang="en-US" sz="2000" b="0" i="0" u="none" strike="noStrike" cap="none" normalizeH="0" baseline="0" smtClean="0">
                <a:ln>
                  <a:noFill/>
                </a:ln>
                <a:solidFill>
                  <a:srgbClr val="3F7F7F"/>
                </a:solidFill>
                <a:effectLst/>
                <a:latin typeface="Consolas" pitchFamily="49" charset="0"/>
                <a:ea typeface="Calibri" pitchFamily="34" charset="0"/>
                <a:cs typeface="Consolas" pitchFamily="49" charset="0"/>
              </a:rPr>
              <a:t>html</a:t>
            </a:r>
            <a:r>
              <a:rPr kumimoji="0" lang="en-US" sz="2000" b="0" i="0" u="none" strike="noStrike" cap="none" normalizeH="0" baseline="0" smtClean="0">
                <a:ln>
                  <a:noFill/>
                </a:ln>
                <a:solidFill>
                  <a:srgbClr val="008080"/>
                </a:solidFill>
                <a:effectLst/>
                <a:latin typeface="Consolas" pitchFamily="49" charset="0"/>
                <a:ea typeface="Calibri" pitchFamily="34" charset="0"/>
                <a:cs typeface="Consolas" pitchFamily="49" charset="0"/>
              </a:rPr>
              <a:t>&gt;</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Basic Structure of</a:t>
            </a:r>
            <a:br>
              <a:rPr lang="en-US" smtClean="0"/>
            </a:br>
            <a:r>
              <a:rPr lang="en-US" smtClean="0"/>
              <a:t>Managed Beans</a:t>
            </a:r>
            <a:endParaRPr lang="en-US"/>
          </a:p>
        </p:txBody>
      </p:sp>
      <p:sp>
        <p:nvSpPr>
          <p:cNvPr id="6" name="TextBox 5"/>
          <p:cNvSpPr txBox="1"/>
          <p:nvPr/>
        </p:nvSpPr>
        <p:spPr>
          <a:xfrm>
            <a:off x="0" y="1524000"/>
            <a:ext cx="4648200" cy="3416320"/>
          </a:xfrm>
          <a:prstGeom prst="rect">
            <a:avLst/>
          </a:prstGeom>
          <a:noFill/>
        </p:spPr>
        <p:txBody>
          <a:bodyPr wrap="square" rtlCol="0">
            <a:spAutoFit/>
          </a:bodyPr>
          <a:lstStyle/>
          <a:p>
            <a:r>
              <a:rPr lang="en-US" sz="2400" smtClean="0">
                <a:solidFill>
                  <a:srgbClr val="FF0000"/>
                </a:solidFill>
              </a:rPr>
              <a:t>@ManagedBean</a:t>
            </a:r>
          </a:p>
          <a:p>
            <a:r>
              <a:rPr lang="en-US" sz="2400" smtClean="0"/>
              <a:t>public class SomeBean {</a:t>
            </a:r>
          </a:p>
          <a:p>
            <a:r>
              <a:rPr lang="en-US" sz="2400" smtClean="0"/>
              <a:t>   private String someProperty;</a:t>
            </a:r>
          </a:p>
          <a:p>
            <a:r>
              <a:rPr lang="en-US" sz="2400" smtClean="0"/>
              <a:t>   public String </a:t>
            </a:r>
            <a:r>
              <a:rPr lang="en-US" sz="2400" smtClean="0">
                <a:solidFill>
                  <a:srgbClr val="FF0000"/>
                </a:solidFill>
              </a:rPr>
              <a:t>getSomeProperty</a:t>
            </a:r>
            <a:r>
              <a:rPr lang="en-US" sz="2400" smtClean="0"/>
              <a:t>()</a:t>
            </a:r>
          </a:p>
          <a:p>
            <a:r>
              <a:rPr lang="en-US" sz="2400" smtClean="0"/>
              <a:t>   public void </a:t>
            </a:r>
            <a:r>
              <a:rPr lang="en-US" sz="2400" smtClean="0">
                <a:solidFill>
                  <a:srgbClr val="FF0000"/>
                </a:solidFill>
              </a:rPr>
              <a:t>setSomeProperty()</a:t>
            </a:r>
            <a:endParaRPr lang="en-US" sz="2400" smtClean="0"/>
          </a:p>
          <a:p>
            <a:r>
              <a:rPr lang="en-US" sz="2400" smtClean="0"/>
              <a:t>   public String   </a:t>
            </a:r>
            <a:br>
              <a:rPr lang="en-US" sz="2400" smtClean="0"/>
            </a:br>
            <a:r>
              <a:rPr lang="en-US" sz="2400" smtClean="0"/>
              <a:t>             </a:t>
            </a:r>
            <a:r>
              <a:rPr lang="en-US" sz="2400" smtClean="0">
                <a:solidFill>
                  <a:srgbClr val="FF0000"/>
                </a:solidFill>
              </a:rPr>
              <a:t>actionControllerMethod() </a:t>
            </a:r>
          </a:p>
          <a:p>
            <a:r>
              <a:rPr lang="en-US" sz="2400" smtClean="0"/>
              <a:t>// Other methods</a:t>
            </a:r>
          </a:p>
          <a:p>
            <a:r>
              <a:rPr lang="en-US" sz="2400" smtClean="0"/>
              <a:t>}</a:t>
            </a:r>
            <a:endParaRPr lang="en-US" sz="2400"/>
          </a:p>
        </p:txBody>
      </p:sp>
      <p:sp>
        <p:nvSpPr>
          <p:cNvPr id="7" name="TextBox 6"/>
          <p:cNvSpPr txBox="1"/>
          <p:nvPr/>
        </p:nvSpPr>
        <p:spPr>
          <a:xfrm>
            <a:off x="4953000" y="990600"/>
            <a:ext cx="4191000" cy="4893647"/>
          </a:xfrm>
          <a:prstGeom prst="rect">
            <a:avLst/>
          </a:prstGeom>
          <a:noFill/>
        </p:spPr>
        <p:txBody>
          <a:bodyPr wrap="square" rtlCol="0">
            <a:spAutoFit/>
          </a:bodyPr>
          <a:lstStyle/>
          <a:p>
            <a:r>
              <a:rPr lang="en-US" sz="2400" smtClean="0"/>
              <a:t>- Managed beans are Java classes that are declared with</a:t>
            </a:r>
          </a:p>
          <a:p>
            <a:r>
              <a:rPr lang="en-US" sz="2400" b="1" smtClean="0"/>
              <a:t>@ManagedBean</a:t>
            </a:r>
            <a:r>
              <a:rPr lang="en-US" sz="2400" smtClean="0"/>
              <a:t>. </a:t>
            </a:r>
          </a:p>
          <a:p>
            <a:r>
              <a:rPr lang="en-US" sz="2400" smtClean="0"/>
              <a:t>- They have pairs of </a:t>
            </a:r>
            <a:r>
              <a:rPr lang="en-US" sz="2400" b="1" smtClean="0"/>
              <a:t>getter</a:t>
            </a:r>
            <a:r>
              <a:rPr lang="en-US" sz="2400" smtClean="0"/>
              <a:t> and </a:t>
            </a:r>
            <a:r>
              <a:rPr lang="en-US" sz="2400" b="1" smtClean="0"/>
              <a:t>setter</a:t>
            </a:r>
            <a:r>
              <a:rPr lang="en-US" sz="2400" smtClean="0"/>
              <a:t> methods corresponding to each input element in the form.</a:t>
            </a:r>
          </a:p>
          <a:p>
            <a:r>
              <a:rPr lang="en-US" sz="2400" smtClean="0"/>
              <a:t>- They have an </a:t>
            </a:r>
            <a:r>
              <a:rPr lang="en-US" sz="2400" b="1" smtClean="0"/>
              <a:t>action controller  </a:t>
            </a:r>
            <a:r>
              <a:rPr lang="en-US" sz="2400" smtClean="0"/>
              <a:t>method that takes </a:t>
            </a:r>
            <a:r>
              <a:rPr lang="en-US" sz="2400" b="1" smtClean="0"/>
              <a:t>no arguments</a:t>
            </a:r>
            <a:r>
              <a:rPr lang="en-US" sz="2400" smtClean="0"/>
              <a:t> and </a:t>
            </a:r>
            <a:r>
              <a:rPr lang="en-US" sz="2400" b="1" smtClean="0"/>
              <a:t>returns a String</a:t>
            </a:r>
            <a:r>
              <a:rPr lang="en-US" sz="2400" smtClean="0"/>
              <a:t>. This is the method listed in the action of the h:commandButton in the input form.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@ManagedBean Basics</a:t>
            </a:r>
            <a:endParaRPr lang="en-US"/>
          </a:p>
        </p:txBody>
      </p:sp>
      <p:sp>
        <p:nvSpPr>
          <p:cNvPr id="5" name="Content Placeholder 4"/>
          <p:cNvSpPr>
            <a:spLocks noGrp="1"/>
          </p:cNvSpPr>
          <p:nvPr>
            <p:ph idx="1"/>
          </p:nvPr>
        </p:nvSpPr>
        <p:spPr>
          <a:xfrm>
            <a:off x="152400" y="990600"/>
            <a:ext cx="8839200" cy="5486400"/>
          </a:xfrm>
        </p:spPr>
        <p:txBody>
          <a:bodyPr/>
          <a:lstStyle/>
          <a:p>
            <a:pPr>
              <a:spcBef>
                <a:spcPts val="0"/>
              </a:spcBef>
            </a:pPr>
            <a:r>
              <a:rPr lang="en-US" smtClean="0"/>
              <a:t>@ManagedBean annotation</a:t>
            </a:r>
          </a:p>
          <a:p>
            <a:pPr>
              <a:spcBef>
                <a:spcPts val="0"/>
              </a:spcBef>
              <a:buNone/>
            </a:pPr>
            <a:r>
              <a:rPr lang="en-US" smtClean="0"/>
              <a:t>	</a:t>
            </a:r>
            <a:r>
              <a:rPr lang="en-US" smtClean="0">
                <a:solidFill>
                  <a:srgbClr val="FF0000"/>
                </a:solidFill>
              </a:rPr>
              <a:t>@ManagedBean</a:t>
            </a:r>
          </a:p>
          <a:p>
            <a:pPr>
              <a:spcBef>
                <a:spcPts val="0"/>
              </a:spcBef>
              <a:buNone/>
            </a:pPr>
            <a:r>
              <a:rPr lang="en-US" smtClean="0">
                <a:solidFill>
                  <a:srgbClr val="FF0000"/>
                </a:solidFill>
              </a:rPr>
              <a:t>	public class SomeName { … }</a:t>
            </a:r>
          </a:p>
          <a:p>
            <a:pPr lvl="1">
              <a:spcBef>
                <a:spcPts val="0"/>
              </a:spcBef>
            </a:pPr>
            <a:r>
              <a:rPr lang="en-US" smtClean="0"/>
              <a:t> You refer to bean with #{</a:t>
            </a:r>
            <a:r>
              <a:rPr lang="en-US" smtClean="0">
                <a:solidFill>
                  <a:srgbClr val="FF0000"/>
                </a:solidFill>
              </a:rPr>
              <a:t>someName</a:t>
            </a:r>
            <a:r>
              <a:rPr lang="en-US" smtClean="0"/>
              <a:t>.</a:t>
            </a:r>
            <a:r>
              <a:rPr lang="en-US" smtClean="0">
                <a:solidFill>
                  <a:srgbClr val="00B050"/>
                </a:solidFill>
              </a:rPr>
              <a:t>blah</a:t>
            </a:r>
            <a:r>
              <a:rPr lang="en-US" smtClean="0"/>
              <a:t>}, where bean name is class name (minus packages) with first letter changed to lower case. Request scoped by default.</a:t>
            </a:r>
          </a:p>
          <a:p>
            <a:pPr lvl="1">
              <a:spcBef>
                <a:spcPts val="0"/>
              </a:spcBef>
            </a:pPr>
            <a:r>
              <a:rPr lang="en-US" smtClean="0"/>
              <a:t> And “blah” is either an exact method name (as with action of h:commandButton), or a shortcut for a getter and setter method (as with value of h:inputText).</a:t>
            </a:r>
          </a:p>
          <a:p>
            <a:pPr>
              <a:spcBef>
                <a:spcPts val="0"/>
              </a:spcBef>
            </a:pPr>
            <a:r>
              <a:rPr lang="en-US" smtClean="0"/>
              <a:t> Return values of action controller method</a:t>
            </a:r>
          </a:p>
          <a:p>
            <a:pPr lvl="1">
              <a:spcBef>
                <a:spcPts val="0"/>
              </a:spcBef>
            </a:pPr>
            <a:r>
              <a:rPr lang="en-US" smtClean="0"/>
              <a:t>If action controller method returns "foo" and "bar" and there are no explicit mappings in faces-config.xml, then results pages are foo.xhtml and bar.xhtml, From same folder that contained the form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Example</a:t>
            </a:r>
            <a:endParaRPr lang="en-US"/>
          </a:p>
        </p:txBody>
      </p:sp>
      <p:pic>
        <p:nvPicPr>
          <p:cNvPr id="26626" name="Picture 2"/>
          <p:cNvPicPr>
            <a:picLocks noChangeAspect="1" noChangeArrowheads="1"/>
          </p:cNvPicPr>
          <p:nvPr/>
        </p:nvPicPr>
        <p:blipFill>
          <a:blip r:embed="rId2" cstate="print"/>
          <a:srcRect/>
          <a:stretch>
            <a:fillRect/>
          </a:stretch>
        </p:blipFill>
        <p:spPr bwMode="auto">
          <a:xfrm>
            <a:off x="277333" y="971550"/>
            <a:ext cx="8669965" cy="58864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Outlines</a:t>
            </a:r>
            <a:endParaRPr lang="en-US"/>
          </a:p>
        </p:txBody>
      </p:sp>
      <p:sp>
        <p:nvSpPr>
          <p:cNvPr id="5" name="Content Placeholder 4"/>
          <p:cNvSpPr>
            <a:spLocks noGrp="1"/>
          </p:cNvSpPr>
          <p:nvPr>
            <p:ph idx="1"/>
          </p:nvPr>
        </p:nvSpPr>
        <p:spPr/>
        <p:txBody>
          <a:bodyPr/>
          <a:lstStyle/>
          <a:p>
            <a:r>
              <a:rPr lang="en-US" smtClean="0"/>
              <a:t>Overview of JSF 2.0</a:t>
            </a:r>
          </a:p>
          <a:p>
            <a:r>
              <a:rPr lang="en-US" smtClean="0"/>
              <a:t>Required software</a:t>
            </a:r>
          </a:p>
          <a:p>
            <a:pPr lvl="1"/>
            <a:r>
              <a:rPr lang="en-US" smtClean="0"/>
              <a:t>Installing Java SE 6</a:t>
            </a:r>
          </a:p>
          <a:p>
            <a:pPr lvl="1"/>
            <a:r>
              <a:rPr lang="en-US" smtClean="0"/>
              <a:t>Installing Eclipse 4.2</a:t>
            </a:r>
          </a:p>
          <a:p>
            <a:pPr lvl="1"/>
            <a:r>
              <a:rPr lang="en-US" smtClean="0"/>
              <a:t>Installing a server for JSF 2.0</a:t>
            </a:r>
          </a:p>
          <a:p>
            <a:r>
              <a:rPr lang="en-US" smtClean="0"/>
              <a:t>Basic JSF Programming</a:t>
            </a:r>
          </a:p>
          <a:p>
            <a:r>
              <a:rPr lang="en-US" smtClean="0"/>
              <a:t>Basic Structure of JSF 2.0 Application</a:t>
            </a:r>
          </a:p>
          <a:p>
            <a:r>
              <a:rPr lang="en-US" smtClean="0"/>
              <a:t>Testing projects: Step by Step</a:t>
            </a:r>
          </a:p>
          <a:p>
            <a:pPr lvl="1"/>
            <a:r>
              <a:rPr lang="en-US" smtClean="0"/>
              <a:t>Required JSF 2.1 and JSTL 2.0 libraries</a:t>
            </a:r>
          </a:p>
          <a:p>
            <a:endParaRPr lang="en-US" smtClean="0"/>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start-page.xhtml</a:t>
            </a:r>
            <a:endParaRPr lang="en-US"/>
          </a:p>
        </p:txBody>
      </p:sp>
      <p:pic>
        <p:nvPicPr>
          <p:cNvPr id="27650" name="Picture 2"/>
          <p:cNvPicPr>
            <a:picLocks noChangeAspect="1" noChangeArrowheads="1"/>
          </p:cNvPicPr>
          <p:nvPr/>
        </p:nvPicPr>
        <p:blipFill>
          <a:blip r:embed="rId2" cstate="print"/>
          <a:srcRect/>
          <a:stretch>
            <a:fillRect/>
          </a:stretch>
        </p:blipFill>
        <p:spPr bwMode="auto">
          <a:xfrm>
            <a:off x="112223" y="1071563"/>
            <a:ext cx="8912022" cy="56340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Navigator.java</a:t>
            </a:r>
            <a:endParaRPr lang="en-US"/>
          </a:p>
        </p:txBody>
      </p:sp>
      <p:pic>
        <p:nvPicPr>
          <p:cNvPr id="28674" name="Picture 2"/>
          <p:cNvPicPr>
            <a:picLocks noChangeAspect="1" noChangeArrowheads="1"/>
          </p:cNvPicPr>
          <p:nvPr/>
        </p:nvPicPr>
        <p:blipFill>
          <a:blip r:embed="rId2" cstate="print"/>
          <a:srcRect/>
          <a:stretch>
            <a:fillRect/>
          </a:stretch>
        </p:blipFill>
        <p:spPr bwMode="auto">
          <a:xfrm>
            <a:off x="0" y="990600"/>
            <a:ext cx="9144000" cy="5867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page1.xhtml</a:t>
            </a:r>
            <a:endParaRPr lang="en-US"/>
          </a:p>
        </p:txBody>
      </p:sp>
      <p:pic>
        <p:nvPicPr>
          <p:cNvPr id="29698" name="Picture 2"/>
          <p:cNvPicPr>
            <a:picLocks noChangeAspect="1" noChangeArrowheads="1"/>
          </p:cNvPicPr>
          <p:nvPr/>
        </p:nvPicPr>
        <p:blipFill>
          <a:blip r:embed="rId2" cstate="print"/>
          <a:srcRect/>
          <a:stretch>
            <a:fillRect/>
          </a:stretch>
        </p:blipFill>
        <p:spPr bwMode="auto">
          <a:xfrm>
            <a:off x="0" y="990600"/>
            <a:ext cx="9058940" cy="5562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a:t>
            </a:r>
            <a:endParaRPr lang="en-US"/>
          </a:p>
        </p:txBody>
      </p:sp>
      <p:pic>
        <p:nvPicPr>
          <p:cNvPr id="30722" name="Picture 2"/>
          <p:cNvPicPr>
            <a:picLocks noChangeAspect="1" noChangeArrowheads="1"/>
          </p:cNvPicPr>
          <p:nvPr/>
        </p:nvPicPr>
        <p:blipFill>
          <a:blip r:embed="rId2" cstate="print"/>
          <a:srcRect/>
          <a:stretch>
            <a:fillRect/>
          </a:stretch>
        </p:blipFill>
        <p:spPr bwMode="auto">
          <a:xfrm>
            <a:off x="207885" y="1004888"/>
            <a:ext cx="8751078" cy="54721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First JSF Project</a:t>
            </a:r>
            <a:endParaRPr lang="en-US"/>
          </a:p>
        </p:txBody>
      </p:sp>
      <p:sp>
        <p:nvSpPr>
          <p:cNvPr id="5" name="Content Placeholder 4"/>
          <p:cNvSpPr>
            <a:spLocks noGrp="1"/>
          </p:cNvSpPr>
          <p:nvPr>
            <p:ph idx="1"/>
          </p:nvPr>
        </p:nvSpPr>
        <p:spPr/>
        <p:txBody>
          <a:bodyPr/>
          <a:lstStyle/>
          <a:p>
            <a:r>
              <a:rPr lang="en-US" smtClean="0">
                <a:sym typeface="Wingdings" pitchFamily="2" charset="2"/>
              </a:rPr>
              <a:t>File  New  Dynamic Web Project</a:t>
            </a:r>
          </a:p>
          <a:p>
            <a:pPr marL="342900" lvl="1" indent="-342900">
              <a:buClr>
                <a:srgbClr val="002060"/>
              </a:buClr>
              <a:buSzPct val="100000"/>
            </a:pPr>
            <a:r>
              <a:rPr lang="en-US" smtClean="0"/>
              <a:t>Specify Apache </a:t>
            </a:r>
            <a:br>
              <a:rPr lang="en-US" smtClean="0"/>
            </a:br>
            <a:r>
              <a:rPr lang="en-US" smtClean="0"/>
              <a:t>Tomcat v6.0 </a:t>
            </a:r>
            <a:br>
              <a:rPr lang="en-US" smtClean="0"/>
            </a:br>
            <a:r>
              <a:rPr lang="en-US" smtClean="0"/>
              <a:t>as Target Runtime</a:t>
            </a:r>
          </a:p>
          <a:p>
            <a:r>
              <a:rPr lang="en-US" sz="2400" smtClean="0"/>
              <a:t>Dynamic web module </a:t>
            </a:r>
            <a:br>
              <a:rPr lang="en-US" sz="2400" smtClean="0"/>
            </a:br>
            <a:r>
              <a:rPr lang="en-US" sz="2400" smtClean="0"/>
              <a:t>version: 3.0</a:t>
            </a:r>
          </a:p>
          <a:p>
            <a:r>
              <a:rPr lang="en-US" sz="2400" smtClean="0"/>
              <a:t>Configuration: </a:t>
            </a:r>
            <a:br>
              <a:rPr lang="en-US" sz="2400" smtClean="0"/>
            </a:br>
            <a:r>
              <a:rPr lang="en-US" sz="2400" smtClean="0"/>
              <a:t>JavaServer faces v2.1</a:t>
            </a:r>
          </a:p>
        </p:txBody>
      </p:sp>
      <p:pic>
        <p:nvPicPr>
          <p:cNvPr id="6" name="Picture 5"/>
          <p:cNvPicPr/>
          <p:nvPr/>
        </p:nvPicPr>
        <p:blipFill>
          <a:blip r:embed="rId2" cstate="print"/>
          <a:srcRect/>
          <a:stretch>
            <a:fillRect/>
          </a:stretch>
        </p:blipFill>
        <p:spPr bwMode="auto">
          <a:xfrm>
            <a:off x="3657600" y="1600200"/>
            <a:ext cx="54864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First JSF Project</a:t>
            </a:r>
            <a:endParaRPr lang="en-US"/>
          </a:p>
        </p:txBody>
      </p:sp>
      <p:sp>
        <p:nvSpPr>
          <p:cNvPr id="5" name="Content Placeholder 4"/>
          <p:cNvSpPr>
            <a:spLocks noGrp="1"/>
          </p:cNvSpPr>
          <p:nvPr>
            <p:ph idx="1"/>
          </p:nvPr>
        </p:nvSpPr>
        <p:spPr>
          <a:xfrm>
            <a:off x="152400" y="1143000"/>
            <a:ext cx="8839200" cy="914400"/>
          </a:xfrm>
        </p:spPr>
        <p:txBody>
          <a:bodyPr/>
          <a:lstStyle/>
          <a:p>
            <a:r>
              <a:rPr lang="en-US" smtClean="0"/>
              <a:t>Next – Next into web module setting</a:t>
            </a:r>
            <a:endParaRPr lang="en-US"/>
          </a:p>
        </p:txBody>
      </p:sp>
      <p:pic>
        <p:nvPicPr>
          <p:cNvPr id="6" name="Picture 5"/>
          <p:cNvPicPr/>
          <p:nvPr/>
        </p:nvPicPr>
        <p:blipFill>
          <a:blip r:embed="rId2" cstate="print"/>
          <a:srcRect/>
          <a:stretch>
            <a:fillRect/>
          </a:stretch>
        </p:blipFill>
        <p:spPr bwMode="auto">
          <a:xfrm>
            <a:off x="685800" y="1752600"/>
            <a:ext cx="69342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Capabilities – Manage Libraries</a:t>
            </a:r>
            <a:endParaRPr lang="en-US"/>
          </a:p>
        </p:txBody>
      </p:sp>
      <p:sp>
        <p:nvSpPr>
          <p:cNvPr id="5" name="Content Placeholder 4"/>
          <p:cNvSpPr>
            <a:spLocks noGrp="1"/>
          </p:cNvSpPr>
          <p:nvPr>
            <p:ph idx="1"/>
          </p:nvPr>
        </p:nvSpPr>
        <p:spPr>
          <a:xfrm>
            <a:off x="152400" y="990600"/>
            <a:ext cx="8839200" cy="533400"/>
          </a:xfrm>
        </p:spPr>
        <p:txBody>
          <a:bodyPr/>
          <a:lstStyle/>
          <a:p>
            <a:r>
              <a:rPr lang="en-US" smtClean="0"/>
              <a:t>JSF Capabilities – Manage Libraries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066801" y="1477617"/>
            <a:ext cx="6705600" cy="538038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Manage Libraries</a:t>
            </a:r>
            <a:endParaRPr lang="en-US"/>
          </a:p>
        </p:txBody>
      </p:sp>
      <p:sp>
        <p:nvSpPr>
          <p:cNvPr id="5" name="Content Placeholder 4"/>
          <p:cNvSpPr>
            <a:spLocks noGrp="1"/>
          </p:cNvSpPr>
          <p:nvPr>
            <p:ph idx="1"/>
          </p:nvPr>
        </p:nvSpPr>
        <p:spPr>
          <a:xfrm>
            <a:off x="304800" y="838200"/>
            <a:ext cx="8839200" cy="533400"/>
          </a:xfrm>
        </p:spPr>
        <p:txBody>
          <a:bodyPr/>
          <a:lstStyle/>
          <a:p>
            <a:r>
              <a:rPr lang="en-US" smtClean="0"/>
              <a:t>New JSTL 2.1 and JSTL 2.0, add external JARs</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381001" y="1356936"/>
            <a:ext cx="7924800" cy="5501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Manage Libraries</a:t>
            </a:r>
            <a:endParaRPr lang="en-US"/>
          </a:p>
        </p:txBody>
      </p:sp>
      <p:sp>
        <p:nvSpPr>
          <p:cNvPr id="5" name="Content Placeholder 4"/>
          <p:cNvSpPr>
            <a:spLocks noGrp="1"/>
          </p:cNvSpPr>
          <p:nvPr>
            <p:ph idx="1"/>
          </p:nvPr>
        </p:nvSpPr>
        <p:spPr>
          <a:xfrm>
            <a:off x="304800" y="990600"/>
            <a:ext cx="8839200" cy="457200"/>
          </a:xfrm>
        </p:spPr>
        <p:txBody>
          <a:bodyPr/>
          <a:lstStyle/>
          <a:p>
            <a:r>
              <a:rPr lang="en-US" smtClean="0"/>
              <a:t>Choose 2 Libraries and finish</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838200" y="1447800"/>
            <a:ext cx="7229475"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JSF template</a:t>
            </a:r>
            <a:endParaRPr lang="en-US"/>
          </a:p>
        </p:txBody>
      </p:sp>
      <p:sp>
        <p:nvSpPr>
          <p:cNvPr id="6" name="Content Placeholder 4"/>
          <p:cNvSpPr>
            <a:spLocks noGrp="1"/>
          </p:cNvSpPr>
          <p:nvPr>
            <p:ph idx="1"/>
          </p:nvPr>
        </p:nvSpPr>
        <p:spPr>
          <a:xfrm>
            <a:off x="152400" y="1143000"/>
            <a:ext cx="8839200" cy="990600"/>
          </a:xfrm>
        </p:spPr>
        <p:txBody>
          <a:bodyPr/>
          <a:lstStyle/>
          <a:p>
            <a:r>
              <a:rPr lang="en-US" smtClean="0"/>
              <a:t>R-Click on webcontent – new – html file (</a:t>
            </a:r>
            <a:r>
              <a:rPr lang="vi-VN" smtClean="0"/>
              <a:t>đặ</a:t>
            </a:r>
            <a:r>
              <a:rPr lang="en-US" smtClean="0"/>
              <a:t>t tên file có </a:t>
            </a:r>
            <a:r>
              <a:rPr lang="vi-VN" smtClean="0"/>
              <a:t>đ</a:t>
            </a:r>
            <a:r>
              <a:rPr lang="en-US" smtClean="0"/>
              <a:t>uôi là .xhtml) – next – press HTML Template</a:t>
            </a:r>
            <a:endParaRPr lang="en-US"/>
          </a:p>
        </p:txBody>
      </p:sp>
      <p:pic>
        <p:nvPicPr>
          <p:cNvPr id="6146" name="Picture 2"/>
          <p:cNvPicPr>
            <a:picLocks noChangeAspect="1" noChangeArrowheads="1"/>
          </p:cNvPicPr>
          <p:nvPr/>
        </p:nvPicPr>
        <p:blipFill>
          <a:blip r:embed="rId2" cstate="print"/>
          <a:srcRect/>
          <a:stretch>
            <a:fillRect/>
          </a:stretch>
        </p:blipFill>
        <p:spPr bwMode="auto">
          <a:xfrm>
            <a:off x="1295400" y="2133600"/>
            <a:ext cx="5334000" cy="4724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Overview of JSF 2.0</a:t>
            </a:r>
            <a:endParaRPr lang="en-US"/>
          </a:p>
        </p:txBody>
      </p:sp>
      <p:sp>
        <p:nvSpPr>
          <p:cNvPr id="5" name="Content Placeholder 4"/>
          <p:cNvSpPr>
            <a:spLocks noGrp="1"/>
          </p:cNvSpPr>
          <p:nvPr>
            <p:ph idx="1"/>
          </p:nvPr>
        </p:nvSpPr>
        <p:spPr/>
        <p:txBody>
          <a:bodyPr/>
          <a:lstStyle/>
          <a:p>
            <a:pPr>
              <a:lnSpc>
                <a:spcPct val="102000"/>
              </a:lnSpc>
            </a:pPr>
            <a:r>
              <a:rPr lang="en-US" smtClean="0"/>
              <a:t>JSF 2.0 adds many new features</a:t>
            </a:r>
          </a:p>
          <a:p>
            <a:pPr lvl="1">
              <a:lnSpc>
                <a:spcPct val="102000"/>
              </a:lnSpc>
            </a:pPr>
            <a:r>
              <a:rPr lang="en-US" smtClean="0"/>
              <a:t>Smart defaults</a:t>
            </a:r>
          </a:p>
          <a:p>
            <a:pPr lvl="1">
              <a:lnSpc>
                <a:spcPct val="102000"/>
              </a:lnSpc>
            </a:pPr>
            <a:r>
              <a:rPr lang="en-US" smtClean="0"/>
              <a:t>Annotations to replace many faces-config.xml entries</a:t>
            </a:r>
          </a:p>
          <a:p>
            <a:pPr lvl="1">
              <a:lnSpc>
                <a:spcPct val="102000"/>
              </a:lnSpc>
            </a:pPr>
            <a:r>
              <a:rPr lang="en-US" smtClean="0"/>
              <a:t>Ajax support</a:t>
            </a:r>
          </a:p>
          <a:p>
            <a:pPr lvl="1">
              <a:lnSpc>
                <a:spcPct val="102000"/>
              </a:lnSpc>
            </a:pPr>
            <a:r>
              <a:rPr lang="en-US" smtClean="0"/>
              <a:t>Integrated support for facelets</a:t>
            </a:r>
          </a:p>
          <a:p>
            <a:pPr lvl="1">
              <a:lnSpc>
                <a:spcPct val="102000"/>
              </a:lnSpc>
            </a:pPr>
            <a:r>
              <a:rPr lang="en-US" smtClean="0"/>
              <a:t>Simpler custom components</a:t>
            </a:r>
          </a:p>
          <a:p>
            <a:pPr lvl="1">
              <a:lnSpc>
                <a:spcPct val="102000"/>
              </a:lnSpc>
            </a:pPr>
            <a:r>
              <a:rPr lang="en-US" smtClean="0"/>
              <a:t>More components and validators</a:t>
            </a:r>
          </a:p>
          <a:p>
            <a:pPr lvl="1">
              <a:lnSpc>
                <a:spcPct val="102000"/>
              </a:lnSpc>
            </a:pPr>
            <a:r>
              <a:rPr lang="en-US" smtClean="0"/>
              <a:t>Lots more</a:t>
            </a:r>
          </a:p>
          <a:p>
            <a:pPr>
              <a:buNone/>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JSF template</a:t>
            </a:r>
            <a:endParaRPr lang="en-US"/>
          </a:p>
        </p:txBody>
      </p:sp>
      <p:sp>
        <p:nvSpPr>
          <p:cNvPr id="5" name="Content Placeholder 4"/>
          <p:cNvSpPr>
            <a:spLocks noGrp="1"/>
          </p:cNvSpPr>
          <p:nvPr>
            <p:ph idx="1"/>
          </p:nvPr>
        </p:nvSpPr>
        <p:spPr>
          <a:xfrm>
            <a:off x="152400" y="990600"/>
            <a:ext cx="8839200" cy="685800"/>
          </a:xfrm>
        </p:spPr>
        <p:txBody>
          <a:bodyPr/>
          <a:lstStyle/>
          <a:p>
            <a:r>
              <a:rPr lang="en-US" smtClean="0"/>
              <a:t>Press New (</a:t>
            </a:r>
            <a:r>
              <a:rPr lang="vi-VN" smtClean="0"/>
              <a:t>đặ</a:t>
            </a:r>
            <a:r>
              <a:rPr lang="en-US" smtClean="0"/>
              <a:t>t tên + nôi dung template)</a:t>
            </a:r>
            <a:endParaRPr lang="en-US"/>
          </a:p>
        </p:txBody>
      </p:sp>
      <p:pic>
        <p:nvPicPr>
          <p:cNvPr id="6" name="Picture 5"/>
          <p:cNvPicPr/>
          <p:nvPr/>
        </p:nvPicPr>
        <p:blipFill>
          <a:blip r:embed="rId2" cstate="print"/>
          <a:srcRect/>
          <a:stretch>
            <a:fillRect/>
          </a:stretch>
        </p:blipFill>
        <p:spPr bwMode="auto">
          <a:xfrm>
            <a:off x="762000" y="1524000"/>
            <a:ext cx="6781800" cy="5334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JSF Page</a:t>
            </a:r>
            <a:endParaRPr lang="en-US"/>
          </a:p>
        </p:txBody>
      </p:sp>
      <p:sp>
        <p:nvSpPr>
          <p:cNvPr id="5" name="Content Placeholder 4"/>
          <p:cNvSpPr>
            <a:spLocks noGrp="1"/>
          </p:cNvSpPr>
          <p:nvPr>
            <p:ph idx="1"/>
          </p:nvPr>
        </p:nvSpPr>
        <p:spPr>
          <a:xfrm>
            <a:off x="152400" y="1066800"/>
            <a:ext cx="8839200" cy="685800"/>
          </a:xfrm>
        </p:spPr>
        <p:txBody>
          <a:bodyPr/>
          <a:lstStyle/>
          <a:p>
            <a:r>
              <a:rPr lang="en-US" smtClean="0"/>
              <a:t>R-Click on webcontent – new – html file (</a:t>
            </a:r>
            <a:r>
              <a:rPr lang="vi-VN" smtClean="0"/>
              <a:t>đặ</a:t>
            </a:r>
            <a:r>
              <a:rPr lang="en-US" smtClean="0"/>
              <a:t>t tên file có </a:t>
            </a:r>
            <a:r>
              <a:rPr lang="vi-VN" smtClean="0"/>
              <a:t>đ</a:t>
            </a:r>
            <a:r>
              <a:rPr lang="en-US" smtClean="0"/>
              <a:t>uôi là .xhtml) </a:t>
            </a:r>
            <a:endParaRPr lang="en-US"/>
          </a:p>
        </p:txBody>
      </p:sp>
      <p:pic>
        <p:nvPicPr>
          <p:cNvPr id="4098" name="Picture 2"/>
          <p:cNvPicPr>
            <a:picLocks noChangeAspect="1" noChangeArrowheads="1"/>
          </p:cNvPicPr>
          <p:nvPr/>
        </p:nvPicPr>
        <p:blipFill>
          <a:blip r:embed="rId2" cstate="print"/>
          <a:srcRect/>
          <a:stretch>
            <a:fillRect/>
          </a:stretch>
        </p:blipFill>
        <p:spPr bwMode="auto">
          <a:xfrm>
            <a:off x="3324225" y="1752600"/>
            <a:ext cx="5819775" cy="5105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JSF Page</a:t>
            </a:r>
            <a:endParaRPr lang="en-US"/>
          </a:p>
        </p:txBody>
      </p:sp>
      <p:sp>
        <p:nvSpPr>
          <p:cNvPr id="5" name="Content Placeholder 4"/>
          <p:cNvSpPr>
            <a:spLocks noGrp="1"/>
          </p:cNvSpPr>
          <p:nvPr>
            <p:ph idx="1"/>
          </p:nvPr>
        </p:nvSpPr>
        <p:spPr>
          <a:xfrm>
            <a:off x="152400" y="990600"/>
            <a:ext cx="8839200" cy="609600"/>
          </a:xfrm>
        </p:spPr>
        <p:txBody>
          <a:bodyPr/>
          <a:lstStyle/>
          <a:p>
            <a:r>
              <a:rPr lang="en-US" smtClean="0"/>
              <a:t>Press Next – Choose Template – Press Fisish</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1447800" y="1447801"/>
            <a:ext cx="6505575" cy="5410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Create bean</a:t>
            </a:r>
            <a:endParaRPr lang="en-US"/>
          </a:p>
        </p:txBody>
      </p:sp>
      <p:sp>
        <p:nvSpPr>
          <p:cNvPr id="5" name="Content Placeholder 4"/>
          <p:cNvSpPr>
            <a:spLocks noGrp="1"/>
          </p:cNvSpPr>
          <p:nvPr>
            <p:ph idx="1"/>
          </p:nvPr>
        </p:nvSpPr>
        <p:spPr/>
        <p:txBody>
          <a:bodyPr/>
          <a:lstStyle/>
          <a:p>
            <a:r>
              <a:rPr lang="en-US" smtClean="0"/>
              <a:t>R-Click Java Resource – new class</a:t>
            </a:r>
            <a:endParaRPr lang="en-US"/>
          </a:p>
        </p:txBody>
      </p:sp>
      <p:pic>
        <p:nvPicPr>
          <p:cNvPr id="7170" name="Picture 2"/>
          <p:cNvPicPr>
            <a:picLocks noChangeAspect="1" noChangeArrowheads="1"/>
          </p:cNvPicPr>
          <p:nvPr/>
        </p:nvPicPr>
        <p:blipFill>
          <a:blip r:embed="rId2" cstate="print"/>
          <a:srcRect/>
          <a:stretch>
            <a:fillRect/>
          </a:stretch>
        </p:blipFill>
        <p:spPr bwMode="auto">
          <a:xfrm>
            <a:off x="990600" y="1752601"/>
            <a:ext cx="7386536" cy="5105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Setting default page</a:t>
            </a:r>
            <a:endParaRPr lang="en-US"/>
          </a:p>
        </p:txBody>
      </p:sp>
      <p:sp>
        <p:nvSpPr>
          <p:cNvPr id="13313" name="Rectangle 1"/>
          <p:cNvSpPr>
            <a:spLocks noChangeArrowheads="1"/>
          </p:cNvSpPr>
          <p:nvPr/>
        </p:nvSpPr>
        <p:spPr bwMode="auto">
          <a:xfrm>
            <a:off x="0" y="1523762"/>
            <a:ext cx="9144000" cy="3200876"/>
          </a:xfrm>
          <a:prstGeom prst="rect">
            <a:avLst/>
          </a:prstGeom>
          <a:solidFill>
            <a:srgbClr val="EEEEEE"/>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Consolas" pitchFamily="49" charset="0"/>
                <a:cs typeface="Consolas" pitchFamily="49" charset="0"/>
              </a:rPr>
              <a:t>...</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800000"/>
                </a:solidFill>
                <a:effectLst/>
                <a:latin typeface="Consolas" pitchFamily="49" charset="0"/>
                <a:cs typeface="Consolas" pitchFamily="49" charset="0"/>
              </a:rPr>
              <a:t>&lt;servlet-mapping&gt;</a:t>
            </a:r>
            <a:r>
              <a:rPr kumimoji="0" lang="en-US" sz="2600" b="0" i="0" u="none" strike="noStrike" cap="none" normalizeH="0" baseline="0" smtClean="0">
                <a:ln>
                  <a:noFill/>
                </a:ln>
                <a:solidFill>
                  <a:srgbClr val="000000"/>
                </a:solidFill>
                <a:effectLst/>
                <a:latin typeface="Consolas" pitchFamily="49" charset="0"/>
                <a:cs typeface="Consolas" pitchFamily="49" charset="0"/>
              </a:rPr>
              <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000000"/>
                </a:solidFill>
                <a:effectLst/>
                <a:latin typeface="Consolas" pitchFamily="49" charset="0"/>
                <a:cs typeface="Consolas" pitchFamily="49" charset="0"/>
              </a:rPr>
              <a:t>    </a:t>
            </a:r>
            <a:r>
              <a:rPr kumimoji="0" lang="en-US" sz="2600" b="0" i="0" u="none" strike="noStrike" cap="none" normalizeH="0" baseline="0" smtClean="0">
                <a:ln>
                  <a:noFill/>
                </a:ln>
                <a:solidFill>
                  <a:srgbClr val="800000"/>
                </a:solidFill>
                <a:effectLst/>
                <a:latin typeface="Consolas" pitchFamily="49" charset="0"/>
                <a:cs typeface="Consolas" pitchFamily="49" charset="0"/>
              </a:rPr>
              <a:t>&lt;servlet-name&gt;</a:t>
            </a:r>
            <a:r>
              <a:rPr kumimoji="0" lang="en-US" sz="2600" b="0" i="0" u="none" strike="noStrike" cap="none" normalizeH="0" baseline="0" smtClean="0">
                <a:ln>
                  <a:noFill/>
                </a:ln>
                <a:solidFill>
                  <a:srgbClr val="000000"/>
                </a:solidFill>
                <a:effectLst/>
                <a:latin typeface="Consolas" pitchFamily="49" charset="0"/>
                <a:cs typeface="Consolas" pitchFamily="49" charset="0"/>
              </a:rPr>
              <a:t>Faces Servlet</a:t>
            </a:r>
            <a:r>
              <a:rPr kumimoji="0" lang="en-US" sz="2600" b="0" i="0" u="none" strike="noStrike" cap="none" normalizeH="0" baseline="0" smtClean="0">
                <a:ln>
                  <a:noFill/>
                </a:ln>
                <a:solidFill>
                  <a:srgbClr val="800000"/>
                </a:solidFill>
                <a:effectLst/>
                <a:latin typeface="Consolas" pitchFamily="49" charset="0"/>
                <a:cs typeface="Consolas" pitchFamily="49" charset="0"/>
              </a:rPr>
              <a:t>&lt;/servlet-name&gt;</a:t>
            </a:r>
            <a:r>
              <a:rPr kumimoji="0" lang="en-US" sz="2600" b="0" i="0" u="none" strike="noStrike" cap="none" normalizeH="0" baseline="0" smtClean="0">
                <a:ln>
                  <a:noFill/>
                </a:ln>
                <a:solidFill>
                  <a:srgbClr val="000000"/>
                </a:solidFill>
                <a:effectLst/>
                <a:latin typeface="Consolas" pitchFamily="49" charset="0"/>
                <a:cs typeface="Consolas" pitchFamily="49" charset="0"/>
              </a:rPr>
              <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000000"/>
                </a:solidFill>
                <a:effectLst/>
                <a:latin typeface="Consolas" pitchFamily="49" charset="0"/>
                <a:cs typeface="Consolas" pitchFamily="49" charset="0"/>
              </a:rPr>
              <a:t>    </a:t>
            </a:r>
            <a:r>
              <a:rPr kumimoji="0" lang="en-US" sz="2600" b="0" i="0" u="none" strike="noStrike" cap="none" normalizeH="0" baseline="0" smtClean="0">
                <a:ln>
                  <a:noFill/>
                </a:ln>
                <a:solidFill>
                  <a:srgbClr val="800000"/>
                </a:solidFill>
                <a:effectLst/>
                <a:latin typeface="Consolas" pitchFamily="49" charset="0"/>
                <a:cs typeface="Consolas" pitchFamily="49" charset="0"/>
              </a:rPr>
              <a:t>&lt;url-pattern</a:t>
            </a:r>
            <a:r>
              <a:rPr kumimoji="0" lang="en-US" sz="2600" b="1" i="0" u="none" strike="noStrike" cap="none" normalizeH="0" baseline="0" smtClean="0">
                <a:ln>
                  <a:noFill/>
                </a:ln>
                <a:solidFill>
                  <a:srgbClr val="FF0000"/>
                </a:solidFill>
                <a:effectLst/>
                <a:latin typeface="Consolas" pitchFamily="49" charset="0"/>
                <a:cs typeface="Consolas" pitchFamily="49" charset="0"/>
              </a:rPr>
              <a:t>&gt;*.xhtml</a:t>
            </a:r>
            <a:r>
              <a:rPr kumimoji="0" lang="en-US" sz="2600" b="0" i="0" u="none" strike="noStrike" cap="none" normalizeH="0" baseline="0" smtClean="0">
                <a:ln>
                  <a:noFill/>
                </a:ln>
                <a:solidFill>
                  <a:srgbClr val="800000"/>
                </a:solidFill>
                <a:effectLst/>
                <a:latin typeface="Consolas" pitchFamily="49" charset="0"/>
                <a:cs typeface="Consolas" pitchFamily="49" charset="0"/>
              </a:rPr>
              <a:t>&lt;/url-pattern&gt;</a:t>
            </a:r>
            <a:r>
              <a:rPr kumimoji="0" lang="en-US" sz="2600" b="0" i="0" u="none" strike="noStrike" cap="none" normalizeH="0" baseline="0" smtClean="0">
                <a:ln>
                  <a:noFill/>
                </a:ln>
                <a:solidFill>
                  <a:srgbClr val="000000"/>
                </a:solidFill>
                <a:effectLst/>
                <a:latin typeface="Consolas" pitchFamily="49" charset="0"/>
                <a:cs typeface="Consolas" pitchFamily="49" charset="0"/>
              </a:rPr>
              <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800000"/>
                </a:solidFill>
                <a:effectLst/>
                <a:latin typeface="Consolas" pitchFamily="49" charset="0"/>
                <a:cs typeface="Consolas" pitchFamily="49" charset="0"/>
              </a:rPr>
              <a:t>&lt;/servlet-mapping&gt;</a:t>
            </a:r>
            <a:r>
              <a:rPr kumimoji="0" lang="en-US" sz="2600" b="0" i="0" u="none" strike="noStrike" cap="none" normalizeH="0" baseline="0" smtClean="0">
                <a:ln>
                  <a:noFill/>
                </a:ln>
                <a:solidFill>
                  <a:srgbClr val="000000"/>
                </a:solidFill>
                <a:effectLst/>
                <a:latin typeface="Consolas" pitchFamily="49" charset="0"/>
                <a:cs typeface="Consolas" pitchFamily="49" charset="0"/>
              </a:rPr>
              <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800000"/>
                </a:solidFill>
                <a:effectLst/>
                <a:latin typeface="Consolas" pitchFamily="49" charset="0"/>
                <a:cs typeface="Consolas" pitchFamily="49" charset="0"/>
              </a:rPr>
              <a:t>&lt;welcome-file-list&gt;</a:t>
            </a:r>
            <a:r>
              <a:rPr kumimoji="0" lang="en-US" sz="2600" b="0" i="0" u="none" strike="noStrike" cap="none" normalizeH="0" baseline="0" smtClean="0">
                <a:ln>
                  <a:noFill/>
                </a:ln>
                <a:solidFill>
                  <a:srgbClr val="000000"/>
                </a:solidFill>
                <a:effectLst/>
                <a:latin typeface="Consolas" pitchFamily="49" charset="0"/>
                <a:cs typeface="Consolas" pitchFamily="49" charset="0"/>
              </a:rPr>
              <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000000"/>
                </a:solidFill>
                <a:effectLst/>
                <a:latin typeface="Consolas" pitchFamily="49" charset="0"/>
                <a:cs typeface="Consolas" pitchFamily="49" charset="0"/>
              </a:rPr>
              <a:t>    </a:t>
            </a:r>
            <a:r>
              <a:rPr kumimoji="0" lang="en-US" sz="2600" b="0" i="0" u="none" strike="noStrike" cap="none" normalizeH="0" baseline="0" smtClean="0">
                <a:ln>
                  <a:noFill/>
                </a:ln>
                <a:solidFill>
                  <a:srgbClr val="800000"/>
                </a:solidFill>
                <a:effectLst/>
                <a:latin typeface="Consolas" pitchFamily="49" charset="0"/>
                <a:cs typeface="Consolas" pitchFamily="49" charset="0"/>
              </a:rPr>
              <a:t>&lt;welcome-file&gt;</a:t>
            </a:r>
            <a:r>
              <a:rPr kumimoji="0" lang="en-US" sz="2600" b="1" i="0" u="none" strike="noStrike" cap="none" normalizeH="0" baseline="0" smtClean="0">
                <a:ln>
                  <a:noFill/>
                </a:ln>
                <a:solidFill>
                  <a:srgbClr val="FF0000"/>
                </a:solidFill>
                <a:effectLst/>
                <a:latin typeface="Consolas" pitchFamily="49" charset="0"/>
                <a:cs typeface="Consolas" pitchFamily="49" charset="0"/>
              </a:rPr>
              <a:t>start-page.xhtml</a:t>
            </a:r>
            <a:r>
              <a:rPr kumimoji="0" lang="en-US" sz="2600" b="0" i="0" u="none" strike="noStrike" cap="none" normalizeH="0" baseline="0" smtClean="0">
                <a:ln>
                  <a:noFill/>
                </a:ln>
                <a:solidFill>
                  <a:srgbClr val="800000"/>
                </a:solidFill>
                <a:effectLst/>
                <a:latin typeface="Consolas" pitchFamily="49" charset="0"/>
                <a:cs typeface="Consolas" pitchFamily="49" charset="0"/>
              </a:rPr>
              <a:t>&lt;/welcome-file&gt;</a:t>
            </a:r>
            <a:r>
              <a:rPr kumimoji="0" lang="en-US" sz="2600" b="0" i="0" u="none" strike="noStrike" cap="none" normalizeH="0" baseline="0" smtClean="0">
                <a:ln>
                  <a:noFill/>
                </a:ln>
                <a:solidFill>
                  <a:srgbClr val="000000"/>
                </a:solidFill>
                <a:effectLst/>
                <a:latin typeface="Consolas" pitchFamily="49" charset="0"/>
                <a:cs typeface="Consolas" pitchFamily="49" charset="0"/>
              </a:rPr>
              <a:t/>
            </a:r>
            <a:br>
              <a:rPr kumimoji="0" lang="en-US" sz="2600" b="0" i="0" u="none" strike="noStrike" cap="none" normalizeH="0" baseline="0" smtClean="0">
                <a:ln>
                  <a:noFill/>
                </a:ln>
                <a:solidFill>
                  <a:srgbClr val="000000"/>
                </a:solidFill>
                <a:effectLst/>
                <a:latin typeface="Consolas" pitchFamily="49" charset="0"/>
                <a:cs typeface="Consolas" pitchFamily="49" charset="0"/>
              </a:rPr>
            </a:br>
            <a:r>
              <a:rPr kumimoji="0" lang="en-US" sz="2600" b="0" i="0" u="none" strike="noStrike" cap="none" normalizeH="0" baseline="0" smtClean="0">
                <a:ln>
                  <a:noFill/>
                </a:ln>
                <a:solidFill>
                  <a:srgbClr val="800000"/>
                </a:solidFill>
                <a:effectLst/>
                <a:latin typeface="Consolas" pitchFamily="49" charset="0"/>
                <a:cs typeface="Consolas" pitchFamily="49" charset="0"/>
              </a:rPr>
              <a:t>&lt;/welcome-file-list&gt;</a:t>
            </a:r>
            <a:r>
              <a:rPr kumimoji="0" lang="en-US" sz="2600" b="0" i="0" u="none" strike="noStrike" cap="none" normalizeH="0" baseline="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Required software</a:t>
            </a:r>
            <a:endParaRPr lang="en-US"/>
          </a:p>
        </p:txBody>
      </p:sp>
      <p:sp>
        <p:nvSpPr>
          <p:cNvPr id="5" name="Content Placeholder 4"/>
          <p:cNvSpPr>
            <a:spLocks noGrp="1"/>
          </p:cNvSpPr>
          <p:nvPr>
            <p:ph idx="1"/>
          </p:nvPr>
        </p:nvSpPr>
        <p:spPr/>
        <p:txBody>
          <a:bodyPr/>
          <a:lstStyle/>
          <a:p>
            <a:r>
              <a:rPr lang="en-US" smtClean="0"/>
              <a:t>JDK 1.6</a:t>
            </a:r>
          </a:p>
          <a:p>
            <a:r>
              <a:rPr lang="en-US" smtClean="0"/>
              <a:t>JSF 2.x</a:t>
            </a:r>
          </a:p>
          <a:p>
            <a:r>
              <a:rPr lang="en-US" smtClean="0"/>
              <a:t>Tomcat 6.0 or 7.0</a:t>
            </a:r>
          </a:p>
          <a:p>
            <a:r>
              <a:rPr lang="en-US" smtClean="0"/>
              <a:t>Eclipse 4.2</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Basic JSF Programming</a:t>
            </a:r>
            <a:endParaRPr lang="en-US"/>
          </a:p>
        </p:txBody>
      </p:sp>
      <p:sp>
        <p:nvSpPr>
          <p:cNvPr id="5" name="Content Placeholder 4"/>
          <p:cNvSpPr>
            <a:spLocks noGrp="1"/>
          </p:cNvSpPr>
          <p:nvPr>
            <p:ph idx="1"/>
          </p:nvPr>
        </p:nvSpPr>
        <p:spPr/>
        <p:txBody>
          <a:bodyPr/>
          <a:lstStyle/>
          <a:p>
            <a:r>
              <a:rPr lang="en-US" smtClean="0"/>
              <a:t>Create JSF Project</a:t>
            </a:r>
          </a:p>
          <a:p>
            <a:pPr lvl="1"/>
            <a:r>
              <a:rPr lang="en-US" smtClean="0"/>
              <a:t>Enable JSF 2.x  capabilities – Manage Libraries</a:t>
            </a:r>
          </a:p>
          <a:p>
            <a:r>
              <a:rPr lang="en-US" smtClean="0"/>
              <a:t>Create JSF Page</a:t>
            </a:r>
          </a:p>
          <a:p>
            <a:pPr lvl="1"/>
            <a:r>
              <a:rPr lang="en-US" smtClean="0"/>
              <a:t>XHTML file</a:t>
            </a:r>
          </a:p>
          <a:p>
            <a:pPr lvl="1"/>
            <a:r>
              <a:rPr lang="en-US" smtClean="0"/>
              <a:t>JSF Page Structure</a:t>
            </a:r>
          </a:p>
          <a:p>
            <a:pPr lvl="1"/>
            <a:r>
              <a:rPr lang="en-US" smtClean="0"/>
              <a:t>Create / Use Template</a:t>
            </a:r>
          </a:p>
          <a:p>
            <a:pPr lvl="1"/>
            <a:r>
              <a:rPr lang="en-US" smtClean="0"/>
              <a:t>Basic JSF Component</a:t>
            </a:r>
          </a:p>
          <a:p>
            <a:r>
              <a:rPr lang="en-US" smtClean="0"/>
              <a:t>Managed beans</a:t>
            </a:r>
          </a:p>
          <a:p>
            <a:pPr lvl="1"/>
            <a:r>
              <a:rPr lang="en-US" smtClean="0"/>
              <a:t>Structure of managed beans</a:t>
            </a:r>
          </a:p>
          <a:p>
            <a:pPr lvl="1"/>
            <a:r>
              <a:rPr lang="en-US" smtClean="0"/>
              <a:t>Relationship between JSF page and managed bean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Basic JSF Programming</a:t>
            </a:r>
            <a:endParaRPr lang="en-US"/>
          </a:p>
        </p:txBody>
      </p:sp>
      <p:sp>
        <p:nvSpPr>
          <p:cNvPr id="5" name="Content Placeholder 4"/>
          <p:cNvSpPr>
            <a:spLocks noGrp="1"/>
          </p:cNvSpPr>
          <p:nvPr>
            <p:ph idx="1"/>
          </p:nvPr>
        </p:nvSpPr>
        <p:spPr/>
        <p:txBody>
          <a:bodyPr/>
          <a:lstStyle/>
          <a:p>
            <a:r>
              <a:rPr lang="en-US" smtClean="0"/>
              <a:t>Navigation</a:t>
            </a:r>
          </a:p>
          <a:p>
            <a:pPr lvl="1"/>
            <a:r>
              <a:rPr lang="en-US" smtClean="0"/>
              <a:t>Static</a:t>
            </a:r>
          </a:p>
          <a:p>
            <a:pPr lvl="1"/>
            <a:r>
              <a:rPr lang="en-US" smtClean="0"/>
              <a:t>Dynamic</a:t>
            </a:r>
          </a:p>
          <a:p>
            <a:r>
              <a:rPr lang="en-US" smtClean="0"/>
              <a:t>Converting and Validating data</a:t>
            </a:r>
          </a:p>
          <a:p>
            <a:r>
              <a:rPr lang="en-US" smtClean="0"/>
              <a:t>Component Event Handling </a:t>
            </a:r>
          </a:p>
          <a:p>
            <a:r>
              <a:rPr lang="en-US" smtClean="0"/>
              <a:t>Backing bean</a:t>
            </a:r>
          </a:p>
          <a:p>
            <a:r>
              <a:rPr lang="en-US" smtClean="0"/>
              <a:t>User Interface Component Model</a:t>
            </a:r>
          </a:p>
          <a:p>
            <a:r>
              <a:rPr lang="en-US" smtClean="0"/>
              <a:t>Data Table</a:t>
            </a:r>
          </a:p>
          <a:p>
            <a:pPr lvl="1"/>
            <a:r>
              <a:rPr lang="en-US" smtClean="0"/>
              <a:t>CSS</a:t>
            </a:r>
          </a:p>
          <a:p>
            <a:pPr lvl="1"/>
            <a:r>
              <a:rPr lang="en-US" smtClean="0"/>
              <a:t>Complex Table using backing bean and UI Component</a:t>
            </a:r>
          </a:p>
          <a:p>
            <a:r>
              <a:rPr lang="en-US" smtClean="0"/>
              <a:t>JSF and AJAX</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Application Architecture</a:t>
            </a:r>
            <a:endParaRPr lang="en-US"/>
          </a:p>
        </p:txBody>
      </p:sp>
      <p:sp>
        <p:nvSpPr>
          <p:cNvPr id="5" name="Content Placeholder 4"/>
          <p:cNvSpPr>
            <a:spLocks noGrp="1"/>
          </p:cNvSpPr>
          <p:nvPr>
            <p:ph idx="1"/>
          </p:nvPr>
        </p:nvSpPr>
        <p:spPr>
          <a:xfrm>
            <a:off x="152400" y="1066800"/>
            <a:ext cx="8839200" cy="5410200"/>
          </a:xfrm>
        </p:spPr>
        <p:txBody>
          <a:bodyPr/>
          <a:lstStyle/>
          <a:p>
            <a:r>
              <a:rPr lang="en-US" sz="2400" smtClean="0"/>
              <a:t>An entry in the Web application’s </a:t>
            </a:r>
            <a:r>
              <a:rPr lang="en-US" sz="2400" b="1" smtClean="0"/>
              <a:t>web.xml</a:t>
            </a:r>
            <a:r>
              <a:rPr lang="en-US" sz="2400" smtClean="0"/>
              <a:t> file enables the Faces Controller servlet when a certain </a:t>
            </a:r>
            <a:r>
              <a:rPr lang="en-US" sz="2400" b="1" smtClean="0"/>
              <a:t>URL pattern </a:t>
            </a:r>
            <a:r>
              <a:rPr lang="en-US" sz="2400" smtClean="0"/>
              <a:t>is specified, such as /faces/*. When running JSF 2.0 on a Servlet 3.0 </a:t>
            </a:r>
            <a:r>
              <a:rPr lang="en-US" sz="2400" smtClean="0"/>
              <a:t>container, </a:t>
            </a:r>
            <a:r>
              <a:rPr lang="en-US" sz="2400" smtClean="0"/>
              <a:t>the web.xml is optional. If no web.xml is found, the Faces Controller servlet is automatically mapped to the most popular URL patterns: /faces/*, *.jsf, and *.faces.</a:t>
            </a:r>
          </a:p>
          <a:p>
            <a:r>
              <a:rPr lang="en-US" sz="2400" smtClean="0"/>
              <a:t>An optional JSF configuration file, </a:t>
            </a:r>
            <a:r>
              <a:rPr lang="en-US" sz="2400" b="1" smtClean="0"/>
              <a:t>faces-config.xml</a:t>
            </a:r>
            <a:r>
              <a:rPr lang="en-US" sz="2400" smtClean="0"/>
              <a:t>, allows for configuration of all elements of a JSF application. JSF has Java annotations for nearly everything that can be put in to the faces-config.xml, obviating the need for the file in most cases. This file is treated as a peer of the web.xml file and is usually located in the Web application’s WEB-INF/ directory. </a:t>
            </a: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Application Architecture</a:t>
            </a:r>
            <a:endParaRPr lang="en-US"/>
          </a:p>
        </p:txBody>
      </p:sp>
      <p:sp>
        <p:nvSpPr>
          <p:cNvPr id="5" name="Content Placeholder 4"/>
          <p:cNvSpPr>
            <a:spLocks noGrp="1"/>
          </p:cNvSpPr>
          <p:nvPr>
            <p:ph idx="1"/>
          </p:nvPr>
        </p:nvSpPr>
        <p:spPr>
          <a:xfrm>
            <a:off x="152400" y="1143000"/>
            <a:ext cx="8839200" cy="4191000"/>
          </a:xfrm>
        </p:spPr>
        <p:txBody>
          <a:bodyPr/>
          <a:lstStyle/>
          <a:p>
            <a:r>
              <a:rPr lang="en-US" sz="2400" smtClean="0"/>
              <a:t>Once a Java EE Web application is properly configured for JSF, you can construct the View using Facelets </a:t>
            </a:r>
            <a:r>
              <a:rPr lang="en-US" sz="2400" b="1" smtClean="0"/>
              <a:t>XHTML</a:t>
            </a:r>
            <a:r>
              <a:rPr lang="en-US" sz="2400" smtClean="0"/>
              <a:t> pages. (Versions of JSF prior to 2.0 emphasized JSP as the page declaration language. JSPs are indeed still supported in JSF 2.0, but few of the features unique to 2.0 are available to pages built with JSP.</a:t>
            </a:r>
          </a:p>
          <a:p>
            <a:r>
              <a:rPr lang="en-US" sz="2400" smtClean="0"/>
              <a:t>For an XHTML page to be JSF-enabled, it must first contain </a:t>
            </a:r>
            <a:r>
              <a:rPr lang="en-US" sz="2400" b="1" smtClean="0"/>
              <a:t>JSF XML namespace directives </a:t>
            </a:r>
            <a:r>
              <a:rPr lang="en-US" sz="2400" smtClean="0"/>
              <a:t>provided by a JSF implementation. The following namespace directives are for the Core and HTML libraries available from all JSF implementations:</a:t>
            </a:r>
          </a:p>
        </p:txBody>
      </p:sp>
      <p:sp>
        <p:nvSpPr>
          <p:cNvPr id="6" name="Rectangle 5"/>
          <p:cNvSpPr/>
          <p:nvPr/>
        </p:nvSpPr>
        <p:spPr>
          <a:xfrm>
            <a:off x="457200" y="5288340"/>
            <a:ext cx="8229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smtClean="0"/>
              <a:t>&lt;html xmlns=http://www.w3.org/1999/xhtml</a:t>
            </a:r>
          </a:p>
          <a:p>
            <a:r>
              <a:rPr lang="en-US" sz="2800" smtClean="0"/>
              <a:t>	xmlns:h=http://java.sun.com/jsf/html</a:t>
            </a:r>
          </a:p>
          <a:p>
            <a:r>
              <a:rPr lang="en-US" sz="2800" smtClean="0"/>
              <a:t>	xmlns:f="http://java.sun.com/jsf/core"&gt;</a:t>
            </a:r>
            <a:endParaRPr 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Application Architecture</a:t>
            </a:r>
            <a:endParaRPr lang="en-US"/>
          </a:p>
        </p:txBody>
      </p:sp>
      <p:sp>
        <p:nvSpPr>
          <p:cNvPr id="5" name="Content Placeholder 4"/>
          <p:cNvSpPr>
            <a:spLocks noGrp="1"/>
          </p:cNvSpPr>
          <p:nvPr>
            <p:ph idx="1"/>
          </p:nvPr>
        </p:nvSpPr>
        <p:spPr/>
        <p:txBody>
          <a:bodyPr/>
          <a:lstStyle/>
          <a:p>
            <a:r>
              <a:rPr lang="en-US" smtClean="0"/>
              <a:t>Because this is XHTML, the HTML elements must be in all lowercase and must always be balanced. If the page processes form input, as opposed to just displaying output, you’ll need to add a </a:t>
            </a:r>
            <a:r>
              <a:rPr lang="en-US" b="1" smtClean="0"/>
              <a:t>&lt;h:form&gt; </a:t>
            </a:r>
            <a:r>
              <a:rPr lang="en-US" smtClean="0"/>
              <a:t>tag as a child of the </a:t>
            </a:r>
            <a:r>
              <a:rPr lang="en-US" b="1" smtClean="0"/>
              <a:t>&lt;body&gt; </a:t>
            </a:r>
            <a:r>
              <a:rPr lang="en-US" smtClean="0"/>
              <a:t>or</a:t>
            </a:r>
            <a:r>
              <a:rPr lang="en-US" b="1" smtClean="0"/>
              <a:t> &lt;h:body&gt; </a:t>
            </a:r>
            <a:r>
              <a:rPr lang="en-US" smtClean="0"/>
              <a:t>tag.</a:t>
            </a:r>
            <a:r>
              <a:rPr lang="en-US" b="1" smtClean="0"/>
              <a:t> </a:t>
            </a:r>
            <a:r>
              <a:rPr lang="en-US" smtClean="0"/>
              <a:t>Subsequent child tags of the </a:t>
            </a:r>
            <a:r>
              <a:rPr lang="en-US" b="1" smtClean="0"/>
              <a:t>&lt;h:form&gt; </a:t>
            </a:r>
            <a:r>
              <a:rPr lang="en-US" smtClean="0"/>
              <a:t>tag will become the form elements such as </a:t>
            </a:r>
            <a:r>
              <a:rPr lang="en-US" b="1" smtClean="0"/>
              <a:t>&lt;h:inputText&gt;, </a:t>
            </a:r>
            <a:r>
              <a:rPr lang="en-US" smtClean="0"/>
              <a:t>which renders an input field, and </a:t>
            </a:r>
            <a:r>
              <a:rPr lang="en-US" b="1" smtClean="0"/>
              <a:t>&lt;h:commandButton&gt;, </a:t>
            </a:r>
            <a:r>
              <a:rPr lang="en-US" smtClean="0"/>
              <a:t>which renders a form submission button.</a:t>
            </a:r>
            <a:endParaRPr lang="en-US"/>
          </a:p>
        </p:txBody>
      </p:sp>
    </p:spTree>
  </p:cSld>
  <p:clrMapOvr>
    <a:masterClrMapping/>
  </p:clrMapOvr>
</p:sld>
</file>

<file path=ppt/theme/theme1.xml><?xml version="1.0" encoding="utf-8"?>
<a:theme xmlns:a="http://schemas.openxmlformats.org/drawingml/2006/main" name="eGov-Template">
  <a:themeElements>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governme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governme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governme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governme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governm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governm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governm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eGov-Template</Template>
  <TotalTime>628</TotalTime>
  <Words>945</Words>
  <Application>Microsoft Office PowerPoint</Application>
  <PresentationFormat>On-screen Show (4:3)</PresentationFormat>
  <Paragraphs>142</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eGov-Template</vt:lpstr>
      <vt:lpstr>Slide 1</vt:lpstr>
      <vt:lpstr>Outlines</vt:lpstr>
      <vt:lpstr>Overview of JSF 2.0</vt:lpstr>
      <vt:lpstr>Required software</vt:lpstr>
      <vt:lpstr>Basic JSF Programming</vt:lpstr>
      <vt:lpstr>Basic JSF Programming</vt:lpstr>
      <vt:lpstr>JSF Application Architecture</vt:lpstr>
      <vt:lpstr>JSF Application Architecture</vt:lpstr>
      <vt:lpstr>JSF Application Architecture</vt:lpstr>
      <vt:lpstr>JSF-enabled XHTML page</vt:lpstr>
      <vt:lpstr>The JSF Request Processing Lifecycle</vt:lpstr>
      <vt:lpstr>The JSF Request Processing Lifecycle</vt:lpstr>
      <vt:lpstr>The JSF Navigation Model</vt:lpstr>
      <vt:lpstr>The JSF Navigation Model</vt:lpstr>
      <vt:lpstr>Basic Structure of JSF 2.0 Application – JSF flow</vt:lpstr>
      <vt:lpstr>Basic structure of JSF Page</vt:lpstr>
      <vt:lpstr>Basic Structure of Managed Beans</vt:lpstr>
      <vt:lpstr>@ManagedBean Basics</vt:lpstr>
      <vt:lpstr>Example</vt:lpstr>
      <vt:lpstr>start-page.xhtml</vt:lpstr>
      <vt:lpstr>Navigator.java</vt:lpstr>
      <vt:lpstr>page1.xhtml</vt:lpstr>
      <vt:lpstr>Results</vt:lpstr>
      <vt:lpstr>Create First JSF Project</vt:lpstr>
      <vt:lpstr>Create First JSF Project</vt:lpstr>
      <vt:lpstr>JSF Capabilities – Manage Libraries</vt:lpstr>
      <vt:lpstr>Manage Libraries</vt:lpstr>
      <vt:lpstr>Manage Libraries</vt:lpstr>
      <vt:lpstr>Create JSF template</vt:lpstr>
      <vt:lpstr>Create JSF template</vt:lpstr>
      <vt:lpstr>Create JSF Page</vt:lpstr>
      <vt:lpstr>Create JSF Page</vt:lpstr>
      <vt:lpstr>Create bean</vt:lpstr>
      <vt:lpstr>Setting default page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tinh</dc:creator>
  <cp:lastModifiedBy>tinh</cp:lastModifiedBy>
  <cp:revision>48</cp:revision>
  <cp:lastPrinted>2002-10-17T15:46:07Z</cp:lastPrinted>
  <dcterms:created xsi:type="dcterms:W3CDTF">2012-09-17T14:34:56Z</dcterms:created>
  <dcterms:modified xsi:type="dcterms:W3CDTF">2012-10-23T02:27:19Z</dcterms:modified>
</cp:coreProperties>
</file>