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44" r:id="rId2"/>
    <p:sldId id="346" r:id="rId3"/>
    <p:sldId id="345" r:id="rId4"/>
    <p:sldId id="347" r:id="rId5"/>
    <p:sldId id="348" r:id="rId6"/>
    <p:sldId id="349" r:id="rId7"/>
    <p:sldId id="350" r:id="rId8"/>
    <p:sldId id="351" r:id="rId9"/>
    <p:sldId id="353" r:id="rId10"/>
    <p:sldId id="352" r:id="rId11"/>
    <p:sldId id="362" r:id="rId12"/>
    <p:sldId id="354" r:id="rId13"/>
    <p:sldId id="355" r:id="rId14"/>
    <p:sldId id="356" r:id="rId15"/>
    <p:sldId id="363" r:id="rId16"/>
    <p:sldId id="357" r:id="rId17"/>
    <p:sldId id="358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70" r:id="rId28"/>
  </p:sldIdLst>
  <p:sldSz cx="9144000" cy="6858000" type="screen4x3"/>
  <p:notesSz cx="70485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BD5"/>
    <a:srgbClr val="8B8EFD"/>
    <a:srgbClr val="F8E2E2"/>
    <a:srgbClr val="EDEBF3"/>
    <a:srgbClr val="EDEAF4"/>
    <a:srgbClr val="67B2F7"/>
    <a:srgbClr val="99CCFF"/>
    <a:srgbClr val="007ABE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 autoAdjust="0"/>
    <p:restoredTop sz="62331" autoAdjust="0"/>
  </p:normalViewPr>
  <p:slideViewPr>
    <p:cSldViewPr>
      <p:cViewPr>
        <p:scale>
          <a:sx n="58" d="100"/>
          <a:sy n="58" d="100"/>
        </p:scale>
        <p:origin x="-605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notesViewPr>
    <p:cSldViewPr>
      <p:cViewPr varScale="1">
        <p:scale>
          <a:sx n="59" d="100"/>
          <a:sy n="59" d="100"/>
        </p:scale>
        <p:origin x="-1548" y="-72"/>
      </p:cViewPr>
      <p:guideLst>
        <p:guide orient="horz" pos="2880"/>
        <p:guide pos="22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C2AE135-AF1C-4082-9A55-15B8B1AEA2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3400"/>
            <a:ext cx="516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556C792-FF26-423E-BC6E-CAA1986DA7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AC92-5B9E-40E4-91FF-8561FAFEFF79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SzPct val="100000"/>
              <a:defRPr/>
            </a:lvl1pPr>
            <a:lvl2pPr>
              <a:buSzPct val="100000"/>
              <a:buFont typeface="Arial" pitchFamily="34" charset="0"/>
              <a:buChar char="─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3E3C1D00-18CF-4C55-9A7E-639E49104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4F3F0-2C33-40B2-80CA-8F18272C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B811-96D8-4275-85D9-249D2A144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A992-022E-4613-910E-BD2B97C1F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036" descr="eGov Bann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-3175"/>
            <a:ext cx="2819400" cy="927100"/>
          </a:xfrm>
          <a:prstGeom prst="rect">
            <a:avLst/>
          </a:prstGeom>
          <a:noFill/>
        </p:spPr>
      </p:pic>
      <p:sp>
        <p:nvSpPr>
          <p:cNvPr id="30722" name="Line 1026"/>
          <p:cNvSpPr>
            <a:spLocks noChangeShapeType="1"/>
          </p:cNvSpPr>
          <p:nvPr/>
        </p:nvSpPr>
        <p:spPr bwMode="auto">
          <a:xfrm>
            <a:off x="1257300" y="965200"/>
            <a:ext cx="7886700" cy="0"/>
          </a:xfrm>
          <a:prstGeom prst="line">
            <a:avLst/>
          </a:prstGeom>
          <a:noFill/>
          <a:ln w="88900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1534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C1D00-18CF-4C55-9A7E-639E49104C6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55" r:id="rId4"/>
  </p:sldLayoutIdLst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SzPct val="80000"/>
        <a:buFont typeface="Wingdings" pitchFamily="2" charset="2"/>
        <a:buChar char="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®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87B01"/>
        </a:buClr>
        <a:buSzPct val="60000"/>
        <a:buFont typeface="Wingdings" pitchFamily="2" charset="2"/>
        <a:buChar char="®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15E01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438400" y="3810000"/>
            <a:ext cx="6705600" cy="273995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>
            <a:prstShdw prst="shdw17" dist="127633" dir="342636">
              <a:schemeClr val="tx1"/>
            </a:prstShdw>
          </a:effectLst>
        </p:spPr>
        <p:txBody>
          <a:bodyPr wrap="square" t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Chính phủ điện tử</a:t>
            </a:r>
            <a:r>
              <a:rPr lang="en-US" b="1">
                <a:latin typeface="Courier New" pitchFamily="49" charset="0"/>
              </a:rPr>
              <a:t/>
            </a:r>
            <a:br>
              <a:rPr lang="en-US" b="1">
                <a:latin typeface="Courier New" pitchFamily="49" charset="0"/>
              </a:rPr>
            </a:br>
            <a:endParaRPr lang="en-US" sz="3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TS. Phạm V</a:t>
            </a:r>
            <a:r>
              <a:rPr lang="vi-VN" sz="2400" b="1" smtClean="0">
                <a:cs typeface="Times New Roman" pitchFamily="18" charset="0"/>
              </a:rPr>
              <a:t>ă</a:t>
            </a:r>
            <a:r>
              <a:rPr lang="en-US" sz="2400" b="1" smtClean="0">
                <a:cs typeface="Times New Roman" pitchFamily="18" charset="0"/>
              </a:rPr>
              <a:t>n Tính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Khoa CNTT, ĐH Nông Lâm TP.HCM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pvtinh@hcmuaf.edu.vn</a:t>
            </a:r>
            <a:endParaRPr lang="en-US" sz="2400" b="1">
              <a:cs typeface="Times New Roman" pitchFamily="18" charset="0"/>
            </a:endParaRPr>
          </a:p>
        </p:txBody>
      </p:sp>
      <p:pic>
        <p:nvPicPr>
          <p:cNvPr id="8" name="Picture 7" descr="Nhà Q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3419494" cy="2667000"/>
          </a:xfrm>
          <a:prstGeom prst="rect">
            <a:avLst/>
          </a:prstGeom>
        </p:spPr>
      </p:pic>
      <p:pic>
        <p:nvPicPr>
          <p:cNvPr id="9" name="Picture 8" descr="NHNN.jpg"/>
          <p:cNvPicPr>
            <a:picLocks noChangeAspect="1"/>
          </p:cNvPicPr>
          <p:nvPr/>
        </p:nvPicPr>
        <p:blipFill>
          <a:blip r:embed="rId4" cstate="print"/>
          <a:srcRect l="10339"/>
          <a:stretch>
            <a:fillRect/>
          </a:stretch>
        </p:blipFill>
        <p:spPr>
          <a:xfrm>
            <a:off x="3429000" y="0"/>
            <a:ext cx="5715000" cy="3581400"/>
          </a:xfrm>
          <a:prstGeom prst="rect">
            <a:avLst/>
          </a:prstGeom>
        </p:spPr>
      </p:pic>
      <p:pic>
        <p:nvPicPr>
          <p:cNvPr id="10" name="Picture 9" descr="Nhà QH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581400"/>
            <a:ext cx="251136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of Explicit</a:t>
            </a:r>
            <a:br>
              <a:rPr lang="en-US" smtClean="0"/>
            </a:br>
            <a:r>
              <a:rPr lang="en-US" smtClean="0"/>
              <a:t>Mappings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4648200" cy="5334000"/>
          </a:xfrm>
        </p:spPr>
        <p:txBody>
          <a:bodyPr/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19175"/>
            <a:ext cx="84963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Explicit Bean Declarations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JSF Flow of Control</a:t>
            </a:r>
            <a:endParaRPr lang="en-US"/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96" y="1143000"/>
            <a:ext cx="895920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Declarations: Syntax</a:t>
            </a:r>
            <a:endParaRPr lang="en-US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789" y="1143000"/>
            <a:ext cx="893001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5288340"/>
            <a:ext cx="7620000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Scopes are request, session, application, view, none, custom. They are discussed elsewhere. Unlike with @ManagedBean, there is no default, so you cannot omit &lt;managed-bean-scope&gt; altogether.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of Explicit Bean</a:t>
            </a:r>
            <a:br>
              <a:rPr lang="en-US" smtClean="0"/>
            </a:br>
            <a:r>
              <a:rPr lang="en-US" smtClean="0"/>
              <a:t>Declarations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</p:spPr>
        <p:txBody>
          <a:bodyPr/>
          <a:lstStyle/>
          <a:p>
            <a:r>
              <a:rPr lang="en-US" b="1" smtClean="0"/>
              <a:t>@ManagedBean</a:t>
            </a:r>
          </a:p>
          <a:p>
            <a:pPr lvl="1"/>
            <a:r>
              <a:rPr lang="en-US" smtClean="0"/>
              <a:t> Simpler/faster to start with</a:t>
            </a:r>
          </a:p>
          <a:p>
            <a:pPr lvl="1"/>
            <a:r>
              <a:rPr lang="en-US" smtClean="0"/>
              <a:t> Java developer knows the bean name</a:t>
            </a:r>
          </a:p>
          <a:p>
            <a:r>
              <a:rPr lang="en-US" smtClean="0"/>
              <a:t> </a:t>
            </a:r>
            <a:r>
              <a:rPr lang="en-US" b="1" smtClean="0"/>
              <a:t>Explicit declarations in faces-config.xml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Easier for facelets developer to find bean. If you have a large project with many packages, even knowing the bean class name (as with @ManagedBean) requires you to search many packages to find the class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Can use multiple instances of the same bean class in the same page. See temperature converter in first PrimeFaces lecture for example.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Can use same class in different pages with different scopes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Better understanding of beans used in project .One central file lists all managed beans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Wildcards in Navigation</a:t>
            </a:r>
            <a:br>
              <a:rPr lang="en-US" b="1" smtClean="0"/>
            </a:br>
            <a:r>
              <a:rPr lang="en-US" b="1" smtClean="0"/>
              <a:t>Rules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Overview</a:t>
            </a:r>
          </a:p>
          <a:p>
            <a:pPr lvl="1"/>
            <a:r>
              <a:rPr lang="en-US" sz="2500" smtClean="0"/>
              <a:t> </a:t>
            </a:r>
            <a:r>
              <a:rPr lang="en-US" sz="2500" smtClean="0"/>
              <a:t>* for from-view-id matches any starting page</a:t>
            </a:r>
          </a:p>
          <a:p>
            <a:pPr lvl="1"/>
            <a:r>
              <a:rPr lang="en-US" sz="2500" smtClean="0"/>
              <a:t> </a:t>
            </a:r>
            <a:r>
              <a:rPr lang="en-US" sz="2500" smtClean="0"/>
              <a:t>Omitting from-outcome: all other return </a:t>
            </a:r>
            <a:r>
              <a:rPr lang="en-US" sz="2500" smtClean="0"/>
              <a:t>conditions </a:t>
            </a:r>
            <a:r>
              <a:rPr lang="en-US" sz="2500" smtClean="0"/>
              <a:t>match  </a:t>
            </a:r>
            <a:r>
              <a:rPr lang="en-US" sz="2500" smtClean="0"/>
              <a:t>Except for null, which always means redisplay form</a:t>
            </a:r>
          </a:p>
          <a:p>
            <a:r>
              <a:rPr lang="en-US" smtClean="0"/>
              <a:t> </a:t>
            </a:r>
            <a:r>
              <a:rPr lang="en-US" b="1" smtClean="0"/>
              <a:t>Application</a:t>
            </a:r>
          </a:p>
          <a:p>
            <a:pPr lvl="1"/>
            <a:r>
              <a:rPr lang="en-US" smtClean="0"/>
              <a:t> </a:t>
            </a:r>
            <a:r>
              <a:rPr lang="en-US" sz="2500" smtClean="0"/>
              <a:t>* </a:t>
            </a:r>
            <a:r>
              <a:rPr lang="en-US" sz="2500" smtClean="0"/>
              <a:t>for </a:t>
            </a:r>
            <a:r>
              <a:rPr lang="en-US" sz="2500" smtClean="0"/>
              <a:t>from-view-id</a:t>
            </a:r>
            <a:br>
              <a:rPr lang="en-US" sz="2500" smtClean="0"/>
            </a:br>
            <a:r>
              <a:rPr lang="en-US" sz="2500" smtClean="0"/>
              <a:t> </a:t>
            </a:r>
            <a:r>
              <a:rPr lang="en-US" sz="2500" smtClean="0"/>
              <a:t>Multiple forms can share some of the </a:t>
            </a:r>
            <a:r>
              <a:rPr lang="en-US" sz="2500" smtClean="0"/>
              <a:t>results </a:t>
            </a:r>
            <a:r>
              <a:rPr lang="en-US" sz="2500" smtClean="0"/>
              <a:t>pages without </a:t>
            </a:r>
            <a:r>
              <a:rPr lang="en-US" sz="2500" smtClean="0"/>
              <a:t>repeating entries in navigation-rule</a:t>
            </a:r>
          </a:p>
          <a:p>
            <a:pPr lvl="1"/>
            <a:r>
              <a:rPr lang="en-US" sz="2500" smtClean="0"/>
              <a:t> </a:t>
            </a:r>
            <a:r>
              <a:rPr lang="en-US" sz="2500" smtClean="0"/>
              <a:t>Omitting </a:t>
            </a:r>
            <a:r>
              <a:rPr lang="en-US" sz="2500" smtClean="0"/>
              <a:t>from-outcome</a:t>
            </a:r>
            <a:br>
              <a:rPr lang="en-US" sz="2500" smtClean="0"/>
            </a:br>
            <a:r>
              <a:rPr lang="en-US" sz="2500" smtClean="0"/>
              <a:t> </a:t>
            </a:r>
            <a:r>
              <a:rPr lang="en-US" sz="2500" smtClean="0"/>
              <a:t>Can have multiple return values point at the </a:t>
            </a:r>
            <a:r>
              <a:rPr lang="en-US" sz="2500" smtClean="0"/>
              <a:t>same </a:t>
            </a:r>
            <a:r>
              <a:rPr lang="en-US" sz="2500" smtClean="0"/>
              <a:t>results page</a:t>
            </a:r>
            <a:r>
              <a:rPr lang="en-US" sz="2500" smtClean="0"/>
              <a:t>. Useful when you want to change </a:t>
            </a:r>
            <a:r>
              <a:rPr lang="en-US" sz="2500" smtClean="0"/>
              <a:t>results </a:t>
            </a:r>
            <a:r>
              <a:rPr lang="en-US" sz="2500" smtClean="0"/>
              <a:t>pages independently </a:t>
            </a:r>
            <a:r>
              <a:rPr lang="en-US" sz="2500" smtClean="0"/>
              <a:t>of Java code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* for from-view-id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smtClean="0"/>
              <a:t>Problem</a:t>
            </a:r>
          </a:p>
          <a:p>
            <a:pPr lvl="1"/>
            <a:r>
              <a:rPr lang="en-US" sz="3200" smtClean="0"/>
              <a:t> </a:t>
            </a:r>
            <a:r>
              <a:rPr lang="en-US" sz="3200" smtClean="0"/>
              <a:t>Both of the previous examples used the same error page</a:t>
            </a:r>
          </a:p>
          <a:p>
            <a:pPr lvl="1"/>
            <a:r>
              <a:rPr lang="en-US" sz="3200" smtClean="0"/>
              <a:t> </a:t>
            </a:r>
            <a:r>
              <a:rPr lang="en-US" sz="3200" smtClean="0"/>
              <a:t>The navigation-case was repeated</a:t>
            </a:r>
          </a:p>
          <a:p>
            <a:r>
              <a:rPr lang="en-US" sz="3200" smtClean="0"/>
              <a:t> </a:t>
            </a:r>
            <a:r>
              <a:rPr lang="en-US" sz="3200" b="1" smtClean="0"/>
              <a:t>Solution</a:t>
            </a:r>
          </a:p>
          <a:p>
            <a:pPr lvl="1"/>
            <a:r>
              <a:rPr lang="en-US" sz="3200" smtClean="0"/>
              <a:t> </a:t>
            </a:r>
            <a:r>
              <a:rPr lang="en-US" sz="3200" smtClean="0"/>
              <a:t>Make a shared entry that maps “too-short” to </a:t>
            </a:r>
            <a:r>
              <a:rPr lang="en-US" sz="3200" smtClean="0"/>
              <a:t>the </a:t>
            </a:r>
            <a:r>
              <a:rPr lang="en-US" sz="3200" smtClean="0"/>
              <a:t>error page</a:t>
            </a:r>
            <a:endParaRPr 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Before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23" y="1066800"/>
            <a:ext cx="857667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After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963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mtClean="0"/>
              <a:t>Page Navigation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r>
              <a:rPr lang="fr-FR" sz="3200" b="1" smtClean="0"/>
              <a:t>JSF 2.0: Explicit Page Navigation</a:t>
            </a:r>
          </a:p>
          <a:p>
            <a:r>
              <a:rPr lang="en-US" sz="3200" b="1" smtClean="0"/>
              <a:t>and faces-config.xml</a:t>
            </a:r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Precedence for Wildcards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3505200"/>
            <a:ext cx="8839200" cy="2971800"/>
          </a:xfrm>
        </p:spPr>
        <p:txBody>
          <a:bodyPr/>
          <a:lstStyle/>
          <a:p>
            <a:r>
              <a:rPr lang="en-US" smtClean="0"/>
              <a:t>The right rule takes precedence, so all results </a:t>
            </a:r>
            <a:r>
              <a:rPr lang="en-US" smtClean="0"/>
              <a:t>from </a:t>
            </a:r>
            <a:r>
              <a:rPr lang="en-US" smtClean="0"/>
              <a:t>somestart-page </a:t>
            </a:r>
            <a:r>
              <a:rPr lang="en-US" smtClean="0"/>
              <a:t>will be mapped to result-page-2</a:t>
            </a:r>
            <a:r>
              <a:rPr lang="en-US" smtClean="0"/>
              <a:t>, </a:t>
            </a:r>
            <a:r>
              <a:rPr lang="en-US" smtClean="0"/>
              <a:t>including "</a:t>
            </a:r>
            <a:r>
              <a:rPr lang="en-US" smtClean="0"/>
              <a:t>some-result".</a:t>
            </a:r>
          </a:p>
          <a:p>
            <a:r>
              <a:rPr lang="en-US" smtClean="0">
                <a:solidFill>
                  <a:srgbClr val="FF0000"/>
                </a:solidFill>
              </a:rPr>
              <a:t>You </a:t>
            </a:r>
            <a:r>
              <a:rPr lang="en-US" smtClean="0">
                <a:solidFill>
                  <a:srgbClr val="FF0000"/>
                </a:solidFill>
              </a:rPr>
              <a:t>cannot mix wildcards for from-view-id </a:t>
            </a:r>
            <a:r>
              <a:rPr lang="en-US" smtClean="0">
                <a:solidFill>
                  <a:srgbClr val="FF0000"/>
                </a:solidFill>
              </a:rPr>
              <a:t>with </a:t>
            </a:r>
            <a:r>
              <a:rPr lang="en-US" smtClean="0">
                <a:solidFill>
                  <a:srgbClr val="FF0000"/>
                </a:solidFill>
              </a:rPr>
              <a:t>defaults for </a:t>
            </a:r>
            <a:r>
              <a:rPr lang="en-US" smtClean="0">
                <a:solidFill>
                  <a:srgbClr val="FF0000"/>
                </a:solidFill>
              </a:rPr>
              <a:t>outcomes (by omitting from-outcome) for </a:t>
            </a:r>
            <a:r>
              <a:rPr lang="en-US" smtClean="0">
                <a:solidFill>
                  <a:srgbClr val="FF0000"/>
                </a:solidFill>
              </a:rPr>
              <a:t>same </a:t>
            </a:r>
            <a:r>
              <a:rPr lang="en-US" smtClean="0">
                <a:solidFill>
                  <a:srgbClr val="FF0000"/>
                </a:solidFill>
              </a:rPr>
              <a:t>start page</a:t>
            </a:r>
            <a:r>
              <a:rPr lang="en-US" smtClean="0">
                <a:solidFill>
                  <a:srgbClr val="FF0000"/>
                </a:solidFill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906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Precedence for Wildcards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3733800"/>
            <a:ext cx="8839200" cy="2743200"/>
          </a:xfrm>
        </p:spPr>
        <p:txBody>
          <a:bodyPr/>
          <a:lstStyle/>
          <a:p>
            <a:r>
              <a:rPr lang="en-US" smtClean="0"/>
              <a:t>Left rule takes precedence if both rules </a:t>
            </a:r>
            <a:r>
              <a:rPr lang="en-US" smtClean="0"/>
              <a:t>match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mtClean="0"/>
              <a:t>For a start page of /banking/blah.xhtml and a </a:t>
            </a:r>
            <a:r>
              <a:rPr lang="en-US" smtClean="0"/>
              <a:t>return </a:t>
            </a:r>
            <a:r>
              <a:rPr lang="en-US" smtClean="0"/>
              <a:t>value of </a:t>
            </a:r>
            <a:r>
              <a:rPr lang="en-US" smtClean="0"/>
              <a:t>"some-result", the result page is result-page-1 (left </a:t>
            </a:r>
            <a:r>
              <a:rPr lang="en-US" smtClean="0"/>
              <a:t>rule</a:t>
            </a:r>
            <a:r>
              <a:rPr lang="en-US" smtClean="0"/>
              <a:t>), not </a:t>
            </a:r>
            <a:r>
              <a:rPr lang="en-US" smtClean="0"/>
              <a:t>result-page-2 (right rule).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04079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Before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07969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After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47925"/>
            <a:ext cx="83629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38400" y="962561"/>
            <a:ext cx="6477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You canNOT move this to a wildcard as we did before, because the </a:t>
            </a:r>
            <a:r>
              <a:rPr lang="en-US" sz="2000" smtClean="0"/>
              <a:t>rule </a:t>
            </a:r>
            <a:r>
              <a:rPr lang="en-US" sz="2000" smtClean="0"/>
              <a:t>below takes </a:t>
            </a:r>
            <a:r>
              <a:rPr lang="en-US" sz="2000" smtClean="0"/>
              <a:t>precedence over wildcard rules. So, without this case here, </a:t>
            </a:r>
            <a:r>
              <a:rPr lang="en-US" sz="2000" smtClean="0"/>
              <a:t>all </a:t>
            </a:r>
            <a:r>
              <a:rPr lang="en-US" sz="2000" smtClean="0"/>
              <a:t>conditions including </a:t>
            </a:r>
            <a:r>
              <a:rPr lang="en-US" sz="2000" smtClean="0"/>
              <a:t>too-short would be mapped to message-page.xhtml.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3733800" y="5867400"/>
            <a:ext cx="5257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All conditions except for too-short are mapped to message-page.xhtml</a:t>
            </a:r>
            <a:r>
              <a:rPr lang="en-US" sz="2400" smtClean="0"/>
              <a:t>. 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Navigation Rules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07" y="990600"/>
            <a:ext cx="829489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To-Ids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990600"/>
            <a:ext cx="879271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Navigation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smtClean="0"/>
              <a:t>Situation</a:t>
            </a:r>
            <a:br>
              <a:rPr lang="en-US" b="1" smtClean="0"/>
            </a:br>
            <a:r>
              <a:rPr lang="en-US" smtClean="0"/>
              <a:t> </a:t>
            </a:r>
            <a:r>
              <a:rPr lang="en-US" smtClean="0"/>
              <a:t>Sometimes you don’t want/need Java code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</a:t>
            </a:r>
            <a:r>
              <a:rPr lang="en-US" smtClean="0"/>
              <a:t>No input elements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</a:t>
            </a:r>
            <a:r>
              <a:rPr lang="en-US" smtClean="0"/>
              <a:t>No logic needed to determine results page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</a:t>
            </a:r>
            <a:r>
              <a:rPr lang="en-US" smtClean="0"/>
              <a:t>Sometimes used for simple testing. But also used </a:t>
            </a:r>
            <a:r>
              <a:rPr lang="en-US" smtClean="0"/>
              <a:t>in </a:t>
            </a:r>
            <a:r>
              <a:rPr lang="en-US" smtClean="0"/>
              <a:t>real projects </a:t>
            </a:r>
            <a:r>
              <a:rPr lang="en-US" smtClean="0"/>
              <a:t>when you want a button for navigation.</a:t>
            </a:r>
          </a:p>
          <a:p>
            <a:pPr>
              <a:spcBef>
                <a:spcPts val="300"/>
              </a:spcBef>
            </a:pPr>
            <a:r>
              <a:rPr lang="en-US" smtClean="0"/>
              <a:t> </a:t>
            </a:r>
            <a:r>
              <a:rPr lang="en-US" b="1" smtClean="0"/>
              <a:t>Approach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</a:t>
            </a:r>
            <a:r>
              <a:rPr lang="en-US" smtClean="0"/>
              <a:t>Instead of this</a:t>
            </a:r>
          </a:p>
          <a:p>
            <a:pPr lvl="1">
              <a:spcBef>
                <a:spcPts val="300"/>
              </a:spcBef>
              <a:buNone/>
            </a:pPr>
            <a:r>
              <a:rPr lang="en-US" smtClean="0"/>
              <a:t>• &lt;h:commandButton … action="</a:t>
            </a:r>
            <a:r>
              <a:rPr lang="en-US" smtClean="0">
                <a:solidFill>
                  <a:srgbClr val="FF0000"/>
                </a:solidFill>
              </a:rPr>
              <a:t>#{</a:t>
            </a:r>
            <a:r>
              <a:rPr lang="en-US" smtClean="0"/>
              <a:t>someBean.doNav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r>
              <a:rPr lang="en-US" smtClean="0"/>
              <a:t>"/&gt;</a:t>
            </a:r>
          </a:p>
          <a:p>
            <a:pPr lvl="1">
              <a:spcBef>
                <a:spcPts val="300"/>
              </a:spcBef>
              <a:buNone/>
            </a:pPr>
            <a:r>
              <a:rPr lang="en-US" smtClean="0"/>
              <a:t>• Have the doNav method always return “fixed-page”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 </a:t>
            </a:r>
            <a:r>
              <a:rPr lang="en-US" smtClean="0"/>
              <a:t>Use this</a:t>
            </a:r>
          </a:p>
          <a:p>
            <a:pPr lvl="1">
              <a:spcBef>
                <a:spcPts val="300"/>
              </a:spcBef>
              <a:buNone/>
            </a:pPr>
            <a:r>
              <a:rPr lang="en-US" smtClean="0"/>
              <a:t>• 	&lt;h:commandButton … action=</a:t>
            </a:r>
            <a:r>
              <a:rPr lang="en-US" smtClean="0">
                <a:solidFill>
                  <a:srgbClr val="FF0000"/>
                </a:solidFill>
              </a:rPr>
              <a:t>"fixed-page"</a:t>
            </a:r>
            <a:r>
              <a:rPr lang="en-US" smtClean="0"/>
              <a:t>/&gt;</a:t>
            </a:r>
            <a:endParaRPr lang="en-US" smtClean="0"/>
          </a:p>
          <a:p>
            <a:pPr lvl="1">
              <a:spcBef>
                <a:spcPts val="300"/>
              </a:spcBef>
              <a:buNone/>
            </a:pPr>
            <a:r>
              <a:rPr lang="en-US" smtClean="0"/>
              <a:t>You </a:t>
            </a:r>
            <a:r>
              <a:rPr lang="en-US" smtClean="0"/>
              <a:t>can use either default mapping or explicit navigation </a:t>
            </a:r>
            <a:r>
              <a:rPr lang="en-US" smtClean="0"/>
              <a:t>rules </a:t>
            </a:r>
            <a:r>
              <a:rPr lang="en-US" smtClean="0"/>
              <a:t>to determine </a:t>
            </a:r>
            <a:r>
              <a:rPr lang="en-US" smtClean="0"/>
              <a:t>the meaning of “fixed-page”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Overview</a:t>
            </a:r>
          </a:p>
          <a:p>
            <a:pPr lvl="1"/>
            <a:r>
              <a:rPr lang="en-US" smtClean="0"/>
              <a:t> </a:t>
            </a:r>
            <a:r>
              <a:rPr lang="en-US" smtClean="0"/>
              <a:t>page-a.xhtml has a button that causes </a:t>
            </a:r>
            <a:r>
              <a:rPr lang="en-US" smtClean="0"/>
              <a:t>navigation </a:t>
            </a:r>
            <a:r>
              <a:rPr lang="en-US" smtClean="0"/>
              <a:t>to page-b.xhtml</a:t>
            </a:r>
            <a:endParaRPr lang="en-US" smtClean="0"/>
          </a:p>
          <a:p>
            <a:pPr lvl="1"/>
            <a:r>
              <a:rPr lang="en-US" smtClean="0"/>
              <a:t>page-b.xhtml </a:t>
            </a:r>
            <a:r>
              <a:rPr lang="en-US" smtClean="0"/>
              <a:t>has a button that causes </a:t>
            </a:r>
            <a:r>
              <a:rPr lang="en-US" smtClean="0"/>
              <a:t>navigation </a:t>
            </a:r>
            <a:r>
              <a:rPr lang="en-US" smtClean="0"/>
              <a:t>to page-a.xhtml</a:t>
            </a:r>
            <a:endParaRPr lang="en-US" smtClean="0"/>
          </a:p>
          <a:p>
            <a:r>
              <a:rPr lang="en-US" smtClean="0"/>
              <a:t> </a:t>
            </a:r>
            <a:r>
              <a:rPr lang="en-US" b="1" smtClean="0"/>
              <a:t>Implementation</a:t>
            </a:r>
          </a:p>
          <a:p>
            <a:pPr lvl="1"/>
            <a:r>
              <a:rPr lang="en-US" smtClean="0"/>
              <a:t>Page </a:t>
            </a:r>
            <a:r>
              <a:rPr lang="en-US" smtClean="0"/>
              <a:t>A</a:t>
            </a:r>
          </a:p>
          <a:p>
            <a:pPr lvl="1">
              <a:buNone/>
            </a:pPr>
            <a:r>
              <a:rPr lang="en-US" smtClean="0"/>
              <a:t>• </a:t>
            </a:r>
            <a:r>
              <a:rPr lang="en-US" smtClean="0"/>
              <a:t>&lt;</a:t>
            </a:r>
            <a:r>
              <a:rPr lang="en-US" smtClean="0"/>
              <a:t>h:commandButton </a:t>
            </a:r>
            <a:r>
              <a:rPr lang="en-US" smtClean="0"/>
              <a:t>… action="page-b"/&gt;</a:t>
            </a:r>
          </a:p>
          <a:p>
            <a:pPr lvl="1"/>
            <a:r>
              <a:rPr lang="en-US" smtClean="0"/>
              <a:t> </a:t>
            </a:r>
            <a:r>
              <a:rPr lang="en-US" smtClean="0"/>
              <a:t>Page B</a:t>
            </a:r>
          </a:p>
          <a:p>
            <a:pPr lvl="1">
              <a:buNone/>
            </a:pPr>
            <a:r>
              <a:rPr lang="en-US" smtClean="0"/>
              <a:t>• &lt;h:commandButton … action="</a:t>
            </a:r>
            <a:r>
              <a:rPr lang="en-US" smtClean="0"/>
              <a:t>page-a</a:t>
            </a:r>
            <a:r>
              <a:rPr lang="en-US" smtClean="0"/>
              <a:t>"/&gt;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Explicit navigation rules</a:t>
            </a:r>
          </a:p>
          <a:p>
            <a:r>
              <a:rPr lang="en-US" b="1" smtClean="0"/>
              <a:t>Explicit bean declarations</a:t>
            </a:r>
          </a:p>
          <a:p>
            <a:r>
              <a:rPr lang="en-US" b="1" smtClean="0"/>
              <a:t>Advanced navigation options</a:t>
            </a:r>
          </a:p>
          <a:p>
            <a:pPr lvl="1"/>
            <a:r>
              <a:rPr lang="en-US" smtClean="0"/>
              <a:t>Wildcards in navigation rules</a:t>
            </a:r>
          </a:p>
          <a:p>
            <a:pPr lvl="1"/>
            <a:r>
              <a:rPr lang="en-US" smtClean="0"/>
              <a:t>Conditional navigation rules</a:t>
            </a:r>
          </a:p>
          <a:p>
            <a:pPr lvl="1"/>
            <a:r>
              <a:rPr lang="en-US" smtClean="0"/>
              <a:t>Dynamically computed to-ids</a:t>
            </a:r>
          </a:p>
          <a:p>
            <a:r>
              <a:rPr lang="en-US" smtClean="0"/>
              <a:t> </a:t>
            </a:r>
            <a:r>
              <a:rPr lang="en-US" b="1" smtClean="0"/>
              <a:t>Static navigation</a:t>
            </a:r>
          </a:p>
          <a:p>
            <a:r>
              <a:rPr lang="en-US" smtClean="0"/>
              <a:t> </a:t>
            </a:r>
            <a:r>
              <a:rPr lang="en-US" b="1" smtClean="0"/>
              <a:t>Common navigation problems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JSF Flow of Control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095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Overview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Location</a:t>
            </a:r>
            <a:br>
              <a:rPr lang="en-US" b="1" smtClean="0"/>
            </a:br>
            <a:r>
              <a:rPr lang="en-US" b="1" smtClean="0"/>
              <a:t>	</a:t>
            </a:r>
            <a:r>
              <a:rPr lang="en-US" smtClean="0"/>
              <a:t>WEB-INF/faces-config.xml</a:t>
            </a:r>
          </a:p>
          <a:p>
            <a:r>
              <a:rPr lang="en-US" smtClean="0"/>
              <a:t> </a:t>
            </a:r>
            <a:r>
              <a:rPr lang="en-US" b="1" smtClean="0"/>
              <a:t>Purposes</a:t>
            </a:r>
          </a:p>
          <a:p>
            <a:pPr lvl="1"/>
            <a:r>
              <a:rPr lang="en-US" sz="2800" smtClean="0"/>
              <a:t> </a:t>
            </a:r>
            <a:r>
              <a:rPr lang="en-US" sz="2800" b="1" smtClean="0">
                <a:solidFill>
                  <a:srgbClr val="FF0000"/>
                </a:solidFill>
              </a:rPr>
              <a:t>Give navigation rules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 Map return conditions to results pages</a:t>
            </a:r>
          </a:p>
          <a:p>
            <a:pPr lvl="1"/>
            <a:r>
              <a:rPr lang="en-US" sz="2800" smtClean="0"/>
              <a:t> Declare beans</a:t>
            </a:r>
            <a:br>
              <a:rPr lang="en-US" sz="2800" smtClean="0"/>
            </a:br>
            <a:r>
              <a:rPr lang="en-US" sz="2800" smtClean="0"/>
              <a:t>  Map bean names to bean classes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Syntax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Details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 format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&lt;?xml version="1.0"?&gt;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&lt;faces-config xmlns="…" xmlns:xsi="…"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    xsi:schemaLocation="…" version="2.0"&gt;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     …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&lt;/faces-config&gt;</a:t>
            </a:r>
          </a:p>
          <a:p>
            <a:r>
              <a:rPr lang="en-US" smtClean="0"/>
              <a:t>Notes</a:t>
            </a:r>
          </a:p>
          <a:p>
            <a:pPr lvl="1"/>
            <a:r>
              <a:rPr lang="en-US" smtClean="0"/>
              <a:t> JSF 1.x faces-config.xml files are still supported, so you can run JSF 1.x applications in JSF 2.0 implementations without changes.  However, you must use 2.0 version of faces-config.xml if you use the new 2.0 features</a:t>
            </a:r>
          </a:p>
          <a:p>
            <a:pPr lvl="1"/>
            <a:r>
              <a:rPr lang="en-US" smtClean="0"/>
              <a:t> Copy a starting-point faces-config.xml file from the jsf blank application on the Web site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faces-config.xml: Details</a:t>
            </a:r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1615112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&lt;?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"1.0"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?&gt;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faces-config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…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"2.0"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navigation-rule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/starting-page.xhtml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navigation-case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20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from-outcome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return-value-1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from-outcome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/result-page-1.xhtml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navigation-case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navigation-case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from-outcome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return-value-2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from-outcome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20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/result-page-2.xhtml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to-view-id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navigation-case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…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navigation-rule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faces-config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of Explicit</a:t>
            </a:r>
            <a:br>
              <a:rPr lang="en-US" smtClean="0"/>
            </a:br>
            <a:r>
              <a:rPr lang="en-US" smtClean="0"/>
              <a:t>Mappings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Default mappings (return values=pages)</a:t>
            </a:r>
          </a:p>
          <a:p>
            <a:pPr lvl="1"/>
            <a:r>
              <a:rPr lang="en-US" smtClean="0"/>
              <a:t> Simpler to start with. Faster to make quick test cases.</a:t>
            </a:r>
          </a:p>
          <a:p>
            <a:r>
              <a:rPr lang="en-US" smtClean="0"/>
              <a:t> </a:t>
            </a:r>
            <a:r>
              <a:rPr lang="en-US" b="1" smtClean="0"/>
              <a:t>Explicit mappings in faces-config.xml</a:t>
            </a:r>
          </a:p>
          <a:p>
            <a:pPr lvl="1"/>
            <a:r>
              <a:rPr lang="en-US" sz="2600" smtClean="0"/>
              <a:t>Better understanding of project. Lets you look in one place for navigation rules, instead of searching many Java files</a:t>
            </a:r>
          </a:p>
          <a:p>
            <a:pPr lvl="1"/>
            <a:r>
              <a:rPr lang="en-US" sz="2600" smtClean="0"/>
              <a:t> There are even tools that automatically make charts of page flow based on faces-config.xml</a:t>
            </a:r>
          </a:p>
          <a:p>
            <a:pPr lvl="1"/>
            <a:r>
              <a:rPr lang="en-US" sz="2600" smtClean="0"/>
              <a:t> More flexible</a:t>
            </a:r>
          </a:p>
          <a:p>
            <a:pPr lvl="2"/>
            <a:r>
              <a:rPr lang="en-US" sz="2600" smtClean="0"/>
              <a:t> Can remap conditions to other pages later</a:t>
            </a:r>
          </a:p>
          <a:p>
            <a:pPr lvl="2"/>
            <a:r>
              <a:rPr lang="en-US" sz="2600" smtClean="0"/>
              <a:t> Can use wildcards for starting page </a:t>
            </a:r>
          </a:p>
          <a:p>
            <a:pPr lvl="2"/>
            <a:r>
              <a:rPr lang="en-US" sz="2600" smtClean="0"/>
              <a:t>Can use wildcards for outcomes</a:t>
            </a:r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ov-Template">
  <a:themeElements>
    <a:clrScheme name="egovernme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governme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govern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overn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eGov-Template</Template>
  <TotalTime>869</TotalTime>
  <Words>661</Words>
  <Application>Microsoft Office PowerPoint</Application>
  <PresentationFormat>On-screen Show (4:3)</PresentationFormat>
  <Paragraphs>121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eGov-Template</vt:lpstr>
      <vt:lpstr>Slide 1</vt:lpstr>
      <vt:lpstr>Page Navigation</vt:lpstr>
      <vt:lpstr>Outline</vt:lpstr>
      <vt:lpstr>JSF Flow of Control</vt:lpstr>
      <vt:lpstr>faces-config.xml: Overview</vt:lpstr>
      <vt:lpstr>faces-config.xml: Syntax</vt:lpstr>
      <vt:lpstr>faces-config.xml: Details</vt:lpstr>
      <vt:lpstr>faces-config.xml: Details</vt:lpstr>
      <vt:lpstr>Pros and Cons of Explicit Mappings</vt:lpstr>
      <vt:lpstr>Pros and Cons of Explicit Mappings</vt:lpstr>
      <vt:lpstr>Explicit Bean Declarations</vt:lpstr>
      <vt:lpstr>JSF Flow of Control</vt:lpstr>
      <vt:lpstr>Bean Declarations: Syntax</vt:lpstr>
      <vt:lpstr>Pros and Cons of Explicit Bean Declarations</vt:lpstr>
      <vt:lpstr>Wildcards in Navigation Rules</vt:lpstr>
      <vt:lpstr>Summary</vt:lpstr>
      <vt:lpstr>Example: * for from-view-id</vt:lpstr>
      <vt:lpstr>faces-config.xml: Before</vt:lpstr>
      <vt:lpstr>faces-config.xml: After</vt:lpstr>
      <vt:lpstr>Precedence for Wildcards</vt:lpstr>
      <vt:lpstr>Precedence for Wildcards</vt:lpstr>
      <vt:lpstr>faces-config.xml: Before</vt:lpstr>
      <vt:lpstr>faces-config.xml: After</vt:lpstr>
      <vt:lpstr>Conditional Navigation Rules</vt:lpstr>
      <vt:lpstr>Dynamic To-Ids</vt:lpstr>
      <vt:lpstr>Static Navigation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tinh</dc:creator>
  <cp:lastModifiedBy>tinh</cp:lastModifiedBy>
  <cp:revision>60</cp:revision>
  <cp:lastPrinted>2002-10-17T15:46:07Z</cp:lastPrinted>
  <dcterms:created xsi:type="dcterms:W3CDTF">2012-09-17T14:34:56Z</dcterms:created>
  <dcterms:modified xsi:type="dcterms:W3CDTF">2012-10-22T03:39:38Z</dcterms:modified>
</cp:coreProperties>
</file>