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84" y="5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B5219-4FE2-406F-87A9-DFDE3DA957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2EDD53-4408-4745-A89F-EACD8553D1BB}">
      <dgm:prSet/>
      <dgm:spPr/>
      <dgm:t>
        <a:bodyPr/>
        <a:lstStyle/>
        <a:p>
          <a:r>
            <a:rPr lang="en-US"/>
            <a:t>How do buyers know what the asking price of a house consists of? Number of bedrooms? View? Location? </a:t>
          </a:r>
        </a:p>
      </dgm:t>
    </dgm:pt>
    <dgm:pt modelId="{66DA2B50-C4A4-4DF4-9DE2-F100126CBD00}" type="parTrans" cxnId="{FAE98708-D731-4A36-B070-E2DE25A55E71}">
      <dgm:prSet/>
      <dgm:spPr/>
      <dgm:t>
        <a:bodyPr/>
        <a:lstStyle/>
        <a:p>
          <a:endParaRPr lang="en-US"/>
        </a:p>
      </dgm:t>
    </dgm:pt>
    <dgm:pt modelId="{B172B530-612C-4514-8FB7-12F6E7695372}" type="sibTrans" cxnId="{FAE98708-D731-4A36-B070-E2DE25A55E71}">
      <dgm:prSet/>
      <dgm:spPr/>
      <dgm:t>
        <a:bodyPr/>
        <a:lstStyle/>
        <a:p>
          <a:endParaRPr lang="en-US"/>
        </a:p>
      </dgm:t>
    </dgm:pt>
    <dgm:pt modelId="{14B299C9-D782-47CB-AD80-353FBD18ABAF}">
      <dgm:prSet/>
      <dgm:spPr/>
      <dgm:t>
        <a:bodyPr/>
        <a:lstStyle/>
        <a:p>
          <a:r>
            <a:rPr lang="en-US"/>
            <a:t>We will be diving into different factors that all contribute to the price of a home </a:t>
          </a:r>
        </a:p>
      </dgm:t>
    </dgm:pt>
    <dgm:pt modelId="{8F69A49B-867A-4E9B-9EAE-D14A9FD58157}" type="parTrans" cxnId="{39BE0DA0-A496-48CC-B02C-BFB1CA85C97F}">
      <dgm:prSet/>
      <dgm:spPr/>
      <dgm:t>
        <a:bodyPr/>
        <a:lstStyle/>
        <a:p>
          <a:endParaRPr lang="en-US"/>
        </a:p>
      </dgm:t>
    </dgm:pt>
    <dgm:pt modelId="{85ECBFC1-EB77-422D-953A-7A8A595CBCA6}" type="sibTrans" cxnId="{39BE0DA0-A496-48CC-B02C-BFB1CA85C97F}">
      <dgm:prSet/>
      <dgm:spPr/>
      <dgm:t>
        <a:bodyPr/>
        <a:lstStyle/>
        <a:p>
          <a:endParaRPr lang="en-US"/>
        </a:p>
      </dgm:t>
    </dgm:pt>
    <dgm:pt modelId="{5FB1E758-EAD1-489D-BF13-13268509B968}">
      <dgm:prSet/>
      <dgm:spPr/>
      <dgm:t>
        <a:bodyPr/>
        <a:lstStyle/>
        <a:p>
          <a:r>
            <a:rPr lang="en-US"/>
            <a:t>The client for this project will be potential home buyers in King County, WA </a:t>
          </a:r>
        </a:p>
      </dgm:t>
    </dgm:pt>
    <dgm:pt modelId="{154693C7-F061-4939-B03C-B20C9EBFCD7A}" type="parTrans" cxnId="{05747D31-D8BF-415A-AD0B-9B937A8B51E7}">
      <dgm:prSet/>
      <dgm:spPr/>
      <dgm:t>
        <a:bodyPr/>
        <a:lstStyle/>
        <a:p>
          <a:endParaRPr lang="en-US"/>
        </a:p>
      </dgm:t>
    </dgm:pt>
    <dgm:pt modelId="{AD35EC85-0795-4FD1-8795-BB03D98AB3D9}" type="sibTrans" cxnId="{05747D31-D8BF-415A-AD0B-9B937A8B51E7}">
      <dgm:prSet/>
      <dgm:spPr/>
      <dgm:t>
        <a:bodyPr/>
        <a:lstStyle/>
        <a:p>
          <a:endParaRPr lang="en-US"/>
        </a:p>
      </dgm:t>
    </dgm:pt>
    <dgm:pt modelId="{84737B9C-AAA4-42FA-B12F-5D512F7681B4}" type="pres">
      <dgm:prSet presAssocID="{DE5B5219-4FE2-406F-87A9-DFDE3DA95766}" presName="root" presStyleCnt="0">
        <dgm:presLayoutVars>
          <dgm:dir/>
          <dgm:resizeHandles val="exact"/>
        </dgm:presLayoutVars>
      </dgm:prSet>
      <dgm:spPr/>
    </dgm:pt>
    <dgm:pt modelId="{8704F997-0A6A-4B06-875C-A97D1FB8EB1B}" type="pres">
      <dgm:prSet presAssocID="{D52EDD53-4408-4745-A89F-EACD8553D1BB}" presName="compNode" presStyleCnt="0"/>
      <dgm:spPr/>
    </dgm:pt>
    <dgm:pt modelId="{E2530924-94B4-437E-BE43-A80F5A45F243}" type="pres">
      <dgm:prSet presAssocID="{D52EDD53-4408-4745-A89F-EACD8553D1BB}" presName="bgRect" presStyleLbl="bgShp" presStyleIdx="0" presStyleCnt="3"/>
      <dgm:spPr/>
    </dgm:pt>
    <dgm:pt modelId="{EB94D8F8-3B31-4E08-9815-13D9CEB15DF1}" type="pres">
      <dgm:prSet presAssocID="{D52EDD53-4408-4745-A89F-EACD8553D1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4FB14070-A109-49F4-8541-8728373AAC02}" type="pres">
      <dgm:prSet presAssocID="{D52EDD53-4408-4745-A89F-EACD8553D1BB}" presName="spaceRect" presStyleCnt="0"/>
      <dgm:spPr/>
    </dgm:pt>
    <dgm:pt modelId="{1C7E797C-0EDD-453A-929F-C72450F64812}" type="pres">
      <dgm:prSet presAssocID="{D52EDD53-4408-4745-A89F-EACD8553D1BB}" presName="parTx" presStyleLbl="revTx" presStyleIdx="0" presStyleCnt="3">
        <dgm:presLayoutVars>
          <dgm:chMax val="0"/>
          <dgm:chPref val="0"/>
        </dgm:presLayoutVars>
      </dgm:prSet>
      <dgm:spPr/>
    </dgm:pt>
    <dgm:pt modelId="{F1BA112E-CEA5-4F6C-9BCE-ADE1358C8176}" type="pres">
      <dgm:prSet presAssocID="{B172B530-612C-4514-8FB7-12F6E7695372}" presName="sibTrans" presStyleCnt="0"/>
      <dgm:spPr/>
    </dgm:pt>
    <dgm:pt modelId="{E2093527-8853-49AF-A12C-2C073C84EA20}" type="pres">
      <dgm:prSet presAssocID="{14B299C9-D782-47CB-AD80-353FBD18ABAF}" presName="compNode" presStyleCnt="0"/>
      <dgm:spPr/>
    </dgm:pt>
    <dgm:pt modelId="{5B0C08BF-042B-430B-BDE9-4C8133813EC0}" type="pres">
      <dgm:prSet presAssocID="{14B299C9-D782-47CB-AD80-353FBD18ABAF}" presName="bgRect" presStyleLbl="bgShp" presStyleIdx="1" presStyleCnt="3"/>
      <dgm:spPr/>
    </dgm:pt>
    <dgm:pt modelId="{8E1AEE7D-09EA-40AB-8A97-0C4944F18D74}" type="pres">
      <dgm:prSet presAssocID="{14B299C9-D782-47CB-AD80-353FBD18AB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1DF60F19-7E8F-4CDC-BF2D-C5F4F777AA3E}" type="pres">
      <dgm:prSet presAssocID="{14B299C9-D782-47CB-AD80-353FBD18ABAF}" presName="spaceRect" presStyleCnt="0"/>
      <dgm:spPr/>
    </dgm:pt>
    <dgm:pt modelId="{13AE84D9-823F-46A6-BC7E-9132A27FAD10}" type="pres">
      <dgm:prSet presAssocID="{14B299C9-D782-47CB-AD80-353FBD18ABAF}" presName="parTx" presStyleLbl="revTx" presStyleIdx="1" presStyleCnt="3">
        <dgm:presLayoutVars>
          <dgm:chMax val="0"/>
          <dgm:chPref val="0"/>
        </dgm:presLayoutVars>
      </dgm:prSet>
      <dgm:spPr/>
    </dgm:pt>
    <dgm:pt modelId="{1FA65FFD-F7A9-4CC7-A67F-8084F9FDC279}" type="pres">
      <dgm:prSet presAssocID="{85ECBFC1-EB77-422D-953A-7A8A595CBCA6}" presName="sibTrans" presStyleCnt="0"/>
      <dgm:spPr/>
    </dgm:pt>
    <dgm:pt modelId="{37795ABF-B605-46B3-AB7E-382563F14A22}" type="pres">
      <dgm:prSet presAssocID="{5FB1E758-EAD1-489D-BF13-13268509B968}" presName="compNode" presStyleCnt="0"/>
      <dgm:spPr/>
    </dgm:pt>
    <dgm:pt modelId="{15F42181-01EB-4706-B51B-B5111BC59C77}" type="pres">
      <dgm:prSet presAssocID="{5FB1E758-EAD1-489D-BF13-13268509B968}" presName="bgRect" presStyleLbl="bgShp" presStyleIdx="2" presStyleCnt="3"/>
      <dgm:spPr/>
    </dgm:pt>
    <dgm:pt modelId="{ABEDA841-DC43-4D99-BFC8-70709D58A96A}" type="pres">
      <dgm:prSet presAssocID="{5FB1E758-EAD1-489D-BF13-13268509B9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6F2319B6-9C0B-4F92-A189-2E1E2DC0E1BD}" type="pres">
      <dgm:prSet presAssocID="{5FB1E758-EAD1-489D-BF13-13268509B968}" presName="spaceRect" presStyleCnt="0"/>
      <dgm:spPr/>
    </dgm:pt>
    <dgm:pt modelId="{B599EE33-D14F-47A1-8CC4-BA9373910784}" type="pres">
      <dgm:prSet presAssocID="{5FB1E758-EAD1-489D-BF13-13268509B968}" presName="parTx" presStyleLbl="revTx" presStyleIdx="2" presStyleCnt="3">
        <dgm:presLayoutVars>
          <dgm:chMax val="0"/>
          <dgm:chPref val="0"/>
        </dgm:presLayoutVars>
      </dgm:prSet>
      <dgm:spPr/>
    </dgm:pt>
  </dgm:ptLst>
  <dgm:cxnLst>
    <dgm:cxn modelId="{FAE98708-D731-4A36-B070-E2DE25A55E71}" srcId="{DE5B5219-4FE2-406F-87A9-DFDE3DA95766}" destId="{D52EDD53-4408-4745-A89F-EACD8553D1BB}" srcOrd="0" destOrd="0" parTransId="{66DA2B50-C4A4-4DF4-9DE2-F100126CBD00}" sibTransId="{B172B530-612C-4514-8FB7-12F6E7695372}"/>
    <dgm:cxn modelId="{60C7CD11-35A2-4C3D-9574-2E2496D5E2AE}" type="presOf" srcId="{D52EDD53-4408-4745-A89F-EACD8553D1BB}" destId="{1C7E797C-0EDD-453A-929F-C72450F64812}" srcOrd="0" destOrd="0" presId="urn:microsoft.com/office/officeart/2018/2/layout/IconVerticalSolidList"/>
    <dgm:cxn modelId="{05747D31-D8BF-415A-AD0B-9B937A8B51E7}" srcId="{DE5B5219-4FE2-406F-87A9-DFDE3DA95766}" destId="{5FB1E758-EAD1-489D-BF13-13268509B968}" srcOrd="2" destOrd="0" parTransId="{154693C7-F061-4939-B03C-B20C9EBFCD7A}" sibTransId="{AD35EC85-0795-4FD1-8795-BB03D98AB3D9}"/>
    <dgm:cxn modelId="{CE94A49C-59DC-447F-85B5-288950DF599E}" type="presOf" srcId="{DE5B5219-4FE2-406F-87A9-DFDE3DA95766}" destId="{84737B9C-AAA4-42FA-B12F-5D512F7681B4}" srcOrd="0" destOrd="0" presId="urn:microsoft.com/office/officeart/2018/2/layout/IconVerticalSolidList"/>
    <dgm:cxn modelId="{39BE0DA0-A496-48CC-B02C-BFB1CA85C97F}" srcId="{DE5B5219-4FE2-406F-87A9-DFDE3DA95766}" destId="{14B299C9-D782-47CB-AD80-353FBD18ABAF}" srcOrd="1" destOrd="0" parTransId="{8F69A49B-867A-4E9B-9EAE-D14A9FD58157}" sibTransId="{85ECBFC1-EB77-422D-953A-7A8A595CBCA6}"/>
    <dgm:cxn modelId="{B33984E8-FFFE-45F0-9555-E2C3D111A7E6}" type="presOf" srcId="{14B299C9-D782-47CB-AD80-353FBD18ABAF}" destId="{13AE84D9-823F-46A6-BC7E-9132A27FAD10}" srcOrd="0" destOrd="0" presId="urn:microsoft.com/office/officeart/2018/2/layout/IconVerticalSolidList"/>
    <dgm:cxn modelId="{18C4EEF6-EF42-472A-8FFA-4B8424921E3A}" type="presOf" srcId="{5FB1E758-EAD1-489D-BF13-13268509B968}" destId="{B599EE33-D14F-47A1-8CC4-BA9373910784}" srcOrd="0" destOrd="0" presId="urn:microsoft.com/office/officeart/2018/2/layout/IconVerticalSolidList"/>
    <dgm:cxn modelId="{29EEC5F0-B9FA-42C7-9A75-7A7C1BB2B306}" type="presParOf" srcId="{84737B9C-AAA4-42FA-B12F-5D512F7681B4}" destId="{8704F997-0A6A-4B06-875C-A97D1FB8EB1B}" srcOrd="0" destOrd="0" presId="urn:microsoft.com/office/officeart/2018/2/layout/IconVerticalSolidList"/>
    <dgm:cxn modelId="{88A33E32-11D9-485F-8F19-730B71C93C02}" type="presParOf" srcId="{8704F997-0A6A-4B06-875C-A97D1FB8EB1B}" destId="{E2530924-94B4-437E-BE43-A80F5A45F243}" srcOrd="0" destOrd="0" presId="urn:microsoft.com/office/officeart/2018/2/layout/IconVerticalSolidList"/>
    <dgm:cxn modelId="{7C1F6DBF-5286-4CB4-86A9-0A37A70E9D1D}" type="presParOf" srcId="{8704F997-0A6A-4B06-875C-A97D1FB8EB1B}" destId="{EB94D8F8-3B31-4E08-9815-13D9CEB15DF1}" srcOrd="1" destOrd="0" presId="urn:microsoft.com/office/officeart/2018/2/layout/IconVerticalSolidList"/>
    <dgm:cxn modelId="{A0830943-7D30-41A7-BC19-817C2F846CE0}" type="presParOf" srcId="{8704F997-0A6A-4B06-875C-A97D1FB8EB1B}" destId="{4FB14070-A109-49F4-8541-8728373AAC02}" srcOrd="2" destOrd="0" presId="urn:microsoft.com/office/officeart/2018/2/layout/IconVerticalSolidList"/>
    <dgm:cxn modelId="{634A78C2-7D6A-4484-8CF5-9351963C04B8}" type="presParOf" srcId="{8704F997-0A6A-4B06-875C-A97D1FB8EB1B}" destId="{1C7E797C-0EDD-453A-929F-C72450F64812}" srcOrd="3" destOrd="0" presId="urn:microsoft.com/office/officeart/2018/2/layout/IconVerticalSolidList"/>
    <dgm:cxn modelId="{41AA2D8E-F324-4300-980C-4F191AAD4053}" type="presParOf" srcId="{84737B9C-AAA4-42FA-B12F-5D512F7681B4}" destId="{F1BA112E-CEA5-4F6C-9BCE-ADE1358C8176}" srcOrd="1" destOrd="0" presId="urn:microsoft.com/office/officeart/2018/2/layout/IconVerticalSolidList"/>
    <dgm:cxn modelId="{4A9FA2F0-1873-4F91-89D1-84A5C254594A}" type="presParOf" srcId="{84737B9C-AAA4-42FA-B12F-5D512F7681B4}" destId="{E2093527-8853-49AF-A12C-2C073C84EA20}" srcOrd="2" destOrd="0" presId="urn:microsoft.com/office/officeart/2018/2/layout/IconVerticalSolidList"/>
    <dgm:cxn modelId="{BDB727F1-9BC4-4ADD-972B-49FC6B7259BC}" type="presParOf" srcId="{E2093527-8853-49AF-A12C-2C073C84EA20}" destId="{5B0C08BF-042B-430B-BDE9-4C8133813EC0}" srcOrd="0" destOrd="0" presId="urn:microsoft.com/office/officeart/2018/2/layout/IconVerticalSolidList"/>
    <dgm:cxn modelId="{CE6F4107-5E40-42BC-9C87-4392F6CB9CFE}" type="presParOf" srcId="{E2093527-8853-49AF-A12C-2C073C84EA20}" destId="{8E1AEE7D-09EA-40AB-8A97-0C4944F18D74}" srcOrd="1" destOrd="0" presId="urn:microsoft.com/office/officeart/2018/2/layout/IconVerticalSolidList"/>
    <dgm:cxn modelId="{293E6170-4164-4707-9F1F-AC089D435DCA}" type="presParOf" srcId="{E2093527-8853-49AF-A12C-2C073C84EA20}" destId="{1DF60F19-7E8F-4CDC-BF2D-C5F4F777AA3E}" srcOrd="2" destOrd="0" presId="urn:microsoft.com/office/officeart/2018/2/layout/IconVerticalSolidList"/>
    <dgm:cxn modelId="{95760984-F143-405C-BF6C-9CC48D8708BA}" type="presParOf" srcId="{E2093527-8853-49AF-A12C-2C073C84EA20}" destId="{13AE84D9-823F-46A6-BC7E-9132A27FAD10}" srcOrd="3" destOrd="0" presId="urn:microsoft.com/office/officeart/2018/2/layout/IconVerticalSolidList"/>
    <dgm:cxn modelId="{F53409CB-674E-4E10-A49E-DF24F5C06B8E}" type="presParOf" srcId="{84737B9C-AAA4-42FA-B12F-5D512F7681B4}" destId="{1FA65FFD-F7A9-4CC7-A67F-8084F9FDC279}" srcOrd="3" destOrd="0" presId="urn:microsoft.com/office/officeart/2018/2/layout/IconVerticalSolidList"/>
    <dgm:cxn modelId="{427FF578-A7CA-45B6-ADA2-890FF4D24D39}" type="presParOf" srcId="{84737B9C-AAA4-42FA-B12F-5D512F7681B4}" destId="{37795ABF-B605-46B3-AB7E-382563F14A22}" srcOrd="4" destOrd="0" presId="urn:microsoft.com/office/officeart/2018/2/layout/IconVerticalSolidList"/>
    <dgm:cxn modelId="{07AEECE8-874E-409C-82B3-919B1BC4DFDF}" type="presParOf" srcId="{37795ABF-B605-46B3-AB7E-382563F14A22}" destId="{15F42181-01EB-4706-B51B-B5111BC59C77}" srcOrd="0" destOrd="0" presId="urn:microsoft.com/office/officeart/2018/2/layout/IconVerticalSolidList"/>
    <dgm:cxn modelId="{0D1A42AC-6463-4E37-BCED-F0707478994B}" type="presParOf" srcId="{37795ABF-B605-46B3-AB7E-382563F14A22}" destId="{ABEDA841-DC43-4D99-BFC8-70709D58A96A}" srcOrd="1" destOrd="0" presId="urn:microsoft.com/office/officeart/2018/2/layout/IconVerticalSolidList"/>
    <dgm:cxn modelId="{7C84C9FE-F4DC-42F8-BA6A-2686992EB03A}" type="presParOf" srcId="{37795ABF-B605-46B3-AB7E-382563F14A22}" destId="{6F2319B6-9C0B-4F92-A189-2E1E2DC0E1BD}" srcOrd="2" destOrd="0" presId="urn:microsoft.com/office/officeart/2018/2/layout/IconVerticalSolidList"/>
    <dgm:cxn modelId="{CFD772F2-D87A-4346-A211-687C5618B853}" type="presParOf" srcId="{37795ABF-B605-46B3-AB7E-382563F14A22}" destId="{B599EE33-D14F-47A1-8CC4-BA93739107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717F4-5771-4844-A77D-D8D74A9BB0FD}"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2EA3CCFB-E62E-496E-A373-B039D6F31F49}">
      <dgm:prSet/>
      <dgm:spPr/>
      <dgm:t>
        <a:bodyPr/>
        <a:lstStyle/>
        <a:p>
          <a:r>
            <a:rPr lang="en-US"/>
            <a:t>First we need to wrangle/clean the data:</a:t>
          </a:r>
        </a:p>
      </dgm:t>
    </dgm:pt>
    <dgm:pt modelId="{647B576B-1F08-41C3-9DB5-D2183039D0DC}" type="parTrans" cxnId="{2AB4772B-35ED-4536-9559-CCD723B732EF}">
      <dgm:prSet/>
      <dgm:spPr/>
      <dgm:t>
        <a:bodyPr/>
        <a:lstStyle/>
        <a:p>
          <a:endParaRPr lang="en-US"/>
        </a:p>
      </dgm:t>
    </dgm:pt>
    <dgm:pt modelId="{89BD92E7-9620-487E-9E28-31578D642A2A}" type="sibTrans" cxnId="{2AB4772B-35ED-4536-9559-CCD723B732EF}">
      <dgm:prSet/>
      <dgm:spPr/>
      <dgm:t>
        <a:bodyPr/>
        <a:lstStyle/>
        <a:p>
          <a:endParaRPr lang="en-US"/>
        </a:p>
      </dgm:t>
    </dgm:pt>
    <dgm:pt modelId="{551E756A-A1F1-4813-B329-A15D6E0798EC}">
      <dgm:prSet/>
      <dgm:spPr/>
      <dgm:t>
        <a:bodyPr/>
        <a:lstStyle/>
        <a:p>
          <a:r>
            <a:rPr lang="en-US"/>
            <a:t>Missing values—NaN replaced with the mean </a:t>
          </a:r>
        </a:p>
      </dgm:t>
    </dgm:pt>
    <dgm:pt modelId="{DEA6294E-CAE9-4F70-943B-EB294C20C73E}" type="parTrans" cxnId="{236B12EB-7C1D-487F-ABB4-B0EDB8F42010}">
      <dgm:prSet/>
      <dgm:spPr/>
      <dgm:t>
        <a:bodyPr/>
        <a:lstStyle/>
        <a:p>
          <a:endParaRPr lang="en-US"/>
        </a:p>
      </dgm:t>
    </dgm:pt>
    <dgm:pt modelId="{731505B1-8113-4D22-BB64-DE9823246C3C}" type="sibTrans" cxnId="{236B12EB-7C1D-487F-ABB4-B0EDB8F42010}">
      <dgm:prSet/>
      <dgm:spPr/>
      <dgm:t>
        <a:bodyPr/>
        <a:lstStyle/>
        <a:p>
          <a:endParaRPr lang="en-US"/>
        </a:p>
      </dgm:t>
    </dgm:pt>
    <dgm:pt modelId="{A9286286-FC1A-4620-8EDB-7366CB864437}">
      <dgm:prSet/>
      <dgm:spPr/>
      <dgm:t>
        <a:bodyPr/>
        <a:lstStyle/>
        <a:p>
          <a:r>
            <a:rPr lang="en-US"/>
            <a:t>Outliers—e.g. 33 bedroom house removed </a:t>
          </a:r>
        </a:p>
      </dgm:t>
    </dgm:pt>
    <dgm:pt modelId="{D5B757A9-0F1C-462B-AD53-5F45A3F3B649}" type="parTrans" cxnId="{3BF3D217-A07A-4B42-8F9E-3C75C607EF6C}">
      <dgm:prSet/>
      <dgm:spPr/>
      <dgm:t>
        <a:bodyPr/>
        <a:lstStyle/>
        <a:p>
          <a:endParaRPr lang="en-US"/>
        </a:p>
      </dgm:t>
    </dgm:pt>
    <dgm:pt modelId="{45856AEE-3B90-447C-A765-56AB1C3EFAB1}" type="sibTrans" cxnId="{3BF3D217-A07A-4B42-8F9E-3C75C607EF6C}">
      <dgm:prSet/>
      <dgm:spPr/>
      <dgm:t>
        <a:bodyPr/>
        <a:lstStyle/>
        <a:p>
          <a:endParaRPr lang="en-US"/>
        </a:p>
      </dgm:t>
    </dgm:pt>
    <dgm:pt modelId="{6CF2EDF5-49C1-45DD-A754-1412E7EC597F}">
      <dgm:prSet/>
      <dgm:spPr/>
      <dgm:t>
        <a:bodyPr/>
        <a:lstStyle/>
        <a:p>
          <a:r>
            <a:rPr lang="en-US"/>
            <a:t>Objective—What can we ask of the data? What story can the data provide us? </a:t>
          </a:r>
        </a:p>
      </dgm:t>
    </dgm:pt>
    <dgm:pt modelId="{E071BED9-D8B2-4CCB-8C59-2D21610D5A18}" type="parTrans" cxnId="{171BD69D-EAB5-4E49-9E6E-85E01E66FC07}">
      <dgm:prSet/>
      <dgm:spPr/>
      <dgm:t>
        <a:bodyPr/>
        <a:lstStyle/>
        <a:p>
          <a:endParaRPr lang="en-US"/>
        </a:p>
      </dgm:t>
    </dgm:pt>
    <dgm:pt modelId="{7158DBD7-C71D-43D4-9234-56F8B4ECFA8C}" type="sibTrans" cxnId="{171BD69D-EAB5-4E49-9E6E-85E01E66FC07}">
      <dgm:prSet/>
      <dgm:spPr/>
      <dgm:t>
        <a:bodyPr/>
        <a:lstStyle/>
        <a:p>
          <a:endParaRPr lang="en-US"/>
        </a:p>
      </dgm:t>
    </dgm:pt>
    <dgm:pt modelId="{0B140AB8-9993-40C3-9E5E-312C3F1DCBFA}" type="pres">
      <dgm:prSet presAssocID="{6B6717F4-5771-4844-A77D-D8D74A9BB0FD}" presName="outerComposite" presStyleCnt="0">
        <dgm:presLayoutVars>
          <dgm:chMax val="5"/>
          <dgm:dir/>
          <dgm:resizeHandles val="exact"/>
        </dgm:presLayoutVars>
      </dgm:prSet>
      <dgm:spPr/>
    </dgm:pt>
    <dgm:pt modelId="{0BA2B00A-91AA-4F0B-9065-353E41793E8D}" type="pres">
      <dgm:prSet presAssocID="{6B6717F4-5771-4844-A77D-D8D74A9BB0FD}" presName="dummyMaxCanvas" presStyleCnt="0">
        <dgm:presLayoutVars/>
      </dgm:prSet>
      <dgm:spPr/>
    </dgm:pt>
    <dgm:pt modelId="{7C72AC5D-8B76-41CB-B11C-278722A7193B}" type="pres">
      <dgm:prSet presAssocID="{6B6717F4-5771-4844-A77D-D8D74A9BB0FD}" presName="FourNodes_1" presStyleLbl="node1" presStyleIdx="0" presStyleCnt="4">
        <dgm:presLayoutVars>
          <dgm:bulletEnabled val="1"/>
        </dgm:presLayoutVars>
      </dgm:prSet>
      <dgm:spPr/>
    </dgm:pt>
    <dgm:pt modelId="{ED2F1882-9DD7-46A1-A729-65761869F291}" type="pres">
      <dgm:prSet presAssocID="{6B6717F4-5771-4844-A77D-D8D74A9BB0FD}" presName="FourNodes_2" presStyleLbl="node1" presStyleIdx="1" presStyleCnt="4">
        <dgm:presLayoutVars>
          <dgm:bulletEnabled val="1"/>
        </dgm:presLayoutVars>
      </dgm:prSet>
      <dgm:spPr/>
    </dgm:pt>
    <dgm:pt modelId="{557A9EDC-0495-467C-9847-6F268105F835}" type="pres">
      <dgm:prSet presAssocID="{6B6717F4-5771-4844-A77D-D8D74A9BB0FD}" presName="FourNodes_3" presStyleLbl="node1" presStyleIdx="2" presStyleCnt="4">
        <dgm:presLayoutVars>
          <dgm:bulletEnabled val="1"/>
        </dgm:presLayoutVars>
      </dgm:prSet>
      <dgm:spPr/>
    </dgm:pt>
    <dgm:pt modelId="{20689F24-B27C-4F06-A4DE-8FA2916ECB5A}" type="pres">
      <dgm:prSet presAssocID="{6B6717F4-5771-4844-A77D-D8D74A9BB0FD}" presName="FourNodes_4" presStyleLbl="node1" presStyleIdx="3" presStyleCnt="4">
        <dgm:presLayoutVars>
          <dgm:bulletEnabled val="1"/>
        </dgm:presLayoutVars>
      </dgm:prSet>
      <dgm:spPr/>
    </dgm:pt>
    <dgm:pt modelId="{CCDA4FCE-A916-4A3E-88FD-735740883B97}" type="pres">
      <dgm:prSet presAssocID="{6B6717F4-5771-4844-A77D-D8D74A9BB0FD}" presName="FourConn_1-2" presStyleLbl="fgAccFollowNode1" presStyleIdx="0" presStyleCnt="3">
        <dgm:presLayoutVars>
          <dgm:bulletEnabled val="1"/>
        </dgm:presLayoutVars>
      </dgm:prSet>
      <dgm:spPr/>
    </dgm:pt>
    <dgm:pt modelId="{FC4CDA2C-B720-49AE-97F0-755C1D724CEB}" type="pres">
      <dgm:prSet presAssocID="{6B6717F4-5771-4844-A77D-D8D74A9BB0FD}" presName="FourConn_2-3" presStyleLbl="fgAccFollowNode1" presStyleIdx="1" presStyleCnt="3">
        <dgm:presLayoutVars>
          <dgm:bulletEnabled val="1"/>
        </dgm:presLayoutVars>
      </dgm:prSet>
      <dgm:spPr/>
    </dgm:pt>
    <dgm:pt modelId="{D36A4392-FFCE-48DF-BCC6-05C39CB08498}" type="pres">
      <dgm:prSet presAssocID="{6B6717F4-5771-4844-A77D-D8D74A9BB0FD}" presName="FourConn_3-4" presStyleLbl="fgAccFollowNode1" presStyleIdx="2" presStyleCnt="3">
        <dgm:presLayoutVars>
          <dgm:bulletEnabled val="1"/>
        </dgm:presLayoutVars>
      </dgm:prSet>
      <dgm:spPr/>
    </dgm:pt>
    <dgm:pt modelId="{99B1F171-645E-4246-89D3-AADD62A85955}" type="pres">
      <dgm:prSet presAssocID="{6B6717F4-5771-4844-A77D-D8D74A9BB0FD}" presName="FourNodes_1_text" presStyleLbl="node1" presStyleIdx="3" presStyleCnt="4">
        <dgm:presLayoutVars>
          <dgm:bulletEnabled val="1"/>
        </dgm:presLayoutVars>
      </dgm:prSet>
      <dgm:spPr/>
    </dgm:pt>
    <dgm:pt modelId="{6586CB39-6321-4318-BC12-0F129FBDFB7D}" type="pres">
      <dgm:prSet presAssocID="{6B6717F4-5771-4844-A77D-D8D74A9BB0FD}" presName="FourNodes_2_text" presStyleLbl="node1" presStyleIdx="3" presStyleCnt="4">
        <dgm:presLayoutVars>
          <dgm:bulletEnabled val="1"/>
        </dgm:presLayoutVars>
      </dgm:prSet>
      <dgm:spPr/>
    </dgm:pt>
    <dgm:pt modelId="{B8C7BBD1-753D-46A0-B16D-7B0D597DB7CD}" type="pres">
      <dgm:prSet presAssocID="{6B6717F4-5771-4844-A77D-D8D74A9BB0FD}" presName="FourNodes_3_text" presStyleLbl="node1" presStyleIdx="3" presStyleCnt="4">
        <dgm:presLayoutVars>
          <dgm:bulletEnabled val="1"/>
        </dgm:presLayoutVars>
      </dgm:prSet>
      <dgm:spPr/>
    </dgm:pt>
    <dgm:pt modelId="{26CC8331-62B1-4FAB-8467-40455F32265C}" type="pres">
      <dgm:prSet presAssocID="{6B6717F4-5771-4844-A77D-D8D74A9BB0FD}" presName="FourNodes_4_text" presStyleLbl="node1" presStyleIdx="3" presStyleCnt="4">
        <dgm:presLayoutVars>
          <dgm:bulletEnabled val="1"/>
        </dgm:presLayoutVars>
      </dgm:prSet>
      <dgm:spPr/>
    </dgm:pt>
  </dgm:ptLst>
  <dgm:cxnLst>
    <dgm:cxn modelId="{3BF3D217-A07A-4B42-8F9E-3C75C607EF6C}" srcId="{6B6717F4-5771-4844-A77D-D8D74A9BB0FD}" destId="{A9286286-FC1A-4620-8EDB-7366CB864437}" srcOrd="2" destOrd="0" parTransId="{D5B757A9-0F1C-462B-AD53-5F45A3F3B649}" sibTransId="{45856AEE-3B90-447C-A765-56AB1C3EFAB1}"/>
    <dgm:cxn modelId="{B5AB3A2A-9C7E-47CB-B310-58628FFE6A38}" type="presOf" srcId="{A9286286-FC1A-4620-8EDB-7366CB864437}" destId="{557A9EDC-0495-467C-9847-6F268105F835}" srcOrd="0" destOrd="0" presId="urn:microsoft.com/office/officeart/2005/8/layout/vProcess5"/>
    <dgm:cxn modelId="{2AB4772B-35ED-4536-9559-CCD723B732EF}" srcId="{6B6717F4-5771-4844-A77D-D8D74A9BB0FD}" destId="{2EA3CCFB-E62E-496E-A373-B039D6F31F49}" srcOrd="0" destOrd="0" parTransId="{647B576B-1F08-41C3-9DB5-D2183039D0DC}" sibTransId="{89BD92E7-9620-487E-9E28-31578D642A2A}"/>
    <dgm:cxn modelId="{293D583C-80B8-4445-AF63-877BA01482BE}" type="presOf" srcId="{6CF2EDF5-49C1-45DD-A754-1412E7EC597F}" destId="{20689F24-B27C-4F06-A4DE-8FA2916ECB5A}" srcOrd="0" destOrd="0" presId="urn:microsoft.com/office/officeart/2005/8/layout/vProcess5"/>
    <dgm:cxn modelId="{63D7AC41-BB49-4C0D-BC59-5CD2A042B88B}" type="presOf" srcId="{A9286286-FC1A-4620-8EDB-7366CB864437}" destId="{B8C7BBD1-753D-46A0-B16D-7B0D597DB7CD}" srcOrd="1" destOrd="0" presId="urn:microsoft.com/office/officeart/2005/8/layout/vProcess5"/>
    <dgm:cxn modelId="{5F7F5E63-9BDD-4F90-8437-CFCB8B9753A9}" type="presOf" srcId="{551E756A-A1F1-4813-B329-A15D6E0798EC}" destId="{ED2F1882-9DD7-46A1-A729-65761869F291}" srcOrd="0" destOrd="0" presId="urn:microsoft.com/office/officeart/2005/8/layout/vProcess5"/>
    <dgm:cxn modelId="{ACF9D666-DE1B-4CA5-B0DD-68F4CB4B7C2F}" type="presOf" srcId="{551E756A-A1F1-4813-B329-A15D6E0798EC}" destId="{6586CB39-6321-4318-BC12-0F129FBDFB7D}" srcOrd="1" destOrd="0" presId="urn:microsoft.com/office/officeart/2005/8/layout/vProcess5"/>
    <dgm:cxn modelId="{5A077F82-621B-43C3-AC66-4DF8DBCAA696}" type="presOf" srcId="{6B6717F4-5771-4844-A77D-D8D74A9BB0FD}" destId="{0B140AB8-9993-40C3-9E5E-312C3F1DCBFA}" srcOrd="0" destOrd="0" presId="urn:microsoft.com/office/officeart/2005/8/layout/vProcess5"/>
    <dgm:cxn modelId="{7C5E5F9C-5927-4FFF-8780-A08DC336EFA7}" type="presOf" srcId="{89BD92E7-9620-487E-9E28-31578D642A2A}" destId="{CCDA4FCE-A916-4A3E-88FD-735740883B97}" srcOrd="0" destOrd="0" presId="urn:microsoft.com/office/officeart/2005/8/layout/vProcess5"/>
    <dgm:cxn modelId="{171BD69D-EAB5-4E49-9E6E-85E01E66FC07}" srcId="{6B6717F4-5771-4844-A77D-D8D74A9BB0FD}" destId="{6CF2EDF5-49C1-45DD-A754-1412E7EC597F}" srcOrd="3" destOrd="0" parTransId="{E071BED9-D8B2-4CCB-8C59-2D21610D5A18}" sibTransId="{7158DBD7-C71D-43D4-9234-56F8B4ECFA8C}"/>
    <dgm:cxn modelId="{6C11CBAB-099D-4840-8A55-9455C29642C8}" type="presOf" srcId="{6CF2EDF5-49C1-45DD-A754-1412E7EC597F}" destId="{26CC8331-62B1-4FAB-8467-40455F32265C}" srcOrd="1" destOrd="0" presId="urn:microsoft.com/office/officeart/2005/8/layout/vProcess5"/>
    <dgm:cxn modelId="{771BA5D1-4CDA-4E1A-A846-D2C45647DBF7}" type="presOf" srcId="{45856AEE-3B90-447C-A765-56AB1C3EFAB1}" destId="{D36A4392-FFCE-48DF-BCC6-05C39CB08498}" srcOrd="0" destOrd="0" presId="urn:microsoft.com/office/officeart/2005/8/layout/vProcess5"/>
    <dgm:cxn modelId="{5C33A1DD-ACF4-4DAE-8F7A-47CDDECD94FA}" type="presOf" srcId="{2EA3CCFB-E62E-496E-A373-B039D6F31F49}" destId="{99B1F171-645E-4246-89D3-AADD62A85955}" srcOrd="1" destOrd="0" presId="urn:microsoft.com/office/officeart/2005/8/layout/vProcess5"/>
    <dgm:cxn modelId="{0767FCDE-D850-4111-807B-79A937AF6394}" type="presOf" srcId="{731505B1-8113-4D22-BB64-DE9823246C3C}" destId="{FC4CDA2C-B720-49AE-97F0-755C1D724CEB}" srcOrd="0" destOrd="0" presId="urn:microsoft.com/office/officeart/2005/8/layout/vProcess5"/>
    <dgm:cxn modelId="{236B12EB-7C1D-487F-ABB4-B0EDB8F42010}" srcId="{6B6717F4-5771-4844-A77D-D8D74A9BB0FD}" destId="{551E756A-A1F1-4813-B329-A15D6E0798EC}" srcOrd="1" destOrd="0" parTransId="{DEA6294E-CAE9-4F70-943B-EB294C20C73E}" sibTransId="{731505B1-8113-4D22-BB64-DE9823246C3C}"/>
    <dgm:cxn modelId="{AC9016FE-A427-4A5C-8FD7-56683E5832BC}" type="presOf" srcId="{2EA3CCFB-E62E-496E-A373-B039D6F31F49}" destId="{7C72AC5D-8B76-41CB-B11C-278722A7193B}" srcOrd="0" destOrd="0" presId="urn:microsoft.com/office/officeart/2005/8/layout/vProcess5"/>
    <dgm:cxn modelId="{A695FEEC-E4D5-4D0A-A7A6-664643BC74B3}" type="presParOf" srcId="{0B140AB8-9993-40C3-9E5E-312C3F1DCBFA}" destId="{0BA2B00A-91AA-4F0B-9065-353E41793E8D}" srcOrd="0" destOrd="0" presId="urn:microsoft.com/office/officeart/2005/8/layout/vProcess5"/>
    <dgm:cxn modelId="{A3C26629-EEE7-4626-BE36-98D979ECB60C}" type="presParOf" srcId="{0B140AB8-9993-40C3-9E5E-312C3F1DCBFA}" destId="{7C72AC5D-8B76-41CB-B11C-278722A7193B}" srcOrd="1" destOrd="0" presId="urn:microsoft.com/office/officeart/2005/8/layout/vProcess5"/>
    <dgm:cxn modelId="{C29DA5F7-A07E-4492-BE0B-942C06A7EBB5}" type="presParOf" srcId="{0B140AB8-9993-40C3-9E5E-312C3F1DCBFA}" destId="{ED2F1882-9DD7-46A1-A729-65761869F291}" srcOrd="2" destOrd="0" presId="urn:microsoft.com/office/officeart/2005/8/layout/vProcess5"/>
    <dgm:cxn modelId="{8298A1F2-A3A1-40B0-A9A1-D5210A93AA97}" type="presParOf" srcId="{0B140AB8-9993-40C3-9E5E-312C3F1DCBFA}" destId="{557A9EDC-0495-467C-9847-6F268105F835}" srcOrd="3" destOrd="0" presId="urn:microsoft.com/office/officeart/2005/8/layout/vProcess5"/>
    <dgm:cxn modelId="{FE8094D7-763A-4533-B0C5-D905A159BB3E}" type="presParOf" srcId="{0B140AB8-9993-40C3-9E5E-312C3F1DCBFA}" destId="{20689F24-B27C-4F06-A4DE-8FA2916ECB5A}" srcOrd="4" destOrd="0" presId="urn:microsoft.com/office/officeart/2005/8/layout/vProcess5"/>
    <dgm:cxn modelId="{89F87285-93F7-4B35-8C25-E7D6CB61889D}" type="presParOf" srcId="{0B140AB8-9993-40C3-9E5E-312C3F1DCBFA}" destId="{CCDA4FCE-A916-4A3E-88FD-735740883B97}" srcOrd="5" destOrd="0" presId="urn:microsoft.com/office/officeart/2005/8/layout/vProcess5"/>
    <dgm:cxn modelId="{029762A5-B678-455B-BAD0-627F95B1AE5C}" type="presParOf" srcId="{0B140AB8-9993-40C3-9E5E-312C3F1DCBFA}" destId="{FC4CDA2C-B720-49AE-97F0-755C1D724CEB}" srcOrd="6" destOrd="0" presId="urn:microsoft.com/office/officeart/2005/8/layout/vProcess5"/>
    <dgm:cxn modelId="{7C1E72D6-8AA9-4A65-A7AD-15CD2B4932E4}" type="presParOf" srcId="{0B140AB8-9993-40C3-9E5E-312C3F1DCBFA}" destId="{D36A4392-FFCE-48DF-BCC6-05C39CB08498}" srcOrd="7" destOrd="0" presId="urn:microsoft.com/office/officeart/2005/8/layout/vProcess5"/>
    <dgm:cxn modelId="{DF5FB501-FB3E-43E0-AEF8-5B3A0B5B1D20}" type="presParOf" srcId="{0B140AB8-9993-40C3-9E5E-312C3F1DCBFA}" destId="{99B1F171-645E-4246-89D3-AADD62A85955}" srcOrd="8" destOrd="0" presId="urn:microsoft.com/office/officeart/2005/8/layout/vProcess5"/>
    <dgm:cxn modelId="{E47EE724-14DE-47C2-AB22-3DC2E11D346A}" type="presParOf" srcId="{0B140AB8-9993-40C3-9E5E-312C3F1DCBFA}" destId="{6586CB39-6321-4318-BC12-0F129FBDFB7D}" srcOrd="9" destOrd="0" presId="urn:microsoft.com/office/officeart/2005/8/layout/vProcess5"/>
    <dgm:cxn modelId="{4A9D41A0-9124-4897-99A2-CC99D6FE5841}" type="presParOf" srcId="{0B140AB8-9993-40C3-9E5E-312C3F1DCBFA}" destId="{B8C7BBD1-753D-46A0-B16D-7B0D597DB7CD}" srcOrd="10" destOrd="0" presId="urn:microsoft.com/office/officeart/2005/8/layout/vProcess5"/>
    <dgm:cxn modelId="{E1F55604-F99F-49DD-9ED8-5FEEDDB37553}" type="presParOf" srcId="{0B140AB8-9993-40C3-9E5E-312C3F1DCBFA}" destId="{26CC8331-62B1-4FAB-8467-40455F32265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30924-94B4-437E-BE43-A80F5A45F243}">
      <dsp:nvSpPr>
        <dsp:cNvPr id="0" name=""/>
        <dsp:cNvSpPr/>
      </dsp:nvSpPr>
      <dsp:spPr>
        <a:xfrm>
          <a:off x="0" y="680"/>
          <a:ext cx="7188200"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4D8F8-3B31-4E08-9815-13D9CEB15DF1}">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7E797C-0EDD-453A-929F-C72450F64812}">
      <dsp:nvSpPr>
        <dsp:cNvPr id="0" name=""/>
        <dsp:cNvSpPr/>
      </dsp:nvSpPr>
      <dsp:spPr>
        <a:xfrm>
          <a:off x="1838352" y="680"/>
          <a:ext cx="534984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90000"/>
            </a:lnSpc>
            <a:spcBef>
              <a:spcPct val="0"/>
            </a:spcBef>
            <a:spcAft>
              <a:spcPct val="35000"/>
            </a:spcAft>
            <a:buNone/>
          </a:pPr>
          <a:r>
            <a:rPr lang="en-US" sz="2500" kern="1200"/>
            <a:t>How do buyers know what the asking price of a house consists of? Number of bedrooms? View? Location? </a:t>
          </a:r>
        </a:p>
      </dsp:txBody>
      <dsp:txXfrm>
        <a:off x="1838352" y="680"/>
        <a:ext cx="5349847" cy="1591647"/>
      </dsp:txXfrm>
    </dsp:sp>
    <dsp:sp modelId="{5B0C08BF-042B-430B-BDE9-4C8133813EC0}">
      <dsp:nvSpPr>
        <dsp:cNvPr id="0" name=""/>
        <dsp:cNvSpPr/>
      </dsp:nvSpPr>
      <dsp:spPr>
        <a:xfrm>
          <a:off x="0" y="1990238"/>
          <a:ext cx="7188200"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AEE7D-09EA-40AB-8A97-0C4944F18D74}">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AE84D9-823F-46A6-BC7E-9132A27FAD10}">
      <dsp:nvSpPr>
        <dsp:cNvPr id="0" name=""/>
        <dsp:cNvSpPr/>
      </dsp:nvSpPr>
      <dsp:spPr>
        <a:xfrm>
          <a:off x="1838352" y="1990238"/>
          <a:ext cx="534984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90000"/>
            </a:lnSpc>
            <a:spcBef>
              <a:spcPct val="0"/>
            </a:spcBef>
            <a:spcAft>
              <a:spcPct val="35000"/>
            </a:spcAft>
            <a:buNone/>
          </a:pPr>
          <a:r>
            <a:rPr lang="en-US" sz="2500" kern="1200"/>
            <a:t>We will be diving into different factors that all contribute to the price of a home </a:t>
          </a:r>
        </a:p>
      </dsp:txBody>
      <dsp:txXfrm>
        <a:off x="1838352" y="1990238"/>
        <a:ext cx="5349847" cy="1591647"/>
      </dsp:txXfrm>
    </dsp:sp>
    <dsp:sp modelId="{15F42181-01EB-4706-B51B-B5111BC59C77}">
      <dsp:nvSpPr>
        <dsp:cNvPr id="0" name=""/>
        <dsp:cNvSpPr/>
      </dsp:nvSpPr>
      <dsp:spPr>
        <a:xfrm>
          <a:off x="0" y="3979797"/>
          <a:ext cx="7188200"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DA841-DC43-4D99-BFC8-70709D58A96A}">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99EE33-D14F-47A1-8CC4-BA9373910784}">
      <dsp:nvSpPr>
        <dsp:cNvPr id="0" name=""/>
        <dsp:cNvSpPr/>
      </dsp:nvSpPr>
      <dsp:spPr>
        <a:xfrm>
          <a:off x="1838352" y="3979797"/>
          <a:ext cx="534984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90000"/>
            </a:lnSpc>
            <a:spcBef>
              <a:spcPct val="0"/>
            </a:spcBef>
            <a:spcAft>
              <a:spcPct val="35000"/>
            </a:spcAft>
            <a:buNone/>
          </a:pPr>
          <a:r>
            <a:rPr lang="en-US" sz="2500" kern="1200"/>
            <a:t>The client for this project will be potential home buyers in King County, WA </a:t>
          </a:r>
        </a:p>
      </dsp:txBody>
      <dsp:txXfrm>
        <a:off x="1838352" y="3979797"/>
        <a:ext cx="5349847" cy="159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2AC5D-8B76-41CB-B11C-278722A7193B}">
      <dsp:nvSpPr>
        <dsp:cNvPr id="0" name=""/>
        <dsp:cNvSpPr/>
      </dsp:nvSpPr>
      <dsp:spPr>
        <a:xfrm>
          <a:off x="0" y="0"/>
          <a:ext cx="5013231" cy="11546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First we need to wrangle/clean the data:</a:t>
          </a:r>
        </a:p>
      </dsp:txBody>
      <dsp:txXfrm>
        <a:off x="33818" y="33818"/>
        <a:ext cx="3669739" cy="1086984"/>
      </dsp:txXfrm>
    </dsp:sp>
    <dsp:sp modelId="{ED2F1882-9DD7-46A1-A729-65761869F291}">
      <dsp:nvSpPr>
        <dsp:cNvPr id="0" name=""/>
        <dsp:cNvSpPr/>
      </dsp:nvSpPr>
      <dsp:spPr>
        <a:xfrm>
          <a:off x="419858" y="1364551"/>
          <a:ext cx="5013231" cy="1154620"/>
        </a:xfrm>
        <a:prstGeom prst="roundRect">
          <a:avLst>
            <a:gd name="adj" fmla="val 10000"/>
          </a:avLst>
        </a:prstGeom>
        <a:solidFill>
          <a:schemeClr val="accent5">
            <a:hueOff val="1067242"/>
            <a:satOff val="-14147"/>
            <a:lumOff val="-44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Missing values—NaN replaced with the mean </a:t>
          </a:r>
        </a:p>
      </dsp:txBody>
      <dsp:txXfrm>
        <a:off x="453676" y="1398369"/>
        <a:ext cx="3775233" cy="1086984"/>
      </dsp:txXfrm>
    </dsp:sp>
    <dsp:sp modelId="{557A9EDC-0495-467C-9847-6F268105F835}">
      <dsp:nvSpPr>
        <dsp:cNvPr id="0" name=""/>
        <dsp:cNvSpPr/>
      </dsp:nvSpPr>
      <dsp:spPr>
        <a:xfrm>
          <a:off x="833449" y="2729103"/>
          <a:ext cx="5013231" cy="1154620"/>
        </a:xfrm>
        <a:prstGeom prst="roundRect">
          <a:avLst>
            <a:gd name="adj" fmla="val 10000"/>
          </a:avLst>
        </a:prstGeom>
        <a:solidFill>
          <a:schemeClr val="accent5">
            <a:hueOff val="2134483"/>
            <a:satOff val="-28295"/>
            <a:lumOff val="-888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Outliers—e.g. 33 bedroom house removed </a:t>
          </a:r>
        </a:p>
      </dsp:txBody>
      <dsp:txXfrm>
        <a:off x="867267" y="2762921"/>
        <a:ext cx="3781500" cy="1086984"/>
      </dsp:txXfrm>
    </dsp:sp>
    <dsp:sp modelId="{20689F24-B27C-4F06-A4DE-8FA2916ECB5A}">
      <dsp:nvSpPr>
        <dsp:cNvPr id="0" name=""/>
        <dsp:cNvSpPr/>
      </dsp:nvSpPr>
      <dsp:spPr>
        <a:xfrm>
          <a:off x="1253307" y="4093654"/>
          <a:ext cx="5013231" cy="1154620"/>
        </a:xfrm>
        <a:prstGeom prst="roundRect">
          <a:avLst>
            <a:gd name="adj" fmla="val 10000"/>
          </a:avLst>
        </a:prstGeom>
        <a:solidFill>
          <a:schemeClr val="accent5">
            <a:hueOff val="3201725"/>
            <a:satOff val="-42442"/>
            <a:lumOff val="-1333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Objective—What can we ask of the data? What story can the data provide us? </a:t>
          </a:r>
        </a:p>
      </dsp:txBody>
      <dsp:txXfrm>
        <a:off x="1287125" y="4127472"/>
        <a:ext cx="3775233" cy="1086984"/>
      </dsp:txXfrm>
    </dsp:sp>
    <dsp:sp modelId="{CCDA4FCE-A916-4A3E-88FD-735740883B97}">
      <dsp:nvSpPr>
        <dsp:cNvPr id="0" name=""/>
        <dsp:cNvSpPr/>
      </dsp:nvSpPr>
      <dsp:spPr>
        <a:xfrm>
          <a:off x="4262727" y="884334"/>
          <a:ext cx="750503" cy="750503"/>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431590" y="884334"/>
        <a:ext cx="412777" cy="564754"/>
      </dsp:txXfrm>
    </dsp:sp>
    <dsp:sp modelId="{FC4CDA2C-B720-49AE-97F0-755C1D724CEB}">
      <dsp:nvSpPr>
        <dsp:cNvPr id="0" name=""/>
        <dsp:cNvSpPr/>
      </dsp:nvSpPr>
      <dsp:spPr>
        <a:xfrm>
          <a:off x="4682585" y="2248885"/>
          <a:ext cx="750503" cy="750503"/>
        </a:xfrm>
        <a:prstGeom prst="downArrow">
          <a:avLst>
            <a:gd name="adj1" fmla="val 55000"/>
            <a:gd name="adj2" fmla="val 45000"/>
          </a:avLst>
        </a:prstGeom>
        <a:solidFill>
          <a:schemeClr val="accent5">
            <a:tint val="40000"/>
            <a:alpha val="90000"/>
            <a:hueOff val="1738010"/>
            <a:satOff val="-19717"/>
            <a:lumOff val="-2002"/>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851448" y="2248885"/>
        <a:ext cx="412777" cy="564754"/>
      </dsp:txXfrm>
    </dsp:sp>
    <dsp:sp modelId="{D36A4392-FFCE-48DF-BCC6-05C39CB08498}">
      <dsp:nvSpPr>
        <dsp:cNvPr id="0" name=""/>
        <dsp:cNvSpPr/>
      </dsp:nvSpPr>
      <dsp:spPr>
        <a:xfrm>
          <a:off x="5096177" y="3613437"/>
          <a:ext cx="750503" cy="750503"/>
        </a:xfrm>
        <a:prstGeom prst="downArrow">
          <a:avLst>
            <a:gd name="adj1" fmla="val 55000"/>
            <a:gd name="adj2" fmla="val 45000"/>
          </a:avLst>
        </a:prstGeom>
        <a:solidFill>
          <a:schemeClr val="accent5">
            <a:tint val="40000"/>
            <a:alpha val="90000"/>
            <a:hueOff val="3476020"/>
            <a:satOff val="-39435"/>
            <a:lumOff val="-4004"/>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265040" y="3613437"/>
        <a:ext cx="412777" cy="5647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E12DB52E-985F-40B0-8737-2721CCF70890}" type="datetimeFigureOut">
              <a:rPr lang="en-US" smtClean="0"/>
              <a:t>7/20/2019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93AAADDA-C332-40ED-A9BC-7D093CDC97A3}"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7290570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DB52E-985F-40B0-8737-2721CCF70890}"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AADDA-C332-40ED-A9BC-7D093CDC97A3}" type="slidenum">
              <a:rPr lang="en-US" smtClean="0"/>
              <a:t>‹#›</a:t>
            </a:fld>
            <a:endParaRPr lang="en-US"/>
          </a:p>
        </p:txBody>
      </p:sp>
    </p:spTree>
    <p:extLst>
      <p:ext uri="{BB962C8B-B14F-4D97-AF65-F5344CB8AC3E}">
        <p14:creationId xmlns:p14="http://schemas.microsoft.com/office/powerpoint/2010/main" val="35459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12DB52E-985F-40B0-8737-2721CCF70890}" type="datetimeFigureOut">
              <a:rPr lang="en-US" smtClean="0"/>
              <a:t>7/20/2019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93AAADDA-C332-40ED-A9BC-7D093CDC97A3}"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6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DB52E-985F-40B0-8737-2721CCF70890}"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AADDA-C332-40ED-A9BC-7D093CDC97A3}" type="slidenum">
              <a:rPr lang="en-US" smtClean="0"/>
              <a:t>‹#›</a:t>
            </a:fld>
            <a:endParaRPr lang="en-US"/>
          </a:p>
        </p:txBody>
      </p:sp>
    </p:spTree>
    <p:extLst>
      <p:ext uri="{BB962C8B-B14F-4D97-AF65-F5344CB8AC3E}">
        <p14:creationId xmlns:p14="http://schemas.microsoft.com/office/powerpoint/2010/main" val="333461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12DB52E-985F-40B0-8737-2721CCF70890}" type="datetimeFigureOut">
              <a:rPr lang="en-US" smtClean="0"/>
              <a:t>7/20/2019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93AAADDA-C332-40ED-A9BC-7D093CDC97A3}"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9361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DB52E-985F-40B0-8737-2721CCF70890}"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AADDA-C332-40ED-A9BC-7D093CDC97A3}" type="slidenum">
              <a:rPr lang="en-US" smtClean="0"/>
              <a:t>‹#›</a:t>
            </a:fld>
            <a:endParaRPr lang="en-US"/>
          </a:p>
        </p:txBody>
      </p:sp>
    </p:spTree>
    <p:extLst>
      <p:ext uri="{BB962C8B-B14F-4D97-AF65-F5344CB8AC3E}">
        <p14:creationId xmlns:p14="http://schemas.microsoft.com/office/powerpoint/2010/main" val="256578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DB52E-985F-40B0-8737-2721CCF70890}" type="datetimeFigureOut">
              <a:rPr lang="en-US" smtClean="0"/>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AADDA-C332-40ED-A9BC-7D093CDC97A3}" type="slidenum">
              <a:rPr lang="en-US" smtClean="0"/>
              <a:t>‹#›</a:t>
            </a:fld>
            <a:endParaRPr lang="en-US"/>
          </a:p>
        </p:txBody>
      </p:sp>
    </p:spTree>
    <p:extLst>
      <p:ext uri="{BB962C8B-B14F-4D97-AF65-F5344CB8AC3E}">
        <p14:creationId xmlns:p14="http://schemas.microsoft.com/office/powerpoint/2010/main" val="305438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DB52E-985F-40B0-8737-2721CCF70890}" type="datetimeFigureOut">
              <a:rPr lang="en-US" smtClean="0"/>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AADDA-C332-40ED-A9BC-7D093CDC97A3}" type="slidenum">
              <a:rPr lang="en-US" smtClean="0"/>
              <a:t>‹#›</a:t>
            </a:fld>
            <a:endParaRPr lang="en-US"/>
          </a:p>
        </p:txBody>
      </p:sp>
    </p:spTree>
    <p:extLst>
      <p:ext uri="{BB962C8B-B14F-4D97-AF65-F5344CB8AC3E}">
        <p14:creationId xmlns:p14="http://schemas.microsoft.com/office/powerpoint/2010/main" val="261857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E12DB52E-985F-40B0-8737-2721CCF70890}" type="datetimeFigureOut">
              <a:rPr lang="en-US" smtClean="0"/>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AADDA-C332-40ED-A9BC-7D093CDC97A3}" type="slidenum">
              <a:rPr lang="en-US" smtClean="0"/>
              <a:t>‹#›</a:t>
            </a:fld>
            <a:endParaRPr lang="en-US"/>
          </a:p>
        </p:txBody>
      </p:sp>
    </p:spTree>
    <p:extLst>
      <p:ext uri="{BB962C8B-B14F-4D97-AF65-F5344CB8AC3E}">
        <p14:creationId xmlns:p14="http://schemas.microsoft.com/office/powerpoint/2010/main" val="267456406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12DB52E-985F-40B0-8737-2721CCF70890}" type="datetimeFigureOut">
              <a:rPr lang="en-US" smtClean="0"/>
              <a:t>7/20/2019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93AAADDA-C332-40ED-A9BC-7D093CDC97A3}" type="slidenum">
              <a:rPr lang="en-US" smtClean="0"/>
              <a:t>‹#›</a:t>
            </a:fld>
            <a:endParaRPr lang="en-US"/>
          </a:p>
        </p:txBody>
      </p:sp>
    </p:spTree>
    <p:extLst>
      <p:ext uri="{BB962C8B-B14F-4D97-AF65-F5344CB8AC3E}">
        <p14:creationId xmlns:p14="http://schemas.microsoft.com/office/powerpoint/2010/main" val="223397194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12DB52E-985F-40B0-8737-2721CCF70890}" type="datetimeFigureOut">
              <a:rPr lang="en-US" smtClean="0"/>
              <a:t>7/20/2019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93AAADDA-C332-40ED-A9BC-7D093CDC97A3}" type="slidenum">
              <a:rPr lang="en-US" smtClean="0"/>
              <a:t>‹#›</a:t>
            </a:fld>
            <a:endParaRPr lang="en-US"/>
          </a:p>
        </p:txBody>
      </p:sp>
    </p:spTree>
    <p:extLst>
      <p:ext uri="{BB962C8B-B14F-4D97-AF65-F5344CB8AC3E}">
        <p14:creationId xmlns:p14="http://schemas.microsoft.com/office/powerpoint/2010/main" val="403699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12DB52E-985F-40B0-8737-2721CCF70890}" type="datetimeFigureOut">
              <a:rPr lang="en-US" smtClean="0"/>
              <a:t>7/20/2019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93AAADDA-C332-40ED-A9BC-7D093CDC97A3}"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09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DE34A09B-EF49-479F-B4E4-C920ECA15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11">
            <a:extLst>
              <a:ext uri="{FF2B5EF4-FFF2-40B4-BE49-F238E27FC236}">
                <a16:creationId xmlns:a16="http://schemas.microsoft.com/office/drawing/2014/main" id="{1D0F83F5-4F46-4F8A-B2CF-5912FBBDD3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7263" cy="6858000"/>
          </a:xfrm>
          <a:prstGeom prst="rect">
            <a:avLst/>
          </a:prstGeom>
        </p:spPr>
      </p:pic>
      <p:sp>
        <p:nvSpPr>
          <p:cNvPr id="37" name="Round Same Side Corner Rectangle 26">
            <a:extLst>
              <a:ext uri="{FF2B5EF4-FFF2-40B4-BE49-F238E27FC236}">
                <a16:creationId xmlns:a16="http://schemas.microsoft.com/office/drawing/2014/main" id="{AA893521-8B8B-4BE1-AC9E-A5D85CD24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642756" y="-1209558"/>
            <a:ext cx="5911022" cy="9177992"/>
          </a:xfrm>
          <a:prstGeom prst="round2SameRect">
            <a:avLst>
              <a:gd name="adj1" fmla="val 4804"/>
              <a:gd name="adj2" fmla="val 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8">
            <a:extLst>
              <a:ext uri="{FF2B5EF4-FFF2-40B4-BE49-F238E27FC236}">
                <a16:creationId xmlns:a16="http://schemas.microsoft.com/office/drawing/2014/main" id="{5BE1772C-2599-41E1-B9BF-EAD3D50D1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5928" y="621136"/>
            <a:ext cx="8986072" cy="5516602"/>
          </a:xfrm>
          <a:custGeom>
            <a:avLst/>
            <a:gdLst>
              <a:gd name="connsiteX0" fmla="*/ 135819 w 8986072"/>
              <a:gd name="connsiteY0" fmla="*/ 0 h 5516602"/>
              <a:gd name="connsiteX1" fmla="*/ 8986072 w 8986072"/>
              <a:gd name="connsiteY1" fmla="*/ 0 h 5516602"/>
              <a:gd name="connsiteX2" fmla="*/ 8986072 w 8986072"/>
              <a:gd name="connsiteY2" fmla="*/ 5516602 h 5516602"/>
              <a:gd name="connsiteX3" fmla="*/ 135819 w 8986072"/>
              <a:gd name="connsiteY3" fmla="*/ 5516602 h 5516602"/>
              <a:gd name="connsiteX4" fmla="*/ 0 w 8986072"/>
              <a:gd name="connsiteY4" fmla="*/ 5380783 h 5516602"/>
              <a:gd name="connsiteX5" fmla="*/ 0 w 8986072"/>
              <a:gd name="connsiteY5" fmla="*/ 135819 h 5516602"/>
              <a:gd name="connsiteX6" fmla="*/ 135819 w 8986072"/>
              <a:gd name="connsiteY6" fmla="*/ 0 h 551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6072" h="5516602">
                <a:moveTo>
                  <a:pt x="135819" y="0"/>
                </a:moveTo>
                <a:lnTo>
                  <a:pt x="8986072" y="0"/>
                </a:lnTo>
                <a:lnTo>
                  <a:pt x="8986072" y="5516602"/>
                </a:lnTo>
                <a:lnTo>
                  <a:pt x="135819" y="5516602"/>
                </a:lnTo>
                <a:cubicBezTo>
                  <a:pt x="60808" y="5516602"/>
                  <a:pt x="0" y="5455794"/>
                  <a:pt x="0" y="5380783"/>
                </a:cubicBezTo>
                <a:lnTo>
                  <a:pt x="0" y="135819"/>
                </a:lnTo>
                <a:cubicBezTo>
                  <a:pt x="0" y="60808"/>
                  <a:pt x="60808" y="0"/>
                  <a:pt x="135819" y="0"/>
                </a:cubicBezTo>
                <a:close/>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A81073-BBF4-47A1-8CFF-D16EBE8CC9A3}"/>
              </a:ext>
            </a:extLst>
          </p:cNvPr>
          <p:cNvSpPr>
            <a:spLocks noGrp="1"/>
          </p:cNvSpPr>
          <p:nvPr>
            <p:ph type="ctrTitle"/>
          </p:nvPr>
        </p:nvSpPr>
        <p:spPr>
          <a:xfrm>
            <a:off x="3564596" y="1023867"/>
            <a:ext cx="3793678" cy="3349641"/>
          </a:xfrm>
        </p:spPr>
        <p:txBody>
          <a:bodyPr>
            <a:normAutofit/>
          </a:bodyPr>
          <a:lstStyle/>
          <a:p>
            <a:r>
              <a:rPr lang="en-US">
                <a:solidFill>
                  <a:schemeClr val="bg1"/>
                </a:solidFill>
              </a:rPr>
              <a:t>King County Houses </a:t>
            </a:r>
          </a:p>
        </p:txBody>
      </p:sp>
      <p:sp>
        <p:nvSpPr>
          <p:cNvPr id="3" name="Subtitle 2">
            <a:extLst>
              <a:ext uri="{FF2B5EF4-FFF2-40B4-BE49-F238E27FC236}">
                <a16:creationId xmlns:a16="http://schemas.microsoft.com/office/drawing/2014/main" id="{82653F8F-33E6-402F-8C7C-E43697E40037}"/>
              </a:ext>
            </a:extLst>
          </p:cNvPr>
          <p:cNvSpPr>
            <a:spLocks noGrp="1"/>
          </p:cNvSpPr>
          <p:nvPr>
            <p:ph type="subTitle" idx="1"/>
          </p:nvPr>
        </p:nvSpPr>
        <p:spPr>
          <a:xfrm>
            <a:off x="3564596" y="4945377"/>
            <a:ext cx="3793678" cy="1037760"/>
          </a:xfrm>
        </p:spPr>
        <p:txBody>
          <a:bodyPr>
            <a:normAutofit/>
          </a:bodyPr>
          <a:lstStyle/>
          <a:p>
            <a:r>
              <a:rPr lang="en-US"/>
              <a:t>By: Jennyfer Vu </a:t>
            </a:r>
            <a:endParaRPr lang="en-US" dirty="0"/>
          </a:p>
        </p:txBody>
      </p:sp>
      <p:cxnSp>
        <p:nvCxnSpPr>
          <p:cNvPr id="39" name="Straight Connector 17">
            <a:extLst>
              <a:ext uri="{FF2B5EF4-FFF2-40B4-BE49-F238E27FC236}">
                <a16:creationId xmlns:a16="http://schemas.microsoft.com/office/drawing/2014/main" id="{69DFA1E9-4670-41CE-8750-2D790BCCE5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60"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useBgFill="1">
        <p:nvSpPr>
          <p:cNvPr id="20" name="Round Same Side Corner Rectangle 28">
            <a:extLst>
              <a:ext uri="{FF2B5EF4-FFF2-40B4-BE49-F238E27FC236}">
                <a16:creationId xmlns:a16="http://schemas.microsoft.com/office/drawing/2014/main" id="{7EE52EB3-027B-411C-997C-24D4C5C3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11802" y="1062277"/>
            <a:ext cx="5516602" cy="4634319"/>
          </a:xfrm>
          <a:prstGeom prst="round2SameRect">
            <a:avLst>
              <a:gd name="adj1" fmla="val 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meOutline">
            <a:extLst>
              <a:ext uri="{FF2B5EF4-FFF2-40B4-BE49-F238E27FC236}">
                <a16:creationId xmlns:a16="http://schemas.microsoft.com/office/drawing/2014/main" id="{C8CCAE26-1521-4A57-855E-4282752965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5011" y="1712970"/>
            <a:ext cx="3347435" cy="3347435"/>
          </a:xfrm>
          <a:prstGeom prst="rect">
            <a:avLst/>
          </a:prstGeom>
        </p:spPr>
      </p:pic>
    </p:spTree>
    <p:extLst>
      <p:ext uri="{BB962C8B-B14F-4D97-AF65-F5344CB8AC3E}">
        <p14:creationId xmlns:p14="http://schemas.microsoft.com/office/powerpoint/2010/main" val="28319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3" name="Picture 2" descr="https://lh4.googleusercontent.com/CdgUp39cTPCmwNgkgoTVGRTc9axU7rJJsdkRPYioInTbpM9nTokbTlAzAf_Tkf51ZhEtQbOsGsUQpDIXHXp1XY5LjDQNpOezOavOulWPktAAavcNZPtplBhKFaJT81flrJH5Vtmb">
            <a:extLst>
              <a:ext uri="{FF2B5EF4-FFF2-40B4-BE49-F238E27FC236}">
                <a16:creationId xmlns:a16="http://schemas.microsoft.com/office/drawing/2014/main" id="{8E0B678F-7A85-4051-AE0B-AFA86778BC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7725" y="390362"/>
            <a:ext cx="9197219" cy="4552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9CCE39-2AA5-42E9-90FC-81F341108467}"/>
              </a:ext>
            </a:extLst>
          </p:cNvPr>
          <p:cNvSpPr txBox="1"/>
          <p:nvPr/>
        </p:nvSpPr>
        <p:spPr>
          <a:xfrm>
            <a:off x="1650274" y="5236433"/>
            <a:ext cx="9104812" cy="1200329"/>
          </a:xfrm>
          <a:prstGeom prst="rect">
            <a:avLst/>
          </a:prstGeom>
          <a:noFill/>
        </p:spPr>
        <p:txBody>
          <a:bodyPr wrap="square" rtlCol="0">
            <a:spAutoFit/>
          </a:bodyPr>
          <a:lstStyle/>
          <a:p>
            <a:r>
              <a:rPr lang="en-US" dirty="0"/>
              <a:t>This figure shows that year build of houses in King County is extremely varied. It appears that older properties (white-yellow, 1900-1965) are located towards the waterfront which may be explained by early settlers building there first. There is tremendous new construction over these older areas and all over King County. </a:t>
            </a:r>
          </a:p>
        </p:txBody>
      </p:sp>
    </p:spTree>
    <p:extLst>
      <p:ext uri="{BB962C8B-B14F-4D97-AF65-F5344CB8AC3E}">
        <p14:creationId xmlns:p14="http://schemas.microsoft.com/office/powerpoint/2010/main" val="210695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DDB3-6111-4E82-8FA4-E3B12915689B}"/>
              </a:ext>
            </a:extLst>
          </p:cNvPr>
          <p:cNvSpPr>
            <a:spLocks noGrp="1"/>
          </p:cNvSpPr>
          <p:nvPr>
            <p:ph type="title"/>
          </p:nvPr>
        </p:nvSpPr>
        <p:spPr/>
        <p:txBody>
          <a:bodyPr/>
          <a:lstStyle/>
          <a:p>
            <a:pPr algn="ctr"/>
            <a:r>
              <a:rPr lang="en-US" dirty="0"/>
              <a:t>Inferential Statistics</a:t>
            </a:r>
          </a:p>
        </p:txBody>
      </p:sp>
      <p:sp>
        <p:nvSpPr>
          <p:cNvPr id="3" name="Content Placeholder 2">
            <a:extLst>
              <a:ext uri="{FF2B5EF4-FFF2-40B4-BE49-F238E27FC236}">
                <a16:creationId xmlns:a16="http://schemas.microsoft.com/office/drawing/2014/main" id="{66170A3F-5537-408F-96B9-4BB085F4D5C3}"/>
              </a:ext>
            </a:extLst>
          </p:cNvPr>
          <p:cNvSpPr>
            <a:spLocks noGrp="1"/>
          </p:cNvSpPr>
          <p:nvPr>
            <p:ph idx="1"/>
          </p:nvPr>
        </p:nvSpPr>
        <p:spPr/>
        <p:txBody>
          <a:bodyPr/>
          <a:lstStyle/>
          <a:p>
            <a:r>
              <a:rPr lang="en-US" dirty="0"/>
              <a:t>After exploratory visual data analysis, we will take a look at what the statistics of the data mean. </a:t>
            </a:r>
          </a:p>
          <a:p>
            <a:endParaRPr lang="en-US" dirty="0"/>
          </a:p>
          <a:p>
            <a:r>
              <a:rPr lang="en-US" dirty="0"/>
              <a:t>Variables such as price of the house, number of bedrooms, bathrooms, square footage, location (</a:t>
            </a:r>
            <a:r>
              <a:rPr lang="en-US" dirty="0" err="1"/>
              <a:t>zipcode</a:t>
            </a:r>
            <a:r>
              <a:rPr lang="en-US" dirty="0"/>
              <a:t>) of a property. </a:t>
            </a:r>
          </a:p>
          <a:p>
            <a:endParaRPr lang="en-US" dirty="0"/>
          </a:p>
          <a:p>
            <a:r>
              <a:rPr lang="en-US" dirty="0"/>
              <a:t>All of these factor into the purchase price of a home.</a:t>
            </a:r>
          </a:p>
        </p:txBody>
      </p:sp>
    </p:spTree>
    <p:extLst>
      <p:ext uri="{BB962C8B-B14F-4D97-AF65-F5344CB8AC3E}">
        <p14:creationId xmlns:p14="http://schemas.microsoft.com/office/powerpoint/2010/main" val="60580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31BC-710B-4AE8-BA34-C1798A94A8D1}"/>
              </a:ext>
            </a:extLst>
          </p:cNvPr>
          <p:cNvSpPr>
            <a:spLocks noGrp="1"/>
          </p:cNvSpPr>
          <p:nvPr>
            <p:ph type="title"/>
          </p:nvPr>
        </p:nvSpPr>
        <p:spPr/>
        <p:txBody>
          <a:bodyPr/>
          <a:lstStyle/>
          <a:p>
            <a:pPr algn="ctr"/>
            <a:r>
              <a:rPr lang="en-US" b="1" dirty="0"/>
              <a:t>One-Way ANOVA</a:t>
            </a:r>
            <a:endParaRPr lang="en-US" dirty="0"/>
          </a:p>
        </p:txBody>
      </p:sp>
      <p:sp>
        <p:nvSpPr>
          <p:cNvPr id="3" name="Content Placeholder 2">
            <a:extLst>
              <a:ext uri="{FF2B5EF4-FFF2-40B4-BE49-F238E27FC236}">
                <a16:creationId xmlns:a16="http://schemas.microsoft.com/office/drawing/2014/main" id="{793AC0DA-EF48-4C5C-A6B2-B5DF08E14377}"/>
              </a:ext>
            </a:extLst>
          </p:cNvPr>
          <p:cNvSpPr>
            <a:spLocks noGrp="1"/>
          </p:cNvSpPr>
          <p:nvPr>
            <p:ph idx="1"/>
          </p:nvPr>
        </p:nvSpPr>
        <p:spPr/>
        <p:txBody>
          <a:bodyPr>
            <a:normAutofit lnSpcReduction="10000"/>
          </a:bodyPr>
          <a:lstStyle/>
          <a:p>
            <a:r>
              <a:rPr lang="en-US" dirty="0"/>
              <a:t>We will be conducting the One-Way ANOVA to compare if the mean price of multiple </a:t>
            </a:r>
            <a:r>
              <a:rPr lang="en-US" dirty="0" err="1"/>
              <a:t>zipcodes</a:t>
            </a:r>
            <a:r>
              <a:rPr lang="en-US" dirty="0"/>
              <a:t> are equal. </a:t>
            </a:r>
          </a:p>
          <a:p>
            <a:endParaRPr lang="en-US" dirty="0"/>
          </a:p>
          <a:p>
            <a:r>
              <a:rPr lang="en-US" dirty="0"/>
              <a:t>Null hypothesis: The mean price between different </a:t>
            </a:r>
            <a:r>
              <a:rPr lang="en-US" dirty="0" err="1"/>
              <a:t>zipcodes</a:t>
            </a:r>
            <a:r>
              <a:rPr lang="en-US" dirty="0"/>
              <a:t> are the same.</a:t>
            </a:r>
          </a:p>
          <a:p>
            <a:endParaRPr lang="en-US" b="0" dirty="0">
              <a:effectLst/>
            </a:endParaRPr>
          </a:p>
          <a:p>
            <a:r>
              <a:rPr lang="en-US" dirty="0"/>
              <a:t>Alternative hypothesis: The mean price between different </a:t>
            </a:r>
            <a:r>
              <a:rPr lang="en-US" dirty="0" err="1"/>
              <a:t>zipcodes</a:t>
            </a:r>
            <a:r>
              <a:rPr lang="en-US" dirty="0"/>
              <a:t> are different.</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374907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9" name="Picture 2" descr="https://lh3.googleusercontent.com/cQ7V0u5H9GaX5TU0xbZMdPbHjwnibybK07zf7rxBR5U-Y84l8l59qoNsZ4HaWEPDvNEyVgLXjulJ959_5OSHzWIDL9hn3Es_LJRhL3VXcNmejgv0oZtKejuXKxQJ3Pz9nHqOyn4E">
            <a:extLst>
              <a:ext uri="{FF2B5EF4-FFF2-40B4-BE49-F238E27FC236}">
                <a16:creationId xmlns:a16="http://schemas.microsoft.com/office/drawing/2014/main" id="{0D87FF83-1F4C-44D8-A263-2DC12E38C4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0828" y="643467"/>
            <a:ext cx="793034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21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7FE99-B4CE-42F0-95CA-A7552F3C0746}"/>
              </a:ext>
            </a:extLst>
          </p:cNvPr>
          <p:cNvSpPr>
            <a:spLocks noGrp="1"/>
          </p:cNvSpPr>
          <p:nvPr>
            <p:ph idx="1"/>
          </p:nvPr>
        </p:nvSpPr>
        <p:spPr>
          <a:xfrm>
            <a:off x="648930" y="836023"/>
            <a:ext cx="3667037" cy="5577837"/>
          </a:xfrm>
        </p:spPr>
        <p:txBody>
          <a:bodyPr>
            <a:normAutofit fontScale="70000" lnSpcReduction="20000"/>
          </a:bodyPr>
          <a:lstStyle/>
          <a:p>
            <a:r>
              <a:rPr lang="en-US" dirty="0"/>
              <a:t>Looking at the p-value under P&gt;|t| we can see that most </a:t>
            </a:r>
            <a:r>
              <a:rPr lang="en-US" dirty="0" err="1"/>
              <a:t>zipcodes</a:t>
            </a:r>
            <a:r>
              <a:rPr lang="en-US" dirty="0"/>
              <a:t> are so small that they are close to 0.000</a:t>
            </a:r>
          </a:p>
          <a:p>
            <a:endParaRPr lang="en-US" dirty="0"/>
          </a:p>
          <a:p>
            <a:r>
              <a:rPr lang="en-US" dirty="0"/>
              <a:t>This means that they are statistically significant and the means do differ and are unequal. This can be interpreted as the </a:t>
            </a:r>
            <a:r>
              <a:rPr lang="en-US" dirty="0" err="1"/>
              <a:t>zipcode</a:t>
            </a:r>
            <a:r>
              <a:rPr lang="en-US" dirty="0"/>
              <a:t> is a statistically significant predictor of price. </a:t>
            </a:r>
          </a:p>
          <a:p>
            <a:endParaRPr lang="en-US" b="0" dirty="0">
              <a:effectLst/>
            </a:endParaRPr>
          </a:p>
          <a:p>
            <a:r>
              <a:rPr lang="en-US" dirty="0"/>
              <a:t>This means that the difference is not statistically significant and we can't reject the hypothesis that their means are equal. </a:t>
            </a:r>
          </a:p>
          <a:p>
            <a:endParaRPr lang="en-US" dirty="0"/>
          </a:p>
          <a:p>
            <a:r>
              <a:rPr lang="en-US" dirty="0"/>
              <a:t>The computed F-statistic is 214.6 Typically a high F-value means that your data does not support the null hypothesis well. This means that we reject the null hypothesis and that there is statistical significance between price of a property and location.</a:t>
            </a:r>
            <a:br>
              <a:rPr lang="en-US" sz="1800" dirty="0"/>
            </a:br>
            <a:br>
              <a:rPr lang="en-US" sz="1800" dirty="0"/>
            </a:br>
            <a:endParaRPr lang="en-US" sz="1800" dirty="0"/>
          </a:p>
        </p:txBody>
      </p:sp>
      <p:pic>
        <p:nvPicPr>
          <p:cNvPr id="9218" name="Picture 2" descr="https://lh3.googleusercontent.com/cQ7V0u5H9GaX5TU0xbZMdPbHjwnibybK07zf7rxBR5U-Y84l8l59qoNsZ4HaWEPDvNEyVgLXjulJ959_5OSHzWIDL9hn3Es_LJRhL3VXcNmejgv0oZtKejuXKxQJ3Pz9nHqOyn4E">
            <a:extLst>
              <a:ext uri="{FF2B5EF4-FFF2-40B4-BE49-F238E27FC236}">
                <a16:creationId xmlns:a16="http://schemas.microsoft.com/office/drawing/2014/main" id="{E7D42ABD-36D3-4C4F-B403-94AAC8DEFE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92"/>
          <a:stretch/>
        </p:blipFill>
        <p:spPr bwMode="auto">
          <a:xfrm>
            <a:off x="4636008" y="640082"/>
            <a:ext cx="6916329" cy="55778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475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3BAE-DF18-4879-AA51-208811BD504A}"/>
              </a:ext>
            </a:extLst>
          </p:cNvPr>
          <p:cNvSpPr>
            <a:spLocks noGrp="1"/>
          </p:cNvSpPr>
          <p:nvPr>
            <p:ph type="title"/>
          </p:nvPr>
        </p:nvSpPr>
        <p:spPr/>
        <p:txBody>
          <a:bodyPr/>
          <a:lstStyle/>
          <a:p>
            <a:pPr algn="ctr"/>
            <a:r>
              <a:rPr lang="en-US" b="1" dirty="0"/>
              <a:t>In-Depth Machine Learning Analysis</a:t>
            </a:r>
          </a:p>
        </p:txBody>
      </p:sp>
      <p:sp>
        <p:nvSpPr>
          <p:cNvPr id="3" name="Content Placeholder 2">
            <a:extLst>
              <a:ext uri="{FF2B5EF4-FFF2-40B4-BE49-F238E27FC236}">
                <a16:creationId xmlns:a16="http://schemas.microsoft.com/office/drawing/2014/main" id="{C4A33A4D-7E09-4F85-B728-1543512D1043}"/>
              </a:ext>
            </a:extLst>
          </p:cNvPr>
          <p:cNvSpPr>
            <a:spLocks noGrp="1"/>
          </p:cNvSpPr>
          <p:nvPr>
            <p:ph idx="1"/>
          </p:nvPr>
        </p:nvSpPr>
        <p:spPr/>
        <p:txBody>
          <a:bodyPr/>
          <a:lstStyle/>
          <a:p>
            <a:r>
              <a:rPr lang="en-US" b="1" dirty="0"/>
              <a:t>Supervised Learning: </a:t>
            </a:r>
            <a:endParaRPr lang="en-US" b="0" dirty="0">
              <a:effectLst/>
            </a:endParaRPr>
          </a:p>
          <a:p>
            <a:r>
              <a:rPr lang="en-US" dirty="0"/>
              <a:t>Since this project is looking at how labeled data such as bedrooms, square footage, and area affect price of a house, this is considered supervised learning (labeled or categorized). </a:t>
            </a:r>
            <a:endParaRPr lang="en-US" b="0" dirty="0">
              <a:effectLst/>
            </a:endParaRPr>
          </a:p>
          <a:p>
            <a:r>
              <a:rPr lang="en-US" b="1" dirty="0"/>
              <a:t>Linear Regression</a:t>
            </a:r>
            <a:r>
              <a:rPr lang="en-US" dirty="0"/>
              <a:t>: </a:t>
            </a:r>
          </a:p>
          <a:p>
            <a:r>
              <a:rPr lang="en-US" dirty="0"/>
              <a:t>In general, the closer the coefficient R^2 is to 1.0, the better the model fits the data. Our aim will be to get as close to 1.0 as possible. In the model above, we are returned a score of R^2 = 70.7%</a:t>
            </a:r>
            <a:br>
              <a:rPr lang="en-US" dirty="0"/>
            </a:br>
            <a:endParaRPr lang="en-US" dirty="0"/>
          </a:p>
        </p:txBody>
      </p:sp>
    </p:spTree>
    <p:extLst>
      <p:ext uri="{BB962C8B-B14F-4D97-AF65-F5344CB8AC3E}">
        <p14:creationId xmlns:p14="http://schemas.microsoft.com/office/powerpoint/2010/main" val="45324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F60A-AD5B-46D7-910F-D977B0BDDE14}"/>
              </a:ext>
            </a:extLst>
          </p:cNvPr>
          <p:cNvSpPr>
            <a:spLocks noGrp="1"/>
          </p:cNvSpPr>
          <p:nvPr>
            <p:ph type="title"/>
          </p:nvPr>
        </p:nvSpPr>
        <p:spPr/>
        <p:txBody>
          <a:bodyPr/>
          <a:lstStyle/>
          <a:p>
            <a:pPr algn="ctr"/>
            <a:r>
              <a:rPr lang="en-US" b="1" dirty="0"/>
              <a:t>In-Depth Machine Learning Analysis</a:t>
            </a:r>
            <a:endParaRPr lang="en-US" dirty="0"/>
          </a:p>
        </p:txBody>
      </p:sp>
      <p:sp>
        <p:nvSpPr>
          <p:cNvPr id="3" name="Content Placeholder 2">
            <a:extLst>
              <a:ext uri="{FF2B5EF4-FFF2-40B4-BE49-F238E27FC236}">
                <a16:creationId xmlns:a16="http://schemas.microsoft.com/office/drawing/2014/main" id="{28240B9E-2FEC-4A97-8E39-5D74C3141EA3}"/>
              </a:ext>
            </a:extLst>
          </p:cNvPr>
          <p:cNvSpPr>
            <a:spLocks noGrp="1"/>
          </p:cNvSpPr>
          <p:nvPr>
            <p:ph idx="1"/>
          </p:nvPr>
        </p:nvSpPr>
        <p:spPr/>
        <p:txBody>
          <a:bodyPr>
            <a:normAutofit/>
          </a:bodyPr>
          <a:lstStyle/>
          <a:p>
            <a:r>
              <a:rPr lang="en-US" b="1" dirty="0"/>
              <a:t>Gradient Boosting</a:t>
            </a:r>
            <a:r>
              <a:rPr lang="en-US" dirty="0"/>
              <a:t>:</a:t>
            </a:r>
          </a:p>
          <a:p>
            <a:r>
              <a:rPr lang="en-US" dirty="0"/>
              <a:t>Gradient boosting regression is a machine learning model that is constructed from an ensemble of weak prediction models such as decision trees. Gradient boosting increased model’s score to 91.98%!</a:t>
            </a:r>
          </a:p>
          <a:p>
            <a:r>
              <a:rPr lang="en-US" b="1" dirty="0"/>
              <a:t>Random Forest</a:t>
            </a:r>
            <a:r>
              <a:rPr lang="en-US" dirty="0"/>
              <a:t>: </a:t>
            </a:r>
          </a:p>
          <a:p>
            <a:r>
              <a:rPr lang="en-US" dirty="0"/>
              <a:t>Random forest is a more complex model that was able to lower the RMSE from 200,914 to 139,025 dollars. Random forest builds multiple decision trees and merges them together to get a more accurate and stable prediction.</a:t>
            </a:r>
            <a:br>
              <a:rPr lang="en-US" dirty="0"/>
            </a:br>
            <a:endParaRPr lang="en-US" dirty="0"/>
          </a:p>
          <a:p>
            <a:endParaRPr lang="en-US" dirty="0"/>
          </a:p>
        </p:txBody>
      </p:sp>
    </p:spTree>
    <p:extLst>
      <p:ext uri="{BB962C8B-B14F-4D97-AF65-F5344CB8AC3E}">
        <p14:creationId xmlns:p14="http://schemas.microsoft.com/office/powerpoint/2010/main" val="173845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3972-F810-462C-BB20-1B654501C837}"/>
              </a:ext>
            </a:extLst>
          </p:cNvPr>
          <p:cNvSpPr>
            <a:spLocks noGrp="1"/>
          </p:cNvSpPr>
          <p:nvPr>
            <p:ph type="title"/>
          </p:nvPr>
        </p:nvSpPr>
        <p:spPr/>
        <p:txBody>
          <a:bodyPr>
            <a:normAutofit/>
          </a:bodyPr>
          <a:lstStyle/>
          <a:p>
            <a:pPr algn="ctr"/>
            <a:r>
              <a:rPr lang="en-US" b="1" dirty="0"/>
              <a:t>In-Depth Machine Learning Analysis</a:t>
            </a:r>
            <a:endParaRPr lang="en-US" dirty="0"/>
          </a:p>
        </p:txBody>
      </p:sp>
      <p:sp>
        <p:nvSpPr>
          <p:cNvPr id="3" name="Content Placeholder 2">
            <a:extLst>
              <a:ext uri="{FF2B5EF4-FFF2-40B4-BE49-F238E27FC236}">
                <a16:creationId xmlns:a16="http://schemas.microsoft.com/office/drawing/2014/main" id="{59FEF2A8-1341-42C1-87D5-3E34806970C3}"/>
              </a:ext>
            </a:extLst>
          </p:cNvPr>
          <p:cNvSpPr>
            <a:spLocks noGrp="1"/>
          </p:cNvSpPr>
          <p:nvPr>
            <p:ph idx="1"/>
          </p:nvPr>
        </p:nvSpPr>
        <p:spPr>
          <a:xfrm>
            <a:off x="838200" y="1825625"/>
            <a:ext cx="3797807" cy="4351338"/>
          </a:xfrm>
        </p:spPr>
        <p:txBody>
          <a:bodyPr>
            <a:normAutofit fontScale="92500"/>
          </a:bodyPr>
          <a:lstStyle/>
          <a:p>
            <a:r>
              <a:rPr lang="en-US" sz="1800" b="1" dirty="0"/>
              <a:t>Fitting Linear Regression using </a:t>
            </a:r>
            <a:r>
              <a:rPr lang="en-US" sz="1800" b="1" dirty="0" err="1"/>
              <a:t>statsmodels</a:t>
            </a:r>
            <a:r>
              <a:rPr lang="en-US" sz="1800" b="1" dirty="0"/>
              <a:t>:</a:t>
            </a:r>
          </a:p>
          <a:p>
            <a:r>
              <a:rPr lang="en-US" sz="1800" dirty="0"/>
              <a:t>Looking at the coefficients in the middle table, let us first interpret the bathroom coefficient (1.358e+04) by looking at the p-value which is so small, essentially zero. </a:t>
            </a:r>
          </a:p>
          <a:p>
            <a:r>
              <a:rPr lang="en-US" sz="1800" dirty="0"/>
              <a:t>This means that number of bathrooms is statistically significant as a predicter of price.</a:t>
            </a:r>
          </a:p>
          <a:p>
            <a:r>
              <a:rPr lang="en-US" sz="2000" dirty="0"/>
              <a:t>Negative correlation means negative relationship b/w variables (inverse relationship)</a:t>
            </a:r>
          </a:p>
          <a:p>
            <a:endParaRPr lang="en-US" sz="2000" dirty="0"/>
          </a:p>
        </p:txBody>
      </p:sp>
      <p:pic>
        <p:nvPicPr>
          <p:cNvPr id="10242" name="Picture 2" descr="https://lh6.googleusercontent.com/NA9sy6IZ13p7KdWmrmJvWxqMYmJ1TKGcG2sVDlwQtUfbIgUADBTKDscC6YM2-yQ838RIWAQmMiumZNEc27f9pgDXy7Sz1dcFPPZwtVXmIfvydCCNTGObt2DQc3KItI-NEzH4dpfD">
            <a:extLst>
              <a:ext uri="{FF2B5EF4-FFF2-40B4-BE49-F238E27FC236}">
                <a16:creationId xmlns:a16="http://schemas.microsoft.com/office/drawing/2014/main" id="{CA78F9AB-AA95-4A2B-BDF9-E9F4B969E6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6" r="1" b="1"/>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293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9C90-C710-4D70-A480-0968D5E5F5EE}"/>
              </a:ext>
            </a:extLst>
          </p:cNvPr>
          <p:cNvSpPr>
            <a:spLocks noGrp="1"/>
          </p:cNvSpPr>
          <p:nvPr>
            <p:ph type="title"/>
          </p:nvPr>
        </p:nvSpPr>
        <p:spPr/>
        <p:txBody>
          <a:bodyPr>
            <a:normAutofit/>
          </a:bodyPr>
          <a:lstStyle/>
          <a:p>
            <a:r>
              <a:rPr lang="en-US" b="1" dirty="0"/>
              <a:t>In-Depth Machine Learning Analysis</a:t>
            </a:r>
            <a:endParaRPr lang="en-US"/>
          </a:p>
        </p:txBody>
      </p:sp>
      <p:sp>
        <p:nvSpPr>
          <p:cNvPr id="3" name="Content Placeholder 2">
            <a:extLst>
              <a:ext uri="{FF2B5EF4-FFF2-40B4-BE49-F238E27FC236}">
                <a16:creationId xmlns:a16="http://schemas.microsoft.com/office/drawing/2014/main" id="{CBC8AA20-33F9-4A47-B50A-7F43CF026D74}"/>
              </a:ext>
            </a:extLst>
          </p:cNvPr>
          <p:cNvSpPr>
            <a:spLocks noGrp="1"/>
          </p:cNvSpPr>
          <p:nvPr>
            <p:ph idx="1"/>
          </p:nvPr>
        </p:nvSpPr>
        <p:spPr>
          <a:xfrm>
            <a:off x="838200" y="1825625"/>
            <a:ext cx="3797807" cy="4351338"/>
          </a:xfrm>
        </p:spPr>
        <p:txBody>
          <a:bodyPr>
            <a:normAutofit fontScale="92500"/>
          </a:bodyPr>
          <a:lstStyle/>
          <a:p>
            <a:r>
              <a:rPr lang="en-US" sz="2000" b="1" dirty="0"/>
              <a:t>Lasso Regression</a:t>
            </a:r>
            <a:r>
              <a:rPr lang="en-US" sz="2000" dirty="0"/>
              <a:t>: </a:t>
            </a:r>
          </a:p>
          <a:p>
            <a:r>
              <a:rPr lang="en-US" sz="2200" dirty="0"/>
              <a:t>Lasso is used to select the most important features in prediction, in this case prediction of house prices.</a:t>
            </a:r>
          </a:p>
          <a:p>
            <a:r>
              <a:rPr lang="en-US" sz="2200" dirty="0"/>
              <a:t> Lasso regression above illustrates that square footage for living/lot size, waterfront view, </a:t>
            </a:r>
            <a:r>
              <a:rPr lang="en-US" sz="2200" dirty="0" err="1"/>
              <a:t>zipcode</a:t>
            </a:r>
            <a:r>
              <a:rPr lang="en-US" sz="2200" dirty="0"/>
              <a:t>, and </a:t>
            </a:r>
            <a:r>
              <a:rPr lang="en-US" sz="2200" dirty="0" err="1"/>
              <a:t>lat</a:t>
            </a:r>
            <a:r>
              <a:rPr lang="en-US" sz="2200" dirty="0"/>
              <a:t>/long are the most important features selected by lasso regression coefficients for predicting price.</a:t>
            </a:r>
          </a:p>
        </p:txBody>
      </p:sp>
      <p:pic>
        <p:nvPicPr>
          <p:cNvPr id="11266" name="Picture 2" descr="https://lh5.googleusercontent.com/CX-FjDuHSr_fqGyX9m_UhiS5Cg6OOF7tbtf0rHH1kTQjh2qoggzWbSWnAIAbnU5bek4VjEoKuuJHhqqrIybRHb6-7-7Fulk8EKW5qNRnnkEwqpZ_KnX1tkwge_EMAdgPDIBcYWw9">
            <a:extLst>
              <a:ext uri="{FF2B5EF4-FFF2-40B4-BE49-F238E27FC236}">
                <a16:creationId xmlns:a16="http://schemas.microsoft.com/office/drawing/2014/main" id="{D505C303-7A66-4D45-83A6-C5EDFC8B68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95" r="1" b="1"/>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8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4764-CBC5-4967-8EBD-25D12CCA32FF}"/>
              </a:ext>
            </a:extLst>
          </p:cNvPr>
          <p:cNvSpPr>
            <a:spLocks noGrp="1"/>
          </p:cNvSpPr>
          <p:nvPr>
            <p:ph type="title"/>
          </p:nvPr>
        </p:nvSpPr>
        <p:spPr>
          <a:xfrm>
            <a:off x="648929" y="629266"/>
            <a:ext cx="3651467" cy="1676603"/>
          </a:xfrm>
        </p:spPr>
        <p:txBody>
          <a:bodyPr>
            <a:normAutofit/>
          </a:bodyPr>
          <a:lstStyle/>
          <a:p>
            <a:r>
              <a:rPr lang="en-US" dirty="0"/>
              <a:t>Bokeh</a:t>
            </a:r>
            <a:endParaRPr lang="en-US"/>
          </a:p>
        </p:txBody>
      </p:sp>
      <p:sp>
        <p:nvSpPr>
          <p:cNvPr id="3" name="Content Placeholder 2">
            <a:extLst>
              <a:ext uri="{FF2B5EF4-FFF2-40B4-BE49-F238E27FC236}">
                <a16:creationId xmlns:a16="http://schemas.microsoft.com/office/drawing/2014/main" id="{BBD04AAD-43BD-449B-8A8D-4DB82CB535E5}"/>
              </a:ext>
            </a:extLst>
          </p:cNvPr>
          <p:cNvSpPr>
            <a:spLocks noGrp="1"/>
          </p:cNvSpPr>
          <p:nvPr>
            <p:ph idx="1"/>
          </p:nvPr>
        </p:nvSpPr>
        <p:spPr>
          <a:xfrm>
            <a:off x="648931" y="2438400"/>
            <a:ext cx="3651466" cy="3785419"/>
          </a:xfrm>
        </p:spPr>
        <p:txBody>
          <a:bodyPr>
            <a:noAutofit/>
          </a:bodyPr>
          <a:lstStyle/>
          <a:p>
            <a:r>
              <a:rPr lang="en-US" sz="1800" dirty="0"/>
              <a:t>In addition to EDA, statistics, and machine learning there is a very important tactic to convey your data to an audience. </a:t>
            </a:r>
          </a:p>
          <a:p>
            <a:r>
              <a:rPr lang="en-US" sz="1800" dirty="0"/>
              <a:t>Through python, we decided to convey the data visually by using Bokeh which is an impressive library that can handle large datasets. </a:t>
            </a:r>
          </a:p>
          <a:p>
            <a:r>
              <a:rPr lang="en-US" sz="1800" dirty="0"/>
              <a:t>As we can see, Bokeh is able to allow users to interact and display different values depending on what variable they are interested in.</a:t>
            </a:r>
          </a:p>
        </p:txBody>
      </p:sp>
      <p:pic>
        <p:nvPicPr>
          <p:cNvPr id="12290" name="Picture 2" descr="https://lh4.googleusercontent.com/M5RBZssXo7PIBNiZWtUb_4tjWAKQbxJNPHfRZY1LRUEf-h8MAPZb7cqkXFFFUqAMx31YG2B7Ys8SRPPH7XP1c5DPav0XPe6QKvs7D0vP_Bn_xRECdPMS6Wuao8pp6CuvI4T7oSNP">
            <a:extLst>
              <a:ext uri="{FF2B5EF4-FFF2-40B4-BE49-F238E27FC236}">
                <a16:creationId xmlns:a16="http://schemas.microsoft.com/office/drawing/2014/main" id="{85C95EA7-F376-44E5-AB74-FC984E7EFE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764"/>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43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F21D33-7C72-4D9D-AB31-56CD5D229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D543E-DC06-490B-86ED-5B11236BDAE6}"/>
              </a:ext>
            </a:extLst>
          </p:cNvPr>
          <p:cNvSpPr>
            <a:spLocks noGrp="1"/>
          </p:cNvSpPr>
          <p:nvPr>
            <p:ph type="title"/>
          </p:nvPr>
        </p:nvSpPr>
        <p:spPr>
          <a:xfrm>
            <a:off x="8466230" y="2274276"/>
            <a:ext cx="3229574" cy="3821723"/>
          </a:xfrm>
        </p:spPr>
        <p:txBody>
          <a:bodyPr anchor="t">
            <a:normAutofit/>
          </a:bodyPr>
          <a:lstStyle/>
          <a:p>
            <a:r>
              <a:rPr lang="en-US" sz="3400"/>
              <a:t>Problem Statement</a:t>
            </a:r>
          </a:p>
        </p:txBody>
      </p:sp>
      <p:cxnSp>
        <p:nvCxnSpPr>
          <p:cNvPr id="12" name="Straight Connector 11">
            <a:extLst>
              <a:ext uri="{FF2B5EF4-FFF2-40B4-BE49-F238E27FC236}">
                <a16:creationId xmlns:a16="http://schemas.microsoft.com/office/drawing/2014/main" id="{82F133EB-00E6-4683-85DC-CDF9651642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66230" y="2050626"/>
            <a:ext cx="322783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9D152AC-233A-491A-9C41-FF07CA21E8FB}"/>
              </a:ext>
            </a:extLst>
          </p:cNvPr>
          <p:cNvGraphicFramePr>
            <a:graphicFrameLocks noGrp="1"/>
          </p:cNvGraphicFramePr>
          <p:nvPr>
            <p:ph idx="1"/>
            <p:extLst>
              <p:ext uri="{D42A27DB-BD31-4B8C-83A1-F6EECF244321}">
                <p14:modId xmlns:p14="http://schemas.microsoft.com/office/powerpoint/2010/main" val="2931458071"/>
              </p:ext>
            </p:extLst>
          </p:nvPr>
        </p:nvGraphicFramePr>
        <p:xfrm>
          <a:off x="642938" y="642938"/>
          <a:ext cx="718820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07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5BB6-2A04-4431-AC98-165D233FEAE3}"/>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34FB3071-2B9C-4004-86D9-768D228FD81F}"/>
              </a:ext>
            </a:extLst>
          </p:cNvPr>
          <p:cNvSpPr>
            <a:spLocks noGrp="1"/>
          </p:cNvSpPr>
          <p:nvPr>
            <p:ph idx="1"/>
          </p:nvPr>
        </p:nvSpPr>
        <p:spPr/>
        <p:txBody>
          <a:bodyPr/>
          <a:lstStyle/>
          <a:p>
            <a:r>
              <a:rPr lang="en-US" dirty="0"/>
              <a:t>It is possible to use machine learning to predict property prices in King County. </a:t>
            </a:r>
          </a:p>
          <a:p>
            <a:r>
              <a:rPr lang="en-US" dirty="0"/>
              <a:t>These methods are not perfect but they do allow for homebuyers to be more informed and equipped with knowledge when buying a house. </a:t>
            </a:r>
          </a:p>
          <a:p>
            <a:r>
              <a:rPr lang="en-US" dirty="0"/>
              <a:t>Location, condition/grade, waterfront view, and number of bathrooms were all important features of influence on the price of a property.</a:t>
            </a:r>
          </a:p>
        </p:txBody>
      </p:sp>
    </p:spTree>
    <p:extLst>
      <p:ext uri="{BB962C8B-B14F-4D97-AF65-F5344CB8AC3E}">
        <p14:creationId xmlns:p14="http://schemas.microsoft.com/office/powerpoint/2010/main" val="299723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3142D0-3112-4D80-B5AB-230433081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A882A-97DC-4DDA-BD0A-A2B86780DC4B}"/>
              </a:ext>
            </a:extLst>
          </p:cNvPr>
          <p:cNvSpPr>
            <a:spLocks noGrp="1"/>
          </p:cNvSpPr>
          <p:nvPr>
            <p:ph type="title"/>
          </p:nvPr>
        </p:nvSpPr>
        <p:spPr>
          <a:xfrm>
            <a:off x="7552944" y="568345"/>
            <a:ext cx="4151327" cy="3683613"/>
          </a:xfrm>
        </p:spPr>
        <p:txBody>
          <a:bodyPr anchor="b">
            <a:normAutofit/>
          </a:bodyPr>
          <a:lstStyle/>
          <a:p>
            <a:r>
              <a:rPr lang="en-US" dirty="0"/>
              <a:t>Data Wrangling 	</a:t>
            </a:r>
            <a:endParaRPr lang="en-US"/>
          </a:p>
        </p:txBody>
      </p:sp>
      <p:cxnSp>
        <p:nvCxnSpPr>
          <p:cNvPr id="12" name="Straight Connector 11">
            <a:extLst>
              <a:ext uri="{FF2B5EF4-FFF2-40B4-BE49-F238E27FC236}">
                <a16:creationId xmlns:a16="http://schemas.microsoft.com/office/drawing/2014/main" id="{F2DBB21D-8BE0-417D-B2D5-0FECEB687F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2944" y="4573693"/>
            <a:ext cx="415132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469E6C2-88BE-42E6-B2D8-F3EC871C82B9}"/>
              </a:ext>
            </a:extLst>
          </p:cNvPr>
          <p:cNvGraphicFramePr>
            <a:graphicFrameLocks noGrp="1"/>
          </p:cNvGraphicFramePr>
          <p:nvPr>
            <p:ph idx="1"/>
            <p:extLst>
              <p:ext uri="{D42A27DB-BD31-4B8C-83A1-F6EECF244321}">
                <p14:modId xmlns:p14="http://schemas.microsoft.com/office/powerpoint/2010/main" val="1411841945"/>
              </p:ext>
            </p:extLst>
          </p:nvPr>
        </p:nvGraphicFramePr>
        <p:xfrm>
          <a:off x="642938" y="644525"/>
          <a:ext cx="6266539"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0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3D877858-43DB-478C-BC84-9DACF1A1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D429B-FA6C-4D97-8BAD-35B0CEE901AE}"/>
              </a:ext>
            </a:extLst>
          </p:cNvPr>
          <p:cNvSpPr>
            <a:spLocks noGrp="1"/>
          </p:cNvSpPr>
          <p:nvPr>
            <p:ph type="title"/>
          </p:nvPr>
        </p:nvSpPr>
        <p:spPr>
          <a:xfrm>
            <a:off x="7852528" y="568345"/>
            <a:ext cx="3851743" cy="1560716"/>
          </a:xfrm>
        </p:spPr>
        <p:txBody>
          <a:bodyPr>
            <a:normAutofit/>
          </a:bodyPr>
          <a:lstStyle/>
          <a:p>
            <a:r>
              <a:rPr lang="en-US"/>
              <a:t>Exploratory Data Analysis</a:t>
            </a:r>
          </a:p>
        </p:txBody>
      </p:sp>
      <p:pic>
        <p:nvPicPr>
          <p:cNvPr id="1026" name="Picture 2" descr="https://lh6.googleusercontent.com/V5kyBHD6RMVMUeQ30QwhDQhtFFth0NdHYofMpHemJj6wVKbNcIfzlESL9F4gtKWVroTS-ArWYaFBGvKnNXKzC4e5pe_N4tp1W-9cWjmeJcAaJHyBGSECuGhZDgVN-T2_1Z1yoRos">
            <a:extLst>
              <a:ext uri="{FF2B5EF4-FFF2-40B4-BE49-F238E27FC236}">
                <a16:creationId xmlns:a16="http://schemas.microsoft.com/office/drawing/2014/main" id="{8BCE3756-D832-4283-B3E2-A34590EBA3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284140"/>
            <a:ext cx="6898017" cy="4052584"/>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D4170ABC-ADB2-4391-89AD-49DF2FC599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F91D44-205B-48B1-8237-55CF8385DA22}"/>
              </a:ext>
            </a:extLst>
          </p:cNvPr>
          <p:cNvSpPr>
            <a:spLocks noGrp="1"/>
          </p:cNvSpPr>
          <p:nvPr>
            <p:ph idx="1"/>
          </p:nvPr>
        </p:nvSpPr>
        <p:spPr>
          <a:xfrm>
            <a:off x="7852528" y="2438399"/>
            <a:ext cx="3851743" cy="3661955"/>
          </a:xfrm>
        </p:spPr>
        <p:txBody>
          <a:bodyPr>
            <a:normAutofit/>
          </a:bodyPr>
          <a:lstStyle/>
          <a:p>
            <a:r>
              <a:rPr lang="en-US"/>
              <a:t>After cleaning the data, we take a look at the relationship between variables</a:t>
            </a:r>
          </a:p>
          <a:p>
            <a:r>
              <a:rPr lang="en-US"/>
              <a:t>First, let’s explore how number of bedrooms will affect the price of a property. </a:t>
            </a:r>
            <a:endParaRPr lang="en-US" b="0">
              <a:effectLst/>
            </a:endParaRPr>
          </a:p>
          <a:p>
            <a:pPr marL="0" indent="0">
              <a:buNone/>
            </a:pPr>
            <a:br>
              <a:rPr lang="en-US"/>
            </a:br>
            <a:endParaRPr lang="en-US"/>
          </a:p>
        </p:txBody>
      </p:sp>
    </p:spTree>
    <p:extLst>
      <p:ext uri="{BB962C8B-B14F-4D97-AF65-F5344CB8AC3E}">
        <p14:creationId xmlns:p14="http://schemas.microsoft.com/office/powerpoint/2010/main" val="134016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4.googleusercontent.com/C4QR1EVzyRU7vKZD88jzdQSXsQrkfFS8Ho3aMXhQpr7B1OteMTbMAX7v7b97ndsTEg1fz1EoB0CjudPZmM6CrZsT5vMitQ-fWA-ICKE_ht0eeVSzqmCgt06d1qt3t9bHndsuFH_R">
            <a:extLst>
              <a:ext uri="{FF2B5EF4-FFF2-40B4-BE49-F238E27FC236}">
                <a16:creationId xmlns:a16="http://schemas.microsoft.com/office/drawing/2014/main" id="{B6244F4C-1427-4C77-8162-BD8113BB2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72694"/>
            <a:ext cx="63627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Ol95hK8_ZOECsekhkx7TvsDggEqZZmnlCCh6UxQERzpy-b16I3IxViimAosxxEUzw0JaVsezlUgNkFEmZdam28zMa3QiY-fSItpe0pdjr1AGt_n6VGKpkfbYd07bXqO00pjLnZ08">
            <a:extLst>
              <a:ext uri="{FF2B5EF4-FFF2-40B4-BE49-F238E27FC236}">
                <a16:creationId xmlns:a16="http://schemas.microsoft.com/office/drawing/2014/main" id="{85B81708-C58D-425C-B1A1-0E0AEE5AA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296069"/>
            <a:ext cx="5629275" cy="3476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F8DBCF-4E2E-490B-8BAE-2C48B3297D90}"/>
              </a:ext>
            </a:extLst>
          </p:cNvPr>
          <p:cNvSpPr txBox="1"/>
          <p:nvPr/>
        </p:nvSpPr>
        <p:spPr>
          <a:xfrm>
            <a:off x="7013863" y="5206892"/>
            <a:ext cx="3695700" cy="646331"/>
          </a:xfrm>
          <a:prstGeom prst="rect">
            <a:avLst/>
          </a:prstGeom>
          <a:noFill/>
        </p:spPr>
        <p:txBody>
          <a:bodyPr wrap="square" rtlCol="0">
            <a:spAutoFit/>
          </a:bodyPr>
          <a:lstStyle/>
          <a:p>
            <a:pPr algn="ctr"/>
            <a:r>
              <a:rPr lang="en-US" dirty="0"/>
              <a:t>Box plot showing house price vs. # of bedrooms </a:t>
            </a:r>
          </a:p>
        </p:txBody>
      </p:sp>
      <p:sp>
        <p:nvSpPr>
          <p:cNvPr id="11" name="TextBox 10">
            <a:extLst>
              <a:ext uri="{FF2B5EF4-FFF2-40B4-BE49-F238E27FC236}">
                <a16:creationId xmlns:a16="http://schemas.microsoft.com/office/drawing/2014/main" id="{B1905A5D-E5B1-4E6F-AC06-7F91FA1192CE}"/>
              </a:ext>
            </a:extLst>
          </p:cNvPr>
          <p:cNvSpPr txBox="1"/>
          <p:nvPr/>
        </p:nvSpPr>
        <p:spPr>
          <a:xfrm>
            <a:off x="1571625" y="558692"/>
            <a:ext cx="3695700" cy="646331"/>
          </a:xfrm>
          <a:prstGeom prst="rect">
            <a:avLst/>
          </a:prstGeom>
          <a:noFill/>
        </p:spPr>
        <p:txBody>
          <a:bodyPr wrap="square" rtlCol="0">
            <a:spAutoFit/>
          </a:bodyPr>
          <a:lstStyle/>
          <a:p>
            <a:pPr algn="ctr"/>
            <a:r>
              <a:rPr lang="en-US" dirty="0"/>
              <a:t>Bar chart showing house price vs. # of bedrooms </a:t>
            </a:r>
          </a:p>
        </p:txBody>
      </p:sp>
    </p:spTree>
    <p:extLst>
      <p:ext uri="{BB962C8B-B14F-4D97-AF65-F5344CB8AC3E}">
        <p14:creationId xmlns:p14="http://schemas.microsoft.com/office/powerpoint/2010/main" val="25885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88C7F-9428-4E1B-812C-98ADB644A377}"/>
              </a:ext>
            </a:extLst>
          </p:cNvPr>
          <p:cNvSpPr>
            <a:spLocks noGrp="1"/>
          </p:cNvSpPr>
          <p:nvPr>
            <p:ph idx="1"/>
          </p:nvPr>
        </p:nvSpPr>
        <p:spPr>
          <a:xfrm>
            <a:off x="648931" y="955964"/>
            <a:ext cx="3651466" cy="5267855"/>
          </a:xfrm>
        </p:spPr>
        <p:txBody>
          <a:bodyPr>
            <a:normAutofit/>
          </a:bodyPr>
          <a:lstStyle/>
          <a:p>
            <a:r>
              <a:rPr lang="en-US"/>
              <a:t>Next, we will plot properties by latitude and longitude in King County.</a:t>
            </a:r>
          </a:p>
          <a:p>
            <a:r>
              <a:rPr lang="en-US"/>
              <a:t>The highest concentration of homes are between latitude -122.4 and -122 and longitude 47.25 and 47.8 </a:t>
            </a:r>
            <a:endParaRPr lang="en-US" sz="1800" b="0">
              <a:effectLst/>
            </a:endParaRPr>
          </a:p>
          <a:p>
            <a:r>
              <a:rPr lang="en-US"/>
              <a:t>The coordinates for Seattle, WA are 47.6062° N, 122.3321° W</a:t>
            </a:r>
            <a:br>
              <a:rPr lang="en-US" sz="1800"/>
            </a:br>
            <a:endParaRPr lang="en-US" sz="1800" dirty="0"/>
          </a:p>
        </p:txBody>
      </p:sp>
      <p:pic>
        <p:nvPicPr>
          <p:cNvPr id="3074" name="Picture 2" descr="https://lh6.googleusercontent.com/oovoUH75W36EUM0YPmzojHgz9n0U0u38BCyV8r9rnDyCSXW7reOw_fhS3QIwef610NspNcL9PruzyC-QllGiWZferEwRKVI6v5N_JcpUGJUQBkncuJxE_nBbNbl-SKvZAyy5Rf4B">
            <a:extLst>
              <a:ext uri="{FF2B5EF4-FFF2-40B4-BE49-F238E27FC236}">
                <a16:creationId xmlns:a16="http://schemas.microsoft.com/office/drawing/2014/main" id="{097A0369-3ACB-424D-8BC1-D4E7AAB7B7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 b="2"/>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44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1" name="Picture 2" descr="https://lh5.googleusercontent.com/RXqmgKQr30nm_nPRj2poxbsGT5u-7ZLKJgGSHbyTeDemJQzFVt61Xb2EjqRna_a9Fd2SPL4PGEyipvU-JAAIQYtqHpEWXb6r5fd9gQoM49YTAo7dXUkykWI5nDELHnYbc_I_wfpC">
            <a:extLst>
              <a:ext uri="{FF2B5EF4-FFF2-40B4-BE49-F238E27FC236}">
                <a16:creationId xmlns:a16="http://schemas.microsoft.com/office/drawing/2014/main" id="{A5E3FD11-D682-4742-A1E7-FE10526D47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43627"/>
            <a:ext cx="10905066" cy="5370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189FED-6972-4244-B98F-65041A4FDD76}"/>
              </a:ext>
            </a:extLst>
          </p:cNvPr>
          <p:cNvSpPr txBox="1"/>
          <p:nvPr/>
        </p:nvSpPr>
        <p:spPr>
          <a:xfrm>
            <a:off x="1306286" y="6129216"/>
            <a:ext cx="9836331" cy="646331"/>
          </a:xfrm>
          <a:prstGeom prst="rect">
            <a:avLst/>
          </a:prstGeom>
          <a:noFill/>
        </p:spPr>
        <p:txBody>
          <a:bodyPr wrap="square" rtlCol="0">
            <a:spAutoFit/>
          </a:bodyPr>
          <a:lstStyle/>
          <a:p>
            <a:pPr algn="ctr"/>
            <a:r>
              <a:rPr lang="en-US" dirty="0"/>
              <a:t>The figure above shows the average listing price by latitude/longitude. As you can see, the closer the house is to metropolitan Seattle, the higher the average listing price. </a:t>
            </a:r>
          </a:p>
        </p:txBody>
      </p:sp>
    </p:spTree>
    <p:extLst>
      <p:ext uri="{BB962C8B-B14F-4D97-AF65-F5344CB8AC3E}">
        <p14:creationId xmlns:p14="http://schemas.microsoft.com/office/powerpoint/2010/main" val="354866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https://lh6.googleusercontent.com/-vKDGjDw19qAWIA1PHcjsJWCuahTB4xrlq2ZlYX08PGgwybZUcStjlV1Nr1ukMjeBInsE0SqjrQ1Ma-r8J59PH0PwZU6YIRYymh9-_l_yRj0ezL7AzMABx0hpTGJIYp5YjqBM-4z">
            <a:extLst>
              <a:ext uri="{FF2B5EF4-FFF2-40B4-BE49-F238E27FC236}">
                <a16:creationId xmlns:a16="http://schemas.microsoft.com/office/drawing/2014/main" id="{610FF5E6-71D1-44F5-A9EF-90CC62F72B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092854"/>
            <a:ext cx="5291666" cy="2672291"/>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2" descr="https://lh4.googleusercontent.com/vAYv3-sfMGlgt5aTzKjuT2CWit_cj4OoEDNWwGHG7wXhrnEZnN9BkoeezgmsgVk7UUCiIV4oQniHEuM-l9GYUWeEqRO0uX95T80VW4ia1dh83CdyESelsl341F_n205ZyQF2tDaM">
            <a:extLst>
              <a:ext uri="{FF2B5EF4-FFF2-40B4-BE49-F238E27FC236}">
                <a16:creationId xmlns:a16="http://schemas.microsoft.com/office/drawing/2014/main" id="{6265EC37-AB3D-4253-96CA-1DE9BA0C2F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56865" y="2106083"/>
            <a:ext cx="5291667" cy="26458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FA66E4-327B-4C5B-AD75-87B149B11EB4}"/>
              </a:ext>
            </a:extLst>
          </p:cNvPr>
          <p:cNvSpPr txBox="1"/>
          <p:nvPr/>
        </p:nvSpPr>
        <p:spPr>
          <a:xfrm>
            <a:off x="643468" y="5473337"/>
            <a:ext cx="10905064" cy="923330"/>
          </a:xfrm>
          <a:prstGeom prst="rect">
            <a:avLst/>
          </a:prstGeom>
          <a:noFill/>
        </p:spPr>
        <p:txBody>
          <a:bodyPr wrap="square" rtlCol="0">
            <a:spAutoFit/>
          </a:bodyPr>
          <a:lstStyle/>
          <a:p>
            <a:r>
              <a:rPr lang="en-US" dirty="0"/>
              <a:t>The two figures above show number of bedrooms and bathrooms. This is to show that there is not a strong correlation between these two variables and the area that they are located. This is important for homebuyers to know that these variables are not location dependent. </a:t>
            </a:r>
          </a:p>
        </p:txBody>
      </p:sp>
    </p:spTree>
    <p:extLst>
      <p:ext uri="{BB962C8B-B14F-4D97-AF65-F5344CB8AC3E}">
        <p14:creationId xmlns:p14="http://schemas.microsoft.com/office/powerpoint/2010/main" val="230875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9" name="Picture 2" descr="https://lh3.googleusercontent.com/IyrItDURLUoePkWAeYYqkeNVoO-CCowOrMLuSu1uqoPhfAlCPTSOW2mdwPUQb_aclRfTFFOskvBeHHr5wwA4dRo3szONQ7miFETplaRrjFni3GmlN_L_EHvWih4tMsuMVUvM_rMk">
            <a:extLst>
              <a:ext uri="{FF2B5EF4-FFF2-40B4-BE49-F238E27FC236}">
                <a16:creationId xmlns:a16="http://schemas.microsoft.com/office/drawing/2014/main" id="{9DA5BBB1-E301-495B-A603-E85B5C47E7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13730" y="348668"/>
            <a:ext cx="9741504" cy="49194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9F8206-66A6-4BB8-B0B0-CFE73BF65F6E}"/>
              </a:ext>
            </a:extLst>
          </p:cNvPr>
          <p:cNvSpPr txBox="1"/>
          <p:nvPr/>
        </p:nvSpPr>
        <p:spPr>
          <a:xfrm>
            <a:off x="1336766" y="5605450"/>
            <a:ext cx="9627325" cy="1477328"/>
          </a:xfrm>
          <a:prstGeom prst="rect">
            <a:avLst/>
          </a:prstGeom>
          <a:noFill/>
        </p:spPr>
        <p:txBody>
          <a:bodyPr wrap="square" rtlCol="0">
            <a:spAutoFit/>
          </a:bodyPr>
          <a:lstStyle/>
          <a:p>
            <a:r>
              <a:rPr lang="en-US" dirty="0"/>
              <a:t>This figure shows square feet living space in King County. It appears that there are smaller properties closer to the waterfront. This is explained by there not being as much space and square footage for large properties closer to the water. Houses get larger in square footage further west. </a:t>
            </a:r>
            <a:endParaRPr lang="en-US" b="0" dirty="0">
              <a:effectLst/>
            </a:endParaRPr>
          </a:p>
          <a:p>
            <a:br>
              <a:rPr lang="en-US" dirty="0"/>
            </a:br>
            <a:endParaRPr lang="en-US" dirty="0"/>
          </a:p>
        </p:txBody>
      </p:sp>
    </p:spTree>
    <p:extLst>
      <p:ext uri="{BB962C8B-B14F-4D97-AF65-F5344CB8AC3E}">
        <p14:creationId xmlns:p14="http://schemas.microsoft.com/office/powerpoint/2010/main" val="176281983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1</TotalTime>
  <Words>911</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Schoolbook</vt:lpstr>
      <vt:lpstr>Corbel</vt:lpstr>
      <vt:lpstr>Feathered</vt:lpstr>
      <vt:lpstr>King County Houses </vt:lpstr>
      <vt:lpstr>Problem Statement</vt:lpstr>
      <vt:lpstr>Data Wrangling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Inferential Statistics</vt:lpstr>
      <vt:lpstr>One-Way ANOVA</vt:lpstr>
      <vt:lpstr>PowerPoint Presentation</vt:lpstr>
      <vt:lpstr>PowerPoint Presentation</vt:lpstr>
      <vt:lpstr>In-Depth Machine Learning Analysis</vt:lpstr>
      <vt:lpstr>In-Depth Machine Learning Analysis</vt:lpstr>
      <vt:lpstr>In-Depth Machine Learning Analysis</vt:lpstr>
      <vt:lpstr>In-Depth Machine Learning Analysis</vt:lpstr>
      <vt:lpstr>Bokeh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Houses </dc:title>
  <dc:creator> </dc:creator>
  <cp:lastModifiedBy> </cp:lastModifiedBy>
  <cp:revision>1</cp:revision>
  <dcterms:created xsi:type="dcterms:W3CDTF">2019-07-21T20:53:51Z</dcterms:created>
  <dcterms:modified xsi:type="dcterms:W3CDTF">2019-07-21T20:56:34Z</dcterms:modified>
</cp:coreProperties>
</file>