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Montserrat" panose="020B0604020202020204" pitchFamily="2" charset="0"/>
      <p:regular r:id="rId28"/>
      <p:bold r:id="rId29"/>
      <p:italic r:id="rId30"/>
      <p:boldItalic r:id="rId31"/>
    </p:embeddedFont>
    <p:embeddedFont>
      <p:font typeface="Nunito Sans"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HDDd3SzB2naJSC2iFEzaz2o16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b96545f03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b96545f034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b96545f03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1b96545f034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b96545f03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1b96545f034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b96545f03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1b96545f034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b96545f03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b96545f034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b96545f03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1b96545f034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96545f03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1b96545f034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b96545f034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1b96545f034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b96545f03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1b96545f034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a52d6d8b0f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1a52d6d8b0f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a52d6d8b0f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a52d6d8b0f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52d6d8b0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a52d6d8b0f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52d6d8b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a52d6d8b0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a52d6d8b0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a52d6d8b0f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b96545f0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b96545f0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96545f03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b96545f034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b96545f03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b96545f03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b96545f0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b96545f034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b96545f03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1b96545f034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1"/>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51"/>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51"/>
          <p:cNvSpPr txBox="1">
            <a:spLocks noGrp="1"/>
          </p:cNvSpPr>
          <p:nvPr>
            <p:ph type="ctrTitle"/>
          </p:nvPr>
        </p:nvSpPr>
        <p:spPr>
          <a:xfrm>
            <a:off x="713100" y="744575"/>
            <a:ext cx="37764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51"/>
          <p:cNvSpPr txBox="1">
            <a:spLocks noGrp="1"/>
          </p:cNvSpPr>
          <p:nvPr>
            <p:ph type="subTitle" idx="1"/>
          </p:nvPr>
        </p:nvSpPr>
        <p:spPr>
          <a:xfrm>
            <a:off x="713100" y="2797175"/>
            <a:ext cx="2286000" cy="71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60"/>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0"/>
          <p:cNvSpPr txBox="1">
            <a:spLocks noGrp="1"/>
          </p:cNvSpPr>
          <p:nvPr>
            <p:ph type="title"/>
          </p:nvPr>
        </p:nvSpPr>
        <p:spPr>
          <a:xfrm>
            <a:off x="706350" y="1830475"/>
            <a:ext cx="3163500" cy="148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83" name="Google Shape;83;p60"/>
          <p:cNvSpPr txBox="1">
            <a:spLocks noGrp="1"/>
          </p:cNvSpPr>
          <p:nvPr>
            <p:ph type="body" idx="1"/>
          </p:nvPr>
        </p:nvSpPr>
        <p:spPr>
          <a:xfrm>
            <a:off x="4572000" y="863425"/>
            <a:ext cx="38496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84" name="Google Shape;84;p60"/>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0"/>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86"/>
        <p:cNvGrpSpPr/>
        <p:nvPr/>
      </p:nvGrpSpPr>
      <p:grpSpPr>
        <a:xfrm>
          <a:off x="0" y="0"/>
          <a:ext cx="0" cy="0"/>
          <a:chOff x="0" y="0"/>
          <a:chExt cx="0" cy="0"/>
        </a:xfrm>
      </p:grpSpPr>
      <p:sp>
        <p:nvSpPr>
          <p:cNvPr id="87" name="Google Shape;87;p61"/>
          <p:cNvSpPr/>
          <p:nvPr/>
        </p:nvSpPr>
        <p:spPr>
          <a:xfrm>
            <a:off x="7050" y="7050"/>
            <a:ext cx="25752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1"/>
          <p:cNvSpPr txBox="1">
            <a:spLocks noGrp="1"/>
          </p:cNvSpPr>
          <p:nvPr>
            <p:ph type="title"/>
          </p:nvPr>
        </p:nvSpPr>
        <p:spPr>
          <a:xfrm>
            <a:off x="4501450" y="368825"/>
            <a:ext cx="392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89" name="Google Shape;89;p61"/>
          <p:cNvSpPr/>
          <p:nvPr/>
        </p:nvSpPr>
        <p:spPr>
          <a:xfrm flipH="1">
            <a:off x="6752146" y="3626549"/>
            <a:ext cx="2391854" cy="1528549"/>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1"/>
          <p:cNvSpPr txBox="1">
            <a:spLocks noGrp="1"/>
          </p:cNvSpPr>
          <p:nvPr>
            <p:ph type="subTitle" idx="1"/>
          </p:nvPr>
        </p:nvSpPr>
        <p:spPr>
          <a:xfrm>
            <a:off x="4651476" y="13956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1" name="Google Shape;91;p61"/>
          <p:cNvSpPr txBox="1">
            <a:spLocks noGrp="1"/>
          </p:cNvSpPr>
          <p:nvPr>
            <p:ph type="subTitle" idx="2"/>
          </p:nvPr>
        </p:nvSpPr>
        <p:spPr>
          <a:xfrm>
            <a:off x="4651476" y="17412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61"/>
          <p:cNvSpPr txBox="1">
            <a:spLocks noGrp="1"/>
          </p:cNvSpPr>
          <p:nvPr>
            <p:ph type="subTitle" idx="3"/>
          </p:nvPr>
        </p:nvSpPr>
        <p:spPr>
          <a:xfrm>
            <a:off x="6682126" y="13956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3" name="Google Shape;93;p61"/>
          <p:cNvSpPr txBox="1">
            <a:spLocks noGrp="1"/>
          </p:cNvSpPr>
          <p:nvPr>
            <p:ph type="subTitle" idx="4"/>
          </p:nvPr>
        </p:nvSpPr>
        <p:spPr>
          <a:xfrm>
            <a:off x="6682126" y="17412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61"/>
          <p:cNvSpPr txBox="1">
            <a:spLocks noGrp="1"/>
          </p:cNvSpPr>
          <p:nvPr>
            <p:ph type="subTitle" idx="5"/>
          </p:nvPr>
        </p:nvSpPr>
        <p:spPr>
          <a:xfrm>
            <a:off x="4651476" y="30480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5" name="Google Shape;95;p61"/>
          <p:cNvSpPr txBox="1">
            <a:spLocks noGrp="1"/>
          </p:cNvSpPr>
          <p:nvPr>
            <p:ph type="subTitle" idx="6"/>
          </p:nvPr>
        </p:nvSpPr>
        <p:spPr>
          <a:xfrm>
            <a:off x="4651476" y="33936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61"/>
          <p:cNvSpPr txBox="1">
            <a:spLocks noGrp="1"/>
          </p:cNvSpPr>
          <p:nvPr>
            <p:ph type="subTitle" idx="7"/>
          </p:nvPr>
        </p:nvSpPr>
        <p:spPr>
          <a:xfrm>
            <a:off x="6682126" y="30480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7" name="Google Shape;97;p61"/>
          <p:cNvSpPr txBox="1">
            <a:spLocks noGrp="1"/>
          </p:cNvSpPr>
          <p:nvPr>
            <p:ph type="subTitle" idx="8"/>
          </p:nvPr>
        </p:nvSpPr>
        <p:spPr>
          <a:xfrm>
            <a:off x="6682126" y="33936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98"/>
        <p:cNvGrpSpPr/>
        <p:nvPr/>
      </p:nvGrpSpPr>
      <p:grpSpPr>
        <a:xfrm>
          <a:off x="0" y="0"/>
          <a:ext cx="0" cy="0"/>
          <a:chOff x="0" y="0"/>
          <a:chExt cx="0" cy="0"/>
        </a:xfrm>
      </p:grpSpPr>
      <p:sp>
        <p:nvSpPr>
          <p:cNvPr id="99" name="Google Shape;99;p62"/>
          <p:cNvSpPr/>
          <p:nvPr/>
        </p:nvSpPr>
        <p:spPr>
          <a:xfrm>
            <a:off x="6872100" y="211675"/>
            <a:ext cx="2053200" cy="2053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2"/>
          <p:cNvSpPr/>
          <p:nvPr/>
        </p:nvSpPr>
        <p:spPr>
          <a:xfrm>
            <a:off x="0" y="2638775"/>
            <a:ext cx="5987604" cy="250477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2"/>
          <p:cNvSpPr txBox="1">
            <a:spLocks noGrp="1"/>
          </p:cNvSpPr>
          <p:nvPr>
            <p:ph type="title"/>
          </p:nvPr>
        </p:nvSpPr>
        <p:spPr>
          <a:xfrm>
            <a:off x="3389425" y="3209600"/>
            <a:ext cx="2395800" cy="42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02" name="Google Shape;102;p62"/>
          <p:cNvSpPr txBox="1">
            <a:spLocks noGrp="1"/>
          </p:cNvSpPr>
          <p:nvPr>
            <p:ph type="subTitle" idx="1"/>
          </p:nvPr>
        </p:nvSpPr>
        <p:spPr>
          <a:xfrm>
            <a:off x="1946725" y="1847200"/>
            <a:ext cx="5285100" cy="129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3"/>
        <p:cNvGrpSpPr/>
        <p:nvPr/>
      </p:nvGrpSpPr>
      <p:grpSpPr>
        <a:xfrm>
          <a:off x="0" y="0"/>
          <a:ext cx="0" cy="0"/>
          <a:chOff x="0" y="0"/>
          <a:chExt cx="0" cy="0"/>
        </a:xfrm>
      </p:grpSpPr>
      <p:sp>
        <p:nvSpPr>
          <p:cNvPr id="104" name="Google Shape;104;p63"/>
          <p:cNvSpPr/>
          <p:nvPr/>
        </p:nvSpPr>
        <p:spPr>
          <a:xfrm>
            <a:off x="4376975" y="2513100"/>
            <a:ext cx="1206600" cy="12066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3"/>
          <p:cNvSpPr/>
          <p:nvPr/>
        </p:nvSpPr>
        <p:spPr>
          <a:xfrm rot="5400000" flipH="1">
            <a:off x="7427678" y="3427183"/>
            <a:ext cx="1700371" cy="173226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3"/>
          <p:cNvSpPr txBox="1">
            <a:spLocks noGrp="1"/>
          </p:cNvSpPr>
          <p:nvPr>
            <p:ph type="title"/>
          </p:nvPr>
        </p:nvSpPr>
        <p:spPr>
          <a:xfrm>
            <a:off x="5045400" y="3155125"/>
            <a:ext cx="3163800" cy="12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64"/>
          <p:cNvSpPr/>
          <p:nvPr/>
        </p:nvSpPr>
        <p:spPr>
          <a:xfrm>
            <a:off x="0" y="3737941"/>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4"/>
          <p:cNvSpPr/>
          <p:nvPr/>
        </p:nvSpPr>
        <p:spPr>
          <a:xfrm rot="10800000">
            <a:off x="2081311" y="-1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4"/>
          <p:cNvSpPr txBox="1">
            <a:spLocks noGrp="1"/>
          </p:cNvSpPr>
          <p:nvPr>
            <p:ph type="title" hasCustomPrompt="1"/>
          </p:nvPr>
        </p:nvSpPr>
        <p:spPr>
          <a:xfrm>
            <a:off x="1573725" y="1390525"/>
            <a:ext cx="5998500" cy="109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111" name="Google Shape;111;p64"/>
          <p:cNvSpPr txBox="1">
            <a:spLocks noGrp="1"/>
          </p:cNvSpPr>
          <p:nvPr>
            <p:ph type="subTitle" idx="1"/>
          </p:nvPr>
        </p:nvSpPr>
        <p:spPr>
          <a:xfrm>
            <a:off x="1571625" y="2570650"/>
            <a:ext cx="5998500" cy="50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with numbers">
  <p:cSld name="CUSTOM_5">
    <p:spTree>
      <p:nvGrpSpPr>
        <p:cNvPr id="1" name="Shape 112"/>
        <p:cNvGrpSpPr/>
        <p:nvPr/>
      </p:nvGrpSpPr>
      <p:grpSpPr>
        <a:xfrm>
          <a:off x="0" y="0"/>
          <a:ext cx="0" cy="0"/>
          <a:chOff x="0" y="0"/>
          <a:chExt cx="0" cy="0"/>
        </a:xfrm>
      </p:grpSpPr>
      <p:sp>
        <p:nvSpPr>
          <p:cNvPr id="113" name="Google Shape;113;p65"/>
          <p:cNvSpPr/>
          <p:nvPr/>
        </p:nvSpPr>
        <p:spPr>
          <a:xfrm flipH="1">
            <a:off x="2438403" y="869780"/>
            <a:ext cx="6705597" cy="4285357"/>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5"/>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15" name="Google Shape;115;p65"/>
          <p:cNvSpPr txBox="1">
            <a:spLocks noGrp="1"/>
          </p:cNvSpPr>
          <p:nvPr>
            <p:ph type="subTitle" idx="1"/>
          </p:nvPr>
        </p:nvSpPr>
        <p:spPr>
          <a:xfrm>
            <a:off x="1575225" y="2726059"/>
            <a:ext cx="24507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16" name="Google Shape;116;p65"/>
          <p:cNvSpPr txBox="1">
            <a:spLocks noGrp="1"/>
          </p:cNvSpPr>
          <p:nvPr>
            <p:ph type="subTitle" idx="2"/>
          </p:nvPr>
        </p:nvSpPr>
        <p:spPr>
          <a:xfrm>
            <a:off x="1575225" y="3070562"/>
            <a:ext cx="2450700" cy="85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5"/>
          <p:cNvSpPr txBox="1">
            <a:spLocks noGrp="1"/>
          </p:cNvSpPr>
          <p:nvPr>
            <p:ph type="subTitle" idx="3"/>
          </p:nvPr>
        </p:nvSpPr>
        <p:spPr>
          <a:xfrm>
            <a:off x="4928850" y="2726059"/>
            <a:ext cx="24507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18" name="Google Shape;118;p65"/>
          <p:cNvSpPr txBox="1">
            <a:spLocks noGrp="1"/>
          </p:cNvSpPr>
          <p:nvPr>
            <p:ph type="subTitle" idx="4"/>
          </p:nvPr>
        </p:nvSpPr>
        <p:spPr>
          <a:xfrm>
            <a:off x="4928850" y="3070562"/>
            <a:ext cx="2450700" cy="85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5"/>
          <p:cNvSpPr txBox="1">
            <a:spLocks noGrp="1"/>
          </p:cNvSpPr>
          <p:nvPr>
            <p:ph type="title" idx="5"/>
          </p:nvPr>
        </p:nvSpPr>
        <p:spPr>
          <a:xfrm>
            <a:off x="1573725" y="1628650"/>
            <a:ext cx="2450700" cy="109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120" name="Google Shape;120;p65"/>
          <p:cNvSpPr txBox="1">
            <a:spLocks noGrp="1"/>
          </p:cNvSpPr>
          <p:nvPr>
            <p:ph type="title" idx="6"/>
          </p:nvPr>
        </p:nvSpPr>
        <p:spPr>
          <a:xfrm>
            <a:off x="4931850" y="1628650"/>
            <a:ext cx="2450700" cy="109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7200">
                <a:solidFill>
                  <a:schemeClr val="lt1"/>
                </a:solidFill>
              </a:defRPr>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CUSTOM_6">
    <p:spTree>
      <p:nvGrpSpPr>
        <p:cNvPr id="1" name="Shape 121"/>
        <p:cNvGrpSpPr/>
        <p:nvPr/>
      </p:nvGrpSpPr>
      <p:grpSpPr>
        <a:xfrm>
          <a:off x="0" y="0"/>
          <a:ext cx="0" cy="0"/>
          <a:chOff x="0" y="0"/>
          <a:chExt cx="0" cy="0"/>
        </a:xfrm>
      </p:grpSpPr>
      <p:sp>
        <p:nvSpPr>
          <p:cNvPr id="122" name="Google Shape;122;p66"/>
          <p:cNvSpPr/>
          <p:nvPr/>
        </p:nvSpPr>
        <p:spPr>
          <a:xfrm rot="10800000" flipH="1">
            <a:off x="0" y="-25"/>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6"/>
          <p:cNvSpPr txBox="1">
            <a:spLocks noGrp="1"/>
          </p:cNvSpPr>
          <p:nvPr>
            <p:ph type="title"/>
          </p:nvPr>
        </p:nvSpPr>
        <p:spPr>
          <a:xfrm>
            <a:off x="1111950" y="728188"/>
            <a:ext cx="33468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24" name="Google Shape;124;p66"/>
          <p:cNvSpPr txBox="1">
            <a:spLocks noGrp="1"/>
          </p:cNvSpPr>
          <p:nvPr>
            <p:ph type="subTitle" idx="1"/>
          </p:nvPr>
        </p:nvSpPr>
        <p:spPr>
          <a:xfrm>
            <a:off x="1111951" y="1331865"/>
            <a:ext cx="3346800" cy="128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3">
  <p:cSld name="CUSTOM_7">
    <p:spTree>
      <p:nvGrpSpPr>
        <p:cNvPr id="1" name="Shape 125"/>
        <p:cNvGrpSpPr/>
        <p:nvPr/>
      </p:nvGrpSpPr>
      <p:grpSpPr>
        <a:xfrm>
          <a:off x="0" y="0"/>
          <a:ext cx="0" cy="0"/>
          <a:chOff x="0" y="0"/>
          <a:chExt cx="0" cy="0"/>
        </a:xfrm>
      </p:grpSpPr>
      <p:sp>
        <p:nvSpPr>
          <p:cNvPr id="126" name="Google Shape;126;p67"/>
          <p:cNvSpPr/>
          <p:nvPr/>
        </p:nvSpPr>
        <p:spPr>
          <a:xfrm>
            <a:off x="176400" y="218725"/>
            <a:ext cx="1778100" cy="17781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7"/>
          <p:cNvSpPr/>
          <p:nvPr/>
        </p:nvSpPr>
        <p:spPr>
          <a:xfrm flipH="1">
            <a:off x="5524445" y="3629326"/>
            <a:ext cx="3619544" cy="151415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7"/>
          <p:cNvSpPr txBox="1">
            <a:spLocks noGrp="1"/>
          </p:cNvSpPr>
          <p:nvPr>
            <p:ph type="title"/>
          </p:nvPr>
        </p:nvSpPr>
        <p:spPr>
          <a:xfrm>
            <a:off x="5490150" y="751025"/>
            <a:ext cx="2404800" cy="96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29" name="Google Shape;129;p67"/>
          <p:cNvSpPr txBox="1">
            <a:spLocks noGrp="1"/>
          </p:cNvSpPr>
          <p:nvPr>
            <p:ph type="subTitle" idx="1"/>
          </p:nvPr>
        </p:nvSpPr>
        <p:spPr>
          <a:xfrm>
            <a:off x="5490150" y="1753372"/>
            <a:ext cx="2404800" cy="126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p:cSld name="CUSTOM_8">
    <p:spTree>
      <p:nvGrpSpPr>
        <p:cNvPr id="1" name="Shape 130"/>
        <p:cNvGrpSpPr/>
        <p:nvPr/>
      </p:nvGrpSpPr>
      <p:grpSpPr>
        <a:xfrm>
          <a:off x="0" y="0"/>
          <a:ext cx="0" cy="0"/>
          <a:chOff x="0" y="0"/>
          <a:chExt cx="0" cy="0"/>
        </a:xfrm>
      </p:grpSpPr>
      <p:sp>
        <p:nvSpPr>
          <p:cNvPr id="131" name="Google Shape;131;p68"/>
          <p:cNvSpPr txBox="1">
            <a:spLocks noGrp="1"/>
          </p:cNvSpPr>
          <p:nvPr>
            <p:ph type="title"/>
          </p:nvPr>
        </p:nvSpPr>
        <p:spPr>
          <a:xfrm>
            <a:off x="713100" y="2620450"/>
            <a:ext cx="25878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32" name="Google Shape;132;p68"/>
          <p:cNvSpPr/>
          <p:nvPr/>
        </p:nvSpPr>
        <p:spPr>
          <a:xfrm rot="10800000">
            <a:off x="5517899" y="2539940"/>
            <a:ext cx="3626091" cy="1517007"/>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8"/>
          <p:cNvSpPr/>
          <p:nvPr/>
        </p:nvSpPr>
        <p:spPr>
          <a:xfrm>
            <a:off x="0" y="4604100"/>
            <a:ext cx="878005" cy="53938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8"/>
          <p:cNvSpPr txBox="1"/>
          <p:nvPr/>
        </p:nvSpPr>
        <p:spPr>
          <a:xfrm>
            <a:off x="5045700" y="3443875"/>
            <a:ext cx="3385500" cy="746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Nunito Sans"/>
                <a:ea typeface="Nunito Sans"/>
                <a:cs typeface="Nunito Sans"/>
                <a:sym typeface="Nunito Sans"/>
              </a:rPr>
              <a:t>CREDITS: This presentation template was created by Slidesgo, including icons by Flaticon, and infographics &amp; images by Freepik </a:t>
            </a:r>
            <a:endParaRPr sz="1200" b="0" i="0" u="none" strike="noStrike" cap="none">
              <a:solidFill>
                <a:srgbClr val="000000"/>
              </a:solidFill>
              <a:latin typeface="Nunito Sans"/>
              <a:ea typeface="Nunito Sans"/>
              <a:cs typeface="Nunito Sans"/>
              <a:sym typeface="Nunito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sp>
        <p:nvSpPr>
          <p:cNvPr id="136" name="Google Shape;136;p71"/>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1"/>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1"/>
          <p:cNvSpPr txBox="1">
            <a:spLocks noGrp="1"/>
          </p:cNvSpPr>
          <p:nvPr>
            <p:ph type="body" idx="1"/>
          </p:nvPr>
        </p:nvSpPr>
        <p:spPr>
          <a:xfrm>
            <a:off x="713100" y="3999000"/>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52"/>
          <p:cNvSpPr/>
          <p:nvPr/>
        </p:nvSpPr>
        <p:spPr>
          <a:xfrm>
            <a:off x="0" y="0"/>
            <a:ext cx="783234" cy="78323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2"/>
          <p:cNvSpPr/>
          <p:nvPr/>
        </p:nvSpPr>
        <p:spPr>
          <a:xfrm flipH="1">
            <a:off x="7436601" y="4703625"/>
            <a:ext cx="1707399" cy="439865"/>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2"/>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7" name="Google Shape;17;p52"/>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
        <p:cNvGrpSpPr/>
        <p:nvPr/>
      </p:nvGrpSpPr>
      <p:grpSpPr>
        <a:xfrm>
          <a:off x="0" y="0"/>
          <a:ext cx="0" cy="0"/>
          <a:chOff x="0" y="0"/>
          <a:chExt cx="0" cy="0"/>
        </a:xfrm>
      </p:grpSpPr>
      <p:sp>
        <p:nvSpPr>
          <p:cNvPr id="19" name="Google Shape;19;p53"/>
          <p:cNvSpPr/>
          <p:nvPr/>
        </p:nvSpPr>
        <p:spPr>
          <a:xfrm>
            <a:off x="0" y="217805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3"/>
          <p:cNvSpPr/>
          <p:nvPr/>
        </p:nvSpPr>
        <p:spPr>
          <a:xfrm rot="10800000">
            <a:off x="6855950" y="-10"/>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3"/>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22" name="Google Shape;22;p53"/>
          <p:cNvSpPr txBox="1">
            <a:spLocks noGrp="1"/>
          </p:cNvSpPr>
          <p:nvPr>
            <p:ph type="subTitle" idx="1"/>
          </p:nvPr>
        </p:nvSpPr>
        <p:spPr>
          <a:xfrm>
            <a:off x="1483225" y="152750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3" name="Google Shape;23;p53"/>
          <p:cNvSpPr txBox="1">
            <a:spLocks noGrp="1"/>
          </p:cNvSpPr>
          <p:nvPr>
            <p:ph type="subTitle" idx="2"/>
          </p:nvPr>
        </p:nvSpPr>
        <p:spPr>
          <a:xfrm>
            <a:off x="1483225" y="187318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3"/>
          <p:cNvSpPr txBox="1">
            <a:spLocks noGrp="1"/>
          </p:cNvSpPr>
          <p:nvPr>
            <p:ph type="title" idx="3"/>
          </p:nvPr>
        </p:nvSpPr>
        <p:spPr>
          <a:xfrm>
            <a:off x="996825" y="118586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5" name="Google Shape;25;p53"/>
          <p:cNvSpPr txBox="1">
            <a:spLocks noGrp="1"/>
          </p:cNvSpPr>
          <p:nvPr>
            <p:ph type="subTitle" idx="4"/>
          </p:nvPr>
        </p:nvSpPr>
        <p:spPr>
          <a:xfrm>
            <a:off x="5365375" y="152750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6" name="Google Shape;26;p53"/>
          <p:cNvSpPr txBox="1">
            <a:spLocks noGrp="1"/>
          </p:cNvSpPr>
          <p:nvPr>
            <p:ph type="subTitle" idx="5"/>
          </p:nvPr>
        </p:nvSpPr>
        <p:spPr>
          <a:xfrm>
            <a:off x="5365375" y="187318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3"/>
          <p:cNvSpPr txBox="1">
            <a:spLocks noGrp="1"/>
          </p:cNvSpPr>
          <p:nvPr>
            <p:ph type="title" idx="6"/>
          </p:nvPr>
        </p:nvSpPr>
        <p:spPr>
          <a:xfrm>
            <a:off x="4878975" y="118586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8" name="Google Shape;28;p53"/>
          <p:cNvSpPr txBox="1">
            <a:spLocks noGrp="1"/>
          </p:cNvSpPr>
          <p:nvPr>
            <p:ph type="subTitle" idx="7"/>
          </p:nvPr>
        </p:nvSpPr>
        <p:spPr>
          <a:xfrm>
            <a:off x="1483225" y="331005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9" name="Google Shape;29;p53"/>
          <p:cNvSpPr txBox="1">
            <a:spLocks noGrp="1"/>
          </p:cNvSpPr>
          <p:nvPr>
            <p:ph type="subTitle" idx="8"/>
          </p:nvPr>
        </p:nvSpPr>
        <p:spPr>
          <a:xfrm>
            <a:off x="1483225" y="365573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3"/>
          <p:cNvSpPr txBox="1">
            <a:spLocks noGrp="1"/>
          </p:cNvSpPr>
          <p:nvPr>
            <p:ph type="title" idx="9"/>
          </p:nvPr>
        </p:nvSpPr>
        <p:spPr>
          <a:xfrm>
            <a:off x="996825" y="296841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1" name="Google Shape;31;p53"/>
          <p:cNvSpPr txBox="1">
            <a:spLocks noGrp="1"/>
          </p:cNvSpPr>
          <p:nvPr>
            <p:ph type="subTitle" idx="13"/>
          </p:nvPr>
        </p:nvSpPr>
        <p:spPr>
          <a:xfrm>
            <a:off x="5365375" y="331005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32" name="Google Shape;32;p53"/>
          <p:cNvSpPr txBox="1">
            <a:spLocks noGrp="1"/>
          </p:cNvSpPr>
          <p:nvPr>
            <p:ph type="subTitle" idx="14"/>
          </p:nvPr>
        </p:nvSpPr>
        <p:spPr>
          <a:xfrm>
            <a:off x="5365375" y="365573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3"/>
          <p:cNvSpPr txBox="1">
            <a:spLocks noGrp="1"/>
          </p:cNvSpPr>
          <p:nvPr>
            <p:ph type="title" idx="15"/>
          </p:nvPr>
        </p:nvSpPr>
        <p:spPr>
          <a:xfrm>
            <a:off x="4878975" y="296841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54"/>
          <p:cNvSpPr/>
          <p:nvPr/>
        </p:nvSpPr>
        <p:spPr>
          <a:xfrm flipH="1">
            <a:off x="5373509" y="2780100"/>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4"/>
          <p:cNvSpPr txBox="1">
            <a:spLocks noGrp="1"/>
          </p:cNvSpPr>
          <p:nvPr>
            <p:ph type="title"/>
          </p:nvPr>
        </p:nvSpPr>
        <p:spPr>
          <a:xfrm>
            <a:off x="4683300" y="1637475"/>
            <a:ext cx="3346800" cy="567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37" name="Google Shape;37;p54"/>
          <p:cNvSpPr txBox="1">
            <a:spLocks noGrp="1"/>
          </p:cNvSpPr>
          <p:nvPr>
            <p:ph type="subTitle" idx="1"/>
          </p:nvPr>
        </p:nvSpPr>
        <p:spPr>
          <a:xfrm>
            <a:off x="4683300" y="2221425"/>
            <a:ext cx="3346800" cy="128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38"/>
        <p:cNvGrpSpPr/>
        <p:nvPr/>
      </p:nvGrpSpPr>
      <p:grpSpPr>
        <a:xfrm>
          <a:off x="0" y="0"/>
          <a:ext cx="0" cy="0"/>
          <a:chOff x="0" y="0"/>
          <a:chExt cx="0" cy="0"/>
        </a:xfrm>
      </p:grpSpPr>
      <p:sp>
        <p:nvSpPr>
          <p:cNvPr id="39" name="Google Shape;39;p55"/>
          <p:cNvSpPr/>
          <p:nvPr/>
        </p:nvSpPr>
        <p:spPr>
          <a:xfrm rot="10800000">
            <a:off x="5583942" y="-5635"/>
            <a:ext cx="3560058" cy="1853485"/>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5"/>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41" name="Google Shape;41;p55"/>
          <p:cNvSpPr txBox="1">
            <a:spLocks noGrp="1"/>
          </p:cNvSpPr>
          <p:nvPr>
            <p:ph type="subTitle" idx="1"/>
          </p:nvPr>
        </p:nvSpPr>
        <p:spPr>
          <a:xfrm>
            <a:off x="903676"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2" name="Google Shape;42;p55"/>
          <p:cNvSpPr txBox="1">
            <a:spLocks noGrp="1"/>
          </p:cNvSpPr>
          <p:nvPr>
            <p:ph type="subTitle" idx="2"/>
          </p:nvPr>
        </p:nvSpPr>
        <p:spPr>
          <a:xfrm>
            <a:off x="905626"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55"/>
          <p:cNvSpPr txBox="1">
            <a:spLocks noGrp="1"/>
          </p:cNvSpPr>
          <p:nvPr>
            <p:ph type="subTitle" idx="3"/>
          </p:nvPr>
        </p:nvSpPr>
        <p:spPr>
          <a:xfrm>
            <a:off x="3535126"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4" name="Google Shape;44;p55"/>
          <p:cNvSpPr txBox="1">
            <a:spLocks noGrp="1"/>
          </p:cNvSpPr>
          <p:nvPr>
            <p:ph type="subTitle" idx="4"/>
          </p:nvPr>
        </p:nvSpPr>
        <p:spPr>
          <a:xfrm>
            <a:off x="3535126"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55"/>
          <p:cNvSpPr txBox="1">
            <a:spLocks noGrp="1"/>
          </p:cNvSpPr>
          <p:nvPr>
            <p:ph type="subTitle" idx="5"/>
          </p:nvPr>
        </p:nvSpPr>
        <p:spPr>
          <a:xfrm>
            <a:off x="6164625"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6" name="Google Shape;46;p55"/>
          <p:cNvSpPr txBox="1">
            <a:spLocks noGrp="1"/>
          </p:cNvSpPr>
          <p:nvPr>
            <p:ph type="subTitle" idx="6"/>
          </p:nvPr>
        </p:nvSpPr>
        <p:spPr>
          <a:xfrm>
            <a:off x="6164625"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55"/>
          <p:cNvSpPr txBox="1">
            <a:spLocks noGrp="1"/>
          </p:cNvSpPr>
          <p:nvPr>
            <p:ph type="subTitle" idx="7"/>
          </p:nvPr>
        </p:nvSpPr>
        <p:spPr>
          <a:xfrm>
            <a:off x="905626"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8" name="Google Shape;48;p55"/>
          <p:cNvSpPr txBox="1">
            <a:spLocks noGrp="1"/>
          </p:cNvSpPr>
          <p:nvPr>
            <p:ph type="subTitle" idx="8"/>
          </p:nvPr>
        </p:nvSpPr>
        <p:spPr>
          <a:xfrm>
            <a:off x="905626"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55"/>
          <p:cNvSpPr txBox="1">
            <a:spLocks noGrp="1"/>
          </p:cNvSpPr>
          <p:nvPr>
            <p:ph type="subTitle" idx="9"/>
          </p:nvPr>
        </p:nvSpPr>
        <p:spPr>
          <a:xfrm>
            <a:off x="3535126"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0" name="Google Shape;50;p55"/>
          <p:cNvSpPr txBox="1">
            <a:spLocks noGrp="1"/>
          </p:cNvSpPr>
          <p:nvPr>
            <p:ph type="subTitle" idx="13"/>
          </p:nvPr>
        </p:nvSpPr>
        <p:spPr>
          <a:xfrm>
            <a:off x="3535126"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55"/>
          <p:cNvSpPr txBox="1">
            <a:spLocks noGrp="1"/>
          </p:cNvSpPr>
          <p:nvPr>
            <p:ph type="subTitle" idx="14"/>
          </p:nvPr>
        </p:nvSpPr>
        <p:spPr>
          <a:xfrm>
            <a:off x="6164625"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2" name="Google Shape;52;p55"/>
          <p:cNvSpPr txBox="1">
            <a:spLocks noGrp="1"/>
          </p:cNvSpPr>
          <p:nvPr>
            <p:ph type="subTitle" idx="15"/>
          </p:nvPr>
        </p:nvSpPr>
        <p:spPr>
          <a:xfrm>
            <a:off x="6164625"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3"/>
        <p:cNvGrpSpPr/>
        <p:nvPr/>
      </p:nvGrpSpPr>
      <p:grpSpPr>
        <a:xfrm>
          <a:off x="0" y="0"/>
          <a:ext cx="0" cy="0"/>
          <a:chOff x="0" y="0"/>
          <a:chExt cx="0" cy="0"/>
        </a:xfrm>
      </p:grpSpPr>
      <p:sp>
        <p:nvSpPr>
          <p:cNvPr id="54" name="Google Shape;54;p56"/>
          <p:cNvSpPr/>
          <p:nvPr/>
        </p:nvSpPr>
        <p:spPr>
          <a:xfrm>
            <a:off x="-100" y="2490600"/>
            <a:ext cx="9144000" cy="2652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6"/>
          <p:cNvSpPr txBox="1">
            <a:spLocks noGrp="1"/>
          </p:cNvSpPr>
          <p:nvPr>
            <p:ph type="subTitle" idx="1"/>
          </p:nvPr>
        </p:nvSpPr>
        <p:spPr>
          <a:xfrm>
            <a:off x="879901"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6" name="Google Shape;56;p56"/>
          <p:cNvSpPr txBox="1">
            <a:spLocks noGrp="1"/>
          </p:cNvSpPr>
          <p:nvPr>
            <p:ph type="subTitle" idx="2"/>
          </p:nvPr>
        </p:nvSpPr>
        <p:spPr>
          <a:xfrm>
            <a:off x="879901"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56"/>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58" name="Google Shape;58;p56"/>
          <p:cNvSpPr txBox="1">
            <a:spLocks noGrp="1"/>
          </p:cNvSpPr>
          <p:nvPr>
            <p:ph type="subTitle" idx="3"/>
          </p:nvPr>
        </p:nvSpPr>
        <p:spPr>
          <a:xfrm>
            <a:off x="3535126"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9" name="Google Shape;59;p56"/>
          <p:cNvSpPr txBox="1">
            <a:spLocks noGrp="1"/>
          </p:cNvSpPr>
          <p:nvPr>
            <p:ph type="subTitle" idx="4"/>
          </p:nvPr>
        </p:nvSpPr>
        <p:spPr>
          <a:xfrm>
            <a:off x="3535126"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56"/>
          <p:cNvSpPr txBox="1">
            <a:spLocks noGrp="1"/>
          </p:cNvSpPr>
          <p:nvPr>
            <p:ph type="subTitle" idx="5"/>
          </p:nvPr>
        </p:nvSpPr>
        <p:spPr>
          <a:xfrm>
            <a:off x="6190351"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61" name="Google Shape;61;p56"/>
          <p:cNvSpPr txBox="1">
            <a:spLocks noGrp="1"/>
          </p:cNvSpPr>
          <p:nvPr>
            <p:ph type="subTitle" idx="6"/>
          </p:nvPr>
        </p:nvSpPr>
        <p:spPr>
          <a:xfrm>
            <a:off x="6190351"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62"/>
        <p:cNvGrpSpPr/>
        <p:nvPr/>
      </p:nvGrpSpPr>
      <p:grpSpPr>
        <a:xfrm>
          <a:off x="0" y="0"/>
          <a:ext cx="0" cy="0"/>
          <a:chOff x="0" y="0"/>
          <a:chExt cx="0" cy="0"/>
        </a:xfrm>
      </p:grpSpPr>
      <p:sp>
        <p:nvSpPr>
          <p:cNvPr id="63" name="Google Shape;63;p57"/>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7"/>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7"/>
          <p:cNvSpPr txBox="1">
            <a:spLocks noGrp="1"/>
          </p:cNvSpPr>
          <p:nvPr>
            <p:ph type="title"/>
          </p:nvPr>
        </p:nvSpPr>
        <p:spPr>
          <a:xfrm>
            <a:off x="3363062" y="1804850"/>
            <a:ext cx="28437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6" name="Google Shape;66;p57"/>
          <p:cNvSpPr txBox="1">
            <a:spLocks noGrp="1"/>
          </p:cNvSpPr>
          <p:nvPr>
            <p:ph type="subTitle" idx="1"/>
          </p:nvPr>
        </p:nvSpPr>
        <p:spPr>
          <a:xfrm>
            <a:off x="3363062" y="2492925"/>
            <a:ext cx="2843700" cy="80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7" name="Google Shape;67;p57"/>
          <p:cNvSpPr txBox="1">
            <a:spLocks noGrp="1"/>
          </p:cNvSpPr>
          <p:nvPr>
            <p:ph type="title" idx="2"/>
          </p:nvPr>
        </p:nvSpPr>
        <p:spPr>
          <a:xfrm>
            <a:off x="2448025" y="1222975"/>
            <a:ext cx="7083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58"/>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8"/>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8"/>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9"/>
          <p:cNvSpPr/>
          <p:nvPr/>
        </p:nvSpPr>
        <p:spPr>
          <a:xfrm>
            <a:off x="0" y="2226457"/>
            <a:ext cx="4748408" cy="2917061"/>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9"/>
          <p:cNvSpPr/>
          <p:nvPr/>
        </p:nvSpPr>
        <p:spPr>
          <a:xfrm>
            <a:off x="8198900" y="368825"/>
            <a:ext cx="945100" cy="1893725"/>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9"/>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76" name="Google Shape;76;p59"/>
          <p:cNvSpPr txBox="1">
            <a:spLocks noGrp="1"/>
          </p:cNvSpPr>
          <p:nvPr>
            <p:ph type="subTitle" idx="1"/>
          </p:nvPr>
        </p:nvSpPr>
        <p:spPr>
          <a:xfrm>
            <a:off x="1800851" y="4001328"/>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7" name="Google Shape;77;p59"/>
          <p:cNvSpPr txBox="1">
            <a:spLocks noGrp="1"/>
          </p:cNvSpPr>
          <p:nvPr>
            <p:ph type="subTitle" idx="2"/>
          </p:nvPr>
        </p:nvSpPr>
        <p:spPr>
          <a:xfrm>
            <a:off x="1511025" y="3263112"/>
            <a:ext cx="2651700" cy="8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59"/>
          <p:cNvSpPr txBox="1">
            <a:spLocks noGrp="1"/>
          </p:cNvSpPr>
          <p:nvPr>
            <p:ph type="subTitle" idx="3"/>
          </p:nvPr>
        </p:nvSpPr>
        <p:spPr>
          <a:xfrm>
            <a:off x="5269276" y="403043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9" name="Google Shape;79;p59"/>
          <p:cNvSpPr txBox="1">
            <a:spLocks noGrp="1"/>
          </p:cNvSpPr>
          <p:nvPr>
            <p:ph type="subTitle" idx="4"/>
          </p:nvPr>
        </p:nvSpPr>
        <p:spPr>
          <a:xfrm>
            <a:off x="4979450" y="3263112"/>
            <a:ext cx="2651700" cy="8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9pPr>
          </a:lstStyle>
          <a:p>
            <a:endParaRPr/>
          </a:p>
        </p:txBody>
      </p:sp>
      <p:sp>
        <p:nvSpPr>
          <p:cNvPr id="7" name="Google Shape;7;p50"/>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www.linkedin.com/in/drumil-joshi-07/" TargetMode="External"/><Relationship Id="rId3" Type="http://schemas.openxmlformats.org/officeDocument/2006/relationships/hyperlink" Target="mailto:sharshiv@iu.edu" TargetMode="External"/><Relationship Id="rId7" Type="http://schemas.openxmlformats.org/officeDocument/2006/relationships/hyperlink" Target="mailto:dtjoshi@iu.edu"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linkedin.com/in/sravyavujjini/" TargetMode="External"/><Relationship Id="rId5" Type="http://schemas.openxmlformats.org/officeDocument/2006/relationships/hyperlink" Target="mailto:svujjin@iu.edu" TargetMode="External"/><Relationship Id="rId4" Type="http://schemas.openxmlformats.org/officeDocument/2006/relationships/hyperlink" Target="https://www.linkedin.com/in/shivangi-sharma-2a8a61175/" TargetMode="External"/><Relationship Id="rId9" Type="http://schemas.openxmlformats.org/officeDocument/2006/relationships/hyperlink" Target="https://github.iu.edu/dtjoshi/Deep_Learning_Project_Mulit-Lingual_Sign_Language_Translat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566875" y="1320850"/>
            <a:ext cx="4593900" cy="205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5200"/>
              <a:buFont typeface="Arial"/>
              <a:buNone/>
            </a:pPr>
            <a:r>
              <a:rPr lang="en" sz="4000"/>
              <a:t>Tri-Lingual Sign Language Translator</a:t>
            </a:r>
            <a:endParaRPr sz="4000"/>
          </a:p>
        </p:txBody>
      </p:sp>
      <p:sp>
        <p:nvSpPr>
          <p:cNvPr id="145" name="Google Shape;145;p1"/>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txBox="1"/>
          <p:nvPr/>
        </p:nvSpPr>
        <p:spPr>
          <a:xfrm>
            <a:off x="5374575" y="3644100"/>
            <a:ext cx="240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a:solidFill>
                <a:schemeClr val="accent6"/>
              </a:solidFill>
              <a:latin typeface="Montserrat"/>
              <a:ea typeface="Montserrat"/>
              <a:cs typeface="Montserrat"/>
              <a:sym typeface="Montserrat"/>
            </a:endParaRPr>
          </a:p>
        </p:txBody>
      </p:sp>
      <p:pic>
        <p:nvPicPr>
          <p:cNvPr id="147" name="Google Shape;147;p1"/>
          <p:cNvPicPr preferRelativeResize="0"/>
          <p:nvPr/>
        </p:nvPicPr>
        <p:blipFill>
          <a:blip r:embed="rId3">
            <a:alphaModFix/>
          </a:blip>
          <a:stretch>
            <a:fillRect/>
          </a:stretch>
        </p:blipFill>
        <p:spPr>
          <a:xfrm>
            <a:off x="5113050" y="1199450"/>
            <a:ext cx="3648650" cy="20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b96545f034_0_62"/>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VGG 16 Model</a:t>
            </a:r>
            <a:endParaRPr/>
          </a:p>
        </p:txBody>
      </p:sp>
      <p:sp>
        <p:nvSpPr>
          <p:cNvPr id="240" name="Google Shape;240;g1b96545f034_0_62"/>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g1b96545f034_0_62"/>
          <p:cNvPicPr preferRelativeResize="0"/>
          <p:nvPr/>
        </p:nvPicPr>
        <p:blipFill>
          <a:blip r:embed="rId3">
            <a:alphaModFix/>
          </a:blip>
          <a:stretch>
            <a:fillRect/>
          </a:stretch>
        </p:blipFill>
        <p:spPr>
          <a:xfrm>
            <a:off x="4218700" y="322525"/>
            <a:ext cx="3676650" cy="2266950"/>
          </a:xfrm>
          <a:prstGeom prst="rect">
            <a:avLst/>
          </a:prstGeom>
          <a:noFill/>
          <a:ln>
            <a:noFill/>
          </a:ln>
        </p:spPr>
      </p:pic>
      <p:pic>
        <p:nvPicPr>
          <p:cNvPr id="242" name="Google Shape;242;g1b96545f034_0_62"/>
          <p:cNvPicPr preferRelativeResize="0"/>
          <p:nvPr/>
        </p:nvPicPr>
        <p:blipFill>
          <a:blip r:embed="rId4">
            <a:alphaModFix/>
          </a:blip>
          <a:stretch>
            <a:fillRect/>
          </a:stretch>
        </p:blipFill>
        <p:spPr>
          <a:xfrm>
            <a:off x="4218700" y="2751150"/>
            <a:ext cx="3676650"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b96545f034_0_38"/>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DenseNet Model</a:t>
            </a:r>
            <a:endParaRPr/>
          </a:p>
        </p:txBody>
      </p:sp>
      <p:sp>
        <p:nvSpPr>
          <p:cNvPr id="248" name="Google Shape;248;g1b96545f034_0_38"/>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g1b96545f034_0_38"/>
          <p:cNvPicPr preferRelativeResize="0"/>
          <p:nvPr/>
        </p:nvPicPr>
        <p:blipFill rotWithShape="1">
          <a:blip r:embed="rId3">
            <a:alphaModFix/>
          </a:blip>
          <a:srcRect b="14390"/>
          <a:stretch/>
        </p:blipFill>
        <p:spPr>
          <a:xfrm>
            <a:off x="3855838" y="725825"/>
            <a:ext cx="5229225" cy="378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b96545f034_0_81"/>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DenseNet Model</a:t>
            </a:r>
            <a:endParaRPr/>
          </a:p>
        </p:txBody>
      </p:sp>
      <p:sp>
        <p:nvSpPr>
          <p:cNvPr id="255" name="Google Shape;255;g1b96545f034_0_81"/>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 name="Google Shape;256;g1b96545f034_0_81"/>
          <p:cNvPicPr preferRelativeResize="0"/>
          <p:nvPr/>
        </p:nvPicPr>
        <p:blipFill>
          <a:blip r:embed="rId3">
            <a:alphaModFix/>
          </a:blip>
          <a:stretch>
            <a:fillRect/>
          </a:stretch>
        </p:blipFill>
        <p:spPr>
          <a:xfrm>
            <a:off x="4709850" y="481125"/>
            <a:ext cx="3815825" cy="38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b96545f034_0_88"/>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AlexNet Model</a:t>
            </a:r>
            <a:endParaRPr/>
          </a:p>
        </p:txBody>
      </p:sp>
      <p:sp>
        <p:nvSpPr>
          <p:cNvPr id="262" name="Google Shape;262;g1b96545f034_0_88"/>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g1b96545f034_0_88"/>
          <p:cNvPicPr preferRelativeResize="0"/>
          <p:nvPr/>
        </p:nvPicPr>
        <p:blipFill>
          <a:blip r:embed="rId3">
            <a:alphaModFix/>
          </a:blip>
          <a:stretch>
            <a:fillRect/>
          </a:stretch>
        </p:blipFill>
        <p:spPr>
          <a:xfrm>
            <a:off x="4011600" y="388825"/>
            <a:ext cx="5035999" cy="404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b96545f034_0_9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AlexNet Model</a:t>
            </a:r>
            <a:endParaRPr/>
          </a:p>
        </p:txBody>
      </p:sp>
      <p:sp>
        <p:nvSpPr>
          <p:cNvPr id="269" name="Google Shape;269;g1b96545f034_0_95"/>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g1b96545f034_0_95"/>
          <p:cNvPicPr preferRelativeResize="0"/>
          <p:nvPr/>
        </p:nvPicPr>
        <p:blipFill>
          <a:blip r:embed="rId3">
            <a:alphaModFix/>
          </a:blip>
          <a:stretch>
            <a:fillRect/>
          </a:stretch>
        </p:blipFill>
        <p:spPr>
          <a:xfrm>
            <a:off x="4562325" y="304550"/>
            <a:ext cx="3284775" cy="2163421"/>
          </a:xfrm>
          <a:prstGeom prst="rect">
            <a:avLst/>
          </a:prstGeom>
          <a:noFill/>
          <a:ln>
            <a:noFill/>
          </a:ln>
        </p:spPr>
      </p:pic>
      <p:pic>
        <p:nvPicPr>
          <p:cNvPr id="271" name="Google Shape;271;g1b96545f034_0_95"/>
          <p:cNvPicPr preferRelativeResize="0"/>
          <p:nvPr/>
        </p:nvPicPr>
        <p:blipFill>
          <a:blip r:embed="rId4">
            <a:alphaModFix/>
          </a:blip>
          <a:stretch>
            <a:fillRect/>
          </a:stretch>
        </p:blipFill>
        <p:spPr>
          <a:xfrm>
            <a:off x="4562325" y="2753900"/>
            <a:ext cx="3383125" cy="196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b96545f034_0_103"/>
          <p:cNvSpPr txBox="1">
            <a:spLocks noGrp="1"/>
          </p:cNvSpPr>
          <p:nvPr>
            <p:ph type="title"/>
          </p:nvPr>
        </p:nvSpPr>
        <p:spPr>
          <a:xfrm>
            <a:off x="713100" y="209075"/>
            <a:ext cx="7717800" cy="585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600"/>
              <a:buNone/>
            </a:pPr>
            <a:r>
              <a:rPr lang="en"/>
              <a:t>Multi - Lingual Sign Language Translator</a:t>
            </a:r>
            <a:endParaRPr/>
          </a:p>
        </p:txBody>
      </p:sp>
      <p:sp>
        <p:nvSpPr>
          <p:cNvPr id="277" name="Google Shape;277;g1b96545f034_0_103"/>
          <p:cNvSpPr txBox="1"/>
          <p:nvPr/>
        </p:nvSpPr>
        <p:spPr>
          <a:xfrm>
            <a:off x="864525" y="1126200"/>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78" name="Google Shape;278;g1b96545f034_0_103"/>
          <p:cNvSpPr txBox="1"/>
          <p:nvPr/>
        </p:nvSpPr>
        <p:spPr>
          <a:xfrm>
            <a:off x="864525" y="1332725"/>
            <a:ext cx="75663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The Best performing Model for predictions was Convolutional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Some Minor Modifications were done in the architecture.</a:t>
            </a:r>
            <a:endParaRPr sz="2000">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b96545f034_0_127"/>
          <p:cNvSpPr txBox="1">
            <a:spLocks noGrp="1"/>
          </p:cNvSpPr>
          <p:nvPr>
            <p:ph type="title"/>
          </p:nvPr>
        </p:nvSpPr>
        <p:spPr>
          <a:xfrm>
            <a:off x="233025" y="1830475"/>
            <a:ext cx="33831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2600"/>
              <a:buFont typeface="Arial"/>
              <a:buNone/>
            </a:pPr>
            <a:r>
              <a:rPr lang="en"/>
              <a:t>Translator - Convolutional Neural Network </a:t>
            </a:r>
            <a:endParaRPr/>
          </a:p>
          <a:p>
            <a:pPr marL="0" lvl="0" indent="0" algn="l" rtl="0">
              <a:spcBef>
                <a:spcPts val="0"/>
              </a:spcBef>
              <a:spcAft>
                <a:spcPts val="0"/>
              </a:spcAft>
              <a:buNone/>
            </a:pPr>
            <a:endParaRPr sz="2000" b="0">
              <a:solidFill>
                <a:schemeClr val="dk2"/>
              </a:solidFill>
              <a:latin typeface="Bookman Old Style"/>
              <a:ea typeface="Bookman Old Style"/>
              <a:cs typeface="Bookman Old Style"/>
              <a:sym typeface="Bookman Old Style"/>
            </a:endParaRPr>
          </a:p>
        </p:txBody>
      </p:sp>
      <p:sp>
        <p:nvSpPr>
          <p:cNvPr id="284" name="Google Shape;284;g1b96545f034_0_127"/>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g1b96545f034_0_127"/>
          <p:cNvPicPr preferRelativeResize="0"/>
          <p:nvPr/>
        </p:nvPicPr>
        <p:blipFill>
          <a:blip r:embed="rId3">
            <a:alphaModFix/>
          </a:blip>
          <a:stretch>
            <a:fillRect/>
          </a:stretch>
        </p:blipFill>
        <p:spPr>
          <a:xfrm>
            <a:off x="5116736" y="-125"/>
            <a:ext cx="3650827"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b96545f034_0_116"/>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Translator - Real-Predictions</a:t>
            </a:r>
            <a:endParaRPr/>
          </a:p>
        </p:txBody>
      </p:sp>
      <p:sp>
        <p:nvSpPr>
          <p:cNvPr id="291" name="Google Shape;291;g1b96545f034_0_116"/>
          <p:cNvSpPr txBox="1">
            <a:spLocks noGrp="1"/>
          </p:cNvSpPr>
          <p:nvPr>
            <p:ph type="subTitle" idx="4294967295"/>
          </p:nvPr>
        </p:nvSpPr>
        <p:spPr>
          <a:xfrm>
            <a:off x="1550450" y="3442200"/>
            <a:ext cx="2931900" cy="3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292" name="Google Shape;292;g1b96545f034_0_116"/>
          <p:cNvSpPr txBox="1">
            <a:spLocks noGrp="1"/>
          </p:cNvSpPr>
          <p:nvPr>
            <p:ph type="subTitle" idx="4294967295"/>
          </p:nvPr>
        </p:nvSpPr>
        <p:spPr>
          <a:xfrm>
            <a:off x="1550450" y="3819950"/>
            <a:ext cx="2452200" cy="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a:highlight>
                <a:srgbClr val="FFFFFF"/>
              </a:highlight>
              <a:latin typeface="Arial"/>
              <a:ea typeface="Arial"/>
              <a:cs typeface="Arial"/>
              <a:sym typeface="Arial"/>
            </a:endParaRPr>
          </a:p>
        </p:txBody>
      </p:sp>
      <p:sp>
        <p:nvSpPr>
          <p:cNvPr id="293" name="Google Shape;293;g1b96545f034_0_116"/>
          <p:cNvSpPr txBox="1">
            <a:spLocks noGrp="1"/>
          </p:cNvSpPr>
          <p:nvPr>
            <p:ph type="subTitle" idx="4294967295"/>
          </p:nvPr>
        </p:nvSpPr>
        <p:spPr>
          <a:xfrm>
            <a:off x="5326550" y="3399425"/>
            <a:ext cx="24522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294" name="Google Shape;294;g1b96545f034_0_116"/>
          <p:cNvSpPr txBox="1">
            <a:spLocks noGrp="1"/>
          </p:cNvSpPr>
          <p:nvPr>
            <p:ph type="subTitle" idx="4294967295"/>
          </p:nvPr>
        </p:nvSpPr>
        <p:spPr>
          <a:xfrm>
            <a:off x="5326550" y="3743925"/>
            <a:ext cx="2452200" cy="84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400" b="0" i="0" u="none" strike="noStrike" cap="none">
              <a:solidFill>
                <a:schemeClr val="dk2"/>
              </a:solidFill>
              <a:latin typeface="Nunito Sans"/>
              <a:ea typeface="Nunito Sans"/>
              <a:cs typeface="Nunito Sans"/>
              <a:sym typeface="Nunito Sans"/>
            </a:endParaRPr>
          </a:p>
        </p:txBody>
      </p:sp>
      <p:pic>
        <p:nvPicPr>
          <p:cNvPr id="295" name="Google Shape;295;g1b96545f034_0_116"/>
          <p:cNvPicPr preferRelativeResize="0"/>
          <p:nvPr/>
        </p:nvPicPr>
        <p:blipFill>
          <a:blip r:embed="rId3">
            <a:alphaModFix/>
          </a:blip>
          <a:stretch>
            <a:fillRect/>
          </a:stretch>
        </p:blipFill>
        <p:spPr>
          <a:xfrm>
            <a:off x="3917075" y="644100"/>
            <a:ext cx="4987954" cy="2312850"/>
          </a:xfrm>
          <a:prstGeom prst="rect">
            <a:avLst/>
          </a:prstGeom>
          <a:noFill/>
          <a:ln>
            <a:noFill/>
          </a:ln>
        </p:spPr>
      </p:pic>
      <p:pic>
        <p:nvPicPr>
          <p:cNvPr id="296" name="Google Shape;296;g1b96545f034_0_116"/>
          <p:cNvPicPr preferRelativeResize="0"/>
          <p:nvPr/>
        </p:nvPicPr>
        <p:blipFill>
          <a:blip r:embed="rId4">
            <a:alphaModFix/>
          </a:blip>
          <a:stretch>
            <a:fillRect/>
          </a:stretch>
        </p:blipFill>
        <p:spPr>
          <a:xfrm>
            <a:off x="411313" y="2884800"/>
            <a:ext cx="5210175" cy="225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b96545f034_0_136"/>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Translator - Epoch Visualization</a:t>
            </a:r>
            <a:endParaRPr/>
          </a:p>
        </p:txBody>
      </p:sp>
      <p:sp>
        <p:nvSpPr>
          <p:cNvPr id="302" name="Google Shape;302;g1b96545f034_0_136"/>
          <p:cNvSpPr txBox="1">
            <a:spLocks noGrp="1"/>
          </p:cNvSpPr>
          <p:nvPr>
            <p:ph type="subTitle" idx="4294967295"/>
          </p:nvPr>
        </p:nvSpPr>
        <p:spPr>
          <a:xfrm>
            <a:off x="1550450" y="3442200"/>
            <a:ext cx="2931900" cy="3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303" name="Google Shape;303;g1b96545f034_0_136"/>
          <p:cNvSpPr txBox="1">
            <a:spLocks noGrp="1"/>
          </p:cNvSpPr>
          <p:nvPr>
            <p:ph type="subTitle" idx="4294967295"/>
          </p:nvPr>
        </p:nvSpPr>
        <p:spPr>
          <a:xfrm>
            <a:off x="1550450" y="3819950"/>
            <a:ext cx="2452200" cy="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a:highlight>
                <a:srgbClr val="FFFFFF"/>
              </a:highlight>
              <a:latin typeface="Arial"/>
              <a:ea typeface="Arial"/>
              <a:cs typeface="Arial"/>
              <a:sym typeface="Arial"/>
            </a:endParaRPr>
          </a:p>
        </p:txBody>
      </p:sp>
      <p:sp>
        <p:nvSpPr>
          <p:cNvPr id="304" name="Google Shape;304;g1b96545f034_0_136"/>
          <p:cNvSpPr txBox="1">
            <a:spLocks noGrp="1"/>
          </p:cNvSpPr>
          <p:nvPr>
            <p:ph type="subTitle" idx="4294967295"/>
          </p:nvPr>
        </p:nvSpPr>
        <p:spPr>
          <a:xfrm>
            <a:off x="5326550" y="3399425"/>
            <a:ext cx="24522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305" name="Google Shape;305;g1b96545f034_0_136"/>
          <p:cNvSpPr txBox="1">
            <a:spLocks noGrp="1"/>
          </p:cNvSpPr>
          <p:nvPr>
            <p:ph type="subTitle" idx="4294967295"/>
          </p:nvPr>
        </p:nvSpPr>
        <p:spPr>
          <a:xfrm>
            <a:off x="5326550" y="3743925"/>
            <a:ext cx="2452200" cy="84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400" b="0" i="0" u="none" strike="noStrike" cap="none">
              <a:solidFill>
                <a:schemeClr val="dk2"/>
              </a:solidFill>
              <a:latin typeface="Nunito Sans"/>
              <a:ea typeface="Nunito Sans"/>
              <a:cs typeface="Nunito Sans"/>
              <a:sym typeface="Nunito Sans"/>
            </a:endParaRPr>
          </a:p>
        </p:txBody>
      </p:sp>
      <p:pic>
        <p:nvPicPr>
          <p:cNvPr id="306" name="Google Shape;306;g1b96545f034_0_136"/>
          <p:cNvPicPr preferRelativeResize="0"/>
          <p:nvPr/>
        </p:nvPicPr>
        <p:blipFill>
          <a:blip r:embed="rId3">
            <a:alphaModFix/>
          </a:blip>
          <a:stretch>
            <a:fillRect/>
          </a:stretch>
        </p:blipFill>
        <p:spPr>
          <a:xfrm>
            <a:off x="929325" y="934163"/>
            <a:ext cx="3447619" cy="2312850"/>
          </a:xfrm>
          <a:prstGeom prst="rect">
            <a:avLst/>
          </a:prstGeom>
          <a:noFill/>
          <a:ln>
            <a:noFill/>
          </a:ln>
        </p:spPr>
      </p:pic>
      <p:pic>
        <p:nvPicPr>
          <p:cNvPr id="307" name="Google Shape;307;g1b96545f034_0_136"/>
          <p:cNvPicPr preferRelativeResize="0"/>
          <p:nvPr/>
        </p:nvPicPr>
        <p:blipFill>
          <a:blip r:embed="rId4">
            <a:alphaModFix/>
          </a:blip>
          <a:stretch>
            <a:fillRect/>
          </a:stretch>
        </p:blipFill>
        <p:spPr>
          <a:xfrm>
            <a:off x="4529344" y="934163"/>
            <a:ext cx="3482172" cy="231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a52d6d8b0f_0_228"/>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Results &amp; Discussion</a:t>
            </a:r>
            <a:endParaRPr/>
          </a:p>
        </p:txBody>
      </p:sp>
      <p:sp>
        <p:nvSpPr>
          <p:cNvPr id="313" name="Google Shape;313;g1a52d6d8b0f_0_228"/>
          <p:cNvSpPr txBox="1">
            <a:spLocks noGrp="1"/>
          </p:cNvSpPr>
          <p:nvPr>
            <p:ph type="subTitle" idx="4294967295"/>
          </p:nvPr>
        </p:nvSpPr>
        <p:spPr>
          <a:xfrm>
            <a:off x="2645250" y="4466675"/>
            <a:ext cx="3853500" cy="42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Nunito Sans"/>
              <a:buNone/>
            </a:pPr>
            <a:r>
              <a:rPr lang="en" sz="1600" b="1">
                <a:solidFill>
                  <a:schemeClr val="dk1"/>
                </a:solidFill>
                <a:latin typeface="Montserrat"/>
                <a:ea typeface="Montserrat"/>
                <a:cs typeface="Montserrat"/>
                <a:sym typeface="Montserrat"/>
              </a:rPr>
              <a:t>Accuracy Pattern for experiments</a:t>
            </a:r>
            <a:endParaRPr sz="1600" b="1" i="0" u="none" strike="noStrike" cap="none">
              <a:solidFill>
                <a:schemeClr val="dk1"/>
              </a:solidFill>
              <a:latin typeface="Montserrat"/>
              <a:ea typeface="Montserrat"/>
              <a:cs typeface="Montserrat"/>
              <a:sym typeface="Montserrat"/>
            </a:endParaRPr>
          </a:p>
        </p:txBody>
      </p:sp>
      <p:pic>
        <p:nvPicPr>
          <p:cNvPr id="314" name="Google Shape;314;g1a52d6d8b0f_0_228"/>
          <p:cNvPicPr preferRelativeResize="0"/>
          <p:nvPr/>
        </p:nvPicPr>
        <p:blipFill>
          <a:blip r:embed="rId3">
            <a:alphaModFix/>
          </a:blip>
          <a:stretch>
            <a:fillRect/>
          </a:stretch>
        </p:blipFill>
        <p:spPr>
          <a:xfrm>
            <a:off x="152400" y="934175"/>
            <a:ext cx="8491107" cy="3380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p:nvPr/>
        </p:nvSpPr>
        <p:spPr>
          <a:xfrm>
            <a:off x="4833450" y="9334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4572467" y="7311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a:off x="1332733" y="933404"/>
            <a:ext cx="2762400" cy="952500"/>
          </a:xfrm>
          <a:prstGeom prst="roundRect">
            <a:avLst>
              <a:gd name="adj" fmla="val 16667"/>
            </a:avLst>
          </a:prstGeom>
          <a:solidFill>
            <a:schemeClr val="accent2"/>
          </a:solidFill>
          <a:ln>
            <a:noFill/>
          </a:ln>
          <a:effectLst>
            <a:outerShdw blurRad="228600" dist="95250" dir="5400000" algn="bl" rotWithShape="0">
              <a:schemeClr val="accent2">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
          <p:cNvSpPr/>
          <p:nvPr/>
        </p:nvSpPr>
        <p:spPr>
          <a:xfrm>
            <a:off x="1071750" y="7311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
          <p:cNvSpPr txBox="1">
            <a:spLocks noGrp="1"/>
          </p:cNvSpPr>
          <p:nvPr>
            <p:ph type="title"/>
          </p:nvPr>
        </p:nvSpPr>
        <p:spPr>
          <a:xfrm>
            <a:off x="713100" y="1584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Agenda</a:t>
            </a:r>
            <a:endParaRPr/>
          </a:p>
        </p:txBody>
      </p:sp>
      <p:sp>
        <p:nvSpPr>
          <p:cNvPr id="157" name="Google Shape;157;p3"/>
          <p:cNvSpPr txBox="1">
            <a:spLocks noGrp="1"/>
          </p:cNvSpPr>
          <p:nvPr>
            <p:ph type="subTitle" idx="1"/>
          </p:nvPr>
        </p:nvSpPr>
        <p:spPr>
          <a:xfrm>
            <a:off x="1546625" y="1185731"/>
            <a:ext cx="2334600" cy="456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lt1"/>
                </a:solidFill>
              </a:rPr>
              <a:t>Team Introduction</a:t>
            </a:r>
            <a:endParaRPr>
              <a:solidFill>
                <a:schemeClr val="lt1"/>
              </a:solidFill>
            </a:endParaRPr>
          </a:p>
        </p:txBody>
      </p:sp>
      <p:sp>
        <p:nvSpPr>
          <p:cNvPr id="158" name="Google Shape;158;p3"/>
          <p:cNvSpPr txBox="1">
            <a:spLocks noGrp="1"/>
          </p:cNvSpPr>
          <p:nvPr>
            <p:ph type="title" idx="3"/>
          </p:nvPr>
        </p:nvSpPr>
        <p:spPr>
          <a:xfrm>
            <a:off x="1108556" y="8037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01</a:t>
            </a:r>
            <a:endParaRPr>
              <a:solidFill>
                <a:schemeClr val="lt1"/>
              </a:solidFill>
            </a:endParaRPr>
          </a:p>
        </p:txBody>
      </p:sp>
      <p:sp>
        <p:nvSpPr>
          <p:cNvPr id="159" name="Google Shape;159;p3"/>
          <p:cNvSpPr txBox="1">
            <a:spLocks noGrp="1"/>
          </p:cNvSpPr>
          <p:nvPr>
            <p:ph type="subTitle" idx="4"/>
          </p:nvPr>
        </p:nvSpPr>
        <p:spPr>
          <a:xfrm>
            <a:off x="5120950" y="1199829"/>
            <a:ext cx="2334600" cy="42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Problem Statement</a:t>
            </a:r>
            <a:endParaRPr/>
          </a:p>
        </p:txBody>
      </p:sp>
      <p:sp>
        <p:nvSpPr>
          <p:cNvPr id="160" name="Google Shape;160;p3"/>
          <p:cNvSpPr txBox="1">
            <a:spLocks noGrp="1"/>
          </p:cNvSpPr>
          <p:nvPr>
            <p:ph type="title" idx="6"/>
          </p:nvPr>
        </p:nvSpPr>
        <p:spPr>
          <a:xfrm>
            <a:off x="4610717" y="8037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02</a:t>
            </a:r>
            <a:endParaRPr>
              <a:solidFill>
                <a:schemeClr val="lt1"/>
              </a:solidFill>
            </a:endParaRPr>
          </a:p>
        </p:txBody>
      </p:sp>
      <p:sp>
        <p:nvSpPr>
          <p:cNvPr id="161" name="Google Shape;161;p3"/>
          <p:cNvSpPr/>
          <p:nvPr/>
        </p:nvSpPr>
        <p:spPr>
          <a:xfrm>
            <a:off x="4870250" y="22991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4609267" y="20968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1369533" y="2299104"/>
            <a:ext cx="2762400" cy="952500"/>
          </a:xfrm>
          <a:prstGeom prst="roundRect">
            <a:avLst>
              <a:gd name="adj" fmla="val 16667"/>
            </a:avLst>
          </a:prstGeom>
          <a:solidFill>
            <a:srgbClr val="00C3B1"/>
          </a:solidFill>
          <a:ln>
            <a:noFill/>
          </a:ln>
          <a:effectLst>
            <a:outerShdw blurRad="228600" dist="95250" dir="5400000" algn="bl" rotWithShape="0">
              <a:schemeClr val="accent2">
                <a:alpha val="2471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1108550" y="20968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txBox="1">
            <a:spLocks noGrp="1"/>
          </p:cNvSpPr>
          <p:nvPr>
            <p:ph type="title" idx="3"/>
          </p:nvPr>
        </p:nvSpPr>
        <p:spPr>
          <a:xfrm>
            <a:off x="1145356" y="21694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03</a:t>
            </a:r>
            <a:endParaRPr>
              <a:solidFill>
                <a:schemeClr val="lt1"/>
              </a:solidFill>
            </a:endParaRPr>
          </a:p>
        </p:txBody>
      </p:sp>
      <p:sp>
        <p:nvSpPr>
          <p:cNvPr id="166" name="Google Shape;166;p3"/>
          <p:cNvSpPr txBox="1">
            <a:spLocks noGrp="1"/>
          </p:cNvSpPr>
          <p:nvPr>
            <p:ph type="title" idx="6"/>
          </p:nvPr>
        </p:nvSpPr>
        <p:spPr>
          <a:xfrm>
            <a:off x="4647517" y="21694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04</a:t>
            </a:r>
            <a:endParaRPr>
              <a:solidFill>
                <a:schemeClr val="lt1"/>
              </a:solidFill>
            </a:endParaRPr>
          </a:p>
        </p:txBody>
      </p:sp>
      <p:sp>
        <p:nvSpPr>
          <p:cNvPr id="167" name="Google Shape;167;p3"/>
          <p:cNvSpPr/>
          <p:nvPr/>
        </p:nvSpPr>
        <p:spPr>
          <a:xfrm>
            <a:off x="4907050" y="36648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4646067" y="34625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1406333" y="3664804"/>
            <a:ext cx="2762400" cy="952500"/>
          </a:xfrm>
          <a:prstGeom prst="roundRect">
            <a:avLst>
              <a:gd name="adj" fmla="val 16667"/>
            </a:avLst>
          </a:prstGeom>
          <a:solidFill>
            <a:srgbClr val="00C3B1"/>
          </a:solidFill>
          <a:ln>
            <a:noFill/>
          </a:ln>
          <a:effectLst>
            <a:outerShdw blurRad="228600" dist="95250" dir="5400000" algn="bl" rotWithShape="0">
              <a:schemeClr val="accent2">
                <a:alpha val="2471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a:off x="1145350" y="34625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
          <p:cNvSpPr txBox="1">
            <a:spLocks noGrp="1"/>
          </p:cNvSpPr>
          <p:nvPr>
            <p:ph type="title" idx="3"/>
          </p:nvPr>
        </p:nvSpPr>
        <p:spPr>
          <a:xfrm>
            <a:off x="1182156" y="35351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05</a:t>
            </a:r>
            <a:endParaRPr>
              <a:solidFill>
                <a:schemeClr val="lt1"/>
              </a:solidFill>
            </a:endParaRPr>
          </a:p>
        </p:txBody>
      </p:sp>
      <p:sp>
        <p:nvSpPr>
          <p:cNvPr id="172" name="Google Shape;172;p3"/>
          <p:cNvSpPr txBox="1">
            <a:spLocks noGrp="1"/>
          </p:cNvSpPr>
          <p:nvPr>
            <p:ph type="title" idx="6"/>
          </p:nvPr>
        </p:nvSpPr>
        <p:spPr>
          <a:xfrm>
            <a:off x="4684317" y="35351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06</a:t>
            </a:r>
            <a:endParaRPr>
              <a:solidFill>
                <a:schemeClr val="lt1"/>
              </a:solidFill>
            </a:endParaRPr>
          </a:p>
        </p:txBody>
      </p:sp>
      <p:sp>
        <p:nvSpPr>
          <p:cNvPr id="173" name="Google Shape;173;p3"/>
          <p:cNvSpPr txBox="1">
            <a:spLocks noGrp="1"/>
          </p:cNvSpPr>
          <p:nvPr>
            <p:ph type="subTitle" idx="4"/>
          </p:nvPr>
        </p:nvSpPr>
        <p:spPr>
          <a:xfrm>
            <a:off x="5087650" y="2436800"/>
            <a:ext cx="24012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1600"/>
              <a:buNone/>
            </a:pPr>
            <a:r>
              <a:rPr lang="en"/>
              <a:t>Mult-Lingual Sign Language Translator</a:t>
            </a:r>
            <a:endParaRPr/>
          </a:p>
        </p:txBody>
      </p:sp>
      <p:sp>
        <p:nvSpPr>
          <p:cNvPr id="174" name="Google Shape;174;p3"/>
          <p:cNvSpPr txBox="1">
            <a:spLocks noGrp="1"/>
          </p:cNvSpPr>
          <p:nvPr>
            <p:ph type="subTitle" idx="4"/>
          </p:nvPr>
        </p:nvSpPr>
        <p:spPr>
          <a:xfrm>
            <a:off x="5084150" y="3922479"/>
            <a:ext cx="2334600" cy="4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600"/>
              <a:buFont typeface="Arial"/>
              <a:buNone/>
            </a:pPr>
            <a:r>
              <a:rPr lang="en"/>
              <a:t>Conclusion</a:t>
            </a:r>
            <a:endParaRPr/>
          </a:p>
        </p:txBody>
      </p:sp>
      <p:sp>
        <p:nvSpPr>
          <p:cNvPr id="175" name="Google Shape;175;p3"/>
          <p:cNvSpPr txBox="1">
            <a:spLocks noGrp="1"/>
          </p:cNvSpPr>
          <p:nvPr>
            <p:ph type="subTitle" idx="4"/>
          </p:nvPr>
        </p:nvSpPr>
        <p:spPr>
          <a:xfrm>
            <a:off x="1583425" y="3843879"/>
            <a:ext cx="2334600" cy="42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Results &amp; Discussion</a:t>
            </a:r>
            <a:endParaRPr/>
          </a:p>
        </p:txBody>
      </p:sp>
      <p:sp>
        <p:nvSpPr>
          <p:cNvPr id="176" name="Google Shape;176;p3"/>
          <p:cNvSpPr txBox="1">
            <a:spLocks noGrp="1"/>
          </p:cNvSpPr>
          <p:nvPr>
            <p:ph type="subTitle" idx="4"/>
          </p:nvPr>
        </p:nvSpPr>
        <p:spPr>
          <a:xfrm>
            <a:off x="1583425" y="2328204"/>
            <a:ext cx="23346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rgbClr val="000000"/>
              </a:buClr>
              <a:buSzPts val="1600"/>
              <a:buFont typeface="Arial"/>
              <a:buNone/>
            </a:pPr>
            <a:r>
              <a:rPr lang="en"/>
              <a:t>Deep Learning Architectures - Comparative Study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a52d6d8b0f_0_23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2600"/>
              <a:buFont typeface="Arial"/>
              <a:buNone/>
            </a:pPr>
            <a:r>
              <a:rPr lang="en"/>
              <a:t>Conclusion</a:t>
            </a:r>
            <a:endParaRPr/>
          </a:p>
        </p:txBody>
      </p:sp>
      <p:sp>
        <p:nvSpPr>
          <p:cNvPr id="320" name="Google Shape;320;g1a52d6d8b0f_0_235"/>
          <p:cNvSpPr txBox="1">
            <a:spLocks noGrp="1"/>
          </p:cNvSpPr>
          <p:nvPr>
            <p:ph type="body" idx="1"/>
          </p:nvPr>
        </p:nvSpPr>
        <p:spPr>
          <a:xfrm>
            <a:off x="4336000" y="330500"/>
            <a:ext cx="4385100" cy="4121400"/>
          </a:xfrm>
          <a:prstGeom prst="rect">
            <a:avLst/>
          </a:prstGeom>
          <a:noFill/>
          <a:ln>
            <a:noFill/>
          </a:ln>
        </p:spPr>
        <p:txBody>
          <a:bodyPr spcFirstLastPara="1" wrap="square" lIns="91425" tIns="91425" rIns="91425" bIns="91425" anchor="ctr" anchorCtr="0">
            <a:noAutofit/>
          </a:bodyPr>
          <a:lstStyle/>
          <a:p>
            <a:pPr marL="457200" lvl="0" indent="-292100" algn="l" rtl="0">
              <a:lnSpc>
                <a:spcPct val="100000"/>
              </a:lnSpc>
              <a:spcBef>
                <a:spcPts val="0"/>
              </a:spcBef>
              <a:spcAft>
                <a:spcPts val="0"/>
              </a:spcAft>
              <a:buClr>
                <a:schemeClr val="accent4"/>
              </a:buClr>
              <a:buSzPts val="1000"/>
              <a:buChar char="●"/>
            </a:pPr>
            <a:r>
              <a:rPr lang="en"/>
              <a:t>In conclusion, we were successful in creating a system that can comprehend sign language and convert it to matching text. </a:t>
            </a:r>
            <a:endParaRPr/>
          </a:p>
          <a:p>
            <a:pPr marL="457200" lvl="0" indent="-292100" algn="l" rtl="0">
              <a:lnSpc>
                <a:spcPct val="100000"/>
              </a:lnSpc>
              <a:spcBef>
                <a:spcPts val="0"/>
              </a:spcBef>
              <a:spcAft>
                <a:spcPts val="0"/>
              </a:spcAft>
              <a:buClr>
                <a:schemeClr val="accent4"/>
              </a:buClr>
              <a:buSzPts val="1000"/>
              <a:buChar char="●"/>
            </a:pPr>
            <a:r>
              <a:rPr lang="en"/>
              <a:t>There are still a lot of gaps in our system, such as the fact that it can only recognize hand motions for the letters A to Z, leaving out body gestures and other dynamic gestures.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a52d6d8b0f_1_35"/>
          <p:cNvSpPr txBox="1"/>
          <p:nvPr/>
        </p:nvSpPr>
        <p:spPr>
          <a:xfrm>
            <a:off x="2291775" y="1583400"/>
            <a:ext cx="4681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chemeClr val="dk1"/>
                </a:solidFill>
                <a:latin typeface="Montserrat"/>
                <a:ea typeface="Montserrat"/>
                <a:cs typeface="Montserrat"/>
                <a:sym typeface="Montserrat"/>
              </a:rPr>
              <a:t>Thank You!</a:t>
            </a:r>
            <a:endParaRPr sz="6000">
              <a:solidFill>
                <a:schemeClr val="dk1"/>
              </a:solidFill>
              <a:latin typeface="Montserrat"/>
              <a:ea typeface="Montserrat"/>
              <a:cs typeface="Montserrat"/>
              <a:sym typeface="Montserrat"/>
            </a:endParaRPr>
          </a:p>
        </p:txBody>
      </p:sp>
      <p:sp>
        <p:nvSpPr>
          <p:cNvPr id="326" name="Google Shape;326;g1a52d6d8b0f_1_35"/>
          <p:cNvSpPr txBox="1"/>
          <p:nvPr/>
        </p:nvSpPr>
        <p:spPr>
          <a:xfrm>
            <a:off x="933375" y="2945600"/>
            <a:ext cx="8103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Please Feel free to contact for queries :</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Shivangi Sharma (</a:t>
            </a:r>
            <a:r>
              <a:rPr lang="en" u="sng">
                <a:solidFill>
                  <a:schemeClr val="hlink"/>
                </a:solidFill>
                <a:latin typeface="Nunito Sans"/>
                <a:ea typeface="Nunito Sans"/>
                <a:cs typeface="Nunito Sans"/>
                <a:sym typeface="Nunito Sans"/>
                <a:hlinkClick r:id="rId3"/>
              </a:rPr>
              <a:t>sharshiv@iu.edu</a:t>
            </a:r>
            <a:r>
              <a:rPr lang="en">
                <a:latin typeface="Nunito Sans"/>
                <a:ea typeface="Nunito Sans"/>
                <a:cs typeface="Nunito Sans"/>
                <a:sym typeface="Nunito Sans"/>
              </a:rPr>
              <a:t>) - </a:t>
            </a:r>
            <a:r>
              <a:rPr lang="en" sz="1100" u="sng">
                <a:solidFill>
                  <a:schemeClr val="hlink"/>
                </a:solidFill>
                <a:hlinkClick r:id="rId4"/>
              </a:rPr>
              <a:t>Shivangi Sharma | LinkedIn</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Sravya Vujjini (</a:t>
            </a:r>
            <a:r>
              <a:rPr lang="en" u="sng">
                <a:solidFill>
                  <a:schemeClr val="hlink"/>
                </a:solidFill>
                <a:latin typeface="Nunito Sans"/>
                <a:ea typeface="Nunito Sans"/>
                <a:cs typeface="Nunito Sans"/>
                <a:sym typeface="Nunito Sans"/>
                <a:hlinkClick r:id="rId5"/>
              </a:rPr>
              <a:t>svujjin@iu.edu</a:t>
            </a:r>
            <a:r>
              <a:rPr lang="en">
                <a:latin typeface="Nunito Sans"/>
                <a:ea typeface="Nunito Sans"/>
                <a:cs typeface="Nunito Sans"/>
                <a:sym typeface="Nunito Sans"/>
              </a:rPr>
              <a:t>) - </a:t>
            </a:r>
            <a:r>
              <a:rPr lang="en" sz="1100" u="sng">
                <a:solidFill>
                  <a:schemeClr val="hlink"/>
                </a:solidFill>
                <a:hlinkClick r:id="rId6"/>
              </a:rPr>
              <a:t>Sravya Vujjini | LinkedIn</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Drumil Joshi (</a:t>
            </a:r>
            <a:r>
              <a:rPr lang="en" u="sng">
                <a:solidFill>
                  <a:schemeClr val="hlink"/>
                </a:solidFill>
                <a:latin typeface="Nunito Sans"/>
                <a:ea typeface="Nunito Sans"/>
                <a:cs typeface="Nunito Sans"/>
                <a:sym typeface="Nunito Sans"/>
                <a:hlinkClick r:id="rId7"/>
              </a:rPr>
              <a:t>dtjoshi@iu.edu</a:t>
            </a:r>
            <a:r>
              <a:rPr lang="en">
                <a:latin typeface="Nunito Sans"/>
                <a:ea typeface="Nunito Sans"/>
                <a:cs typeface="Nunito Sans"/>
                <a:sym typeface="Nunito Sans"/>
              </a:rPr>
              <a:t>) - </a:t>
            </a:r>
            <a:r>
              <a:rPr lang="en" sz="1100" u="sng">
                <a:solidFill>
                  <a:schemeClr val="hlink"/>
                </a:solidFill>
                <a:hlinkClick r:id="rId8"/>
              </a:rPr>
              <a:t>Drumil Joshi | LinkedIn</a:t>
            </a:r>
            <a:endParaRPr>
              <a:latin typeface="Nunito Sans"/>
              <a:ea typeface="Nunito Sans"/>
              <a:cs typeface="Nunito Sans"/>
              <a:sym typeface="Nunito Sans"/>
            </a:endParaRPr>
          </a:p>
          <a:p>
            <a:pPr marL="0" lvl="0" indent="0" algn="l" rtl="0">
              <a:spcBef>
                <a:spcPts val="0"/>
              </a:spcBef>
              <a:spcAft>
                <a:spcPts val="0"/>
              </a:spcAft>
              <a:buNone/>
            </a:pPr>
            <a:r>
              <a:rPr lang="en">
                <a:latin typeface="Nunito Sans"/>
                <a:ea typeface="Nunito Sans"/>
                <a:cs typeface="Nunito Sans"/>
                <a:sym typeface="Nunito Sans"/>
              </a:rPr>
              <a:t>The Code for the project can be found at : </a:t>
            </a:r>
            <a:r>
              <a:rPr lang="en" sz="1100" u="sng">
                <a:solidFill>
                  <a:schemeClr val="hlink"/>
                </a:solidFill>
                <a:hlinkClick r:id="rId9"/>
              </a:rPr>
              <a:t>dtjoshi/Deep_Learning_Project_Mulit-Lingual_Sign_Language_Translator: This is our Project termed as "Multi-Lingual Sign Language Translator"/ (iu.edu)</a:t>
            </a:r>
            <a:endParaRPr>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a52d6d8b0f_0_5"/>
          <p:cNvSpPr txBox="1">
            <a:spLocks noGrp="1"/>
          </p:cNvSpPr>
          <p:nvPr>
            <p:ph type="title"/>
          </p:nvPr>
        </p:nvSpPr>
        <p:spPr>
          <a:xfrm>
            <a:off x="713100" y="117750"/>
            <a:ext cx="77178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Team Members</a:t>
            </a:r>
            <a:endParaRPr/>
          </a:p>
        </p:txBody>
      </p:sp>
      <p:sp>
        <p:nvSpPr>
          <p:cNvPr id="182" name="Google Shape;182;g1a52d6d8b0f_0_5"/>
          <p:cNvSpPr txBox="1">
            <a:spLocks noGrp="1"/>
          </p:cNvSpPr>
          <p:nvPr>
            <p:ph type="subTitle" idx="1"/>
          </p:nvPr>
        </p:nvSpPr>
        <p:spPr>
          <a:xfrm>
            <a:off x="2002550" y="4527350"/>
            <a:ext cx="18339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3" name="Google Shape;183;g1a52d6d8b0f_0_5"/>
          <p:cNvSpPr txBox="1">
            <a:spLocks noGrp="1"/>
          </p:cNvSpPr>
          <p:nvPr>
            <p:ph type="subTitle" idx="1"/>
          </p:nvPr>
        </p:nvSpPr>
        <p:spPr>
          <a:xfrm>
            <a:off x="3944063" y="2492075"/>
            <a:ext cx="15870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4" name="Google Shape;184;g1a52d6d8b0f_0_5"/>
          <p:cNvSpPr txBox="1">
            <a:spLocks noGrp="1"/>
          </p:cNvSpPr>
          <p:nvPr>
            <p:ph type="subTitle" idx="1"/>
          </p:nvPr>
        </p:nvSpPr>
        <p:spPr>
          <a:xfrm>
            <a:off x="7261713" y="2434488"/>
            <a:ext cx="1587000" cy="27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solidFill>
                <a:schemeClr val="lt1"/>
              </a:solidFill>
            </a:endParaRPr>
          </a:p>
        </p:txBody>
      </p:sp>
      <p:sp>
        <p:nvSpPr>
          <p:cNvPr id="185" name="Google Shape;185;g1a52d6d8b0f_0_5"/>
          <p:cNvSpPr txBox="1">
            <a:spLocks noGrp="1"/>
          </p:cNvSpPr>
          <p:nvPr>
            <p:ph type="subTitle" idx="1"/>
          </p:nvPr>
        </p:nvSpPr>
        <p:spPr>
          <a:xfrm>
            <a:off x="2060900" y="4440900"/>
            <a:ext cx="1587000" cy="27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6" name="Google Shape;186;g1a52d6d8b0f_0_5"/>
          <p:cNvSpPr txBox="1">
            <a:spLocks noGrp="1"/>
          </p:cNvSpPr>
          <p:nvPr>
            <p:ph type="subTitle" idx="1"/>
          </p:nvPr>
        </p:nvSpPr>
        <p:spPr>
          <a:xfrm>
            <a:off x="5852375" y="4527350"/>
            <a:ext cx="1587000" cy="27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solidFill>
                <a:schemeClr val="lt1"/>
              </a:solidFill>
            </a:endParaRPr>
          </a:p>
        </p:txBody>
      </p:sp>
      <p:pic>
        <p:nvPicPr>
          <p:cNvPr id="187" name="Google Shape;187;g1a52d6d8b0f_0_5"/>
          <p:cNvPicPr preferRelativeResize="0"/>
          <p:nvPr/>
        </p:nvPicPr>
        <p:blipFill rotWithShape="1">
          <a:blip r:embed="rId3">
            <a:alphaModFix/>
          </a:blip>
          <a:srcRect r="28545"/>
          <a:stretch/>
        </p:blipFill>
        <p:spPr>
          <a:xfrm>
            <a:off x="3437400" y="1076300"/>
            <a:ext cx="2600350" cy="2772575"/>
          </a:xfrm>
          <a:prstGeom prst="rect">
            <a:avLst/>
          </a:prstGeom>
          <a:noFill/>
          <a:ln>
            <a:noFill/>
          </a:ln>
        </p:spPr>
      </p:pic>
      <p:pic>
        <p:nvPicPr>
          <p:cNvPr id="188" name="Google Shape;188;g1a52d6d8b0f_0_5"/>
          <p:cNvPicPr preferRelativeResize="0"/>
          <p:nvPr/>
        </p:nvPicPr>
        <p:blipFill>
          <a:blip r:embed="rId4">
            <a:alphaModFix/>
          </a:blip>
          <a:stretch>
            <a:fillRect/>
          </a:stretch>
        </p:blipFill>
        <p:spPr>
          <a:xfrm>
            <a:off x="152400" y="1076299"/>
            <a:ext cx="3132601" cy="2710976"/>
          </a:xfrm>
          <a:prstGeom prst="rect">
            <a:avLst/>
          </a:prstGeom>
          <a:noFill/>
          <a:ln>
            <a:noFill/>
          </a:ln>
        </p:spPr>
      </p:pic>
      <p:pic>
        <p:nvPicPr>
          <p:cNvPr id="189" name="Google Shape;189;g1a52d6d8b0f_0_5"/>
          <p:cNvPicPr preferRelativeResize="0"/>
          <p:nvPr/>
        </p:nvPicPr>
        <p:blipFill>
          <a:blip r:embed="rId5">
            <a:alphaModFix/>
          </a:blip>
          <a:stretch>
            <a:fillRect/>
          </a:stretch>
        </p:blipFill>
        <p:spPr>
          <a:xfrm>
            <a:off x="6190150" y="1076300"/>
            <a:ext cx="2810900" cy="2772574"/>
          </a:xfrm>
          <a:prstGeom prst="rect">
            <a:avLst/>
          </a:prstGeom>
          <a:noFill/>
          <a:ln>
            <a:noFill/>
          </a:ln>
        </p:spPr>
      </p:pic>
      <p:sp>
        <p:nvSpPr>
          <p:cNvPr id="190" name="Google Shape;190;g1a52d6d8b0f_0_5"/>
          <p:cNvSpPr txBox="1"/>
          <p:nvPr/>
        </p:nvSpPr>
        <p:spPr>
          <a:xfrm>
            <a:off x="510475" y="3988075"/>
            <a:ext cx="213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Shivangi Sharma</a:t>
            </a:r>
            <a:endParaRPr>
              <a:latin typeface="Nunito Sans"/>
              <a:ea typeface="Nunito Sans"/>
              <a:cs typeface="Nunito Sans"/>
              <a:sym typeface="Nunito Sans"/>
            </a:endParaRPr>
          </a:p>
        </p:txBody>
      </p:sp>
      <p:sp>
        <p:nvSpPr>
          <p:cNvPr id="191" name="Google Shape;191;g1a52d6d8b0f_0_5"/>
          <p:cNvSpPr txBox="1"/>
          <p:nvPr/>
        </p:nvSpPr>
        <p:spPr>
          <a:xfrm>
            <a:off x="3836450" y="3988075"/>
            <a:ext cx="16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Sravya Vujjini</a:t>
            </a:r>
            <a:endParaRPr>
              <a:latin typeface="Nunito Sans"/>
              <a:ea typeface="Nunito Sans"/>
              <a:cs typeface="Nunito Sans"/>
              <a:sym typeface="Nunito Sans"/>
            </a:endParaRPr>
          </a:p>
        </p:txBody>
      </p:sp>
      <p:sp>
        <p:nvSpPr>
          <p:cNvPr id="192" name="Google Shape;192;g1a52d6d8b0f_0_5"/>
          <p:cNvSpPr txBox="1"/>
          <p:nvPr/>
        </p:nvSpPr>
        <p:spPr>
          <a:xfrm>
            <a:off x="6775125" y="4027400"/>
            <a:ext cx="165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Drumil Joshi</a:t>
            </a:r>
            <a:endParaRPr>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a52d6d8b0f_0_105"/>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Problem Statement</a:t>
            </a:r>
            <a:endParaRPr/>
          </a:p>
        </p:txBody>
      </p:sp>
      <p:sp>
        <p:nvSpPr>
          <p:cNvPr id="198" name="Google Shape;198;g1a52d6d8b0f_0_105"/>
          <p:cNvSpPr txBox="1"/>
          <p:nvPr/>
        </p:nvSpPr>
        <p:spPr>
          <a:xfrm>
            <a:off x="0" y="0"/>
            <a:ext cx="8574900" cy="38494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200" dirty="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dirty="0">
                <a:solidFill>
                  <a:schemeClr val="dk2"/>
                </a:solidFill>
                <a:latin typeface="Times New Roman"/>
                <a:ea typeface="Times New Roman"/>
                <a:cs typeface="Times New Roman"/>
                <a:sym typeface="Times New Roman"/>
              </a:rPr>
              <a:t> </a:t>
            </a:r>
            <a:endParaRPr sz="1200" dirty="0">
              <a:solidFill>
                <a:schemeClr val="dk2"/>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chemeClr val="dk2"/>
              </a:buClr>
              <a:buSzPts val="1300"/>
              <a:buChar char="●"/>
            </a:pPr>
            <a:r>
              <a:rPr lang="en" sz="1300" dirty="0">
                <a:solidFill>
                  <a:schemeClr val="dk2"/>
                </a:solidFill>
                <a:latin typeface="Bookman Old Style"/>
                <a:ea typeface="Bookman Old Style"/>
                <a:cs typeface="Bookman Old Style"/>
                <a:sym typeface="Bookman Old Style"/>
              </a:rPr>
              <a:t> To study various machine learning and deep learning architectures, and to create the best performing model based on defined metrics.</a:t>
            </a:r>
            <a:endParaRPr sz="1300" dirty="0">
              <a:solidFill>
                <a:schemeClr val="dk2"/>
              </a:solidFill>
              <a:latin typeface="Bookman Old Style"/>
              <a:ea typeface="Bookman Old Style"/>
              <a:cs typeface="Bookman Old Style"/>
              <a:sym typeface="Bookman Old Style"/>
            </a:endParaRPr>
          </a:p>
          <a:p>
            <a:pPr marL="457200" lvl="0" indent="-311150" algn="l" rtl="0">
              <a:lnSpc>
                <a:spcPct val="115000"/>
              </a:lnSpc>
              <a:spcBef>
                <a:spcPts val="0"/>
              </a:spcBef>
              <a:spcAft>
                <a:spcPts val="0"/>
              </a:spcAft>
              <a:buClr>
                <a:schemeClr val="dk2"/>
              </a:buClr>
              <a:buSzPts val="1300"/>
              <a:buFont typeface="Times New Roman"/>
              <a:buChar char="●"/>
            </a:pPr>
            <a:r>
              <a:rPr lang="en" sz="1300">
                <a:solidFill>
                  <a:schemeClr val="dk2"/>
                </a:solidFill>
                <a:latin typeface="Bookman Old Style"/>
                <a:ea typeface="Bookman Old Style"/>
                <a:cs typeface="Bookman Old Style"/>
                <a:sym typeface="Bookman Old Style"/>
              </a:rPr>
              <a:t> To </a:t>
            </a:r>
            <a:r>
              <a:rPr lang="en" sz="1300" dirty="0">
                <a:solidFill>
                  <a:schemeClr val="dk2"/>
                </a:solidFill>
                <a:latin typeface="Bookman Old Style"/>
                <a:ea typeface="Bookman Old Style"/>
                <a:cs typeface="Bookman Old Style"/>
                <a:sym typeface="Bookman Old Style"/>
              </a:rPr>
              <a:t>build a multiple sign language translator, which can take communications in one sign language and translate them into written text as well as other sign language hand gesture representations to enable trilingual communication.</a:t>
            </a:r>
            <a:endParaRPr sz="1300" dirty="0">
              <a:solidFill>
                <a:schemeClr val="dk2"/>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 sz="1300" dirty="0">
                <a:solidFill>
                  <a:schemeClr val="dk2"/>
                </a:solidFill>
                <a:latin typeface="Bookman Old Style"/>
                <a:ea typeface="Bookman Old Style"/>
                <a:cs typeface="Bookman Old Style"/>
                <a:sym typeface="Bookman Old Style"/>
              </a:rPr>
              <a:t>The proposed system uses three of the most recognised sign languages named </a:t>
            </a:r>
            <a:r>
              <a:rPr lang="en" sz="1300" i="1" dirty="0">
                <a:solidFill>
                  <a:schemeClr val="dk2"/>
                </a:solidFill>
                <a:latin typeface="Bookman Old Style"/>
                <a:ea typeface="Bookman Old Style"/>
                <a:cs typeface="Bookman Old Style"/>
                <a:sym typeface="Bookman Old Style"/>
              </a:rPr>
              <a:t>American Sign Language (ASL), German Sign Language (GSL) and Indian Sign Language (ISL)</a:t>
            </a:r>
            <a:r>
              <a:rPr lang="en" sz="1300" dirty="0">
                <a:solidFill>
                  <a:schemeClr val="dk2"/>
                </a:solidFill>
                <a:latin typeface="Bookman Old Style"/>
                <a:ea typeface="Bookman Old Style"/>
                <a:cs typeface="Bookman Old Style"/>
                <a:sym typeface="Bookman Old Style"/>
              </a:rPr>
              <a:t> image datasets that will be pre-processed based on </a:t>
            </a:r>
            <a:r>
              <a:rPr lang="en" sz="1300" i="1" dirty="0">
                <a:solidFill>
                  <a:schemeClr val="dk2"/>
                </a:solidFill>
                <a:latin typeface="Bookman Old Style"/>
                <a:ea typeface="Bookman Old Style"/>
                <a:cs typeface="Bookman Old Style"/>
                <a:sym typeface="Bookman Old Style"/>
              </a:rPr>
              <a:t>threshold</a:t>
            </a:r>
            <a:r>
              <a:rPr lang="en" sz="1300" dirty="0">
                <a:solidFill>
                  <a:schemeClr val="dk2"/>
                </a:solidFill>
                <a:latin typeface="Bookman Old Style"/>
                <a:ea typeface="Bookman Old Style"/>
                <a:cs typeface="Bookman Old Style"/>
                <a:sym typeface="Bookman Old Style"/>
              </a:rPr>
              <a:t> and </a:t>
            </a:r>
            <a:r>
              <a:rPr lang="en" sz="1300" i="1" dirty="0">
                <a:solidFill>
                  <a:schemeClr val="dk2"/>
                </a:solidFill>
                <a:latin typeface="Bookman Old Style"/>
                <a:ea typeface="Bookman Old Style"/>
                <a:cs typeface="Bookman Old Style"/>
                <a:sym typeface="Bookman Old Style"/>
              </a:rPr>
              <a:t>intensity</a:t>
            </a:r>
            <a:r>
              <a:rPr lang="en" sz="1300" dirty="0">
                <a:solidFill>
                  <a:schemeClr val="dk2"/>
                </a:solidFill>
                <a:latin typeface="Bookman Old Style"/>
                <a:ea typeface="Bookman Old Style"/>
                <a:cs typeface="Bookman Old Style"/>
                <a:sym typeface="Bookman Old Style"/>
              </a:rPr>
              <a:t>.</a:t>
            </a:r>
            <a:endParaRPr sz="1300" dirty="0">
              <a:solidFill>
                <a:schemeClr val="dk2"/>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 sz="1300" dirty="0">
                <a:solidFill>
                  <a:schemeClr val="dk2"/>
                </a:solidFill>
                <a:latin typeface="Bookman Old Style"/>
                <a:ea typeface="Bookman Old Style"/>
                <a:cs typeface="Bookman Old Style"/>
                <a:sym typeface="Bookman Old Style"/>
              </a:rPr>
              <a:t> </a:t>
            </a:r>
            <a:endParaRPr sz="1300" dirty="0">
              <a:solidFill>
                <a:schemeClr val="dk2"/>
              </a:solidFill>
              <a:latin typeface="Bookman Old Style"/>
              <a:ea typeface="Bookman Old Style"/>
              <a:cs typeface="Bookman Old Style"/>
              <a:sym typeface="Bookman Old Style"/>
            </a:endParaRPr>
          </a:p>
          <a:p>
            <a:pPr marL="0" lvl="0" indent="0" algn="l" rtl="0">
              <a:spcBef>
                <a:spcPts val="0"/>
              </a:spcBef>
              <a:spcAft>
                <a:spcPts val="0"/>
              </a:spcAft>
              <a:buNone/>
            </a:pPr>
            <a:r>
              <a:rPr lang="en" sz="1300" dirty="0">
                <a:solidFill>
                  <a:schemeClr val="dk2"/>
                </a:solidFill>
                <a:latin typeface="Bookman Old Style"/>
                <a:ea typeface="Bookman Old Style"/>
                <a:cs typeface="Bookman Old Style"/>
                <a:sym typeface="Bookman Old Style"/>
              </a:rPr>
              <a:t>The system will recognize the alphabets and digits of different sign languages and the proposed system uses the hand gestures in the sign language recognition system. </a:t>
            </a:r>
            <a:endParaRPr sz="1300" dirty="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b96545f034_0_11"/>
          <p:cNvSpPr txBox="1">
            <a:spLocks noGrp="1"/>
          </p:cNvSpPr>
          <p:nvPr>
            <p:ph type="title"/>
          </p:nvPr>
        </p:nvSpPr>
        <p:spPr>
          <a:xfrm>
            <a:off x="713100" y="209075"/>
            <a:ext cx="7717800" cy="985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600"/>
              <a:buNone/>
            </a:pPr>
            <a:r>
              <a:rPr lang="en"/>
              <a:t>Comparative Study Of Deep Learning Architectures</a:t>
            </a:r>
            <a:endParaRPr/>
          </a:p>
        </p:txBody>
      </p:sp>
      <p:sp>
        <p:nvSpPr>
          <p:cNvPr id="204" name="Google Shape;204;g1b96545f034_0_11"/>
          <p:cNvSpPr txBox="1"/>
          <p:nvPr/>
        </p:nvSpPr>
        <p:spPr>
          <a:xfrm>
            <a:off x="864525" y="1126200"/>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05" name="Google Shape;205;g1b96545f034_0_11"/>
          <p:cNvSpPr txBox="1"/>
          <p:nvPr/>
        </p:nvSpPr>
        <p:spPr>
          <a:xfrm>
            <a:off x="864525" y="1332725"/>
            <a:ext cx="7566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Bookman Old Style"/>
                <a:ea typeface="Bookman Old Style"/>
                <a:cs typeface="Bookman Old Style"/>
                <a:sym typeface="Bookman Old Style"/>
              </a:rPr>
              <a:t>For Our Project we have implemented 5 Architectures which are as follows:</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Classic Sequential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Convolutional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VGG 16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DenseNet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AlexNet Model</a:t>
            </a:r>
            <a:endParaRPr sz="20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96545f034_0_24"/>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Classic Sequential Neural Network Model</a:t>
            </a:r>
            <a:endParaRPr/>
          </a:p>
        </p:txBody>
      </p:sp>
      <p:sp>
        <p:nvSpPr>
          <p:cNvPr id="211" name="Google Shape;211;g1b96545f034_0_24"/>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g1b96545f034_0_24"/>
          <p:cNvPicPr preferRelativeResize="0"/>
          <p:nvPr/>
        </p:nvPicPr>
        <p:blipFill>
          <a:blip r:embed="rId3">
            <a:alphaModFix/>
          </a:blip>
          <a:stretch>
            <a:fillRect/>
          </a:stretch>
        </p:blipFill>
        <p:spPr>
          <a:xfrm>
            <a:off x="4190988" y="311875"/>
            <a:ext cx="4695825" cy="436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b96545f034_0_31"/>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Convolutional Neural Network Model</a:t>
            </a:r>
            <a:endParaRPr/>
          </a:p>
        </p:txBody>
      </p:sp>
      <p:sp>
        <p:nvSpPr>
          <p:cNvPr id="218" name="Google Shape;218;g1b96545f034_0_31"/>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g1b96545f034_0_31"/>
          <p:cNvPicPr preferRelativeResize="0"/>
          <p:nvPr/>
        </p:nvPicPr>
        <p:blipFill>
          <a:blip r:embed="rId3">
            <a:alphaModFix/>
          </a:blip>
          <a:stretch>
            <a:fillRect/>
          </a:stretch>
        </p:blipFill>
        <p:spPr>
          <a:xfrm>
            <a:off x="4277123" y="119050"/>
            <a:ext cx="4690125" cy="49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b96545f034_0_46"/>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Classic Sequential Neural Network Model</a:t>
            </a:r>
            <a:endParaRPr/>
          </a:p>
        </p:txBody>
      </p:sp>
      <p:sp>
        <p:nvSpPr>
          <p:cNvPr id="225" name="Google Shape;225;g1b96545f034_0_46"/>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g1b96545f034_0_46"/>
          <p:cNvPicPr preferRelativeResize="0"/>
          <p:nvPr/>
        </p:nvPicPr>
        <p:blipFill>
          <a:blip r:embed="rId3">
            <a:alphaModFix/>
          </a:blip>
          <a:stretch>
            <a:fillRect/>
          </a:stretch>
        </p:blipFill>
        <p:spPr>
          <a:xfrm>
            <a:off x="4379700" y="301725"/>
            <a:ext cx="3600450" cy="2228850"/>
          </a:xfrm>
          <a:prstGeom prst="rect">
            <a:avLst/>
          </a:prstGeom>
          <a:noFill/>
          <a:ln>
            <a:noFill/>
          </a:ln>
        </p:spPr>
      </p:pic>
      <p:pic>
        <p:nvPicPr>
          <p:cNvPr id="227" name="Google Shape;227;g1b96545f034_0_46"/>
          <p:cNvPicPr preferRelativeResize="0"/>
          <p:nvPr/>
        </p:nvPicPr>
        <p:blipFill>
          <a:blip r:embed="rId4">
            <a:alphaModFix/>
          </a:blip>
          <a:stretch>
            <a:fillRect/>
          </a:stretch>
        </p:blipFill>
        <p:spPr>
          <a:xfrm>
            <a:off x="4379700" y="2657350"/>
            <a:ext cx="3695700" cy="224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b96545f034_0_5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VGG 16 Model</a:t>
            </a:r>
            <a:endParaRPr/>
          </a:p>
        </p:txBody>
      </p:sp>
      <p:sp>
        <p:nvSpPr>
          <p:cNvPr id="233" name="Google Shape;233;g1b96545f034_0_55"/>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g1b96545f034_0_55"/>
          <p:cNvPicPr preferRelativeResize="0"/>
          <p:nvPr/>
        </p:nvPicPr>
        <p:blipFill>
          <a:blip r:embed="rId3">
            <a:alphaModFix/>
          </a:blip>
          <a:stretch>
            <a:fillRect/>
          </a:stretch>
        </p:blipFill>
        <p:spPr>
          <a:xfrm>
            <a:off x="3982100" y="969625"/>
            <a:ext cx="5065500" cy="3067625"/>
          </a:xfrm>
          <a:prstGeom prst="rect">
            <a:avLst/>
          </a:prstGeom>
          <a:noFill/>
          <a:ln>
            <a:noFill/>
          </a:ln>
        </p:spPr>
      </p:pic>
    </p:spTree>
  </p:cSld>
  <p:clrMapOvr>
    <a:masterClrMapping/>
  </p:clrMapOvr>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59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Bookman Old Style</vt:lpstr>
      <vt:lpstr>Montserrat</vt:lpstr>
      <vt:lpstr>Arial</vt:lpstr>
      <vt:lpstr>Times New Roman</vt:lpstr>
      <vt:lpstr>Nunito Sans</vt:lpstr>
      <vt:lpstr>Medical Technology Advances by Slidesgo</vt:lpstr>
      <vt:lpstr>Tri-Lingual Sign Language Translator</vt:lpstr>
      <vt:lpstr>Agenda</vt:lpstr>
      <vt:lpstr>Team Members</vt:lpstr>
      <vt:lpstr>Problem Statement</vt:lpstr>
      <vt:lpstr>Comparative Study Of Deep Learning Architectures</vt:lpstr>
      <vt:lpstr>Classic Sequential Neural Network Model</vt:lpstr>
      <vt:lpstr>Convolutional Neural Network Model</vt:lpstr>
      <vt:lpstr>Classic Sequential Neural Network Model</vt:lpstr>
      <vt:lpstr>VGG 16 Model</vt:lpstr>
      <vt:lpstr>VGG 16 Model</vt:lpstr>
      <vt:lpstr>DenseNet Model</vt:lpstr>
      <vt:lpstr>DenseNet Model</vt:lpstr>
      <vt:lpstr>AlexNet Model</vt:lpstr>
      <vt:lpstr>AlexNet Model</vt:lpstr>
      <vt:lpstr>Multi - Lingual Sign Language Translator</vt:lpstr>
      <vt:lpstr>Translator - Convolutional Neural Network  </vt:lpstr>
      <vt:lpstr>Translator - Real-Predictions</vt:lpstr>
      <vt:lpstr>Translator - Epoch Visualization</vt:lpstr>
      <vt:lpstr>Results &amp; 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Tri-Lingual Sign Language Translator</dc:title>
  <cp:lastModifiedBy>Vujjini, Sravya</cp:lastModifiedBy>
  <cp:revision>1</cp:revision>
  <dcterms:modified xsi:type="dcterms:W3CDTF">2022-12-14T17:36:41Z</dcterms:modified>
</cp:coreProperties>
</file>