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12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52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8140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40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827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46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25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9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7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0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4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8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594FDC-F2B1-4CC7-94D9-3C39D073E591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55BF5-4050-45D8-84CF-F697286C3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64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5DDAA-F40D-D105-D461-613F3A0AA6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Prezentacija</a:t>
            </a:r>
            <a:r>
              <a:rPr lang="en-US" dirty="0"/>
              <a:t> </a:t>
            </a:r>
            <a:r>
              <a:rPr lang="sr-Latn-RS" dirty="0"/>
              <a:t>seminarskog</a:t>
            </a:r>
            <a:r>
              <a:rPr lang="en-US" dirty="0"/>
              <a:t> </a:t>
            </a:r>
            <a:r>
              <a:rPr lang="sr-Latn-RS" dirty="0"/>
              <a:t>rada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3980E-8E4C-1CDA-CB14-4DB2F30CA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r-Latn-RS" dirty="0"/>
              <a:t>Interna struktura i organizacija skladišta podataka kod MySQL baze podataka</a:t>
            </a:r>
          </a:p>
          <a:p>
            <a:endParaRPr lang="sr-Latn-RS" dirty="0"/>
          </a:p>
          <a:p>
            <a:r>
              <a:rPr lang="sr-Latn-RS" dirty="0"/>
              <a:t>Vukadin Drašković 1613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3269-9165-40E6-359B-7237AF0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Change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A87D-2857-DB1C-B340-9EBC42BD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118379" cy="4195481"/>
          </a:xfrm>
        </p:spPr>
        <p:txBody>
          <a:bodyPr/>
          <a:lstStyle/>
          <a:p>
            <a:r>
              <a:rPr lang="sr-Latn-RS" dirty="0"/>
              <a:t>Keširanje DML naredbi nad stranicama koje nisu u Buffer Pool-u</a:t>
            </a:r>
          </a:p>
          <a:p>
            <a:r>
              <a:rPr lang="sr-Latn-RS" dirty="0"/>
              <a:t>Naredbe će se izvršiti kada odgovarajuće stranice budu učitane u Buffer Pool</a:t>
            </a:r>
          </a:p>
          <a:p>
            <a:r>
              <a:rPr lang="sr-Latn-RS" dirty="0"/>
              <a:t>U memoriji zauzima deo Buffer Pool-a</a:t>
            </a:r>
          </a:p>
          <a:p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CCDBB-CF79-CE5A-5B95-075AE80EB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02" y="2052917"/>
            <a:ext cx="4361685" cy="37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89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3B46-31D6-61B3-678A-B5AD4240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Change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54563-E1EC-66F2-090F-BE2DAB94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Režimi rada Change Buffer-a:</a:t>
            </a:r>
          </a:p>
          <a:p>
            <a:pPr lvl="1"/>
            <a:r>
              <a:rPr lang="sr-Latn-RS" dirty="0"/>
              <a:t>all (podrazumevano)</a:t>
            </a:r>
          </a:p>
          <a:p>
            <a:pPr lvl="1"/>
            <a:r>
              <a:rPr lang="sr-Latn-RS" dirty="0"/>
              <a:t>none</a:t>
            </a:r>
          </a:p>
          <a:p>
            <a:pPr lvl="1"/>
            <a:r>
              <a:rPr lang="sr-Latn-RS" dirty="0"/>
              <a:t>inserts</a:t>
            </a:r>
          </a:p>
          <a:p>
            <a:pPr lvl="1"/>
            <a:r>
              <a:rPr lang="sr-Latn-RS" dirty="0"/>
              <a:t>deletes</a:t>
            </a:r>
          </a:p>
          <a:p>
            <a:pPr lvl="1"/>
            <a:r>
              <a:rPr lang="sr-Latn-RS" dirty="0"/>
              <a:t>changes</a:t>
            </a:r>
          </a:p>
          <a:p>
            <a:pPr lvl="1"/>
            <a:r>
              <a:rPr lang="sr-Latn-RS" dirty="0"/>
              <a:t>purges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4D52E-FE40-884F-0964-2408E858F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63" y="1853247"/>
            <a:ext cx="4456796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745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78B09-4C2F-07AF-37FF-F930E628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Adaptive Hash Index i Log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9C7C-58AF-7917-97BC-B8FE7A0DA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533158" cy="4195481"/>
          </a:xfrm>
        </p:spPr>
        <p:txBody>
          <a:bodyPr/>
          <a:lstStyle/>
          <a:p>
            <a:r>
              <a:rPr lang="sr-Latn-RS" dirty="0"/>
              <a:t>Adaptive Hash Index</a:t>
            </a:r>
          </a:p>
          <a:p>
            <a:pPr marL="457200" lvl="1" indent="0">
              <a:buNone/>
            </a:pPr>
            <a:r>
              <a:rPr lang="sr-Latn-RS" dirty="0"/>
              <a:t>Locira podatak u Buffer Pool-u na osnovu heširanog indeksa</a:t>
            </a:r>
            <a:br>
              <a:rPr lang="sr-Latn-RS" dirty="0"/>
            </a:br>
            <a:r>
              <a:rPr lang="sr-Latn-RS" dirty="0"/>
              <a:t>Kreira se automatski za stranice kojima se često pristupa</a:t>
            </a:r>
          </a:p>
          <a:p>
            <a:r>
              <a:rPr lang="sr-Latn-RS" dirty="0"/>
              <a:t>Log Buffer</a:t>
            </a:r>
          </a:p>
          <a:p>
            <a:pPr marL="457200" lvl="1" indent="0">
              <a:buNone/>
            </a:pPr>
            <a:r>
              <a:rPr lang="sr-Latn-RS" dirty="0"/>
              <a:t>Baferuje logove transakcija koje se trenutno izvršavaju</a:t>
            </a:r>
            <a:br>
              <a:rPr lang="sr-Latn-RS" dirty="0"/>
            </a:br>
            <a:r>
              <a:rPr lang="sr-Latn-RS" dirty="0"/>
              <a:t>Podrazumevana veličina: 16MB</a:t>
            </a:r>
          </a:p>
          <a:p>
            <a:pPr marL="457200" lvl="1" indent="0">
              <a:buNone/>
            </a:pP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A57B2-0182-3334-0C2B-085C4A14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471" y="1853248"/>
            <a:ext cx="5073149" cy="401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2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C0606-B513-2E7E-C4F4-6479B98A2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Tablespace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F070-7A29-5BCB-42E0-57291FA0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713026" cy="4195481"/>
          </a:xfrm>
        </p:spPr>
        <p:txBody>
          <a:bodyPr/>
          <a:lstStyle/>
          <a:p>
            <a:r>
              <a:rPr lang="sr-Latn-RS" dirty="0"/>
              <a:t>Logički pogled na oblast podataka na disku</a:t>
            </a:r>
          </a:p>
          <a:p>
            <a:r>
              <a:rPr lang="sr-Latn-RS" dirty="0"/>
              <a:t>Sastoji se iz segmenata</a:t>
            </a:r>
          </a:p>
          <a:p>
            <a:r>
              <a:rPr lang="sr-Latn-RS" dirty="0"/>
              <a:t>Segementi se sastoje iz Extent-ova</a:t>
            </a:r>
          </a:p>
          <a:p>
            <a:r>
              <a:rPr lang="sr-Latn-RS" dirty="0"/>
              <a:t>Extent se sastoji iz stranica</a:t>
            </a:r>
          </a:p>
          <a:p>
            <a:r>
              <a:rPr lang="sr-Latn-RS" dirty="0"/>
              <a:t>Podrazumevana veličina stranice je 16MB</a:t>
            </a:r>
          </a:p>
          <a:p>
            <a:pPr marL="457200" lvl="1" indent="0">
              <a:buNone/>
            </a:pPr>
            <a:r>
              <a:rPr lang="sr-Latn-RS" dirty="0"/>
              <a:t>za stranice do 16MB, Extent je 1MB</a:t>
            </a:r>
            <a:br>
              <a:rPr lang="sr-Latn-RS" dirty="0"/>
            </a:br>
            <a:r>
              <a:rPr lang="sr-Latn-RS" dirty="0"/>
              <a:t>za stranice do 32MB, Extent je 2MB</a:t>
            </a:r>
            <a:br>
              <a:rPr lang="sr-Latn-RS" dirty="0"/>
            </a:br>
            <a:r>
              <a:rPr lang="sr-Latn-RS" dirty="0"/>
              <a:t>za stranice do 64MB, Extent je 4MB</a:t>
            </a:r>
          </a:p>
        </p:txBody>
      </p:sp>
      <p:pic>
        <p:nvPicPr>
          <p:cNvPr id="5" name="Picture 4" descr="Tablespaces">
            <a:extLst>
              <a:ext uri="{FF2B5EF4-FFF2-40B4-BE49-F238E27FC236}">
                <a16:creationId xmlns:a16="http://schemas.microsoft.com/office/drawing/2014/main" id="{305FC200-3F72-76C3-0F64-B240D6AED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41149"/>
            <a:ext cx="4992687" cy="3739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962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9543-7731-499C-0B1B-FABF4424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Row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1FC85-4019-6A01-BDEA-4B2A801D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4373661" cy="4195481"/>
          </a:xfrm>
        </p:spPr>
        <p:txBody>
          <a:bodyPr/>
          <a:lstStyle/>
          <a:p>
            <a:r>
              <a:rPr lang="sr-Latn-RS" dirty="0"/>
              <a:t>Način na koji se slogovi čuvaju na disku</a:t>
            </a:r>
          </a:p>
          <a:p>
            <a:r>
              <a:rPr lang="sr-Latn-RS" dirty="0"/>
              <a:t>Problem nastaje kod čuvanja kolona slogova koje mogu biti promenljive dužine</a:t>
            </a:r>
          </a:p>
          <a:p>
            <a:r>
              <a:rPr lang="sr-Latn-RS" dirty="0"/>
              <a:t>Može biti:</a:t>
            </a:r>
          </a:p>
          <a:p>
            <a:pPr marL="0" indent="0">
              <a:buNone/>
            </a:pPr>
            <a:r>
              <a:rPr lang="sr-Latn-RS" dirty="0"/>
              <a:t>	1. REDUNDANT</a:t>
            </a:r>
            <a:br>
              <a:rPr lang="sr-Latn-RS" dirty="0"/>
            </a:br>
            <a:r>
              <a:rPr lang="sr-Latn-RS" dirty="0"/>
              <a:t>	2. COMPACT</a:t>
            </a:r>
            <a:br>
              <a:rPr lang="sr-Latn-RS" dirty="0"/>
            </a:br>
            <a:r>
              <a:rPr lang="sr-Latn-RS" dirty="0"/>
              <a:t>	3. DYNAMIC (podrazumevani)</a:t>
            </a:r>
            <a:br>
              <a:rPr lang="sr-Latn-RS" dirty="0"/>
            </a:br>
            <a:r>
              <a:rPr lang="sr-Latn-RS" dirty="0"/>
              <a:t>	4. COMPRESSED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83BB3-3482-DD11-194E-E227A3450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973" y="2950590"/>
            <a:ext cx="6092683" cy="189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75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5A4B-22BA-54F3-8050-B0FDD734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ROW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AD3F-10D4-1BD1-396A-0343BFFC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Podešavanje tipa Row Formata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A5284B-6EE7-FCD4-09F8-10078C82C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477" y="2497053"/>
            <a:ext cx="7101046" cy="1815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C9C901-C59E-FF6A-530B-1235044F9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477" y="4411938"/>
            <a:ext cx="7101046" cy="22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65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3700-77D8-5C5F-574E-81D1D814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System Tablespace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2194-C0EE-DA7A-A983-A2689A26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79913" cy="4195481"/>
          </a:xfrm>
        </p:spPr>
        <p:txBody>
          <a:bodyPr/>
          <a:lstStyle/>
          <a:p>
            <a:r>
              <a:rPr lang="sr-Latn-RS" dirty="0"/>
              <a:t>Oblast na disku za čuvanje metapodataka, Change Buffer-a  i Doublewrite Buffer-a</a:t>
            </a:r>
          </a:p>
          <a:p>
            <a:r>
              <a:rPr lang="sr-Latn-RS" dirty="0"/>
              <a:t>Može čuvati i tabele korisnika po potrebi</a:t>
            </a:r>
          </a:p>
          <a:p>
            <a:r>
              <a:rPr lang="sr-Latn-RS" i="1" dirty="0"/>
              <a:t>ibdata1</a:t>
            </a:r>
            <a:r>
              <a:rPr lang="sr-Latn-RS" dirty="0"/>
              <a:t> fajl ga predstavlja na fajl sistemu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255F8D-4524-B3F5-231F-068C4FB6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765" y="3739196"/>
            <a:ext cx="9172470" cy="219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8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7164-4BC2-1C7A-944B-0BADE8CB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File-Per-Table Tablespace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88E96-B60D-694E-D963-5DE2B3BF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844476" cy="4195481"/>
          </a:xfrm>
        </p:spPr>
        <p:txBody>
          <a:bodyPr/>
          <a:lstStyle/>
          <a:p>
            <a:r>
              <a:rPr lang="sr-Latn-RS" dirty="0"/>
              <a:t>Poseban Tablespace za svaku tabelu u bazi</a:t>
            </a:r>
          </a:p>
          <a:p>
            <a:r>
              <a:rPr lang="sr-Latn-RS" dirty="0"/>
              <a:t>Jedan fajl ga predstavlja na fajl sistemu</a:t>
            </a:r>
          </a:p>
          <a:p>
            <a:r>
              <a:rPr lang="sr-Latn-RS" dirty="0"/>
              <a:t>Ukoliko nije omogućen, podaci tabele se skladište u System Tablespace-u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80122-B2C8-6AAB-F088-D8000F2E6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212" y="3308395"/>
            <a:ext cx="4332370" cy="32735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952F4-08DB-D0F6-FD9A-297ED9ACF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482" y="3324811"/>
            <a:ext cx="5569060" cy="32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1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E0886-4430-3D61-44F1-54EEA65E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General Tablespace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CFB6B-DAC2-9DC3-5485-21D71CA7B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Deljivi Tablespace, za smeštanje podataka više tabela.</a:t>
            </a:r>
          </a:p>
          <a:p>
            <a:r>
              <a:rPr lang="sr-Latn-RS" dirty="0"/>
              <a:t>CREATE TABLESPACE za kreiranje, DROP TABLESPACE za brisanje</a:t>
            </a:r>
          </a:p>
          <a:p>
            <a:r>
              <a:rPr lang="sr-Latn-RS" dirty="0"/>
              <a:t>Metapodaci General Tablespace-a se čuvaju u radnoj memoriji tokom izvršenja DBMS-a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863F1-F8F9-1AD0-BC7A-200CCBBB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910" y="3673634"/>
            <a:ext cx="4566090" cy="2774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4578D8-E8B1-F317-6A3B-D461E38F6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2598" y="3385397"/>
            <a:ext cx="3859669" cy="306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3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678BA-6982-DB11-78C8-4B061FC0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Undo Tablespace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F261-7B58-AA7C-0447-B4906997B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Čuvanje Undo Logova transakcija</a:t>
            </a:r>
          </a:p>
          <a:p>
            <a:r>
              <a:rPr lang="sr-Latn-RS" dirty="0"/>
              <a:t>Služi da generiše stanje podataka pre modifikovanja na zahtev drugih transakcija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20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AA76-5FEB-271E-7719-6494FDA5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Uvod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DC800-3A01-2758-E652-701324964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Baze podataka kao ključni segment svakog softverskog sistema</a:t>
            </a:r>
          </a:p>
          <a:p>
            <a:r>
              <a:rPr lang="sr-Latn-RS" dirty="0"/>
              <a:t>„Zapostavljanje“ načina skladištenja podataka od strane inženjera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89034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74B7-63A9-A8B8-306B-097F0BD85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Temporary Tablespace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B01E0-1891-00C4-3A41-1F997F2E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Session Temporary Tablespace – čuvanje privremenih tabela koje je kreirao korisnik u okviru jedne sesije</a:t>
            </a:r>
          </a:p>
          <a:p>
            <a:r>
              <a:rPr lang="sr-Latn-RS" dirty="0"/>
              <a:t>Alociranje iz Pool-a Tablespace-eva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F0F905-9654-F481-CCCD-A4E034BB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458" y="3355320"/>
            <a:ext cx="8519401" cy="245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4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48F0-2409-D988-EC6E-1A21E3368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Temporary Tablespace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66DD2-174D-A1DC-92AB-385F2275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Global Temporary Tablespace – Čuvanje rollback segmenata za privremene tabele</a:t>
            </a:r>
          </a:p>
          <a:p>
            <a:r>
              <a:rPr lang="sr-Latn-RS" i="1" dirty="0"/>
              <a:t>autoextend</a:t>
            </a:r>
            <a:r>
              <a:rPr lang="sr-Latn-RS" dirty="0"/>
              <a:t> – automatsko povećanje Tablespace-a ako za tim ima potrebe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EDB10-EE2B-AFB1-3865-DB2BCF96D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780" y="3727195"/>
            <a:ext cx="8254439" cy="239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45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6CB01-4051-B4C9-6926-E1D06FE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Doublewrite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2DB0A-A36D-9AC1-55E3-903D9B66D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5900802" cy="4195481"/>
          </a:xfrm>
        </p:spPr>
        <p:txBody>
          <a:bodyPr/>
          <a:lstStyle/>
          <a:p>
            <a:r>
              <a:rPr lang="sr-Latn-RS" dirty="0"/>
              <a:t>Oblast na disku gde se čuvaju stranice iz Buffer Pool-a koje trebaju biti upisane na disk</a:t>
            </a:r>
          </a:p>
          <a:p>
            <a:r>
              <a:rPr lang="sr-Latn-RS" dirty="0"/>
              <a:t>Zaheva dupli upis stranica, ali ne zahteva duplo više UI operacija, kao ni duplo više vremena</a:t>
            </a:r>
          </a:p>
          <a:p>
            <a:r>
              <a:rPr lang="sr-Latn-RS" dirty="0"/>
              <a:t>Koristi se kod oporavka baze podataka</a:t>
            </a:r>
          </a:p>
          <a:p>
            <a:r>
              <a:rPr lang="sr-Latn-RS" dirty="0"/>
              <a:t>Može biti:</a:t>
            </a:r>
          </a:p>
          <a:p>
            <a:pPr marL="0" indent="0">
              <a:buNone/>
            </a:pPr>
            <a:r>
              <a:rPr lang="sr-Latn-RS" dirty="0"/>
              <a:t>	1. ON odnosno DETECT_AND_RECOVER</a:t>
            </a:r>
            <a:br>
              <a:rPr lang="sr-Latn-RS" dirty="0"/>
            </a:br>
            <a:r>
              <a:rPr lang="sr-Latn-RS" dirty="0"/>
              <a:t>	2. DETECT_ONLY</a:t>
            </a:r>
            <a:br>
              <a:rPr lang="sr-Latn-RS" dirty="0"/>
            </a:br>
            <a:r>
              <a:rPr lang="sr-Latn-RS" dirty="0"/>
              <a:t>	3. OFF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78827-7BCA-D3EE-FCB5-AC0704C33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115" y="2052918"/>
            <a:ext cx="4319422" cy="41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50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89D9-8762-1DCF-EF02-542B4D14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Doublewrite Buffer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5E5BC-7B88-688C-EB06-CD309758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Na fajl sistemu se kreiraju dva </a:t>
            </a:r>
            <a:r>
              <a:rPr lang="sr-Latn-RS" i="1" dirty="0"/>
              <a:t>.dblwr </a:t>
            </a:r>
            <a:r>
              <a:rPr lang="sr-Latn-RS" dirty="0"/>
              <a:t>fajla, odnosno </a:t>
            </a:r>
            <a:r>
              <a:rPr lang="sr-Latn-RS" i="1" dirty="0"/>
              <a:t>.bdblwr </a:t>
            </a:r>
            <a:r>
              <a:rPr lang="sr-Latn-RS" dirty="0"/>
              <a:t>fajl u slučaju DETECT_ONLY režima rada.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8A235-AC45-9143-E941-4C454930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832" y="2857697"/>
            <a:ext cx="8762278" cy="339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96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46C18-C67C-3441-8DB5-BA7D21D2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Redo Log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2B1C6-9B4A-D289-CE8E-FC2565E3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Služi za oporavak stanja transakcija koje su se još uvek izvršavale u trenutku kraha</a:t>
            </a:r>
          </a:p>
          <a:p>
            <a:r>
              <a:rPr lang="sr-Latn-RS" dirty="0"/>
              <a:t>Na fajl sistemu ga identifikuju 32 fajla koji se nalaze u </a:t>
            </a:r>
            <a:r>
              <a:rPr lang="sr-Latn-RS" i="1" dirty="0"/>
              <a:t>#innodb</a:t>
            </a:r>
            <a:r>
              <a:rPr lang="en-US" i="1" dirty="0"/>
              <a:t>_redo </a:t>
            </a:r>
            <a:r>
              <a:rPr lang="sr-Latn-RS" dirty="0"/>
              <a:t>direktorijumu na fajl sistemu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AF846-C361-B839-6D96-290E2CE3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27" y="3506553"/>
            <a:ext cx="7829746" cy="282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08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102B-E351-5B59-006C-F5B5D06B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Zaključak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D70-56F2-9D0A-0E9C-FAD4B9E0D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Mogućnost modifikovanja režima rada određenih komponenti</a:t>
            </a:r>
          </a:p>
          <a:p>
            <a:r>
              <a:rPr lang="sr-Latn-RS" dirty="0"/>
              <a:t>Kompleksnost funkcionisanja sistema za skladištenje</a:t>
            </a:r>
          </a:p>
        </p:txBody>
      </p:sp>
    </p:spTree>
    <p:extLst>
      <p:ext uri="{BB962C8B-B14F-4D97-AF65-F5344CB8AC3E}">
        <p14:creationId xmlns:p14="http://schemas.microsoft.com/office/powerpoint/2010/main" val="1748121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328C-FD07-9257-EEC3-6E1D944A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941394"/>
            <a:ext cx="9404723" cy="1400530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6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C2174-FA74-D45B-6BD7-4FAD070A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Sistem za upravljanje bazom podatkaa (DBMS)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B3B2A-0AA0-9D8C-C807-0529AAD2A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Baza podataka – skup logički grupisanih podataka</a:t>
            </a:r>
          </a:p>
          <a:p>
            <a:r>
              <a:rPr lang="sr-Latn-RS" dirty="0"/>
              <a:t>Sistem za upravljanje bazom podataka – softver koji omogućava korišćenje i upravljanje bazom podataka</a:t>
            </a:r>
          </a:p>
          <a:p>
            <a:r>
              <a:rPr lang="sr-Latn-RS" dirty="0"/>
              <a:t>Relacioni DBMS-ovi i NoSQL DBMS-ovi</a:t>
            </a:r>
          </a:p>
          <a:p>
            <a:endParaRPr lang="sr-Latn-RS" dirty="0"/>
          </a:p>
          <a:p>
            <a:endParaRPr lang="sr-Latn-R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55E75-5FBC-B27A-352E-EDAD9D0239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253" y="4026998"/>
            <a:ext cx="7277493" cy="17893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45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3FD8-55B2-3524-A3F2-0C738821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Arhitektura MySQL DBMS-a</a:t>
            </a:r>
            <a:endParaRPr lang="en-US" dirty="0"/>
          </a:p>
        </p:txBody>
      </p:sp>
      <p:pic>
        <p:nvPicPr>
          <p:cNvPr id="4" name="Content Placeholder 3" descr="MySQL architecture diagram showing connectors, interfaces, pluggable storage engines, the file system with files and logs.">
            <a:extLst>
              <a:ext uri="{FF2B5EF4-FFF2-40B4-BE49-F238E27FC236}">
                <a16:creationId xmlns:a16="http://schemas.microsoft.com/office/drawing/2014/main" id="{4590503F-78D7-94EA-AB07-BA15501A8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883" y="1265486"/>
            <a:ext cx="5022233" cy="51397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032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AD62-6134-33B0-C3A9-BEEDA3D0D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Storage Engine-i koje podržava  MySQL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63B5F-9295-C7BB-2152-5606C9BCA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442" y="2614529"/>
            <a:ext cx="8957115" cy="293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1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CC245-3145-17E2-DA56-600E0386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Storage Engine-a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E6AD-6628-C299-0542-A4F54A705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InnoDB</a:t>
            </a:r>
          </a:p>
          <a:p>
            <a:pPr marL="0" indent="0">
              <a:buNone/>
            </a:pPr>
            <a:r>
              <a:rPr lang="sr-Latn-RS" dirty="0"/>
              <a:t>	Podrška za ACID transakcije</a:t>
            </a:r>
            <a:br>
              <a:rPr lang="sr-Latn-RS" dirty="0"/>
            </a:br>
            <a:r>
              <a:rPr lang="sr-Latn-RS" dirty="0"/>
              <a:t>	Crash-recovery svojstvo</a:t>
            </a:r>
            <a:br>
              <a:rPr lang="sr-Latn-RS" dirty="0"/>
            </a:br>
            <a:r>
              <a:rPr lang="sr-Latn-RS" dirty="0"/>
              <a:t>	Row-level locking</a:t>
            </a:r>
            <a:br>
              <a:rPr lang="sr-Latn-RS" dirty="0"/>
            </a:br>
            <a:r>
              <a:rPr lang="sr-Latn-RS" dirty="0"/>
              <a:t>	Korišćenje klasterovanog indeksa</a:t>
            </a:r>
            <a:br>
              <a:rPr lang="sr-Latn-RS" dirty="0"/>
            </a:br>
            <a:r>
              <a:rPr lang="sr-Latn-RS" dirty="0"/>
              <a:t>	Podrška za FOREIGN KEY ograničenje</a:t>
            </a:r>
          </a:p>
          <a:p>
            <a:r>
              <a:rPr lang="sr-Latn-RS" dirty="0"/>
              <a:t>MyISAM</a:t>
            </a:r>
          </a:p>
          <a:p>
            <a:pPr marL="0" indent="0">
              <a:buNone/>
            </a:pPr>
            <a:r>
              <a:rPr lang="sr-Latn-RS" dirty="0"/>
              <a:t>	Zauzima malo prostora na disku</a:t>
            </a:r>
            <a:br>
              <a:rPr lang="sr-Latn-RS" dirty="0"/>
            </a:br>
            <a:r>
              <a:rPr lang="sr-Latn-RS" dirty="0"/>
              <a:t>	Table-level locking</a:t>
            </a:r>
            <a:br>
              <a:rPr lang="sr-Latn-RS" dirty="0"/>
            </a:br>
            <a:r>
              <a:rPr lang="sr-Latn-R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48906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F39-035D-AFA3-ADD5-84452DB2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Pregled Storage Engine-a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DD04-F23A-2627-09CA-6747EF4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Memory</a:t>
            </a:r>
          </a:p>
          <a:p>
            <a:pPr marL="0" indent="0">
              <a:buNone/>
            </a:pPr>
            <a:r>
              <a:rPr lang="sr-Latn-RS" dirty="0"/>
              <a:t>	Svi podaci u radnoj memoriji servera</a:t>
            </a:r>
            <a:br>
              <a:rPr lang="sr-Latn-RS" dirty="0"/>
            </a:br>
            <a:r>
              <a:rPr lang="sr-Latn-RS" dirty="0"/>
              <a:t>	Read-only pristup</a:t>
            </a:r>
          </a:p>
          <a:p>
            <a:r>
              <a:rPr lang="sr-Latn-RS" dirty="0"/>
              <a:t>Blackhole</a:t>
            </a:r>
          </a:p>
          <a:p>
            <a:pPr marL="0" indent="0">
              <a:buNone/>
            </a:pPr>
            <a:r>
              <a:rPr lang="sr-Latn-RS" dirty="0"/>
              <a:t>	Ne pamti podatke nigde (slično </a:t>
            </a:r>
            <a:r>
              <a:rPr lang="sr-Latn-RS" i="1" dirty="0"/>
              <a:t>/dev/null </a:t>
            </a:r>
            <a:r>
              <a:rPr lang="sr-Latn-RS" dirty="0"/>
              <a:t>fajlu u Linux-u)</a:t>
            </a:r>
            <a:br>
              <a:rPr lang="sr-Latn-RS" dirty="0"/>
            </a:br>
            <a:r>
              <a:rPr lang="sr-Latn-RS" dirty="0"/>
              <a:t>	Koristi se na Slave serveru za pamćenje logova </a:t>
            </a:r>
          </a:p>
        </p:txBody>
      </p:sp>
    </p:spTree>
    <p:extLst>
      <p:ext uri="{BB962C8B-B14F-4D97-AF65-F5344CB8AC3E}">
        <p14:creationId xmlns:p14="http://schemas.microsoft.com/office/powerpoint/2010/main" val="99632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0DFE-5594-F8D9-3460-BFF4DC7F6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InnoDB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9126C17-C56F-C3CF-E2EE-29BD0686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In-Memory komponente – </a:t>
            </a:r>
            <a:br>
              <a:rPr lang="sr-Latn-RS" dirty="0"/>
            </a:br>
            <a:r>
              <a:rPr lang="sr-Latn-RS" dirty="0"/>
              <a:t>optimizacija</a:t>
            </a:r>
          </a:p>
          <a:p>
            <a:r>
              <a:rPr lang="sr-Latn-RS" dirty="0"/>
              <a:t>On-Disk komponente – </a:t>
            </a:r>
            <a:br>
              <a:rPr lang="sr-Latn-RS" dirty="0"/>
            </a:br>
            <a:r>
              <a:rPr lang="sr-Latn-RS" dirty="0"/>
              <a:t>perzistenciju</a:t>
            </a:r>
            <a:endParaRPr lang="en-US" dirty="0"/>
          </a:p>
        </p:txBody>
      </p:sp>
      <p:pic>
        <p:nvPicPr>
          <p:cNvPr id="12" name="Picture 11" descr="InnoDB architecture diagram showing in-memory and on-disk structures. In-memory structures include the buffer pool, adaptive hash index, change buffer, and log buffer. On-disk structures include tablespaces, redo logs, and doublewrite buffer files.">
            <a:extLst>
              <a:ext uri="{FF2B5EF4-FFF2-40B4-BE49-F238E27FC236}">
                <a16:creationId xmlns:a16="http://schemas.microsoft.com/office/drawing/2014/main" id="{4A3C8E54-14CE-6CDF-6F78-69EB0935B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8" y="1619884"/>
            <a:ext cx="5943600" cy="46285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05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D0AC5-15AA-C256-1183-7647E167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Buffer Pool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3C5F-E4BD-EA0D-895A-74940D6F0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Zadužen za keširanje stranica sa diska</a:t>
            </a:r>
          </a:p>
          <a:p>
            <a:r>
              <a:rPr lang="sr-Latn-RS" dirty="0"/>
              <a:t>Čini ga lančana lista koja je podeljena na novi i stari deo</a:t>
            </a:r>
          </a:p>
          <a:p>
            <a:r>
              <a:rPr lang="sr-Latn-RS" dirty="0"/>
              <a:t>Umetanje nove stranice između nove i stare podliste, tako da pripada staroj</a:t>
            </a:r>
          </a:p>
          <a:p>
            <a:r>
              <a:rPr lang="sr-Latn-RS" dirty="0"/>
              <a:t>Read-ahead mehanizam pribavljanja stranica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73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385</TotalTime>
  <Words>689</Words>
  <Application>Microsoft Office PowerPoint</Application>
  <PresentationFormat>Widescreen</PresentationFormat>
  <Paragraphs>99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Ion</vt:lpstr>
      <vt:lpstr>Prezentacija seminarskog rada</vt:lpstr>
      <vt:lpstr>Uvod </vt:lpstr>
      <vt:lpstr>Sistem za upravljanje bazom podatkaa (DBMS)</vt:lpstr>
      <vt:lpstr>Arhitektura MySQL DBMS-a</vt:lpstr>
      <vt:lpstr>Storage Engine-i koje podržava  MySQL</vt:lpstr>
      <vt:lpstr>Pregled Storage Engine-a</vt:lpstr>
      <vt:lpstr>Pregled Storage Engine-a</vt:lpstr>
      <vt:lpstr>InnoDB</vt:lpstr>
      <vt:lpstr>Buffer Pool</vt:lpstr>
      <vt:lpstr>Change Buffer</vt:lpstr>
      <vt:lpstr>Change Buffer</vt:lpstr>
      <vt:lpstr>Adaptive Hash Index i Log Buffer</vt:lpstr>
      <vt:lpstr>Tablespace</vt:lpstr>
      <vt:lpstr>Row Format</vt:lpstr>
      <vt:lpstr>ROW FORMAT</vt:lpstr>
      <vt:lpstr>System Tablespace</vt:lpstr>
      <vt:lpstr>File-Per-Table Tablespace</vt:lpstr>
      <vt:lpstr>General Tablespace</vt:lpstr>
      <vt:lpstr>Undo Tablespace</vt:lpstr>
      <vt:lpstr>Temporary Tablespace</vt:lpstr>
      <vt:lpstr>Temporary Tablespace</vt:lpstr>
      <vt:lpstr>Doublewrite Buffer</vt:lpstr>
      <vt:lpstr>Doublewrite Buffer</vt:lpstr>
      <vt:lpstr>Redo Log</vt:lpstr>
      <vt:lpstr>Zaključak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Prezentacija Seminarskog rada</dc:title>
  <dc:creator>Vukadin S. Draskovic</dc:creator>
  <cp:lastModifiedBy>Vukadin S. Draskovic</cp:lastModifiedBy>
  <cp:revision>64</cp:revision>
  <dcterms:created xsi:type="dcterms:W3CDTF">2024-04-16T08:18:56Z</dcterms:created>
  <dcterms:modified xsi:type="dcterms:W3CDTF">2024-04-16T14:44:48Z</dcterms:modified>
</cp:coreProperties>
</file>