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63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5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594FDC-F2B1-4CC7-94D9-3C39D073E5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9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DDAA-F40D-D105-D461-613F3A0AA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Prezentacija</a:t>
            </a:r>
            <a:r>
              <a:rPr lang="en-US" dirty="0"/>
              <a:t> </a:t>
            </a:r>
            <a:r>
              <a:rPr lang="sr-Latn-RS" dirty="0"/>
              <a:t>seminarskog</a:t>
            </a:r>
            <a:r>
              <a:rPr lang="en-US" dirty="0"/>
              <a:t> </a:t>
            </a:r>
            <a:r>
              <a:rPr lang="sr-Latn-RS" dirty="0"/>
              <a:t>rada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3980E-8E4C-1CDA-CB14-4DB2F30CA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Sigurnost kod MongoDB baze podataka</a:t>
            </a:r>
            <a:endParaRPr lang="en-US" dirty="0"/>
          </a:p>
          <a:p>
            <a:endParaRPr lang="sr-Latn-RS" dirty="0"/>
          </a:p>
          <a:p>
            <a:r>
              <a:rPr lang="sr-Latn-RS" dirty="0"/>
              <a:t>Vukadin Drašković 1613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3269-9165-40E6-359B-7237AF09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SCRAM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A87D-2857-DB1C-B340-9EBC42BD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118379" cy="4195481"/>
          </a:xfrm>
        </p:spPr>
        <p:txBody>
          <a:bodyPr/>
          <a:lstStyle/>
          <a:p>
            <a:r>
              <a:rPr lang="sr-Latn-RS" dirty="0"/>
              <a:t>Može koristiti SHA-1 ili SHA-256 heš funkciju</a:t>
            </a:r>
          </a:p>
          <a:p>
            <a:r>
              <a:rPr lang="sr-Latn-RS" dirty="0"/>
              <a:t>Obostrana autentifikacija</a:t>
            </a:r>
          </a:p>
          <a:p>
            <a:r>
              <a:rPr lang="sr-Latn-RS" dirty="0"/>
              <a:t>Nema razmene lozinke u komunikaciji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D9297-C55D-2CC5-025F-F4F3AADF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21" y="1607222"/>
            <a:ext cx="4486275" cy="47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9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3B46-31D6-61B3-678A-B5AD4240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Korisnici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4563-E1EC-66F2-090F-BE2DAB94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Entiteti koji se autentifikuju </a:t>
            </a:r>
            <a:r>
              <a:rPr lang="sr-Latn-RS" i="1" dirty="0"/>
              <a:t>auth</a:t>
            </a:r>
            <a:r>
              <a:rPr lang="sr-Latn-RS" dirty="0"/>
              <a:t> naredbom</a:t>
            </a:r>
          </a:p>
          <a:p>
            <a:r>
              <a:rPr lang="sr-Latn-RS" dirty="0"/>
              <a:t>Kreiraju se </a:t>
            </a:r>
            <a:r>
              <a:rPr lang="sr-Latn-RS" i="1" dirty="0"/>
              <a:t>createUser</a:t>
            </a:r>
            <a:r>
              <a:rPr lang="sr-Latn-RS" dirty="0"/>
              <a:t> naredbom</a:t>
            </a:r>
          </a:p>
        </p:txBody>
      </p:sp>
    </p:spTree>
    <p:extLst>
      <p:ext uri="{BB962C8B-B14F-4D97-AF65-F5344CB8AC3E}">
        <p14:creationId xmlns:p14="http://schemas.microsoft.com/office/powerpoint/2010/main" val="247074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8B09-4C2F-07AF-37FF-F930E62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Localhost Exception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C6835-8946-CE51-FCF5-3484C9B9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inicijalnog korisnika</a:t>
            </a:r>
            <a:br>
              <a:rPr lang="sr-Latn-RS" dirty="0"/>
            </a:br>
            <a:r>
              <a:rPr lang="sr-Latn-RS" dirty="0"/>
              <a:t>kada je kontrola pristupa</a:t>
            </a:r>
            <a:br>
              <a:rPr lang="sr-Latn-RS" dirty="0"/>
            </a:br>
            <a:r>
              <a:rPr lang="sr-Latn-RS" dirty="0"/>
              <a:t>omogućena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389B7-0104-446C-7DD6-BD813291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4" y="2176450"/>
            <a:ext cx="5257800" cy="947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F954E-CD5A-3914-1A85-A616FA4B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094" y="3123528"/>
            <a:ext cx="471360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0606-B513-2E7E-C4F4-6479B98A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Autentifikacija korisnika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F070-7A29-5BCB-42E0-57291FA0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58099" cy="4195481"/>
          </a:xfrm>
        </p:spPr>
        <p:txBody>
          <a:bodyPr/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sr-Latn-R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admin&gt; db.auth(“vukadin”)</a:t>
            </a:r>
          </a:p>
          <a:p>
            <a:pPr marL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sr-Latn-R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admin&gt;	db.auth(“vukadin”, passwordPrompt())</a:t>
            </a:r>
          </a:p>
          <a:p>
            <a:pPr marL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sr-Latn-R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admin&gt;	db.auth(“vukadin”, “vukadin”)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FC0DF-0CD4-E59D-F841-F14CE7D6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63" y="3260004"/>
            <a:ext cx="3533439" cy="31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2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9543-7731-499C-0B1B-FABF4424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korisnika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FC85-4019-6A01-BDEA-4B2A801D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70241" cy="4195481"/>
          </a:xfrm>
        </p:spPr>
        <p:txBody>
          <a:bodyPr/>
          <a:lstStyle/>
          <a:p>
            <a:r>
              <a:rPr lang="sr-Latn-R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db.createUser(user, writeConcern)</a:t>
            </a:r>
          </a:p>
          <a:p>
            <a:endParaRPr lang="sr-Latn-R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ACA67-AA57-C6A8-FBE3-332EE11B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45" y="2545976"/>
            <a:ext cx="5439181" cy="35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7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5A4B-22BA-54F3-8050-B0FDD734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Uloge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AD3F-10D4-1BD1-396A-0343BFFC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Skup privilegija</a:t>
            </a:r>
          </a:p>
          <a:p>
            <a:r>
              <a:rPr lang="sr-Latn-RS" dirty="0"/>
              <a:t>Privilegija predstavlja skup akcija koje se mogu izvršiti nad resursima</a:t>
            </a:r>
          </a:p>
          <a:p>
            <a:r>
              <a:rPr lang="sr-Latn-RS" dirty="0"/>
              <a:t>Uloge mogu biti: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Ugrađene (engl. </a:t>
            </a:r>
            <a:r>
              <a:rPr lang="sr-Latn-RS" i="1" dirty="0"/>
              <a:t>Built-In Roles</a:t>
            </a:r>
            <a:r>
              <a:rPr lang="sr-Latn-R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Korisnički definisane (engl. </a:t>
            </a:r>
            <a:r>
              <a:rPr lang="sr-Latn-RS" i="1" dirty="0"/>
              <a:t>User-Defined Roles</a:t>
            </a:r>
            <a:r>
              <a:rPr lang="sr-Latn-R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6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3700-77D8-5C5F-574E-81D1D814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Ugrađene uloge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2194-C0EE-DA7A-A983-A2689A26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004829" cy="4195481"/>
          </a:xfrm>
        </p:spPr>
        <p:txBody>
          <a:bodyPr/>
          <a:lstStyle/>
          <a:p>
            <a:r>
              <a:rPr lang="sr-Latn-RS" dirty="0"/>
              <a:t>Korisničke uloge: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read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readWwrite</a:t>
            </a:r>
          </a:p>
          <a:p>
            <a:r>
              <a:rPr lang="sr-Latn-RS" dirty="0"/>
              <a:t>Uloge za administraciju baza podataka: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dbAdmin</a:t>
            </a:r>
            <a:r>
              <a:rPr lang="sr-Latn-RS" dirty="0"/>
              <a:t> – privilegije za prikupljanje statistike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userAdmin</a:t>
            </a:r>
            <a:r>
              <a:rPr lang="sr-Latn-RS" dirty="0"/>
              <a:t> – privilegije za upravljanje korisnicima i ulogama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dbOwner</a:t>
            </a:r>
          </a:p>
          <a:p>
            <a:pPr marL="800100" lvl="1" indent="-342900">
              <a:buFont typeface="+mj-lt"/>
              <a:buAutoNum type="arabicPeriod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1448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7164-4BC2-1C7A-944B-0BADE8CB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Ugrađene uloge koje se mogu dodeliti nad </a:t>
            </a:r>
            <a:r>
              <a:rPr lang="sr-Latn-RS" i="1" dirty="0"/>
              <a:t>admin</a:t>
            </a:r>
            <a:r>
              <a:rPr lang="sr-Latn-RS" dirty="0"/>
              <a:t> bazom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8E96-B60D-694E-D963-5DE2B3BF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44476" cy="4195481"/>
          </a:xfrm>
        </p:spPr>
        <p:txBody>
          <a:bodyPr/>
          <a:lstStyle/>
          <a:p>
            <a:r>
              <a:rPr lang="sr-Latn-RS" dirty="0"/>
              <a:t>Uloge za administraciju klastera: </a:t>
            </a:r>
            <a:r>
              <a:rPr lang="sr-Latn-RS" i="1" dirty="0"/>
              <a:t>clusterManager</a:t>
            </a:r>
            <a:r>
              <a:rPr lang="sr-Latn-RS" dirty="0"/>
              <a:t>, </a:t>
            </a:r>
            <a:r>
              <a:rPr lang="sr-Latn-RS" i="1" dirty="0"/>
              <a:t>clusterMonitor</a:t>
            </a:r>
            <a:r>
              <a:rPr lang="sr-Latn-RS" dirty="0"/>
              <a:t>, </a:t>
            </a:r>
            <a:r>
              <a:rPr lang="sr-Latn-RS" i="1" dirty="0"/>
              <a:t>hostManager</a:t>
            </a:r>
            <a:r>
              <a:rPr lang="sr-Latn-RS" dirty="0"/>
              <a:t> i </a:t>
            </a:r>
            <a:r>
              <a:rPr lang="sr-Latn-RS" i="1" dirty="0"/>
              <a:t>clusterAdmin</a:t>
            </a:r>
          </a:p>
          <a:p>
            <a:r>
              <a:rPr lang="sr-Latn-RS" dirty="0"/>
              <a:t>Uloge </a:t>
            </a:r>
            <a:r>
              <a:rPr lang="sr-Latn-RS" i="1" dirty="0"/>
              <a:t>backup</a:t>
            </a:r>
            <a:r>
              <a:rPr lang="sr-Latn-RS" dirty="0"/>
              <a:t> i </a:t>
            </a:r>
            <a:r>
              <a:rPr lang="sr-Latn-RS" i="1" dirty="0"/>
              <a:t>restore</a:t>
            </a:r>
            <a:r>
              <a:rPr lang="sr-Latn-RS" dirty="0"/>
              <a:t> za oporavak i kreiranje rezervne kopije</a:t>
            </a:r>
          </a:p>
          <a:p>
            <a:r>
              <a:rPr lang="sr-Latn-RS" dirty="0"/>
              <a:t>Uloge čije se privilegije primenjuju na sve baze podataka: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readAnyDatabase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readWriteAnyDatabase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userAdminAnyDatabase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dbAdminAnyDatabase</a:t>
            </a:r>
          </a:p>
          <a:p>
            <a:r>
              <a:rPr lang="sr-Latn-RS" dirty="0"/>
              <a:t>Uloga </a:t>
            </a:r>
            <a:r>
              <a:rPr lang="sr-Latn-RS" i="1" dirty="0"/>
              <a:t>root</a:t>
            </a:r>
          </a:p>
          <a:p>
            <a:pPr marL="800100" lvl="1" indent="-342900">
              <a:buFont typeface="+mj-lt"/>
              <a:buAutoNum type="arabicPeriod"/>
            </a:pPr>
            <a:endParaRPr lang="sr-Latn-R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1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0886-4430-3D61-44F1-54EEA65E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Korisnički definisane uloge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FB6B-DAC2-9DC3-5485-21D71CA7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Mogućnost kreiranja </a:t>
            </a:r>
            <a:r>
              <a:rPr lang="sr-Latn-RS" i="1" dirty="0"/>
              <a:t>custom</a:t>
            </a:r>
            <a:r>
              <a:rPr lang="sr-Latn-RS" dirty="0"/>
              <a:t> rola ukoliko ugrađene uloge ne zadovoljavaju naše potrebe</a:t>
            </a:r>
          </a:p>
          <a:p>
            <a:r>
              <a:rPr lang="sr-Latn-R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db.createRole(role, writeConcern)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21E1D-88FF-361C-097F-1B2FB4F5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36" y="3384920"/>
            <a:ext cx="4419072" cy="28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78BA-6982-DB11-78C8-4B061FC0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Prikaz uloga u bazi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F261-7B58-AA7C-0447-B4906997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getRoles</a:t>
            </a:r>
            <a:r>
              <a:rPr lang="sr-Latn-RS" dirty="0"/>
              <a:t> komanda koja prihavata opcioni dokument sa sledećim poljima: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rolesInfo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showAuthenticationResctrictions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showBuiltInRoles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 dirty="0"/>
              <a:t>showPrivileges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372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A76-5FEB-271E-7719-6494FDA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C800-3A01-2758-E652-70132496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Zaštita privatnosti korisnika</a:t>
            </a:r>
          </a:p>
          <a:p>
            <a:r>
              <a:rPr lang="sr-Latn-RS" dirty="0"/>
              <a:t>Poverenje klijenata u kompaniju</a:t>
            </a:r>
          </a:p>
          <a:p>
            <a:r>
              <a:rPr lang="sr-Latn-RS" dirty="0"/>
              <a:t>Važnost sigurnosti baza podataka</a:t>
            </a:r>
          </a:p>
        </p:txBody>
      </p:sp>
    </p:spTree>
    <p:extLst>
      <p:ext uri="{BB962C8B-B14F-4D97-AF65-F5344CB8AC3E}">
        <p14:creationId xmlns:p14="http://schemas.microsoft.com/office/powerpoint/2010/main" val="189034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74B7-63A9-A8B8-306B-097F0BD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korisnicima i ulogama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01E0-1891-00C4-3A41-1F997F2E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elfak</a:t>
            </a:r>
            <a:r>
              <a:rPr lang="sr-Latn-RS" dirty="0"/>
              <a:t> baza podataka sa </a:t>
            </a:r>
            <a:r>
              <a:rPr lang="sr-Latn-RS" i="1" dirty="0"/>
              <a:t>students</a:t>
            </a:r>
            <a:r>
              <a:rPr lang="sr-Latn-RS" dirty="0"/>
              <a:t> kolekcijom</a:t>
            </a:r>
          </a:p>
          <a:p>
            <a:r>
              <a:rPr lang="sr-Latn-RS" dirty="0"/>
              <a:t>Korisnici </a:t>
            </a:r>
            <a:r>
              <a:rPr lang="sr-Latn-RS" i="1" dirty="0"/>
              <a:t>professor</a:t>
            </a:r>
            <a:r>
              <a:rPr lang="sr-Latn-RS" dirty="0"/>
              <a:t> i </a:t>
            </a:r>
            <a:r>
              <a:rPr lang="sr-Latn-RS" i="1" dirty="0"/>
              <a:t>student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1C3C3-4388-7448-389E-5AC57DAB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38" y="3144802"/>
            <a:ext cx="5734049" cy="1360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930DF1-EDCB-2E8C-422E-D79D75E4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39" y="4270076"/>
            <a:ext cx="6856880" cy="18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4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48F0-2409-D988-EC6E-1A21E336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korisnicima i ulogama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6DD2-174D-A1DC-92AB-385F2275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Mora se preći u </a:t>
            </a:r>
            <a:r>
              <a:rPr lang="sr-Latn-RS" i="1" dirty="0"/>
              <a:t>elfak</a:t>
            </a:r>
            <a:r>
              <a:rPr lang="sr-Latn-RS" dirty="0"/>
              <a:t> bazu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94969-2DB6-6620-DB00-9276E995D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57" y="3522008"/>
            <a:ext cx="5937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4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CB01-4051-B4C9-6926-E1D06FE8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korisnicima i ulogama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DB0A-A36D-9AC1-55E3-903D9B66D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655205" cy="4195481"/>
          </a:xfrm>
        </p:spPr>
        <p:txBody>
          <a:bodyPr/>
          <a:lstStyle/>
          <a:p>
            <a:r>
              <a:rPr lang="sr-Latn-RS" dirty="0"/>
              <a:t>Privilegije korisnika </a:t>
            </a:r>
            <a:r>
              <a:rPr lang="sr-Latn-RS" i="1" dirty="0"/>
              <a:t>professor </a:t>
            </a:r>
            <a:r>
              <a:rPr lang="sr-Latn-RS" dirty="0"/>
              <a:t>od uloge </a:t>
            </a:r>
            <a:r>
              <a:rPr lang="sr-Latn-RS" i="1" dirty="0"/>
              <a:t>readWrite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364A2-23FE-2E39-B969-745A6323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41" y="2561647"/>
            <a:ext cx="5024717" cy="36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50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89D9-8762-1DCF-EF02-542B4D14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korisnicima i ulogama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E5BC-7B88-688C-EB06-CD309758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korisnički definisane uloge (dbOwner)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75783-2FFA-FCFB-A0DF-3E8B9942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89" y="3272209"/>
            <a:ext cx="6934621" cy="20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96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6C18-C67C-3441-8DB5-BA7D21D2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korisnicima i ulogama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B1C6-9B4A-D289-CE8E-FC2565E3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</a:t>
            </a:r>
            <a:r>
              <a:rPr lang="sr-Latn-RS" i="1" dirty="0"/>
              <a:t>student</a:t>
            </a:r>
            <a:r>
              <a:rPr lang="sr-Latn-RS" dirty="0"/>
              <a:t> korisnika od strane profesora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42454-7121-544F-5CB7-2B0D987B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933"/>
            <a:ext cx="5943600" cy="2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0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102B-E351-5B59-006C-F5B5D06B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korisnicima i ulogama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D70-56F2-9D0A-0E9C-FAD4B9E0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Prikaz privilegija studenta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E0C86-6022-A39E-F325-0A6BF926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153" y="2687861"/>
            <a:ext cx="5943600" cy="33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21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6DF3-F8E7-B6C3-BE85-8E1FE4C5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korisnicima i ulogama u MongoDB-u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74C0-CE0B-7299-7E89-C6759610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Prikaz uloga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5CF44-BBFF-6CA4-1F57-52D1EB44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40859"/>
            <a:ext cx="4972050" cy="2744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A76445-1256-50C8-43D1-5B132600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839" y="1853248"/>
            <a:ext cx="5400675" cy="45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93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4A6F-672B-5399-03B6-01B9B20A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DE2E-3C90-3664-7254-7D7107BF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MongoDB koristi mehanizam kontrole pristupa baziranog na ulogama za razliku od relacionih DBMS-ova koji koriste DAC</a:t>
            </a:r>
          </a:p>
          <a:p>
            <a:r>
              <a:rPr lang="sr-Latn-RS" dirty="0"/>
              <a:t>Razlika u sintaksi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53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328C-FD07-9257-EEC3-6E1D944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41394"/>
            <a:ext cx="9404723" cy="1400530"/>
          </a:xfrm>
        </p:spPr>
        <p:txBody>
          <a:bodyPr/>
          <a:lstStyle/>
          <a:p>
            <a:pPr algn="ctr"/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2174-FA74-D45B-6BD7-4FAD070A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Sigurnost softvera i baza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3B2A-0AA0-9D8C-C807-0529AAD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/>
          <a:lstStyle/>
          <a:p>
            <a:r>
              <a:rPr lang="sr-Latn-RS" dirty="0"/>
              <a:t>Trijumvirat CIA: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Pouzdanost (engl. </a:t>
            </a:r>
            <a:r>
              <a:rPr lang="sr-Latn-RS" i="1" dirty="0"/>
              <a:t>Confidentiality</a:t>
            </a:r>
            <a:r>
              <a:rPr lang="sr-Latn-R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Integirtet (engl. </a:t>
            </a:r>
            <a:r>
              <a:rPr lang="sr-Latn-RS" i="1" dirty="0"/>
              <a:t>Integrity</a:t>
            </a:r>
            <a:r>
              <a:rPr lang="sr-Latn-R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Dostupnost (engl. </a:t>
            </a:r>
            <a:r>
              <a:rPr lang="sr-Latn-RS" i="1" dirty="0"/>
              <a:t>Availability</a:t>
            </a:r>
            <a:r>
              <a:rPr lang="sr-Latn-RS" dirty="0"/>
              <a:t>)</a:t>
            </a:r>
          </a:p>
          <a:p>
            <a:r>
              <a:rPr lang="sr-Latn-RS" dirty="0"/>
              <a:t>Autentifikacija i autorizacija – kontrola pristupa</a:t>
            </a:r>
          </a:p>
          <a:p>
            <a:r>
              <a:rPr lang="sr-Latn-RS" dirty="0"/>
              <a:t>Administrator baze podataka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5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3FD8-55B2-3524-A3F2-0C738821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Mehanizmi kontrole pristupa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5FD5C8-BCF4-417C-D478-CF8F3FD6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475041" cy="4195481"/>
          </a:xfrm>
        </p:spPr>
        <p:txBody>
          <a:bodyPr/>
          <a:lstStyle/>
          <a:p>
            <a:r>
              <a:rPr lang="sr-Latn-RS" dirty="0"/>
              <a:t>Diskreciona kontrola pristupa (engl. </a:t>
            </a:r>
            <a:r>
              <a:rPr lang="sr-Latn-RS" i="1" dirty="0"/>
              <a:t>Discretionary access control</a:t>
            </a:r>
            <a:r>
              <a:rPr lang="sr-Latn-RS" dirty="0"/>
              <a:t>, DAC)</a:t>
            </a:r>
            <a:endParaRPr lang="en-US" dirty="0"/>
          </a:p>
        </p:txBody>
      </p:sp>
      <p:pic>
        <p:nvPicPr>
          <p:cNvPr id="6" name="Picture 5" descr="Discretionary access control visualization">
            <a:extLst>
              <a:ext uri="{FF2B5EF4-FFF2-40B4-BE49-F238E27FC236}">
                <a16:creationId xmlns:a16="http://schemas.microsoft.com/office/drawing/2014/main" id="{1E56313D-AC94-48B4-7803-054C62DBE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85" y="2706021"/>
            <a:ext cx="5346430" cy="3542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03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AD62-6134-33B0-C3A9-BEEDA3D0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Mehanizmi kontrole pristupa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BE83D87-E6EA-A08F-9ECE-E4B4A30D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475041" cy="4195481"/>
          </a:xfrm>
        </p:spPr>
        <p:txBody>
          <a:bodyPr/>
          <a:lstStyle/>
          <a:p>
            <a:r>
              <a:rPr lang="sr-Latn-RS" dirty="0"/>
              <a:t>Obavezna kontrola pristupa (engl. </a:t>
            </a:r>
            <a:r>
              <a:rPr lang="sr-Latn-RS" i="1" dirty="0"/>
              <a:t>Mandatory access control</a:t>
            </a:r>
            <a:r>
              <a:rPr lang="sr-Latn-RS" dirty="0"/>
              <a:t>, MAC)</a:t>
            </a:r>
          </a:p>
          <a:p>
            <a:r>
              <a:rPr lang="sr-Latn-RS" dirty="0"/>
              <a:t>Nivoi sigurnosti – Top Secret, Secret, Confidential, Unclassified</a:t>
            </a:r>
          </a:p>
        </p:txBody>
      </p:sp>
      <p:pic>
        <p:nvPicPr>
          <p:cNvPr id="4" name="Picture 3" descr="Mandatory access control visualization">
            <a:extLst>
              <a:ext uri="{FF2B5EF4-FFF2-40B4-BE49-F238E27FC236}">
                <a16:creationId xmlns:a16="http://schemas.microsoft.com/office/drawing/2014/main" id="{D70B8C64-6BF3-B3E7-9EB7-9C5E46AF7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197" y="3119717"/>
            <a:ext cx="4481605" cy="3392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91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C245-3145-17E2-DA56-600E0386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Mehanizmi kontrole pristupa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E6AD-6628-C299-0542-A4F54A70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Kontrola pristupa bazirana na ulogama (engl. Role-based access control)</a:t>
            </a:r>
          </a:p>
          <a:p>
            <a:r>
              <a:rPr lang="sr-Latn-RS" dirty="0"/>
              <a:t>Uloga sadrži određene privilegije</a:t>
            </a:r>
          </a:p>
          <a:p>
            <a:r>
              <a:rPr lang="sr-Latn-RS" dirty="0"/>
              <a:t>Uloge se dodeljuju korisnicima</a:t>
            </a:r>
          </a:p>
          <a:p>
            <a:r>
              <a:rPr lang="sr-Latn-RS" dirty="0"/>
              <a:t>MongoDB</a:t>
            </a:r>
            <a:br>
              <a:rPr lang="sr-Latn-RS" dirty="0"/>
            </a:br>
            <a:r>
              <a:rPr lang="sr-Latn-R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89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F39-035D-AFA3-ADD5-84452DB2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Sigurnost kod MongoDB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DD04-F23A-2627-09CA-6747EF4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NoSQL document </a:t>
            </a:r>
            <a:r>
              <a:rPr lang="sr-Latn-RS" dirty="0"/>
              <a:t>baza podataka</a:t>
            </a:r>
          </a:p>
          <a:p>
            <a:r>
              <a:rPr lang="sr-Latn-RS" dirty="0"/>
              <a:t>Podaci slični JSON objektima</a:t>
            </a:r>
          </a:p>
          <a:p>
            <a:r>
              <a:rPr lang="sr-Latn-RS" dirty="0"/>
              <a:t>Kolekcija u MongoDB-u analogna relaciji u relacionim bazama podataka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9632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0DFE-5594-F8D9-3460-BFF4DC7F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Sigurnost kod MongoDB baze podataka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126C17-C56F-C3CF-E2EE-29BD0686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Mehanizmi za autentifikaciju koje podržava MongoDB: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SCRAM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X.509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Kerberos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LDAP Proxy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OpenID Connect</a:t>
            </a:r>
          </a:p>
          <a:p>
            <a:r>
              <a:rPr lang="sr-Latn-RS" dirty="0"/>
              <a:t>Kontrola pristupa u MongoDB-u podrazumevano nije uključena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Navođenje </a:t>
            </a:r>
            <a:r>
              <a:rPr lang="sr-Latn-RS" i="1" dirty="0"/>
              <a:t>--auth </a:t>
            </a:r>
            <a:r>
              <a:rPr lang="sr-Latn-RS" dirty="0"/>
              <a:t>prilikom pokretanja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Izmena fajla </a:t>
            </a:r>
            <a:r>
              <a:rPr lang="sr-Latn-RS" i="1" dirty="0"/>
              <a:t>mongod.conf.orig</a:t>
            </a:r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endParaRPr lang="sr-Latn-R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E139F-A31E-5B21-FC13-4382721D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8" y="5114924"/>
            <a:ext cx="3781146" cy="4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0AC5-15AA-C256-1183-7647E167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SCRAM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3C5F-E4BD-EA0D-895A-74940D6F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Salted Challenge Response Authentication Mechanism</a:t>
            </a:r>
          </a:p>
          <a:p>
            <a:r>
              <a:rPr lang="sr-Latn-RS" dirty="0"/>
              <a:t>Baziran na IETF RFC 5802 standardu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13EBC-5465-13EC-B83A-90D02784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39" y="3076931"/>
            <a:ext cx="4385917" cy="33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7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441</TotalTime>
  <Words>538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Century Gothic</vt:lpstr>
      <vt:lpstr>Consolas</vt:lpstr>
      <vt:lpstr>Wingdings 3</vt:lpstr>
      <vt:lpstr>Ion</vt:lpstr>
      <vt:lpstr>Prezentacija seminarskog rada</vt:lpstr>
      <vt:lpstr>Uvod </vt:lpstr>
      <vt:lpstr>Sigurnost softvera i baza podataka</vt:lpstr>
      <vt:lpstr>Mehanizmi kontrole pristupa</vt:lpstr>
      <vt:lpstr>Mehanizmi kontrole pristupa</vt:lpstr>
      <vt:lpstr>Mehanizmi kontrole pristupa</vt:lpstr>
      <vt:lpstr>Sigurnost kod MongoDB baze podataka</vt:lpstr>
      <vt:lpstr>Sigurnost kod MongoDB baze podataka</vt:lpstr>
      <vt:lpstr>SCRAM</vt:lpstr>
      <vt:lpstr>SCRAM</vt:lpstr>
      <vt:lpstr>Korisnici u MongoDB-u</vt:lpstr>
      <vt:lpstr>Localhost Exception</vt:lpstr>
      <vt:lpstr>Autentifikacija korisnika</vt:lpstr>
      <vt:lpstr>Kreiranje korisnika</vt:lpstr>
      <vt:lpstr>Uloge u MongoDB-u</vt:lpstr>
      <vt:lpstr>Ugrađene uloge</vt:lpstr>
      <vt:lpstr>Ugrađene uloge koje se mogu dodeliti nad admin bazom</vt:lpstr>
      <vt:lpstr>Korisnički definisane uloge</vt:lpstr>
      <vt:lpstr>Prikaz uloga u bazi</vt:lpstr>
      <vt:lpstr>Upravljanje korisnicima i ulogama u MongoDB-u</vt:lpstr>
      <vt:lpstr>Upravljanje korisnicima i ulogama u MongoDB-u</vt:lpstr>
      <vt:lpstr>Upravljanje korisnicima i ulogama u MongoDB-u</vt:lpstr>
      <vt:lpstr>Upravljanje korisnicima i ulogama u MongoDB-u</vt:lpstr>
      <vt:lpstr>Upravljanje korisnicima i ulogama u MongoDB-u</vt:lpstr>
      <vt:lpstr>Upravljanje korisnicima i ulogama u MongoDB-u</vt:lpstr>
      <vt:lpstr>Upravljanje korisnicima i ulogama u MongoDB-u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Prezentacija Seminarskog rada</dc:title>
  <dc:creator>Vukadin S. Draskovic</dc:creator>
  <cp:lastModifiedBy>Vukadin S. Draskovic</cp:lastModifiedBy>
  <cp:revision>70</cp:revision>
  <dcterms:created xsi:type="dcterms:W3CDTF">2024-04-16T08:18:56Z</dcterms:created>
  <dcterms:modified xsi:type="dcterms:W3CDTF">2024-05-20T09:27:35Z</dcterms:modified>
</cp:coreProperties>
</file>