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683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24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19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5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6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43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0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7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594FDC-F2B1-4CC7-94D9-3C39D073E591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92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DDAA-F40D-D105-D461-613F3A0AA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Prezentacija</a:t>
            </a:r>
            <a:r>
              <a:rPr lang="en-US" dirty="0"/>
              <a:t> </a:t>
            </a:r>
            <a:r>
              <a:rPr lang="sr-Latn-RS" dirty="0"/>
              <a:t>seminarskog</a:t>
            </a:r>
            <a:r>
              <a:rPr lang="en-US" dirty="0"/>
              <a:t> </a:t>
            </a:r>
            <a:r>
              <a:rPr lang="sr-Latn-RS" dirty="0"/>
              <a:t>rada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3980E-8E4C-1CDA-CB14-4DB2F30CA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Cloud </a:t>
            </a:r>
            <a:r>
              <a:rPr lang="sr-Latn-RS" dirty="0"/>
              <a:t>baze podataka i database-as-a-service rešenja na primeru google cloud sql-a</a:t>
            </a:r>
            <a:endParaRPr lang="en-US" dirty="0"/>
          </a:p>
          <a:p>
            <a:endParaRPr lang="sr-Latn-RS" dirty="0"/>
          </a:p>
          <a:p>
            <a:r>
              <a:rPr lang="sr-Latn-RS" dirty="0"/>
              <a:t>Vukadin Drašković 1613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3269-9165-40E6-359B-7237AF09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Google Cloud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A87D-2857-DB1C-B340-9EBC42BD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404723" cy="4195481"/>
          </a:xfrm>
        </p:spPr>
        <p:txBody>
          <a:bodyPr/>
          <a:lstStyle/>
          <a:p>
            <a:r>
              <a:rPr lang="sr-Latn-RS" dirty="0"/>
              <a:t>DbaaS rešenje koje nudi MySQL, PostgreSQL i SQL Server</a:t>
            </a:r>
          </a:p>
          <a:p>
            <a:r>
              <a:rPr lang="sr-Latn-RS" dirty="0"/>
              <a:t>Svaka instanca Cloud SQL-a pokrenuta na </a:t>
            </a:r>
            <a:br>
              <a:rPr lang="sr-Latn-RS" dirty="0"/>
            </a:br>
            <a:r>
              <a:rPr lang="sr-Latn-RS" dirty="0"/>
              <a:t>posebnoj 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9DE7B9-B138-9CD4-50A8-28FF48C3F7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68" y="2479319"/>
            <a:ext cx="3651885" cy="396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789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3B46-31D6-61B3-678A-B5AD4240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Karakteristike Google Cloud SQL-a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54563-E1EC-66F2-090F-BE2DAB94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rezervnih kopija</a:t>
            </a:r>
          </a:p>
          <a:p>
            <a:r>
              <a:rPr lang="sr-Latn-RS" dirty="0"/>
              <a:t>High Availability</a:t>
            </a:r>
          </a:p>
          <a:p>
            <a:r>
              <a:rPr lang="sr-Latn-RS" dirty="0"/>
              <a:t>Import i Export podataka</a:t>
            </a:r>
          </a:p>
          <a:p>
            <a:r>
              <a:rPr lang="sr-Latn-RS" dirty="0"/>
              <a:t>Povezivanje na bazu – javno/privatno</a:t>
            </a:r>
          </a:p>
          <a:p>
            <a:r>
              <a:rPr lang="sr-Latn-RS" dirty="0"/>
              <a:t>Održavanje softvera DBMS-a</a:t>
            </a:r>
          </a:p>
          <a:p>
            <a:r>
              <a:rPr lang="sr-Latn-RS" dirty="0"/>
              <a:t>Monitoring instance</a:t>
            </a:r>
          </a:p>
          <a:p>
            <a:r>
              <a:rPr lang="sr-Latn-RS" dirty="0"/>
              <a:t>Logovanje događaja</a:t>
            </a:r>
          </a:p>
        </p:txBody>
      </p:sp>
      <p:pic>
        <p:nvPicPr>
          <p:cNvPr id="4" name="Picture 3" descr="Diagram overview of the Cloud SQL HA configuration. Described in text below.">
            <a:extLst>
              <a:ext uri="{FF2B5EF4-FFF2-40B4-BE49-F238E27FC236}">
                <a16:creationId xmlns:a16="http://schemas.microsoft.com/office/drawing/2014/main" id="{01FDCAB2-5157-29C6-A386-7E0140032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033" y="1853248"/>
            <a:ext cx="3385820" cy="3890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74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8B09-4C2F-07AF-37FF-F930E62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Ažuriranje instance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C6835-8946-CE51-FCF5-3484C9B9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Ažuriranje konfiguracije – obavlja korisnik DBaaS usluge</a:t>
            </a:r>
          </a:p>
          <a:p>
            <a:r>
              <a:rPr lang="sr-Latn-RS" dirty="0"/>
              <a:t>Ažuriranje sistema – obavlja klaud provajder: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Hardverska ažuriranja – nema downtime-a zbog migracije VM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Onlajn ažuriranja – ažuriranje pomoćnih servisa bez downtime-a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Održavanje – ažuriranje operativnog sistema VM-a i samog softvera DBMS-a. Postoji downtime</a:t>
            </a:r>
          </a:p>
        </p:txBody>
      </p:sp>
    </p:spTree>
    <p:extLst>
      <p:ext uri="{BB962C8B-B14F-4D97-AF65-F5344CB8AC3E}">
        <p14:creationId xmlns:p14="http://schemas.microsoft.com/office/powerpoint/2010/main" val="190722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7BD0-1135-8BB8-8EE6-9EDF1F14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Kreiranje instance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AE75-C226-F52E-CB8F-68D4A5B0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Google Cloud nudi kredit od 300$ za probni period koji traje 90 dana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7B147-73AB-08F4-7B82-0B912DAE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49" y="2693932"/>
            <a:ext cx="7030302" cy="32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7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A42F-8C56-23C6-0244-D33987C4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Kreiranje instance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B79EF6-756A-7F88-AAE9-52E0E0B1D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65" y="2052638"/>
            <a:ext cx="3066975" cy="419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BDE7A-0073-60E4-DE61-72B66A0F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47" y="2372902"/>
            <a:ext cx="3828415" cy="3338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2F34AB-0B13-FAA2-5336-1F04ED9B2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369" y="2016274"/>
            <a:ext cx="2852572" cy="426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8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DB70-891B-D1E2-DF56-7A6FF013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Kreiranje instance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B7F3-8FE7-8447-896D-C5D38549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Cena usluge za navedene karakteristike</a:t>
            </a:r>
          </a:p>
          <a:p>
            <a:r>
              <a:rPr lang="sr-Latn-RS" dirty="0"/>
              <a:t>Availability sugeriše da se ne radi o</a:t>
            </a:r>
            <a:br>
              <a:rPr lang="sr-Latn-RS" dirty="0"/>
            </a:br>
            <a:r>
              <a:rPr lang="sr-Latn-RS" dirty="0"/>
              <a:t>HA rešenju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7B2469-D5D5-086B-5A1D-196AD53DF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273" y="1744712"/>
            <a:ext cx="2717010" cy="46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7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11D5-D669-D585-50E4-1D8B906D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Kreiranje instance baze podataka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5E9AB5-3B54-BB53-221F-05ECCBA1B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02657"/>
            <a:ext cx="8947150" cy="40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3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F4C8-986B-E26E-AB90-BFBA0B5C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Kreiranje instance baze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0015C-B8E2-9355-9019-DC9EE9B4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Rad sa bazom moguć na 2 načina: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Importovanjem SQL skripti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Korišćenjem konzole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8411E1-E1EF-E712-DFD3-C8D9800B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12492"/>
            <a:ext cx="2786380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908BC-8D8A-9103-1BA2-4F394A684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447" y="3476966"/>
            <a:ext cx="6695105" cy="31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29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7255-F423-F2B0-AEB7-AE182C8B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Otvaranje konzole kreirane instance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F3EAFD-786F-20F7-5377-60BF7124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 anchor="ctr"/>
          <a:lstStyle/>
          <a:p>
            <a:r>
              <a:rPr lang="sr-Latn-RS" dirty="0"/>
              <a:t>Kreiranje instance baze podataka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28969-644E-D7B9-AF3C-6CA3EB8A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43" y="2621936"/>
            <a:ext cx="7506314" cy="343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2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BF29-1206-2C8A-155C-6C617A29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Kreiranje instance baze podataka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6ADA4-28C0-FAA6-F7E1-633D7694B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930" y="2052638"/>
            <a:ext cx="7857916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3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AA76-5FEB-271E-7719-6494FDA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Uvod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C800-3A01-2758-E652-70132496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Suprotnost tradicionalnom rešenju korišćenja baze podataka </a:t>
            </a:r>
          </a:p>
          <a:p>
            <a:r>
              <a:rPr lang="sr-Latn-RS" dirty="0"/>
              <a:t>Cloud rešenje</a:t>
            </a:r>
          </a:p>
          <a:p>
            <a:r>
              <a:rPr lang="sr-Latn-RS" dirty="0"/>
              <a:t>Računarstvo u oblaku</a:t>
            </a:r>
          </a:p>
          <a:p>
            <a:r>
              <a:rPr lang="sr-Latn-RS" dirty="0"/>
              <a:t>Virtualizacija</a:t>
            </a:r>
          </a:p>
          <a:p>
            <a:r>
              <a:rPr lang="sr-Latn-RS" dirty="0"/>
              <a:t>DBaaS</a:t>
            </a:r>
          </a:p>
          <a:p>
            <a:r>
              <a:rPr lang="sr-Latn-RS" dirty="0"/>
              <a:t>Google Cloud SQL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9034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A9B3-3385-6950-E3E6-A78707F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Povezivanje aplikacije na Cloud SQL instancu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9CB6-21A0-61B9-3892-4C3A5147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Aplikacija koja će se povezati na instancu je Adminer</a:t>
            </a:r>
          </a:p>
          <a:p>
            <a:r>
              <a:rPr lang="sr-Latn-RS" dirty="0"/>
              <a:t>Potrebno je omogućiti sa kojih IP adresa je moguć pristup instanci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892C8-08EC-F395-DCAA-5DFCD96F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89" y="2938625"/>
            <a:ext cx="6736041" cy="30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1A97-BAC1-983C-3F4A-98A7AF9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Povezivanje aplikacije na Cloud SQL instancu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C1A8-72F6-8AC3-6C02-40A00849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korisnika za potrebe aplikacije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F3268-1126-84AD-51EA-E1FF25DE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56" y="2709254"/>
            <a:ext cx="7074488" cy="32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91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1A94-CF27-74DA-CC0F-1ED2194E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Povezivanje aplikacije na Cloud SQL instancu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FC96-9A9D-59F1-FD68-1EBE192A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Kredencijali za logovanje na bazu podataka Adminer programom i interfejs nakon uspešnog logovanja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F3F38-147C-2373-30F2-A35D3B3C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702" y="3429000"/>
            <a:ext cx="2324100" cy="152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A4300-C60A-F05D-4913-1270659C5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657" y="2855270"/>
            <a:ext cx="452120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29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ECAD-E6DC-4D58-8367-51633613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Logovi Cloud SQL-a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622971-9D8F-74D8-DFAA-402B11FFC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08590"/>
            <a:ext cx="8947150" cy="40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45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D9E0-7311-64C5-9D72-CF4DE9AF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2D1D-F5F6-8426-B36B-853550D9A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Pojednostavljeno korišćenje baze podataka</a:t>
            </a:r>
          </a:p>
          <a:p>
            <a:r>
              <a:rPr lang="sr-Latn-RS" dirty="0"/>
              <a:t>Većina obaveza obavlja provajder usluge</a:t>
            </a:r>
          </a:p>
          <a:p>
            <a:r>
              <a:rPr lang="sr-Latn-RS" dirty="0"/>
              <a:t>Mogućnost lakog narušavanja privatnosti klijenata</a:t>
            </a:r>
          </a:p>
          <a:p>
            <a:r>
              <a:rPr lang="sr-Latn-RS" dirty="0"/>
              <a:t>Loše za perzistenciju podataka visoke važnosti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37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328C-FD07-9257-EEC3-6E1D944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41394"/>
            <a:ext cx="9404723" cy="1400530"/>
          </a:xfrm>
        </p:spPr>
        <p:txBody>
          <a:bodyPr/>
          <a:lstStyle/>
          <a:p>
            <a:pPr algn="ctr"/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2174-FA74-D45B-6BD7-4FAD070A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Računarstvo u oblaku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3B2A-0AA0-9D8C-C807-0529AAD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273" y="1853248"/>
            <a:ext cx="8923580" cy="4395151"/>
          </a:xfrm>
        </p:spPr>
        <p:txBody>
          <a:bodyPr/>
          <a:lstStyle/>
          <a:p>
            <a:r>
              <a:rPr lang="sr-Latn-RS" dirty="0"/>
              <a:t>Veoma širok pojam – ne postoji jedinstvena definicija</a:t>
            </a:r>
          </a:p>
          <a:p>
            <a:r>
              <a:rPr lang="sr-Latn-RS" dirty="0"/>
              <a:t>Karakteristike: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Pay-per-use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Elastičnost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Self-service interface</a:t>
            </a:r>
          </a:p>
          <a:p>
            <a:pPr marL="857250" lvl="1" indent="-457200">
              <a:buFont typeface="+mj-lt"/>
              <a:buAutoNum type="arabicPeriod"/>
            </a:pPr>
            <a:r>
              <a:rPr lang="sr-Latn-RS" dirty="0"/>
              <a:t>Virtualizovani resursi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D28F5-6F4F-3BC8-1541-12DB1574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85" y="2372975"/>
            <a:ext cx="6921877" cy="29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5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3FD8-55B2-3524-A3F2-0C738821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Virtualizacija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5FD5C8-BCF4-417C-D478-CF8F3FD6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475041" cy="4195481"/>
          </a:xfrm>
        </p:spPr>
        <p:txBody>
          <a:bodyPr/>
          <a:lstStyle/>
          <a:p>
            <a:r>
              <a:rPr lang="sr-Latn-RS" dirty="0"/>
              <a:t>Omogućava pokretanje više OS-a nad jednim skupom hardverskih resursa</a:t>
            </a:r>
            <a:endParaRPr lang="sr-Cyrl-RS" dirty="0"/>
          </a:p>
          <a:p>
            <a:r>
              <a:rPr lang="sr-Latn-RS" dirty="0"/>
              <a:t>Hypervisor omogućava virtualizaciju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Hypervisor tipa 0 – virtualizacija nad hardverom (IBM LAPRs)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Hypervisor tipa 1 – specijalizovani softver koji ima podršku za virtuelizaciju (VMWare ESX)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Hypervisor tipa 1 – operativni sistem opšte namene sa ugrađenim funkcionalnostima za virtualizaciju (Linux with KVM)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Hypervisor tipa 2 – aplikacija koja ima mogućnost hypervisor-a (VirtualBox)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3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AD62-6134-33B0-C3A9-BEEDA3D0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Hypervisor</a:t>
            </a:r>
            <a:endParaRPr lang="en-US" dirty="0"/>
          </a:p>
        </p:txBody>
      </p:sp>
      <p:pic>
        <p:nvPicPr>
          <p:cNvPr id="5" name="Content Placeholder 4" descr="Type 1 and Type 2 Hypervisors: What Makes Them Different | by ResellerClub  | ResellerClub | Medium">
            <a:extLst>
              <a:ext uri="{FF2B5EF4-FFF2-40B4-BE49-F238E27FC236}">
                <a16:creationId xmlns:a16="http://schemas.microsoft.com/office/drawing/2014/main" id="{CF9FA0A5-7D59-214C-A087-371C85A37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76" y="2129957"/>
            <a:ext cx="6048047" cy="3402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491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C245-3145-17E2-DA56-600E0386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Tipovi računarstva u oblaku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E6AD-6628-C299-0542-A4F54A70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Infrastructure as a Service - IaaS</a:t>
            </a:r>
          </a:p>
          <a:p>
            <a:r>
              <a:rPr lang="sr-Latn-RS" dirty="0"/>
              <a:t>Platform as a Service – PaaS</a:t>
            </a:r>
          </a:p>
          <a:p>
            <a:r>
              <a:rPr lang="sr-Latn-RS" dirty="0"/>
              <a:t>Software as s Service - SaaS</a:t>
            </a:r>
            <a:br>
              <a:rPr lang="sr-Latn-RS" dirty="0"/>
            </a:br>
            <a:r>
              <a:rPr lang="sr-Latn-RS" dirty="0"/>
              <a:t>	</a:t>
            </a:r>
          </a:p>
        </p:txBody>
      </p:sp>
      <p:pic>
        <p:nvPicPr>
          <p:cNvPr id="4" name="Picture 3" descr="What is a DBaaS? | Severalnines">
            <a:extLst>
              <a:ext uri="{FF2B5EF4-FFF2-40B4-BE49-F238E27FC236}">
                <a16:creationId xmlns:a16="http://schemas.microsoft.com/office/drawing/2014/main" id="{A9093AA5-F11B-208A-A86A-1B6CC5217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582" y="2052918"/>
            <a:ext cx="5071745" cy="3854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9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F39-035D-AFA3-ADD5-84452DB2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Database as a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DD04-F23A-2627-09CA-6747EF4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Tip SaaS modela</a:t>
            </a:r>
          </a:p>
          <a:p>
            <a:r>
              <a:rPr lang="sr-Latn-RS" dirty="0"/>
              <a:t>Mogućnost korišćenja baze bez potrebe za održavanjem hardvera i softvera</a:t>
            </a:r>
          </a:p>
          <a:p>
            <a:r>
              <a:rPr lang="sr-Latn-RS" dirty="0"/>
              <a:t>Korisnik servisa – aplikacija</a:t>
            </a:r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4" name="Picture 3" descr="8-Database-as-a-Service | Download Scientific Diagram">
            <a:extLst>
              <a:ext uri="{FF2B5EF4-FFF2-40B4-BE49-F238E27FC236}">
                <a16:creationId xmlns:a16="http://schemas.microsoft.com/office/drawing/2014/main" id="{E43ED1AD-BCA6-21D3-8CC8-BA0800447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298" y="2873204"/>
            <a:ext cx="4385673" cy="3534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632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0DFE-5594-F8D9-3460-BFF4DC7F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Prednosti DBaaS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126C17-C56F-C3CF-E2EE-29BD0686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r-Latn-RS" dirty="0"/>
              <a:t>Finansijski isplatljivo – nema nabavke hardvera i održavanje istog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Skalabilnost – lako dodavanje resursa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Jednostavnost – nema potrebe za postojanjem administrativnog tima</a:t>
            </a:r>
          </a:p>
          <a:p>
            <a:pPr marL="457200" indent="-457200">
              <a:buFont typeface="+mj-lt"/>
              <a:buAutoNum type="arabicPeriod"/>
            </a:pPr>
            <a:r>
              <a:rPr lang="sr-Latn-RS" dirty="0"/>
              <a:t>Dostupnost – određena SLA ugovorom</a:t>
            </a:r>
          </a:p>
        </p:txBody>
      </p:sp>
    </p:spTree>
    <p:extLst>
      <p:ext uri="{BB962C8B-B14F-4D97-AF65-F5344CB8AC3E}">
        <p14:creationId xmlns:p14="http://schemas.microsoft.com/office/powerpoint/2010/main" val="279005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0AC5-15AA-C256-1183-7647E167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sr-Latn-RS" dirty="0"/>
              <a:t>Mane DBaaS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3C5F-E4BD-EA0D-895A-74940D6F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sr-Latn-RS" dirty="0"/>
              <a:t>Privatnost podataka</a:t>
            </a:r>
          </a:p>
          <a:p>
            <a:pPr marL="457200" indent="-457200">
              <a:buAutoNum type="arabicPeriod"/>
            </a:pPr>
            <a:r>
              <a:rPr lang="sr-Latn-RS" dirty="0"/>
              <a:t>Suverenitet nad podacima</a:t>
            </a:r>
          </a:p>
          <a:p>
            <a:pPr marL="457200" indent="-457200">
              <a:buAutoNum type="arabicPeriod"/>
            </a:pPr>
            <a:r>
              <a:rPr lang="sr-Latn-RS" dirty="0"/>
              <a:t>Lokacija 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7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759</TotalTime>
  <Words>453</Words>
  <Application>Microsoft Office PowerPoint</Application>
  <PresentationFormat>Widescreen</PresentationFormat>
  <Paragraphs>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Century Gothic</vt:lpstr>
      <vt:lpstr>Wingdings 3</vt:lpstr>
      <vt:lpstr>Ion</vt:lpstr>
      <vt:lpstr>Prezentacija seminarskog rada</vt:lpstr>
      <vt:lpstr>Uvod </vt:lpstr>
      <vt:lpstr>Računarstvo u oblaku</vt:lpstr>
      <vt:lpstr>Virtualizacija</vt:lpstr>
      <vt:lpstr>Hypervisor</vt:lpstr>
      <vt:lpstr>Tipovi računarstva u oblaku</vt:lpstr>
      <vt:lpstr>Database as a Service</vt:lpstr>
      <vt:lpstr>Prednosti DBaaS</vt:lpstr>
      <vt:lpstr>Mane DBaaS</vt:lpstr>
      <vt:lpstr>Google Cloud SQL</vt:lpstr>
      <vt:lpstr>Karakteristike Google Cloud SQL-a</vt:lpstr>
      <vt:lpstr>Ažuriranje instance</vt:lpstr>
      <vt:lpstr>Kreiranje instance</vt:lpstr>
      <vt:lpstr>Kreiranje instance</vt:lpstr>
      <vt:lpstr>Kreiranje instance</vt:lpstr>
      <vt:lpstr>Kreiranje instance baze podataka</vt:lpstr>
      <vt:lpstr>Kreiranje instance baze podataka</vt:lpstr>
      <vt:lpstr>Kreiranje instance baze podataka</vt:lpstr>
      <vt:lpstr>Kreiranje instance baze podataka</vt:lpstr>
      <vt:lpstr>Povezivanje aplikacije na Cloud SQL instancu</vt:lpstr>
      <vt:lpstr>Povezivanje aplikacije na Cloud SQL instancu</vt:lpstr>
      <vt:lpstr>Povezivanje aplikacije na Cloud SQL instancu</vt:lpstr>
      <vt:lpstr>Logovi Cloud SQL-a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Prezentacija Seminarskog rada</dc:title>
  <dc:creator>Vukadin S. Draskovic</dc:creator>
  <cp:lastModifiedBy>Vukadin S. Draskovic</cp:lastModifiedBy>
  <cp:revision>90</cp:revision>
  <dcterms:created xsi:type="dcterms:W3CDTF">2024-04-16T08:18:56Z</dcterms:created>
  <dcterms:modified xsi:type="dcterms:W3CDTF">2024-07-08T13:09:40Z</dcterms:modified>
</cp:coreProperties>
</file>