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90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004D-6777-BCCA-A11B-7B749ADC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2D88D-5F18-1141-243C-44095B9B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A0A8-E322-3D53-2CF7-A7EE28C3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8A1C-41D7-CAF0-BE9A-72BB65EB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2E32-752D-89E7-40F2-9ABBFB4C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F149-B1DD-B3FC-0AE0-F2B5867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A4DD-CEB0-4A89-BFD2-0BD24F37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7274-99CF-6CE8-51E7-BFC9EFC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6882-5253-2A1B-C64C-D4086C16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14EA-AFF4-ABB1-BAD2-DBA5808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9F0CD-87E8-0461-5A52-6A92E3D15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B005-AC57-E65B-17BE-A6A484C2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5737-EBB2-8C35-7B7E-842A6ACB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2EF9-0740-47B7-9856-A25C6EC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406-5D52-7364-F40F-9953993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FB09-BA08-AFBF-F41E-15A2BB5B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5287-BF95-CA58-4079-D443B04A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B95-FE66-9AC7-4404-E2FFB712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BBC9-FED0-CDF5-8F37-4A7B1FDD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03-6560-31E9-0AC9-D0AD119C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2FCE-7135-FE0C-E466-4F2BB44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B3CE0-76EC-2B20-D876-91B23DD1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611B-1358-791E-9ECB-1FDFFCA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5DD3-F3E5-D700-F647-E5A1AC7E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659C-14FB-AC98-55AB-C8CAB5E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A96B-6A6A-F846-136A-4EDC46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084C-95E5-0BEF-53AD-837404231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F1678-2802-FB04-CCB4-89C03644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D3E3-C34E-D21B-5978-B5AAA5A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3CAE6-2CF3-471E-097D-19BF88CD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5F2F-E5A8-03D9-BA5E-D46BE0F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9CB7-1116-3B5D-7C80-1A2BA3C1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A87D-B116-95C6-9609-837A54AE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13ECC-6649-E340-0D96-58F1A0C1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C24F-9B48-E6E5-E035-6B1103707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8B4DE-2AC5-8FB6-3882-397789F75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901EB-1A62-284E-5652-88BE100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BD18C-D6EB-F413-988D-B8A10FC2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3909-A174-D424-66FC-9F3755D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E7CE-BF35-61B0-152E-76A4F84D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AEB49-C84D-36F3-01EF-16EDAC4F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DDC0-6380-9DFA-8A7F-905A611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ED528-14ED-D6C8-09C8-21955237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C7EF5-9CF1-CEB5-5E47-F19B118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7EE70-2ED7-BA62-CCD2-75ED62BC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16C4-3353-DD56-A405-D5A000A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D544-A139-6B17-5182-18E27DCD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7EEC-B0DA-7BA2-F69A-86F74C95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B606-8E5E-873E-C454-D124107B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B555-AB58-F1D2-C080-10A915A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4452-92AA-1639-9D70-14151F0F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CA52-BA15-0AF6-E58B-90EC6B9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6112-4944-3FEC-4C04-8C11594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B179F-D559-2334-2E43-81E99AD63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C53DA-747A-09E0-F6FB-0718618D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C04A-0EE5-28AF-3345-0B553A7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CA25-4829-86DA-08D8-EE46B40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C7AB-FAE9-3429-7F57-2A972090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C2D0-EA7A-5E0C-8C3E-FA35A46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F637-B2E6-AAE2-B7E5-AD65E984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94F5-AC4C-4DEC-7A7D-02DF6AE3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67F6-5CD2-4BB7-BCDF-DC0156D8566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62F0-572F-1885-D4E4-511633DF4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2604-ACB2-BBF0-536F-8E2B972B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9632-92EF-4B0C-AA71-8A08EABE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zephyrproject.org/latest/boards/index.html#boar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77B9-6F41-817C-FEAB-F937E6B2E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IoT Operativni Sistemi ZephyrOS i RobotOS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14ABE-1CB9-7F3C-A79A-94DCE31A8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Predmet: Napredni operativni sistemi</a:t>
            </a:r>
          </a:p>
          <a:p>
            <a:r>
              <a:rPr lang="sr-Latn-RS" dirty="0"/>
              <a:t>Student: Vukadin 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720C-1AD6-72A7-0E9F-D3E1D93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43F-2B0D-563D-5623-FFF5DD6F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Životni ciklus niti:</a:t>
            </a:r>
          </a:p>
          <a:p>
            <a:pPr lvl="1"/>
            <a:r>
              <a:rPr lang="sr-Latn-RS" dirty="0"/>
              <a:t>Thread creation – inicijalizacija steka i TCB-a</a:t>
            </a:r>
          </a:p>
          <a:p>
            <a:pPr lvl="1"/>
            <a:r>
              <a:rPr lang="sr-Latn-RS" dirty="0"/>
              <a:t>Thread termination – sinhroni prekid izvršenja niti – </a:t>
            </a:r>
            <a:r>
              <a:rPr lang="sr-Latn-RS" i="1" dirty="0"/>
              <a:t>k_thread_join()</a:t>
            </a:r>
          </a:p>
          <a:p>
            <a:pPr lvl="1"/>
            <a:r>
              <a:rPr lang="sr-Latn-RS" dirty="0"/>
              <a:t>Thread aborting – asinhroni prekid izvršenja niti (trigerovanje fatal error događaja zbog koga nit prekida izvršenje) – </a:t>
            </a:r>
            <a:r>
              <a:rPr lang="sr-Latn-RS" i="1" dirty="0"/>
              <a:t>k_thread_abort()</a:t>
            </a:r>
          </a:p>
          <a:p>
            <a:pPr lvl="1"/>
            <a:r>
              <a:rPr lang="sr-Latn-RS" dirty="0"/>
              <a:t>Thread suspension – prekid rada izvršenja niti – </a:t>
            </a:r>
            <a:r>
              <a:rPr lang="sr-Latn-RS" i="1" dirty="0"/>
              <a:t>k_thread_suspend() </a:t>
            </a:r>
            <a:r>
              <a:rPr lang="sr-Latn-RS" dirty="0"/>
              <a:t>sa mogućnošću nastavka izvršenja – </a:t>
            </a:r>
            <a:r>
              <a:rPr lang="sr-Latn-RS" i="1" dirty="0"/>
              <a:t>k_thread_resume()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385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BB19-364F-0E92-98E1-7BB23EAE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stanja niti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FC399-785B-5820-B725-645081C2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66" y="2133735"/>
            <a:ext cx="5953956" cy="3810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4F5C0-BE1B-1DA0-DA3E-CBD7E28306B2}"/>
              </a:ext>
            </a:extLst>
          </p:cNvPr>
          <p:cNvSpPr txBox="1"/>
          <p:nvPr/>
        </p:nvSpPr>
        <p:spPr>
          <a:xfrm>
            <a:off x="7658416" y="2146439"/>
            <a:ext cx="4663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Ne postoji razlika između Ready i Running stanja niti</a:t>
            </a:r>
          </a:p>
          <a:p>
            <a:endParaRPr lang="sr-Latn-RS" sz="2800" dirty="0"/>
          </a:p>
          <a:p>
            <a:r>
              <a:rPr lang="sr-Latn-RS" sz="2800" dirty="0"/>
              <a:t>Postoji razlika u stanju raspoređivanja (Scheduling State)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59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A3EE-B3D5-76DF-A493-561859D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pritoritet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5813-A001-D592-6842-ABDE5CE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Prioritet niti predstavlja celobrojnu vrednost, gde manja vrednost predstavlja veći prioritet i obrnuto</a:t>
            </a:r>
          </a:p>
          <a:p>
            <a:r>
              <a:rPr lang="sr-Latn-RS" dirty="0"/>
              <a:t>Niti mogu biti </a:t>
            </a:r>
            <a:r>
              <a:rPr lang="sr-Latn-RS" i="1" dirty="0"/>
              <a:t>cooperative</a:t>
            </a:r>
            <a:r>
              <a:rPr lang="sr-Latn-RS" dirty="0"/>
              <a:t> (sa negativnom vrednošću prioriteta) i </a:t>
            </a:r>
            <a:r>
              <a:rPr lang="sr-Latn-RS" i="1" dirty="0"/>
              <a:t>preemptible </a:t>
            </a:r>
            <a:r>
              <a:rPr lang="sr-Latn-RS" dirty="0"/>
              <a:t>(sa pozitivnom vrednošću)</a:t>
            </a:r>
            <a:endParaRPr lang="sr-Latn-RS" i="1" dirty="0"/>
          </a:p>
          <a:p>
            <a:r>
              <a:rPr lang="sr-Latn-RS" dirty="0"/>
              <a:t>Konfiguracione promenljive CONFIG_NUM_COOP_PRIORITIES i CONFIG_NUM_PREEMPT_PRIORITIES definišu do koje vrednosti prioritet može ići, i to:</a:t>
            </a:r>
          </a:p>
          <a:p>
            <a:pPr lvl="1"/>
            <a:r>
              <a:rPr lang="en-US" i="1" dirty="0"/>
              <a:t>cooperative</a:t>
            </a:r>
            <a:r>
              <a:rPr lang="en-US" dirty="0"/>
              <a:t> </a:t>
            </a:r>
            <a:r>
              <a:rPr lang="sr-Latn-RS" dirty="0"/>
              <a:t>niti</a:t>
            </a:r>
            <a:r>
              <a:rPr lang="en-US" dirty="0"/>
              <a:t>: (-CONFIG_NUM_COOP_PRIORITIES) </a:t>
            </a:r>
            <a:r>
              <a:rPr lang="sr-Latn-RS" dirty="0"/>
              <a:t>d</a:t>
            </a:r>
            <a:r>
              <a:rPr lang="en-US" dirty="0"/>
              <a:t>o -1</a:t>
            </a:r>
            <a:endParaRPr lang="sr-Latn-RS" dirty="0"/>
          </a:p>
          <a:p>
            <a:pPr lvl="1"/>
            <a:r>
              <a:rPr lang="en-US" i="1" dirty="0"/>
              <a:t>preemptive</a:t>
            </a:r>
            <a:r>
              <a:rPr lang="en-US" dirty="0"/>
              <a:t> </a:t>
            </a:r>
            <a:r>
              <a:rPr lang="sr-Latn-RS" dirty="0"/>
              <a:t>niti</a:t>
            </a:r>
            <a:r>
              <a:rPr lang="en-US" dirty="0"/>
              <a:t>: 0 </a:t>
            </a:r>
            <a:r>
              <a:rPr lang="sr-Latn-RS" dirty="0"/>
              <a:t>d</a:t>
            </a:r>
            <a:r>
              <a:rPr lang="en-US" dirty="0"/>
              <a:t>o (CONFIG_NUM_PREEMPT_PRIORITIES - 1)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607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C95-C450-1711-342C-7D20D95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raspoređivanje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4DB1-0AB7-05E3-0909-A41AF541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Raspoređivanje (engl. </a:t>
            </a:r>
            <a:r>
              <a:rPr lang="sr-Latn-RS" i="1" dirty="0"/>
              <a:t>scheduling</a:t>
            </a:r>
            <a:r>
              <a:rPr lang="sr-Latn-RS" dirty="0"/>
              <a:t>) bazirano na prioritetu, između 2 niti istog prioriteta bira se nit koja se duže nalazi u redu čekanja</a:t>
            </a:r>
          </a:p>
          <a:p>
            <a:r>
              <a:rPr lang="sr-Latn-RS" dirty="0"/>
              <a:t>Raspoređivanje na nivou niti</a:t>
            </a:r>
          </a:p>
          <a:p>
            <a:r>
              <a:rPr lang="sr-Latn-RS" dirty="0"/>
              <a:t>Uloga </a:t>
            </a:r>
            <a:r>
              <a:rPr lang="sr-Latn-RS" i="1" dirty="0"/>
              <a:t>scheduler-a</a:t>
            </a:r>
            <a:r>
              <a:rPr lang="sr-Latn-RS" dirty="0"/>
              <a:t> da u tačkama raspoređivanja odluči koja nit sledeća treba da se izvršava</a:t>
            </a:r>
          </a:p>
          <a:p>
            <a:r>
              <a:rPr lang="sr-Latn-RS" dirty="0"/>
              <a:t>Tačke raspoređivanje mogu biti:</a:t>
            </a:r>
          </a:p>
          <a:p>
            <a:pPr lvl="1"/>
            <a:r>
              <a:rPr lang="sr-Latn-RS" dirty="0"/>
              <a:t>Prelazak niti iz running u waiting stanje kao rezultat poziva </a:t>
            </a:r>
            <a:r>
              <a:rPr lang="sr-Latn-RS" i="1" dirty="0"/>
              <a:t>k_sem_take </a:t>
            </a:r>
            <a:r>
              <a:rPr lang="sr-Latn-RS" dirty="0"/>
              <a:t>ili </a:t>
            </a:r>
            <a:r>
              <a:rPr lang="sr-Latn-RS" i="1" dirty="0"/>
              <a:t>k_sleep </a:t>
            </a:r>
            <a:r>
              <a:rPr lang="sr-Latn-RS" dirty="0"/>
              <a:t>rutina</a:t>
            </a:r>
          </a:p>
          <a:p>
            <a:pPr lvl="1"/>
            <a:r>
              <a:rPr lang="sr-Latn-RS" dirty="0"/>
              <a:t>Prelazak u running stanje zbog </a:t>
            </a:r>
            <a:r>
              <a:rPr lang="sr-Latn-RS" i="1" dirty="0"/>
              <a:t>k_sem_give </a:t>
            </a:r>
            <a:r>
              <a:rPr lang="sr-Latn-RS" dirty="0"/>
              <a:t>ili </a:t>
            </a:r>
            <a:r>
              <a:rPr lang="sr-Latn-RS" i="1" dirty="0"/>
              <a:t>k_thread_start </a:t>
            </a:r>
            <a:r>
              <a:rPr lang="sr-Latn-RS" dirty="0"/>
              <a:t>rutina</a:t>
            </a:r>
          </a:p>
          <a:p>
            <a:pPr lvl="1"/>
            <a:r>
              <a:rPr lang="sr-Latn-RS" dirty="0"/>
              <a:t>Povratak iz obrade prekidne rutine</a:t>
            </a:r>
          </a:p>
          <a:p>
            <a:pPr lvl="1"/>
            <a:r>
              <a:rPr lang="sr-Latn-RS" dirty="0"/>
              <a:t>Poziv </a:t>
            </a:r>
            <a:r>
              <a:rPr lang="sr-Latn-RS" i="1" dirty="0"/>
              <a:t>yield</a:t>
            </a:r>
            <a:r>
              <a:rPr lang="en-US" dirty="0"/>
              <a:t> </a:t>
            </a:r>
            <a:r>
              <a:rPr lang="sr-Latn-RS" dirty="0"/>
              <a:t>rutine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2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48A8-CB89-1536-97B8-1079D9A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semafori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425-7EE4-404E-197E-9B2EBD37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Semafor predstavlja objekat kernela </a:t>
            </a:r>
          </a:p>
          <a:p>
            <a:r>
              <a:rPr lang="sr-Latn-RS" dirty="0"/>
              <a:t>Broj semafora koji se može definisati je ograničen veličinom memorije</a:t>
            </a:r>
          </a:p>
          <a:p>
            <a:r>
              <a:rPr lang="sr-Latn-RS" dirty="0"/>
              <a:t>Semaforu se pristupa pomoću njegove jedinstvene adrese</a:t>
            </a:r>
          </a:p>
          <a:p>
            <a:r>
              <a:rPr lang="sr-Latn-RS" dirty="0"/>
              <a:t>Sastoji se od 2 svojstva:</a:t>
            </a:r>
          </a:p>
          <a:p>
            <a:pPr lvl="1"/>
            <a:r>
              <a:rPr lang="sr-Latn-RS" i="1" dirty="0"/>
              <a:t>count</a:t>
            </a:r>
            <a:r>
              <a:rPr lang="sr-Latn-RS" dirty="0"/>
              <a:t> – specificira trenutni broj niti koji može da pristupi semaforu</a:t>
            </a:r>
          </a:p>
          <a:p>
            <a:pPr lvl="1"/>
            <a:r>
              <a:rPr lang="sr-Latn-RS" i="1" dirty="0"/>
              <a:t>limit</a:t>
            </a:r>
            <a:r>
              <a:rPr lang="sr-Latn-RS" dirty="0"/>
              <a:t> – maksimalna vrednost count-a koju semafor može da ima</a:t>
            </a:r>
          </a:p>
          <a:p>
            <a:r>
              <a:rPr lang="sr-Latn-RS" dirty="0"/>
              <a:t>Mogu se izvršiti 2 akcije nad semaforom:</a:t>
            </a:r>
          </a:p>
          <a:p>
            <a:pPr lvl="1"/>
            <a:r>
              <a:rPr lang="sr-Latn-RS" i="1" dirty="0"/>
              <a:t>take</a:t>
            </a:r>
          </a:p>
          <a:p>
            <a:pPr lvl="1"/>
            <a:r>
              <a:rPr lang="sr-Latn-RS" i="1" dirty="0"/>
              <a:t>give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909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302C-9B07-BECD-F71E-A46E6A57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prekidi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C99B-F0DD-1E1E-C36C-E4DF1472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Prekid je asinhorni signal kernelu da je došlo do softverskog ili hardverskog zahteva za obradom nekog događaja</a:t>
            </a:r>
          </a:p>
          <a:p>
            <a:r>
              <a:rPr lang="sr-Latn-RS" dirty="0"/>
              <a:t>Prekidna rutina (</a:t>
            </a:r>
            <a:r>
              <a:rPr lang="sr-Latn-RS" i="1" dirty="0"/>
              <a:t>Interrupt Service Routine, IRS</a:t>
            </a:r>
            <a:r>
              <a:rPr lang="sr-Latn-RS" dirty="0"/>
              <a:t>) je asinhrona funkcija koja se izvršava kao odgovor na prekid</a:t>
            </a:r>
          </a:p>
          <a:p>
            <a:r>
              <a:rPr lang="sr-Latn-RS" dirty="0"/>
              <a:t>Kod pojave prekida se zaustavlja izvršenje tekuće niti i prelazi se na izvršenje prekidne rutine</a:t>
            </a:r>
          </a:p>
          <a:p>
            <a:r>
              <a:rPr lang="sr-Latn-RS" dirty="0"/>
              <a:t>Nit nastavlja sa normalnim izvršenjem po završetku obrade prekida</a:t>
            </a:r>
          </a:p>
          <a:p>
            <a:r>
              <a:rPr lang="sr-Latn-RS" dirty="0"/>
              <a:t>Mogućnost sprečavanja prekida prilikom izvršenja kritičnih operacija od strane kernela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28A-A24A-0FD9-359F-8D48FED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prekidi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55A9-06D7-AD8E-D728-9A9623F2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Ključna svojstva prekidne rutine:</a:t>
            </a:r>
          </a:p>
          <a:p>
            <a:pPr lvl="1"/>
            <a:r>
              <a:rPr lang="sr-Latn-RS" dirty="0"/>
              <a:t>IRQ (Interrupt Request) signal koji okida prekidnu rutinu</a:t>
            </a:r>
          </a:p>
          <a:p>
            <a:pPr lvl="1"/>
            <a:r>
              <a:rPr lang="sr-Latn-RS" dirty="0"/>
              <a:t>Prioritet prekida</a:t>
            </a:r>
          </a:p>
          <a:p>
            <a:pPr lvl="1"/>
            <a:r>
              <a:rPr lang="sr-Latn-RS" dirty="0"/>
              <a:t>Prekidna rutina</a:t>
            </a:r>
          </a:p>
          <a:p>
            <a:pPr lvl="1"/>
            <a:r>
              <a:rPr lang="sr-Latn-RS" dirty="0"/>
              <a:t>Argument koji se prosleđuje prekidnoj rutini</a:t>
            </a:r>
          </a:p>
          <a:p>
            <a:pPr lvl="1"/>
            <a:endParaRPr lang="sr-Latn-RS" dirty="0"/>
          </a:p>
          <a:p>
            <a:r>
              <a:rPr lang="sr-Latn-RS" dirty="0"/>
              <a:t>Tabela vektora mapira prekid sa prekidnom rutinom</a:t>
            </a:r>
          </a:p>
          <a:p>
            <a:r>
              <a:rPr lang="sr-Latn-RS" dirty="0"/>
              <a:t>Prekidna rutina može imati više prekida, dok prekid može imati samo jednu prekidnu rutinu</a:t>
            </a:r>
          </a:p>
          <a:p>
            <a:r>
              <a:rPr lang="sr-Latn-RS" dirty="0"/>
              <a:t>Interrupt nesting </a:t>
            </a:r>
            <a:r>
              <a:rPr lang="en-US" dirty="0"/>
              <a:t>=</a:t>
            </a:r>
            <a:r>
              <a:rPr lang="sr-Latn-RS" dirty="0"/>
              <a:t> ugnježdeni prekidi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0F33-069F-05EF-5881-CA1CB9A3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devicetree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7E64-8AD7-8520-8BB5-257861AF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Kako se ZephyrOS koristi na različitim mikroračunarima, treba omogućiti jedinstveno upravljanje hardverom različitih mikroračunara</a:t>
            </a:r>
          </a:p>
          <a:p>
            <a:r>
              <a:rPr lang="sr-Latn-RS" i="1" dirty="0"/>
              <a:t>Devicetree</a:t>
            </a:r>
            <a:r>
              <a:rPr lang="sr-Latn-RS" dirty="0"/>
              <a:t> je hijerarhijska struktura podataka koja se koristi za jedinstveni opis hardvera uređaja</a:t>
            </a:r>
          </a:p>
          <a:p>
            <a:r>
              <a:rPr lang="sr-Latn-RS" dirty="0"/>
              <a:t>Predstavlja i HDL (Hardware Define Language) i konfiguracioni jezik </a:t>
            </a:r>
          </a:p>
          <a:p>
            <a:r>
              <a:rPr lang="sr-Latn-RS" dirty="0"/>
              <a:t>Sastoji se od dva fajla:</a:t>
            </a:r>
          </a:p>
          <a:p>
            <a:pPr lvl="1"/>
            <a:r>
              <a:rPr lang="sr-Latn-RS" i="1" dirty="0"/>
              <a:t>devicetree sources </a:t>
            </a:r>
            <a:r>
              <a:rPr lang="sr-Latn-RS" dirty="0"/>
              <a:t>– sadrži stablo uređaja</a:t>
            </a:r>
          </a:p>
          <a:p>
            <a:pPr lvl="1"/>
            <a:r>
              <a:rPr lang="sr-Latn-RS" i="1" dirty="0"/>
              <a:t>devicetree bindings </a:t>
            </a:r>
            <a:r>
              <a:rPr lang="sr-Latn-RS" dirty="0"/>
              <a:t>– uključuje sam sadržaj uređaja, odnosno tip podataka koji se očitava sa hardvera 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2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961-26A6-8503-0FD3-AB8152E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devicetree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77EB-8B23-A603-ECC2-93DA391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Svi fajlovi ZephyrOS aplikacije mogu koristiti </a:t>
            </a:r>
            <a:r>
              <a:rPr lang="sr-Latn-RS" i="1" dirty="0"/>
              <a:t>devicetree.h</a:t>
            </a:r>
            <a:r>
              <a:rPr lang="sr-Latn-RS" dirty="0"/>
              <a:t> biblioteku preko koje će pristupiti pinovima uređaja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09236-4D27-2AEE-2DAF-51B8C743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05" y="3016213"/>
            <a:ext cx="7291389" cy="28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razvoj ZephyrOS aplikacije, neophodno je da se instaliraju sledeći alati kako bi bile zadovoljene zavisnosti:</a:t>
            </a:r>
          </a:p>
          <a:p>
            <a:pPr lvl="1"/>
            <a:r>
              <a:rPr lang="sr-Latn-RS" dirty="0"/>
              <a:t>Cmake</a:t>
            </a:r>
          </a:p>
          <a:p>
            <a:pPr lvl="1"/>
            <a:r>
              <a:rPr lang="sr-Latn-RS" dirty="0"/>
              <a:t>Python</a:t>
            </a:r>
          </a:p>
          <a:p>
            <a:pPr lvl="1"/>
            <a:r>
              <a:rPr lang="sr-Latn-RS" dirty="0"/>
              <a:t>Devicetree compiler</a:t>
            </a:r>
          </a:p>
          <a:p>
            <a:r>
              <a:rPr lang="sr-Latn-RS" dirty="0"/>
              <a:t>Neophodno je instalirati Zephyr SDK koji sadrži kompajler, asembler i linker za razvoj aplikacija na različitim arhitekturama</a:t>
            </a:r>
          </a:p>
          <a:p>
            <a:r>
              <a:rPr lang="sr-Latn-RS" dirty="0"/>
              <a:t>ZephyrOS aplikacija se razvija tako što se sa github-a preuzme izvorni kod ZephyrOS-a, koji se dopuni fajlovima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AB60-AF23-5EED-0E91-E7D6D767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5EB6-6929-8B13-2AA1-E3949284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ZephyrOS je </a:t>
            </a:r>
            <a:r>
              <a:rPr lang="en-US" dirty="0"/>
              <a:t>tip Real Time </a:t>
            </a:r>
            <a:r>
              <a:rPr lang="sr-Latn-RS" dirty="0"/>
              <a:t>operativnog sistema koji koriste embedded uređaji (mikrokontroleri, pametni satovi, IoT uređaji...). </a:t>
            </a:r>
          </a:p>
          <a:p>
            <a:r>
              <a:rPr lang="sr-Latn-RS" dirty="0"/>
              <a:t>Akcije koje preduzimaju mikrokontroleri moraju biti izvršene u realnom vremenu sa minimalnim kašnjenjem (red veličine milisekunde, nekada i mikrosekunde), jer bi prolongiranje tih akcija moglo da dovede okruženje u opasnost.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1632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1C0CB-5214-A8AB-2850-DD8FEF7B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119" y="1825625"/>
            <a:ext cx="6249761" cy="4351338"/>
          </a:xfrm>
        </p:spPr>
      </p:pic>
    </p:spTree>
    <p:extLst>
      <p:ext uri="{BB962C8B-B14F-4D97-AF65-F5344CB8AC3E}">
        <p14:creationId xmlns:p14="http://schemas.microsoft.com/office/powerpoint/2010/main" val="130932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Praksa je da se ZephyrOS bilduje i simulira u virtuelnom okruženju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B05B-53A4-7FD2-39FF-3CFCCDF5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30" y="2319855"/>
            <a:ext cx="5789540" cy="40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Potrebno je kreirati direktorijum u </a:t>
            </a:r>
            <a:r>
              <a:rPr lang="en-US" i="1" dirty="0" err="1"/>
              <a:t>zephyrproject</a:t>
            </a:r>
            <a:r>
              <a:rPr lang="en-US" i="1" dirty="0"/>
              <a:t>/zephyr</a:t>
            </a:r>
            <a:r>
              <a:rPr lang="sr-Latn-RS" dirty="0"/>
              <a:t> koji će sadržati izvorni kod aplikacije</a:t>
            </a:r>
            <a:r>
              <a:rPr lang="en-US" dirty="0"/>
              <a:t> </a:t>
            </a:r>
            <a:r>
              <a:rPr lang="sr-Latn-RS" dirty="0"/>
              <a:t>(u primeru direktorijum </a:t>
            </a:r>
            <a:r>
              <a:rPr lang="sr-Latn-RS" i="1" dirty="0"/>
              <a:t>nos2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F9D5E-A624-1962-2DF0-02C0EBD6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38" y="2809842"/>
            <a:ext cx="5055144" cy="3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Sadržaj direktorijuma</a:t>
            </a:r>
            <a:r>
              <a:rPr lang="en-US" dirty="0"/>
              <a:t> nos2 </a:t>
            </a:r>
            <a:r>
              <a:rPr lang="sr-Latn-RS" dirty="0"/>
              <a:t>je sledeći:</a:t>
            </a:r>
          </a:p>
          <a:p>
            <a:pPr lvl="1"/>
            <a:r>
              <a:rPr lang="en-US" dirty="0"/>
              <a:t>a</a:t>
            </a:r>
            <a:r>
              <a:rPr lang="sr-Latn-RS" dirty="0"/>
              <a:t>pp.overlay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MakeLists.txt</a:t>
            </a:r>
          </a:p>
          <a:p>
            <a:pPr lvl="1"/>
            <a:r>
              <a:rPr lang="en-US" dirty="0"/>
              <a:t>p</a:t>
            </a:r>
            <a:r>
              <a:rPr lang="sr-Latn-RS" dirty="0"/>
              <a:t>rj.conf</a:t>
            </a:r>
          </a:p>
          <a:p>
            <a:pPr lvl="1"/>
            <a:r>
              <a:rPr lang="en-US" i="1" dirty="0"/>
              <a:t>s</a:t>
            </a:r>
            <a:r>
              <a:rPr lang="sr-Latn-RS" i="1" dirty="0"/>
              <a:t>rc</a:t>
            </a:r>
            <a:r>
              <a:rPr lang="en-US" i="1" dirty="0"/>
              <a:t> </a:t>
            </a:r>
            <a:r>
              <a:rPr lang="sr-Latn-RS" dirty="0"/>
              <a:t>direktorijum</a:t>
            </a:r>
          </a:p>
          <a:p>
            <a:pPr lvl="2"/>
            <a:r>
              <a:rPr lang="en-US" dirty="0"/>
              <a:t>m</a:t>
            </a:r>
            <a:r>
              <a:rPr lang="sr-Latn-RS" dirty="0"/>
              <a:t>ain.c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8B58-9C77-8DB3-6EA3-DA87369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46" y="2404461"/>
            <a:ext cx="5421951" cy="37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3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Sadržaj </a:t>
            </a:r>
            <a:r>
              <a:rPr lang="en-US" i="1" dirty="0"/>
              <a:t>CMakeLists.txt </a:t>
            </a:r>
            <a:r>
              <a:rPr lang="sr-Latn-RS" dirty="0"/>
              <a:t>fajla govori build sistemu gde da nađe druge fajlove aplikacije i linkuje aplikaciju sa Zephyr Cmake build sistemom</a:t>
            </a:r>
          </a:p>
          <a:p>
            <a:r>
              <a:rPr lang="sr-Latn-RS" dirty="0"/>
              <a:t>Za BOARD je postavljen </a:t>
            </a:r>
            <a:r>
              <a:rPr lang="sr-Latn-RS" i="1" dirty="0"/>
              <a:t>arduino_nano_33_ble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44FD-7484-11D2-CF7A-3E9FABAA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59" y="3200017"/>
            <a:ext cx="4900632" cy="34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3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app.overlay </a:t>
            </a:r>
            <a:r>
              <a:rPr lang="sr-Latn-RS" dirty="0"/>
              <a:t>fajl specificira modifikovan </a:t>
            </a:r>
            <a:r>
              <a:rPr lang="sr-Latn-RS" i="1" dirty="0"/>
              <a:t>devicetree</a:t>
            </a:r>
            <a:r>
              <a:rPr lang="sr-Latn-RS" dirty="0"/>
              <a:t> uređaja za koji se aplikacija bilduje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5DE34-629C-7E00-D4E9-66B5C210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67" y="2325072"/>
            <a:ext cx="5703218" cy="39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</a:t>
            </a:r>
            <a:r>
              <a:rPr lang="sr-Latn-RS" i="1" dirty="0"/>
              <a:t>src</a:t>
            </a:r>
            <a:r>
              <a:rPr lang="sr-Latn-RS" dirty="0"/>
              <a:t> direktorijumu se nalazi </a:t>
            </a:r>
            <a:r>
              <a:rPr lang="sr-Latn-RS" i="1" dirty="0"/>
              <a:t>main</a:t>
            </a:r>
            <a:r>
              <a:rPr lang="sr-Latn-RS" dirty="0"/>
              <a:t>.</a:t>
            </a:r>
            <a:r>
              <a:rPr lang="sr-Latn-RS" i="1" dirty="0"/>
              <a:t>c</a:t>
            </a:r>
            <a:r>
              <a:rPr lang="sr-Latn-RS" dirty="0"/>
              <a:t> fajl koji predstavlja izvorni kod naše aplikacije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04018-3F7E-661A-CCD0-90797F15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07" y="2312320"/>
            <a:ext cx="4804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Bildovanje aplikacije se pokreće izvršenjem komande </a:t>
            </a:r>
            <a:r>
              <a:rPr lang="sr-Latn-RS" i="1" dirty="0"/>
              <a:t>west build </a:t>
            </a:r>
            <a:r>
              <a:rPr lang="sr-Latn-RS" dirty="0"/>
              <a:t>u root direktorijumu našeg projekta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B80F-FA6C-9371-7C81-0D8C79DB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08" y="2765991"/>
            <a:ext cx="4912984" cy="3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Rezultat bilodavanja aplikacije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7FCE5-7DBD-9B29-02A7-05F95CF4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31" y="2303729"/>
            <a:ext cx="5769337" cy="40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razvoj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Komandom </a:t>
            </a:r>
            <a:r>
              <a:rPr lang="sr-Latn-RS" i="1" dirty="0"/>
              <a:t>west flash </a:t>
            </a:r>
            <a:r>
              <a:rPr lang="sr-Latn-RS" dirty="0"/>
              <a:t>se zahteva da se izbilodavana aplikacija ugradi na ploču, odnosno na mikrokontroler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4E97-1F29-EE10-E8F5-F0B8775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52" y="2686297"/>
            <a:ext cx="5731496" cy="40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0FAE-0DFA-A1AF-A12F-689FB918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4321-D8BC-6425-09DE-C97464B1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pisanje koda aplikacije nezavisno od arhitekture i organizacije mikrokontrolera.</a:t>
            </a:r>
          </a:p>
          <a:p>
            <a:r>
              <a:rPr lang="sr-Latn-RS" dirty="0"/>
              <a:t>Kompajliranje jedinstvenog koda na različite mikrokontrolere, odnosno na različite ploče (engl. </a:t>
            </a:r>
            <a:r>
              <a:rPr lang="sr-Latn-RS" i="1" dirty="0"/>
              <a:t>board</a:t>
            </a:r>
            <a:r>
              <a:rPr lang="sr-Latn-RS" dirty="0"/>
              <a:t>).</a:t>
            </a:r>
          </a:p>
          <a:p>
            <a:r>
              <a:rPr lang="sr-Latn-RS" dirty="0"/>
              <a:t>Spisak mikrokontrolera na kojima se može izvršavati aplikacija pisana na ZephyrOS-u broji preko 100. Spisak se može naći na stranici </a:t>
            </a:r>
            <a:r>
              <a:rPr lang="sr-Latn-RS" dirty="0">
                <a:hlinkClick r:id="rId2"/>
              </a:rPr>
              <a:t>https://docs.zephyrproject.org/latest/boards/index.html#boards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964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81E-9A3D-F609-9354-403C77F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FD4-CD01-8FA8-34B6-08676F54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Namenjen za razvoj softvera za upravljanje robotima</a:t>
            </a:r>
          </a:p>
          <a:p>
            <a:r>
              <a:rPr lang="sr-Latn-RS" dirty="0"/>
              <a:t>Operativni sistem otvorenog koda</a:t>
            </a:r>
          </a:p>
          <a:p>
            <a:r>
              <a:rPr lang="sr-Latn-RS" dirty="0"/>
              <a:t>Aktuelna verzija je 2, koja ima za cilj da zadrži dobre stvari i upotpuni nedostatke verzije 1</a:t>
            </a:r>
          </a:p>
          <a:p>
            <a:r>
              <a:rPr lang="sr-Latn-RS" dirty="0"/>
              <a:t>Podrška od strane ROS-a za razvoj aplikacija na Python i C++ programskim jezicima, dok zajednica piše dodatne kljientske biblioteke za razvoj aplikacija programskim jezicima Java, C#, Swift, JS, Rust...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ROS aplikacije koriste poruke, servise i akcije za komunikaciju koji se definišu IDL jezikom</a:t>
            </a:r>
          </a:p>
          <a:p>
            <a:r>
              <a:rPr lang="sr-Latn-RS" dirty="0"/>
              <a:t>Poruke su definisane .msg fajlovima koji se sastoje od tipa i naziva polja, a opciono se može staviti i podrazumevana vrednost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C9A3D-90AC-2D1E-99A5-D333A5C1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59" y="4240387"/>
            <a:ext cx="2466040" cy="137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027F6-A324-A553-3FAA-6D0E2E63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30" y="4121208"/>
            <a:ext cx="4758957" cy="17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36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Servisi su definisani u .srv fajlovima koji se sastoje od tipa zahteva i tipa odgovora koji su međusobno razdvojeni „---“ karakterima. </a:t>
            </a:r>
          </a:p>
          <a:p>
            <a:r>
              <a:rPr lang="sr-Latn-RS" dirty="0"/>
              <a:t>Servis se ne može sadržati unutar drugog servisa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9A96-D40C-726A-02D1-E86C18B0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0" y="3148552"/>
            <a:ext cx="3804920" cy="34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1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4A79-0EA1-30CB-D509-4C78A1EA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Unutrašnji interfejsi u ROS-u su javni C API-i koje koriste developeri prilikom razvoja i nadogradnje ROS-a, a ne krajnji korisnici</a:t>
            </a:r>
          </a:p>
          <a:p>
            <a:r>
              <a:rPr lang="sr-Latn-RS" dirty="0"/>
              <a:t>Postoje 2 glavna interfejsa:</a:t>
            </a:r>
          </a:p>
          <a:p>
            <a:pPr lvl="1"/>
            <a:r>
              <a:rPr lang="sr-Latn-RS" dirty="0"/>
              <a:t>ROS middleware interface (rmw API) – između ROS2 softver steka i middleware-a</a:t>
            </a:r>
          </a:p>
          <a:p>
            <a:pPr lvl="1"/>
            <a:r>
              <a:rPr lang="sr-Latn-RS" dirty="0"/>
              <a:t>ROS client library interface (rcl API) – koristi se za razvoj klijentskih biblioteka i koristi rmw API</a:t>
            </a:r>
          </a:p>
        </p:txBody>
      </p:sp>
    </p:spTree>
    <p:extLst>
      <p:ext uri="{BB962C8B-B14F-4D97-AF65-F5344CB8AC3E}">
        <p14:creationId xmlns:p14="http://schemas.microsoft.com/office/powerpoint/2010/main" val="106050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2E7-230C-2300-F483-945B142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RobotOS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C59E3-CF49-8F9B-0CCA-0E383D34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36" y="1825625"/>
            <a:ext cx="6095327" cy="4351338"/>
          </a:xfrm>
        </p:spPr>
      </p:pic>
    </p:spTree>
    <p:extLst>
      <p:ext uri="{BB962C8B-B14F-4D97-AF65-F5344CB8AC3E}">
        <p14:creationId xmlns:p14="http://schemas.microsoft.com/office/powerpoint/2010/main" val="27518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AE6A-DCBB-8AFE-388A-95D05820B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E300-9ED2-6DF9-4512-D588A07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arhitektura </a:t>
            </a:r>
            <a:endParaRPr lang="en-US" dirty="0"/>
          </a:p>
        </p:txBody>
      </p:sp>
      <p:pic>
        <p:nvPicPr>
          <p:cNvPr id="2050" name="Picture 2" descr="Zephyr Security Overview — Zephyr Project Documentation">
            <a:extLst>
              <a:ext uri="{FF2B5EF4-FFF2-40B4-BE49-F238E27FC236}">
                <a16:creationId xmlns:a16="http://schemas.microsoft.com/office/drawing/2014/main" id="{661A91F5-F824-1318-2D17-E622362BF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66" y="1825625"/>
            <a:ext cx="4880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3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310C-52E8-F207-F198-FCEA993F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9455"/>
            <a:ext cx="10515600" cy="1325563"/>
          </a:xfrm>
        </p:spPr>
        <p:txBody>
          <a:bodyPr/>
          <a:lstStyle/>
          <a:p>
            <a:r>
              <a:rPr lang="sr-Latn-RS" dirty="0"/>
              <a:t>ZephyrOS</a:t>
            </a:r>
            <a:r>
              <a:rPr lang="en-US" dirty="0"/>
              <a:t> – network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36FB8D-CB45-9C82-6F83-FA13BF9F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144" y="973415"/>
            <a:ext cx="3223711" cy="57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84B-C40A-3397-FF58-AAB94FC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0074-3FA2-B1C9-A34E-B1609C87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Kernel ZephyrOS-a je konfigurabilan, tako da se aplikacije napisane na ZephyrOS-u čak mogu izvršavati na uređajima sa 2KB memorije.</a:t>
            </a:r>
          </a:p>
          <a:p>
            <a:r>
              <a:rPr lang="sr-Latn-RS" dirty="0"/>
              <a:t>Po potrebi je u kernel moguće uključiti podršku za rad kompleksnijih uređaja, pri čemu </a:t>
            </a:r>
            <a:r>
              <a:rPr lang="sr-Latn-RS" i="1" dirty="0"/>
              <a:t>footprint</a:t>
            </a:r>
            <a:r>
              <a:rPr lang="sr-Latn-RS" dirty="0"/>
              <a:t> kernela ne može premašiti veličinu od 1MB. </a:t>
            </a:r>
          </a:p>
        </p:txBody>
      </p:sp>
    </p:spTree>
    <p:extLst>
      <p:ext uri="{BB962C8B-B14F-4D97-AF65-F5344CB8AC3E}">
        <p14:creationId xmlns:p14="http://schemas.microsoft.com/office/powerpoint/2010/main" val="17715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C136-4529-DD88-0806-BF1097C4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64DE-A9EA-6C29-CE99-B936D6F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Aplikacija koja se piše na ZephyrOS-u i sam kernel ZephyrOS egzistiraju kao jedan entiet.</a:t>
            </a:r>
          </a:p>
          <a:p>
            <a:r>
              <a:rPr lang="sr-Latn-RS" dirty="0"/>
              <a:t>Aplikacija je ugrađena u ZephyrOS, tako da se prilikom pokretanja operativnog sistema, pozivom </a:t>
            </a:r>
            <a:r>
              <a:rPr lang="sr-Latn-RS" i="1" dirty="0"/>
              <a:t>main</a:t>
            </a:r>
            <a:r>
              <a:rPr lang="sr-Latn-RS" dirty="0"/>
              <a:t> funkcije istovremeno pokreće i sama aplikacija.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2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5D8C-1F7B-3E25-356F-A4BA589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ZepyrOS –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C98-124B-F9CB-99E7-E6F8BE40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Podrška za korišćenje i upravljanje:</a:t>
            </a:r>
          </a:p>
          <a:p>
            <a:pPr lvl="1"/>
            <a:r>
              <a:rPr lang="sr-Latn-RS" dirty="0"/>
              <a:t>Nitima</a:t>
            </a:r>
          </a:p>
          <a:p>
            <a:pPr lvl="1"/>
            <a:r>
              <a:rPr lang="sr-Latn-RS" dirty="0"/>
              <a:t>Raspoređivanjem</a:t>
            </a:r>
          </a:p>
          <a:p>
            <a:pPr lvl="1"/>
            <a:r>
              <a:rPr lang="sr-Latn-RS" dirty="0"/>
              <a:t>Semaforima i mutexima</a:t>
            </a:r>
          </a:p>
          <a:p>
            <a:pPr lvl="1"/>
            <a:r>
              <a:rPr lang="sr-Latn-RS" dirty="0"/>
              <a:t>Prekidima</a:t>
            </a:r>
          </a:p>
          <a:p>
            <a:pPr lvl="1"/>
            <a:r>
              <a:rPr lang="sr-Latn-RS" dirty="0"/>
              <a:t>Multiprocesiranjem</a:t>
            </a:r>
          </a:p>
          <a:p>
            <a:pPr marL="0" indent="0">
              <a:buNone/>
            </a:pPr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18E2-A1DC-8F52-0D7F-9C4B0F4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ZephyrOS – niti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E8E3-E7D3-0F84-F17F-25F3E137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Nit u ZephyrOS-u predstavlja objekat kernela namenjen za procesiranje koji je previše kompleksan ili predugo traje da bi se izvršavao u okviru prekida</a:t>
            </a:r>
          </a:p>
          <a:p>
            <a:r>
              <a:rPr lang="sr-Latn-RS" dirty="0"/>
              <a:t>Identifikator niti </a:t>
            </a:r>
            <a:r>
              <a:rPr lang="sr-Latn-RS" i="1" dirty="0"/>
              <a:t>thread id</a:t>
            </a:r>
          </a:p>
          <a:p>
            <a:r>
              <a:rPr lang="sr-Latn-RS" dirty="0"/>
              <a:t>Ključna svojstva niti:</a:t>
            </a:r>
          </a:p>
          <a:p>
            <a:pPr lvl="1"/>
            <a:r>
              <a:rPr lang="sr-Latn-RS" dirty="0"/>
              <a:t>Stack</a:t>
            </a:r>
          </a:p>
          <a:p>
            <a:pPr lvl="1"/>
            <a:r>
              <a:rPr lang="sr-Latn-RS" dirty="0"/>
              <a:t>TCB (Thread Control Block)</a:t>
            </a:r>
          </a:p>
          <a:p>
            <a:pPr lvl="1"/>
            <a:r>
              <a:rPr lang="sr-Latn-RS" dirty="0"/>
              <a:t>Entry point function</a:t>
            </a:r>
          </a:p>
          <a:p>
            <a:pPr lvl="1"/>
            <a:r>
              <a:rPr lang="sr-Latn-RS" dirty="0"/>
              <a:t>Scheduling priority</a:t>
            </a:r>
          </a:p>
          <a:p>
            <a:pPr lvl="1"/>
            <a:r>
              <a:rPr lang="sr-Latn-RS" dirty="0"/>
              <a:t>Start delay</a:t>
            </a:r>
          </a:p>
          <a:p>
            <a:pPr lvl="1"/>
            <a:r>
              <a:rPr lang="sr-Latn-RS" dirty="0"/>
              <a:t>Execution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1327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IoT Operativni Sistemi ZephyrOS i RobotOS</vt:lpstr>
      <vt:lpstr>ZephyrOS</vt:lpstr>
      <vt:lpstr>ZephyrOS</vt:lpstr>
      <vt:lpstr>ZephyrOS – arhitektura </vt:lpstr>
      <vt:lpstr>ZephyrOS – network stack</vt:lpstr>
      <vt:lpstr>ZephyrOS – kernel </vt:lpstr>
      <vt:lpstr>ZephyrOS – kernel </vt:lpstr>
      <vt:lpstr>ZepyrOS – kernel </vt:lpstr>
      <vt:lpstr>ZephyrOS – niti </vt:lpstr>
      <vt:lpstr>ZephyrOS – niti </vt:lpstr>
      <vt:lpstr>ZephyrOS – stanja niti</vt:lpstr>
      <vt:lpstr>ZephyrOS – pritoritet niti </vt:lpstr>
      <vt:lpstr>ZephyrOS – raspoređivanje </vt:lpstr>
      <vt:lpstr>ZephyrOS – semafori </vt:lpstr>
      <vt:lpstr>ZephyrOS – prekidi</vt:lpstr>
      <vt:lpstr>ZephyrOS – prekidi</vt:lpstr>
      <vt:lpstr>ZephyrOS – devicetree  </vt:lpstr>
      <vt:lpstr>ZephyrOS – devicetree  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ZephyrOS – razvoj aplikacije</vt:lpstr>
      <vt:lpstr>RobotOS</vt:lpstr>
      <vt:lpstr>RobotOS</vt:lpstr>
      <vt:lpstr>RobotOS</vt:lpstr>
      <vt:lpstr>RobotOS</vt:lpstr>
      <vt:lpstr>RobotOS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ZephyrOs i RobotOS</dc:title>
  <dc:creator>Vukadin S. Draskovic</dc:creator>
  <cp:lastModifiedBy>Vukadin S. Draskovic</cp:lastModifiedBy>
  <cp:revision>12</cp:revision>
  <dcterms:created xsi:type="dcterms:W3CDTF">2024-05-30T20:17:56Z</dcterms:created>
  <dcterms:modified xsi:type="dcterms:W3CDTF">2024-06-09T13:10:05Z</dcterms:modified>
</cp:coreProperties>
</file>