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6FD19-C0F0-FAEE-CE5F-E71B37414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6B240-94DD-55BE-F641-DF3985F49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4DF2B-9520-2A28-5EF6-D2A976D46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772E-21C6-4946-949D-438AC7FAF7D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F122E-4D78-1010-2E74-314FAF39E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D2E76-AB84-D497-7477-29A95B863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2EB2-21E9-4016-9DA6-143A5500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3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3F42E-4C30-7621-D247-382B3DD6D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56D8A-1ED8-47AA-9E52-B27DC59AA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F8776-1870-F00C-145F-C52B53107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772E-21C6-4946-949D-438AC7FAF7D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8CFF3-544E-27BD-F5DE-02A6D2CA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BA50C-D383-4433-E622-BDDBDC37A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2EB2-21E9-4016-9DA6-143A5500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91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402F80-6BEC-B4BA-FB0C-3DC880A8E7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3E742-5212-708C-A689-8CFF8056A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558CC-6D51-14CB-3030-0480BE678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772E-21C6-4946-949D-438AC7FAF7D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7B28F-164E-8E36-E7A4-0FC2D3602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BA505-F6D8-E438-1BCA-88DD13C14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2EB2-21E9-4016-9DA6-143A5500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5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9F01F-020C-212B-3950-2DA07BE81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58056-813A-878D-4723-29F9DB0B4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4561E-D268-4E3B-6641-983972FD8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772E-21C6-4946-949D-438AC7FAF7D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6A14C-3AC7-A192-5B35-8E73B4666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3FC27-A65B-BBC0-CE9A-9FE4ED61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2EB2-21E9-4016-9DA6-143A5500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3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FD17-F8C1-FF79-40A1-A963183A7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5CB0A-F237-4AAC-1A58-7556290B0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4A725-887C-79D4-AF49-DA85E96F4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772E-21C6-4946-949D-438AC7FAF7D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268A1-A4BC-0C3B-B4BB-E35EE94F4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95441-871C-3893-4954-7A65FE7C0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2EB2-21E9-4016-9DA6-143A5500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7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F6DA-6159-6191-EC51-104D3BF83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3ABFB-8A26-6EAE-37B5-0789192FB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FD78C-E6D5-2A5A-ADE4-988C706B8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0D301-B14B-212F-0416-08EDBE198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772E-21C6-4946-949D-438AC7FAF7D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CD940-6B64-A1A2-AF41-3C19C62A0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C3944-3FA1-AA74-96E5-6AA550C7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2EB2-21E9-4016-9DA6-143A5500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97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80ACC-BAC3-9712-EDDB-D4FDBDBD3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3ACE5-D11F-6342-7683-DB3014857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98BF4-6C48-11A7-5CCF-697F9A407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6CB8C1-61F4-A6CE-3C9C-8E6F15B1D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DFFCAF-7005-AF66-A2DD-641C0B4F2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1AB635-1ABB-3A8A-BF9C-E6F26DD4A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772E-21C6-4946-949D-438AC7FAF7D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B4F025-4B47-E9F8-33E9-29068EECC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83DC08-364A-4AD3-B946-F88274349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2EB2-21E9-4016-9DA6-143A5500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9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EB96A-F565-B6AE-A512-430DE2505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DFBD9-8D14-0514-2C99-AD8785923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772E-21C6-4946-949D-438AC7FAF7D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915E35-AB63-C942-2F22-95382FA09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3A0CE-F872-A154-185F-924E815F0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2EB2-21E9-4016-9DA6-143A5500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0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EAF216-1228-7981-7A77-892C40A1D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772E-21C6-4946-949D-438AC7FAF7D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87FB00-C2DD-BEFC-50C0-3DC00ACF0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11470-3F57-C0FF-8E4F-CFB30B02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2EB2-21E9-4016-9DA6-143A5500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6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C2442-C80F-3017-4771-EDD7DEEA3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33EE2-DE53-0395-86F2-C98DAAF2C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6CF6A-015F-27DF-0608-A89ADEF30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89668-B463-30AE-6797-29F1C5A3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772E-21C6-4946-949D-438AC7FAF7D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7ED05-F20F-26D2-2B54-63E49321A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48198-F30A-B1EA-F978-BB0D6694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2EB2-21E9-4016-9DA6-143A5500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4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5F261-1BD9-E180-30EE-7E3552551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7F9E0A-A684-132D-D0DF-6F853A1D8D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4E8C1-DEE8-DD78-D065-33B6CDDE7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5E293-0E0B-C9FD-688E-BB8966E9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772E-21C6-4946-949D-438AC7FAF7D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49CF1-8C86-EE26-DC81-2F0BB7F50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D39AE-97AF-186B-8D55-D1C756089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2EB2-21E9-4016-9DA6-143A5500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6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0000">
                <a:alpha val="60000"/>
                <a:lumMod val="100000"/>
              </a:srgbClr>
            </a:gs>
            <a:gs pos="50000">
              <a:schemeClr val="accent1">
                <a:alpha val="40000"/>
              </a:schemeClr>
            </a:gs>
            <a:gs pos="100000">
              <a:schemeClr val="bg1"/>
            </a:gs>
          </a:gsLst>
          <a:lin ang="3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BC4AE-3184-5B5A-1E8F-2D1C9811A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38492-1610-811C-AAFC-B01F7665E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522C3-C346-90B1-6F1E-072053CA3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7772E-21C6-4946-949D-438AC7FAF7D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5A8F4-B56B-34CE-2723-43060FC8D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B536D-E623-A665-B152-FC3A13071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2EB2-21E9-4016-9DA6-143A5500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6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A6572-4DAC-0D3A-4FC2-E263C9A7A2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Projektovanje i implementacija sigurnog softvera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E5324-9968-AA12-99ED-284F637AF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Kontrola pristupa bazirana na ulogama</a:t>
            </a:r>
          </a:p>
          <a:p>
            <a:endParaRPr lang="sr-Latn-RS" dirty="0"/>
          </a:p>
          <a:p>
            <a:r>
              <a:rPr lang="sr-Latn-RS"/>
              <a:t>Vukadin </a:t>
            </a:r>
            <a:r>
              <a:rPr lang="sr-Latn-RS" dirty="0"/>
              <a:t>Drašković 1613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80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171F-C9EF-A7A8-6451-932121302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Autentifikovanje korisnika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70B57-7FF4-5C93-A84D-1091533EF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4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Naredba auth:</a:t>
            </a:r>
            <a:endParaRPr lang="sr-Latn-RS" sz="24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sr-Latn-RS" sz="20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admin&gt; db.auth(“vukadin”)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sr-Latn-RS" sz="20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admin&gt; db.auth(“vukadin”, passwordPrompt())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sr-Latn-RS" sz="20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admin&gt; db.auth(“vukadin”, “vukadin”)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649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CF58D-C2D9-3E0A-AF92-ED9597CF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Kreiranje korisnika u MongoDB-u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46822-6292-84AD-3D27-CCC03F5F7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/>
              <a:t>Naredba </a:t>
            </a:r>
            <a:r>
              <a:rPr lang="sr-Latn-R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db&gt; db.createUser(user, writeConcern)</a:t>
            </a:r>
          </a:p>
          <a:p>
            <a:r>
              <a:rPr lang="sr-Latn-RS" sz="2400" dirty="0"/>
              <a:t>Argument user ima sledeći oblik: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F91FD-E566-83AB-5063-DC4F79DCE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926" y="2717553"/>
            <a:ext cx="5320147" cy="377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807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2A1E-2F36-BD04-1213-075EA3EAA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Uloge u MongoDB-u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0F667-5180-821F-D54A-1EC2E7B68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/>
              <a:t>Definišu se kao skup privilegija, gde privilegija označava skup ackija nad određenim resursom</a:t>
            </a:r>
          </a:p>
          <a:p>
            <a:r>
              <a:rPr lang="sr-Latn-RS" sz="2400" dirty="0"/>
              <a:t>Resurs može biti baza podataka ili skup kolekcija unutar baze podataka</a:t>
            </a:r>
          </a:p>
          <a:p>
            <a:r>
              <a:rPr lang="sr-Latn-RS" sz="2400" dirty="0"/>
              <a:t>Uloge mogu biti:</a:t>
            </a:r>
          </a:p>
          <a:p>
            <a:pPr marL="914400" lvl="1" indent="-457200">
              <a:buFont typeface="+mj-lt"/>
              <a:buAutoNum type="arabicPeriod"/>
            </a:pPr>
            <a:r>
              <a:rPr lang="sr-Latn-RS" sz="2000" dirty="0"/>
              <a:t>Ugrađene (</a:t>
            </a:r>
            <a:r>
              <a:rPr lang="sr-Latn-RS" sz="2000" i="1" dirty="0"/>
              <a:t>Built-In Roles</a:t>
            </a:r>
            <a:r>
              <a:rPr lang="sr-Latn-RS" sz="2000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sr-Latn-RS" sz="2000" dirty="0"/>
              <a:t>Korisnički definisane (</a:t>
            </a:r>
            <a:r>
              <a:rPr lang="sr-Latn-RS" sz="2000" i="1" dirty="0"/>
              <a:t>User-Defined Roles</a:t>
            </a:r>
            <a:r>
              <a:rPr lang="sr-Latn-RS" sz="2000" dirty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8951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E065B-59B9-83DA-3AB6-8AAA8F396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Ugrađene uloge koje se mogu dodeliti nad svim bazama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8061-009E-3F0A-26FE-FE093C552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/>
              <a:t>Korisničke uloge (</a:t>
            </a:r>
            <a:r>
              <a:rPr lang="sr-Latn-RS" sz="2400" i="1" dirty="0"/>
              <a:t>Database User Roles</a:t>
            </a:r>
            <a:r>
              <a:rPr lang="sr-Latn-RS" sz="2400" dirty="0"/>
              <a:t>):</a:t>
            </a:r>
          </a:p>
          <a:p>
            <a:pPr lvl="1"/>
            <a:r>
              <a:rPr lang="sr-Latn-RS" sz="2000" dirty="0"/>
              <a:t>read</a:t>
            </a:r>
          </a:p>
          <a:p>
            <a:pPr lvl="1"/>
            <a:r>
              <a:rPr lang="sr-Latn-RS" sz="2000" dirty="0"/>
              <a:t>readWrite</a:t>
            </a:r>
          </a:p>
          <a:p>
            <a:r>
              <a:rPr lang="sr-Latn-RS" sz="2400" dirty="0"/>
              <a:t>Uloge za administraciju baze podataka (</a:t>
            </a:r>
            <a:r>
              <a:rPr lang="sr-Latn-RS" sz="2400" i="1" dirty="0"/>
              <a:t>Database Administration Roles</a:t>
            </a:r>
            <a:r>
              <a:rPr lang="sr-Latn-RS" sz="2400" dirty="0"/>
              <a:t>):</a:t>
            </a:r>
          </a:p>
          <a:p>
            <a:pPr lvl="1"/>
            <a:r>
              <a:rPr lang="sr-Latn-RS" sz="2000" dirty="0"/>
              <a:t>dbAdmin</a:t>
            </a:r>
          </a:p>
          <a:p>
            <a:pPr lvl="1"/>
            <a:r>
              <a:rPr lang="sr-Latn-RS" sz="2000" dirty="0"/>
              <a:t>userAdmin	</a:t>
            </a:r>
          </a:p>
          <a:p>
            <a:pPr lvl="1"/>
            <a:r>
              <a:rPr lang="sr-Latn-RS" sz="2000" dirty="0"/>
              <a:t>dbOwner</a:t>
            </a:r>
          </a:p>
        </p:txBody>
      </p:sp>
    </p:spTree>
    <p:extLst>
      <p:ext uri="{BB962C8B-B14F-4D97-AF65-F5344CB8AC3E}">
        <p14:creationId xmlns:p14="http://schemas.microsoft.com/office/powerpoint/2010/main" val="1531557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0E92-9229-ED11-44C5-DCE4523C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Ugrađene uloge koje se mogu dodeliti nad </a:t>
            </a:r>
            <a:r>
              <a:rPr lang="sr-Latn-RS" i="1" dirty="0"/>
              <a:t>admin</a:t>
            </a:r>
            <a:r>
              <a:rPr lang="sr-Latn-RS" dirty="0"/>
              <a:t> bazom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C1048-99EA-6E90-B350-333D12C99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0520"/>
          </a:xfrm>
        </p:spPr>
        <p:txBody>
          <a:bodyPr>
            <a:normAutofit/>
          </a:bodyPr>
          <a:lstStyle/>
          <a:p>
            <a:r>
              <a:rPr lang="sr-Latn-RS" sz="2400" dirty="0"/>
              <a:t>Uloge za administraciju klastera (</a:t>
            </a:r>
            <a:r>
              <a:rPr lang="sr-Latn-RS" sz="2400" i="1" dirty="0"/>
              <a:t>Cluster Administration Roles</a:t>
            </a:r>
            <a:r>
              <a:rPr lang="sr-Latn-RS" sz="2400" dirty="0"/>
              <a:t>):</a:t>
            </a:r>
          </a:p>
          <a:p>
            <a:pPr lvl="1"/>
            <a:r>
              <a:rPr lang="sr-Latn-RS" sz="2000" dirty="0"/>
              <a:t>clusterMonitor</a:t>
            </a:r>
          </a:p>
          <a:p>
            <a:pPr lvl="1"/>
            <a:r>
              <a:rPr lang="sr-Latn-RS" sz="2000" dirty="0"/>
              <a:t>hostMananger</a:t>
            </a:r>
          </a:p>
          <a:p>
            <a:pPr lvl="1"/>
            <a:r>
              <a:rPr lang="sr-Latn-RS" sz="2000" dirty="0"/>
              <a:t>clusterManager</a:t>
            </a:r>
          </a:p>
          <a:p>
            <a:pPr lvl="1"/>
            <a:r>
              <a:rPr lang="sr-Latn-RS" sz="2000" dirty="0"/>
              <a:t>clusterAdmin</a:t>
            </a:r>
          </a:p>
          <a:p>
            <a:r>
              <a:rPr lang="sr-Latn-RS" sz="2400" dirty="0"/>
              <a:t>Uloge za kreiranje rezervnih kopija i oporavka baze podataka su backup i restore</a:t>
            </a:r>
          </a:p>
          <a:p>
            <a:r>
              <a:rPr lang="sr-Latn-RS" sz="2400" dirty="0"/>
              <a:t>Uloge koje važe za sve baze podataka (</a:t>
            </a:r>
            <a:r>
              <a:rPr lang="sr-Latn-RS" sz="2400" i="1" dirty="0"/>
              <a:t>All-Database Roles</a:t>
            </a:r>
            <a:r>
              <a:rPr lang="sr-Latn-RS" sz="2400" dirty="0"/>
              <a:t>):</a:t>
            </a:r>
          </a:p>
          <a:p>
            <a:pPr lvl="1"/>
            <a:r>
              <a:rPr lang="sr-Latn-RS" sz="2000" dirty="0"/>
              <a:t>readAnyDatabase</a:t>
            </a:r>
          </a:p>
          <a:p>
            <a:pPr lvl="1"/>
            <a:r>
              <a:rPr lang="sr-Latn-RS" sz="2000" dirty="0"/>
              <a:t>readWriteAnyDatabase</a:t>
            </a:r>
          </a:p>
          <a:p>
            <a:pPr lvl="1"/>
            <a:r>
              <a:rPr lang="sr-Latn-RS" sz="2000" dirty="0"/>
              <a:t>userAdminAnyDatabase</a:t>
            </a:r>
          </a:p>
          <a:p>
            <a:pPr lvl="1"/>
            <a:r>
              <a:rPr lang="sr-Latn-RS" sz="2000" dirty="0"/>
              <a:t>dbAdminAnyDatabase</a:t>
            </a:r>
          </a:p>
          <a:p>
            <a:r>
              <a:rPr lang="sr-Latn-RS" sz="2400" dirty="0"/>
              <a:t>Uloga super korisnika je root</a:t>
            </a:r>
          </a:p>
        </p:txBody>
      </p:sp>
    </p:spTree>
    <p:extLst>
      <p:ext uri="{BB962C8B-B14F-4D97-AF65-F5344CB8AC3E}">
        <p14:creationId xmlns:p14="http://schemas.microsoft.com/office/powerpoint/2010/main" val="1796198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8C13B-D280-2FB9-72C0-9395741A2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Korisnički definisane uloge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E6A81-EB94-F139-5FFF-D8B6E7ADE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/>
              <a:t>Kreiraju se ukoliko ugrađene uloge ne zadovoljavaju potrebe korisnika naredbom </a:t>
            </a:r>
            <a:r>
              <a:rPr lang="sr-Latn-R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db.createRole(role, writeConcern)</a:t>
            </a:r>
          </a:p>
          <a:p>
            <a:r>
              <a:rPr lang="sr-Latn-RS" sz="2400" dirty="0">
                <a:ea typeface="Calibri" panose="020F0502020204030204" pitchFamily="34" charset="0"/>
                <a:cs typeface="Times New Roman" panose="02020603050405020304" pitchFamily="18" charset="0"/>
              </a:rPr>
              <a:t>Argument role je dokument koji ima sledeći oblik:</a:t>
            </a:r>
            <a:endParaRPr lang="sr-Latn-R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B55F95-466B-12FB-8B89-BAB8C1CDC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126" y="3103230"/>
            <a:ext cx="5383115" cy="338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25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0A7FF-BE6C-1191-B0D7-AB28293ED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Aplikacija za upravljanje korisnicima i ulogama u MongoDB-u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E5F46-EE1E-3767-EAF0-DE0559AF4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/>
              <a:t>Windows Forms aplikacija napisana u .NET 8.0</a:t>
            </a:r>
          </a:p>
          <a:p>
            <a:r>
              <a:rPr lang="sr-Latn-RS" sz="2400" dirty="0"/>
              <a:t>Motivacija – pojednostavljeno upravljanje MongoDB-om</a:t>
            </a:r>
          </a:p>
          <a:p>
            <a:r>
              <a:rPr lang="sr-Latn-RS" sz="2400" dirty="0"/>
              <a:t>Za razliku od relacionih baza koje koriste DCL (</a:t>
            </a:r>
            <a:r>
              <a:rPr lang="sr-Latn-RS" sz="2400" i="1" dirty="0"/>
              <a:t>Data Control Language</a:t>
            </a:r>
            <a:r>
              <a:rPr lang="sr-Latn-RS" sz="2400" dirty="0"/>
              <a:t>) jezik, MongoDB naredbe su JavaScript metode koje se pozivaju nad instancom baze podataka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0573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A9EA-D351-220D-D383-6479113E7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Arhitektura aplikacije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A534E-53F8-B9E1-C09D-633441F9E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/>
              <a:t>Za komunikaciju sa MongoDB-om korišćen </a:t>
            </a:r>
            <a:r>
              <a:rPr lang="sr-Latn-RS" sz="2400" i="1" dirty="0"/>
              <a:t>MongoDB.Driver</a:t>
            </a:r>
            <a:r>
              <a:rPr lang="sr-Latn-RS" sz="2400" dirty="0"/>
              <a:t> NuGet paket</a:t>
            </a:r>
          </a:p>
          <a:p>
            <a:r>
              <a:rPr lang="sr-Latn-RS" sz="2400" dirty="0"/>
              <a:t>Nepostojanje ugrađenih metoda za upravljanje bazom podataka</a:t>
            </a:r>
          </a:p>
          <a:p>
            <a:r>
              <a:rPr lang="sr-Latn-RS" sz="2400" dirty="0"/>
              <a:t>Pozivanje naredbi korišćenjem </a:t>
            </a:r>
            <a:r>
              <a:rPr lang="sr-Latn-RS" sz="2400" i="1" dirty="0"/>
              <a:t>RunCommand</a:t>
            </a:r>
            <a:r>
              <a:rPr lang="sr-Latn-RS" sz="2400" dirty="0"/>
              <a:t> metode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30D071-FA8D-7330-DBE5-C62EB133F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887" y="3394393"/>
            <a:ext cx="3840480" cy="27825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759BE6-8911-049C-8271-A54E7B64B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258" y="3394393"/>
            <a:ext cx="5943600" cy="278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799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BFD5B-5143-6A37-D8B5-7B9158FBD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Demonstracija rada aplikacije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459CD-DC55-FDDD-C405-713223041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/>
              <a:t>Početni prozor aplikacije</a:t>
            </a:r>
          </a:p>
          <a:p>
            <a:r>
              <a:rPr lang="sr-Latn-RS" sz="2400" dirty="0"/>
              <a:t>Nemogućnost logovanje korisnika koji nije administrator baze podataka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8BF8A5-D161-F85D-D83E-3F472A74C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399" y="3429000"/>
            <a:ext cx="3600450" cy="190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5AFF71-4FF4-7C2C-19C0-ADAC74422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048" y="2838941"/>
            <a:ext cx="4142740" cy="336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71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4EE8A-189D-710F-FD2C-90D92B94D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Demonstracija rada aplikacije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BF1A2-AAEA-1146-1BD1-5731FCCB7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/>
              <a:t>Prikaz bazi podataka i kolekcija baze u instanci MongoDB-a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74510E-7652-0B92-14BC-FD1A76791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225" y="2637429"/>
            <a:ext cx="4527550" cy="320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815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F0344-BCBC-5E1A-F16B-6F71EB04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Uvod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C894D-0A97-4AB8-B80B-36EE6E3EE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400" dirty="0"/>
              <a:t>Ograničen pristup resursima u sistemu</a:t>
            </a:r>
          </a:p>
          <a:p>
            <a:r>
              <a:rPr lang="sr-Latn-RS" sz="2400" dirty="0"/>
              <a:t>U radu će biti obrađeni: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Latn-RS" sz="2000" dirty="0"/>
              <a:t>Osnovni pojmovi sigurnosti softvera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Latn-RS" sz="2000" dirty="0"/>
              <a:t>Kontrola pristupa bazirana na ulogama na primeru MongoDB baze podataka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Latn-RS" sz="2000" dirty="0"/>
              <a:t>Aplikacija za upravljanje ulogama i korisnicima</a:t>
            </a:r>
          </a:p>
        </p:txBody>
      </p:sp>
    </p:spTree>
    <p:extLst>
      <p:ext uri="{BB962C8B-B14F-4D97-AF65-F5344CB8AC3E}">
        <p14:creationId xmlns:p14="http://schemas.microsoft.com/office/powerpoint/2010/main" val="4277911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93AD7-36CC-CDF6-E197-DAA9A5BC4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Demonstracija rada aplikacije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4F93F-68B4-85E9-242B-F04B925D2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/>
              <a:t>Prikaz prozora za upravljanje ulogama, kreiranje uloge i dodela privilegije ulozi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4D818A-D195-C383-7289-7058396BB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983" y="2529060"/>
            <a:ext cx="3489960" cy="33470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6D925-6003-0881-1B17-FAAFD7E52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083" y="2536045"/>
            <a:ext cx="349758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83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B330-03CE-1659-7A3B-9BF0F0577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Demonstracija rada aplikacije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039A2-5BAD-7DEB-9EDE-83C564DD1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/>
              <a:t>Prikaz korisnika i njihovih uloga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8BB087-942D-AB57-978F-2C088323D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230" y="2655411"/>
            <a:ext cx="3177540" cy="269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67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CCB87-2BEB-4150-374F-1648EED52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Demonstracija rada aplikacije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454B5-C3FC-90E6-DFEA-B1742E24C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/>
              <a:t>Kreiranje </a:t>
            </a:r>
            <a:r>
              <a:rPr lang="sr-Latn-RS" sz="2400" i="1" dirty="0"/>
              <a:t>user</a:t>
            </a:r>
            <a:r>
              <a:rPr lang="sr-Latn-RS" sz="2400" dirty="0"/>
              <a:t> korisnika i prikaz njegovih privilegija u bazi podataka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CF0A74-9AAD-6064-CBEA-500D6C445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60" y="3073112"/>
            <a:ext cx="3878580" cy="2305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973DD0-BEE7-E8E1-5487-FD4C3D935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484" y="3073112"/>
            <a:ext cx="6304871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91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F7379-FE16-DCB8-C6F9-B44DF500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Demonstracija rada aplikacije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85A73-B694-6396-80C6-5CCF3CA1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/>
              <a:t>Izmena lozinke korisnika i njegovih uloga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3F53A8-AC56-CBD0-0366-A135E114E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34" y="2754024"/>
            <a:ext cx="2194560" cy="2790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85C851-FD0A-A73E-1913-7B073671B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517" y="2530186"/>
            <a:ext cx="484886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22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31530-7E1F-0BD9-B47A-41DD03A0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Demonstracija rada aplikacije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AC9AA-6A59-DC89-8D97-94672F3E7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/>
              <a:t>Mogućnost brisanja korisnika iz baze podataka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CE0B97-BDCE-1777-FB58-0DED82E75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449" y="2882039"/>
            <a:ext cx="3237720" cy="27098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FB5155-B0C0-4CE4-F4B7-02ECBB733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71374"/>
            <a:ext cx="3233109" cy="27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72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63F13-8D8D-F0BC-91B1-F4CA5E7FC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Demonstracija rada aplikacije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1C6AA-5F9B-C121-5F93-340F5523F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/>
              <a:t>Prikaz brisanja uloge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BA0D50-C3D9-3FDF-412D-9A617108E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104" y="2790102"/>
            <a:ext cx="3321714" cy="31782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9A7226-BB4C-9D01-0A14-6D957A073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904" y="2790102"/>
            <a:ext cx="3321088" cy="317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26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4644B-EAB3-9139-74F2-2156B48C0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Zaključak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BB1E5-C309-9EB8-0504-FCA469162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/>
              <a:t>Velika fleksibilnost kontrole pristupa bazirane na ulogama zbog mogućnosti kreiranja korisnički definisanih uloga</a:t>
            </a:r>
          </a:p>
          <a:p>
            <a:r>
              <a:rPr lang="sr-Latn-RS" sz="2400" dirty="0"/>
              <a:t>Cilj aplikacije – apstrackija procesa upravljanja ulogama i korisnicima</a:t>
            </a:r>
          </a:p>
          <a:p>
            <a:r>
              <a:rPr lang="sr-Latn-RS" sz="2400" dirty="0"/>
              <a:t>Nepostojanje podrške za izvršenje naredbi administracije sistema premošćen izvršenjem komandi u </a:t>
            </a:r>
            <a:r>
              <a:rPr lang="sr-Latn-RS" sz="2400" i="1" dirty="0"/>
              <a:t>raw</a:t>
            </a:r>
            <a:r>
              <a:rPr lang="sr-Latn-RS" sz="2400" dirty="0"/>
              <a:t> obliku korišćenjem </a:t>
            </a:r>
            <a:r>
              <a:rPr lang="sr-Latn-RS" sz="2400" i="1" dirty="0"/>
              <a:t>RunCommand</a:t>
            </a:r>
            <a:r>
              <a:rPr lang="sr-Latn-RS" sz="2400" dirty="0"/>
              <a:t> metode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17113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75C12-19BC-B489-5B84-4B621BC0E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sr-Latn-RS" dirty="0"/>
              <a:t>Hvala na pažnji!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42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71AED-439C-AB4E-06A0-5DC2F9311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Sigurnost softvera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30505-4D98-79C6-2A8B-214BA5A4C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400" dirty="0"/>
              <a:t>Trijumvirat CIA:</a:t>
            </a:r>
          </a:p>
          <a:p>
            <a:pPr lvl="1"/>
            <a:r>
              <a:rPr lang="sr-Latn-RS" sz="2000" b="1" dirty="0"/>
              <a:t>Confidentiality</a:t>
            </a:r>
            <a:r>
              <a:rPr lang="sr-Latn-RS" sz="2000" dirty="0"/>
              <a:t> – Pouzdanost</a:t>
            </a:r>
          </a:p>
          <a:p>
            <a:pPr lvl="1"/>
            <a:r>
              <a:rPr lang="sr-Latn-RS" sz="2000" b="1" dirty="0"/>
              <a:t>Integrity</a:t>
            </a:r>
            <a:r>
              <a:rPr lang="sr-Latn-RS" sz="2000" dirty="0"/>
              <a:t> – Integritet</a:t>
            </a:r>
          </a:p>
          <a:p>
            <a:pPr lvl="1"/>
            <a:r>
              <a:rPr lang="sr-Latn-RS" sz="2000" b="1" dirty="0"/>
              <a:t>Availability</a:t>
            </a:r>
            <a:r>
              <a:rPr lang="sr-Latn-RS" sz="2000" dirty="0"/>
              <a:t> – Dostupnost</a:t>
            </a:r>
          </a:p>
          <a:p>
            <a:r>
              <a:rPr lang="sr-Latn-RS" sz="2400" b="1" dirty="0"/>
              <a:t>Autentifikacija</a:t>
            </a:r>
            <a:r>
              <a:rPr lang="sr-Latn-RS" sz="2400" dirty="0"/>
              <a:t> i </a:t>
            </a:r>
            <a:r>
              <a:rPr lang="sr-Latn-RS" sz="2400" b="1" dirty="0"/>
              <a:t>autorizacija</a:t>
            </a:r>
            <a:r>
              <a:rPr lang="en-US" sz="2400" dirty="0"/>
              <a:t> – </a:t>
            </a:r>
            <a:r>
              <a:rPr lang="sr-Latn-RS" sz="2400" dirty="0"/>
              <a:t>jednom rečju </a:t>
            </a:r>
            <a:r>
              <a:rPr lang="sr-Latn-RS" sz="2400" b="1" dirty="0"/>
              <a:t>kontrola pristupa</a:t>
            </a:r>
          </a:p>
          <a:p>
            <a:r>
              <a:rPr lang="sr-Latn-RS" sz="2400" dirty="0"/>
              <a:t>Administrator sistema</a:t>
            </a:r>
          </a:p>
        </p:txBody>
      </p:sp>
    </p:spTree>
    <p:extLst>
      <p:ext uri="{BB962C8B-B14F-4D97-AF65-F5344CB8AC3E}">
        <p14:creationId xmlns:p14="http://schemas.microsoft.com/office/powerpoint/2010/main" val="2043511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9326-62D3-B196-90BB-967EBFA5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Mehanizmi kontrole pristupa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69C61-8318-09C8-7886-E8CBB1928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r-Latn-RS" sz="2400" dirty="0"/>
              <a:t>Diskreciona kontrola pristupa (</a:t>
            </a:r>
            <a:r>
              <a:rPr lang="sr-Latn-RS" sz="2400" i="1" dirty="0"/>
              <a:t>Discretionary access Control</a:t>
            </a:r>
            <a:r>
              <a:rPr lang="sr-Latn-RS" sz="2400" dirty="0"/>
              <a:t>, DAC)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sz="2400" dirty="0"/>
              <a:t>Obavezna kontrola pristupa (</a:t>
            </a:r>
            <a:r>
              <a:rPr lang="sr-Latn-RS" sz="2400" i="1" dirty="0"/>
              <a:t>Mandatory access Control</a:t>
            </a:r>
            <a:r>
              <a:rPr lang="sr-Latn-RS" sz="2400" dirty="0"/>
              <a:t>, MAC)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sz="2400" dirty="0"/>
              <a:t>Kontrola pristupa bazirana na ulogama  (</a:t>
            </a:r>
            <a:r>
              <a:rPr lang="sr-Latn-RS" sz="2400" i="1" dirty="0"/>
              <a:t>Role-based access control</a:t>
            </a:r>
            <a:r>
              <a:rPr lang="sr-Latn-RS" sz="2400" dirty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5921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0F8AB-5367-BF46-51D1-D4EE4FAA0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Diskreciona kontrola pristupa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4DFC3-A68D-92E5-8CE6-AEB1A7D7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/>
              <a:t>Vlasnik resursa upravlja kontrolom pristupa tom resursu</a:t>
            </a:r>
          </a:p>
          <a:p>
            <a:r>
              <a:rPr lang="sr-Latn-RS" sz="2400" dirty="0"/>
              <a:t>Kreiranje ACL listi</a:t>
            </a:r>
            <a:endParaRPr lang="en-US" sz="2400" dirty="0"/>
          </a:p>
        </p:txBody>
      </p:sp>
      <p:pic>
        <p:nvPicPr>
          <p:cNvPr id="4" name="Picture 3" descr="Discretionary access control visualization">
            <a:extLst>
              <a:ext uri="{FF2B5EF4-FFF2-40B4-BE49-F238E27FC236}">
                <a16:creationId xmlns:a16="http://schemas.microsoft.com/office/drawing/2014/main" id="{6982FEAB-99AC-072D-9A15-E29631499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542" y="2807854"/>
            <a:ext cx="4870916" cy="32269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645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76EFE-DDD2-97C0-E8EC-E5812133A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Obavezna kontrola pristupa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85FAF-AAB3-28D4-23C0-74A645907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400" dirty="0"/>
              <a:t>Sistem kontroliše kojim resursima korisnik može da pristupi</a:t>
            </a:r>
          </a:p>
          <a:p>
            <a:r>
              <a:rPr lang="sr-Latn-RS" sz="2400" dirty="0"/>
              <a:t>Svaki resurs ima nivo sigurnosti: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Latn-RS" sz="2000" dirty="0"/>
              <a:t>TS – Top Secret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Latn-RS" sz="2000" dirty="0"/>
              <a:t>S – Secret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Latn-RS" sz="2000" dirty="0"/>
              <a:t>C – Confidential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Latn-RS" sz="2000" dirty="0"/>
              <a:t>U – Unclassified</a:t>
            </a:r>
          </a:p>
          <a:p>
            <a:r>
              <a:rPr lang="sr-Latn-RS" sz="2400" dirty="0"/>
              <a:t>Kod čitanja – nivo korisnika </a:t>
            </a:r>
            <a:r>
              <a:rPr lang="en-US" sz="2400" dirty="0"/>
              <a:t>&gt;= </a:t>
            </a:r>
            <a:r>
              <a:rPr lang="sr-Latn-RS" sz="2400" dirty="0"/>
              <a:t>nivo resursa</a:t>
            </a:r>
          </a:p>
          <a:p>
            <a:r>
              <a:rPr lang="sr-Latn-RS" sz="2400" dirty="0"/>
              <a:t>Kod pisanja – nivo resursa </a:t>
            </a:r>
            <a:r>
              <a:rPr lang="en-US" sz="2400" dirty="0"/>
              <a:t>&gt;= </a:t>
            </a:r>
            <a:r>
              <a:rPr lang="sr-Latn-RS" sz="2400" dirty="0"/>
              <a:t>nivo korisnika</a:t>
            </a:r>
            <a:endParaRPr lang="en-US" sz="2400" dirty="0"/>
          </a:p>
        </p:txBody>
      </p:sp>
      <p:pic>
        <p:nvPicPr>
          <p:cNvPr id="4" name="Picture 3" descr="Mandatory access control visualization">
            <a:extLst>
              <a:ext uri="{FF2B5EF4-FFF2-40B4-BE49-F238E27FC236}">
                <a16:creationId xmlns:a16="http://schemas.microsoft.com/office/drawing/2014/main" id="{BC01CD15-CF69-5AE4-8F30-3EC77C28A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038" y="2410690"/>
            <a:ext cx="4754762" cy="35992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3778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F5D2-5430-5064-FD3A-3B29D17A3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Kontrola pristupa bazirana na ulogama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035D6-E3C5-E355-3BC4-D21855F8F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73509" cy="4351338"/>
          </a:xfrm>
        </p:spPr>
        <p:txBody>
          <a:bodyPr>
            <a:normAutofit/>
          </a:bodyPr>
          <a:lstStyle/>
          <a:p>
            <a:r>
              <a:rPr lang="sr-Latn-RS" sz="2400" dirty="0"/>
              <a:t>Uloge se dodeljuju korisnicima</a:t>
            </a:r>
          </a:p>
          <a:p>
            <a:r>
              <a:rPr lang="sr-Latn-RS" sz="2400" dirty="0"/>
              <a:t>Uloga predstavlja skup privilegija</a:t>
            </a:r>
          </a:p>
          <a:p>
            <a:r>
              <a:rPr lang="sr-Latn-RS" sz="2400" dirty="0"/>
              <a:t>Privilegija se sastoji od skupa akcija koje se mogu izvršiti nad određenim resursom</a:t>
            </a:r>
          </a:p>
          <a:p>
            <a:r>
              <a:rPr lang="sr-Latn-RS" sz="2400" dirty="0"/>
              <a:t>Privilegije za čitanje, upis, modifikaciju podataka, kreiranje novih korisnika i uloga, ...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6739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2F606-4E2E-AB41-3DF7-C392346E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Sigurnost kod MongoDB baze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B1592-7124-5929-7A92-24D0A2070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400" dirty="0"/>
              <a:t>Podrazumevani mehanizam autentifikacije je SCRAM</a:t>
            </a:r>
          </a:p>
          <a:p>
            <a:r>
              <a:rPr lang="sr-Latn-RS" sz="2400" dirty="0"/>
              <a:t>Kontrola pristupa </a:t>
            </a:r>
            <a:r>
              <a:rPr lang="sr-Latn-RS" sz="2400" i="1" dirty="0"/>
              <a:t>po default</a:t>
            </a:r>
            <a:r>
              <a:rPr lang="sr-Latn-RS" sz="2400" dirty="0"/>
              <a:t>-u nije omogućena, a može se omogućiti na dva načina: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Latn-RS" sz="2000" dirty="0"/>
              <a:t>Navođenjem </a:t>
            </a:r>
            <a:r>
              <a:rPr lang="sr-Latn-RS" sz="2000" i="1" dirty="0"/>
              <a:t>--auth</a:t>
            </a:r>
            <a:r>
              <a:rPr lang="sr-Latn-RS" sz="2000" dirty="0"/>
              <a:t> flega prilikom pokretanje instance MongoDB-a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Latn-RS" sz="2000" dirty="0"/>
              <a:t>Izmenom konfiguracionog fajla </a:t>
            </a:r>
            <a:r>
              <a:rPr lang="sr-Latn-RS" sz="2000" i="1" dirty="0"/>
              <a:t>mongod.conf.orig </a:t>
            </a:r>
            <a:r>
              <a:rPr lang="sr-Latn-RS" sz="2000" dirty="0"/>
              <a:t>u </a:t>
            </a:r>
            <a:r>
              <a:rPr lang="sr-Latn-RS" sz="2000" i="1" dirty="0"/>
              <a:t>/etc </a:t>
            </a:r>
            <a:r>
              <a:rPr lang="sr-Latn-RS" sz="2000" dirty="0"/>
              <a:t>folderu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133FA4-E2B7-64DA-625A-FEDCF33D7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945" y="4431432"/>
            <a:ext cx="4248110" cy="54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693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65E81-BB04-2718-5239-638A54D17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Localhost exception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B1F63-C92D-F15A-2461-1CE4E0325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/>
              <a:t>Prilikom prvog pokretanja instance MongoDB-a kada je kontrola pristupa omogućena ne postoji korisnik kojim se može logovati na sistem</a:t>
            </a:r>
          </a:p>
          <a:p>
            <a:r>
              <a:rPr lang="sr-Latn-RS" sz="2400" dirty="0"/>
              <a:t>Mogućnost kreiranje inicijalnog korisnika 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7EE3B0-9EBD-D2C3-9BF5-D7043C359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197" y="3074698"/>
            <a:ext cx="471360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706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691</Words>
  <Application>Microsoft Office PowerPoint</Application>
  <PresentationFormat>Widescreen</PresentationFormat>
  <Paragraphs>114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Office Theme</vt:lpstr>
      <vt:lpstr>Projektovanje i implementacija sigurnog softvera</vt:lpstr>
      <vt:lpstr>Uvod</vt:lpstr>
      <vt:lpstr>Sigurnost softvera</vt:lpstr>
      <vt:lpstr>Mehanizmi kontrole pristupa</vt:lpstr>
      <vt:lpstr>Diskreciona kontrola pristupa</vt:lpstr>
      <vt:lpstr>Obavezna kontrola pristupa</vt:lpstr>
      <vt:lpstr>Kontrola pristupa bazirana na ulogama</vt:lpstr>
      <vt:lpstr>Sigurnost kod MongoDB baze podataka</vt:lpstr>
      <vt:lpstr>Localhost exception</vt:lpstr>
      <vt:lpstr>Autentifikovanje korisnika</vt:lpstr>
      <vt:lpstr>Kreiranje korisnika u MongoDB-u</vt:lpstr>
      <vt:lpstr>Uloge u MongoDB-u</vt:lpstr>
      <vt:lpstr>Ugrađene uloge koje se mogu dodeliti nad svim bazama podataka</vt:lpstr>
      <vt:lpstr>Ugrađene uloge koje se mogu dodeliti nad admin bazom podataka</vt:lpstr>
      <vt:lpstr>Korisnički definisane uloge</vt:lpstr>
      <vt:lpstr>Aplikacija za upravljanje korisnicima i ulogama u MongoDB-u</vt:lpstr>
      <vt:lpstr>Arhitektura aplikacije</vt:lpstr>
      <vt:lpstr>Demonstracija rada aplikacije</vt:lpstr>
      <vt:lpstr>Demonstracija rada aplikacije</vt:lpstr>
      <vt:lpstr>Demonstracija rada aplikacije</vt:lpstr>
      <vt:lpstr>Demonstracija rada aplikacije</vt:lpstr>
      <vt:lpstr>Demonstracija rada aplikacije</vt:lpstr>
      <vt:lpstr>Demonstracija rada aplikacije</vt:lpstr>
      <vt:lpstr>Demonstracija rada aplikacije</vt:lpstr>
      <vt:lpstr>Demonstracija rada aplikacije</vt:lpstr>
      <vt:lpstr>Zaključak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Vukadin S. Draskovic</dc:creator>
  <cp:lastModifiedBy>Vukadin S. Draskovic</cp:lastModifiedBy>
  <cp:revision>11</cp:revision>
  <dcterms:created xsi:type="dcterms:W3CDTF">2024-07-15T08:34:48Z</dcterms:created>
  <dcterms:modified xsi:type="dcterms:W3CDTF">2024-07-15T09:47:09Z</dcterms:modified>
</cp:coreProperties>
</file>