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8" r:id="rId3"/>
    <p:sldMasterId id="2147483693" r:id="rId4"/>
    <p:sldMasterId id="2147483699" r:id="rId5"/>
  </p:sldMasterIdLst>
  <p:notesMasterIdLst>
    <p:notesMasterId r:id="rId141"/>
  </p:notesMasterIdLst>
  <p:sldIdLst>
    <p:sldId id="283"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4" r:id="rId34"/>
    <p:sldId id="285" r:id="rId35"/>
    <p:sldId id="311" r:id="rId36"/>
    <p:sldId id="312" r:id="rId37"/>
    <p:sldId id="286" r:id="rId38"/>
    <p:sldId id="288" r:id="rId39"/>
    <p:sldId id="290" r:id="rId40"/>
    <p:sldId id="291" r:id="rId41"/>
    <p:sldId id="292" r:id="rId42"/>
    <p:sldId id="293" r:id="rId43"/>
    <p:sldId id="294" r:id="rId44"/>
    <p:sldId id="295" r:id="rId45"/>
    <p:sldId id="297" r:id="rId46"/>
    <p:sldId id="298" r:id="rId47"/>
    <p:sldId id="299" r:id="rId48"/>
    <p:sldId id="300" r:id="rId49"/>
    <p:sldId id="301" r:id="rId50"/>
    <p:sldId id="309" r:id="rId51"/>
    <p:sldId id="302" r:id="rId52"/>
    <p:sldId id="303" r:id="rId53"/>
    <p:sldId id="307" r:id="rId54"/>
    <p:sldId id="310"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 id="360" r:id="rId89"/>
    <p:sldId id="361" r:id="rId90"/>
    <p:sldId id="385" r:id="rId91"/>
    <p:sldId id="387" r:id="rId92"/>
    <p:sldId id="388" r:id="rId93"/>
    <p:sldId id="389" r:id="rId94"/>
    <p:sldId id="390" r:id="rId95"/>
    <p:sldId id="391" r:id="rId96"/>
    <p:sldId id="392" r:id="rId97"/>
    <p:sldId id="393" r:id="rId98"/>
    <p:sldId id="394" r:id="rId99"/>
    <p:sldId id="395" r:id="rId100"/>
    <p:sldId id="396" r:id="rId101"/>
    <p:sldId id="397" r:id="rId102"/>
    <p:sldId id="398" r:id="rId103"/>
    <p:sldId id="399" r:id="rId104"/>
    <p:sldId id="400" r:id="rId105"/>
    <p:sldId id="401" r:id="rId106"/>
    <p:sldId id="313" r:id="rId107"/>
    <p:sldId id="320" r:id="rId108"/>
    <p:sldId id="321" r:id="rId109"/>
    <p:sldId id="314" r:id="rId110"/>
    <p:sldId id="315" r:id="rId111"/>
    <p:sldId id="316" r:id="rId112"/>
    <p:sldId id="317" r:id="rId113"/>
    <p:sldId id="322" r:id="rId114"/>
    <p:sldId id="323" r:id="rId115"/>
    <p:sldId id="324" r:id="rId116"/>
    <p:sldId id="325" r:id="rId117"/>
    <p:sldId id="326"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82" r:id="rId131"/>
    <p:sldId id="374" r:id="rId132"/>
    <p:sldId id="383" r:id="rId133"/>
    <p:sldId id="384" r:id="rId134"/>
    <p:sldId id="375" r:id="rId135"/>
    <p:sldId id="376" r:id="rId136"/>
    <p:sldId id="377" r:id="rId137"/>
    <p:sldId id="378" r:id="rId138"/>
    <p:sldId id="379" r:id="rId139"/>
    <p:sldId id="380" r:id="rId140"/>
  </p:sldIdLst>
  <p:sldSz cx="10693400" cy="7556500"/>
  <p:notesSz cx="10693400" cy="7556500"/>
  <p:defaultTextStyle>
    <a:defPPr>
      <a:defRPr lang="en-US"/>
    </a:defPPr>
    <a:lvl1pPr marL="0" algn="l" defTabSz="914311" rtl="0" eaLnBrk="1" latinLnBrk="0" hangingPunct="1">
      <a:defRPr sz="1800" kern="1200">
        <a:solidFill>
          <a:schemeClr val="tx1"/>
        </a:solidFill>
        <a:latin typeface="+mn-lt"/>
        <a:ea typeface="+mn-ea"/>
        <a:cs typeface="+mn-cs"/>
      </a:defRPr>
    </a:lvl1pPr>
    <a:lvl2pPr marL="457156" algn="l" defTabSz="914311" rtl="0" eaLnBrk="1" latinLnBrk="0" hangingPunct="1">
      <a:defRPr sz="1800" kern="1200">
        <a:solidFill>
          <a:schemeClr val="tx1"/>
        </a:solidFill>
        <a:latin typeface="+mn-lt"/>
        <a:ea typeface="+mn-ea"/>
        <a:cs typeface="+mn-cs"/>
      </a:defRPr>
    </a:lvl2pPr>
    <a:lvl3pPr marL="914311" algn="l" defTabSz="914311" rtl="0" eaLnBrk="1" latinLnBrk="0" hangingPunct="1">
      <a:defRPr sz="1800" kern="1200">
        <a:solidFill>
          <a:schemeClr val="tx1"/>
        </a:solidFill>
        <a:latin typeface="+mn-lt"/>
        <a:ea typeface="+mn-ea"/>
        <a:cs typeface="+mn-cs"/>
      </a:defRPr>
    </a:lvl3pPr>
    <a:lvl4pPr marL="1371467" algn="l" defTabSz="914311" rtl="0" eaLnBrk="1" latinLnBrk="0" hangingPunct="1">
      <a:defRPr sz="1800" kern="1200">
        <a:solidFill>
          <a:schemeClr val="tx1"/>
        </a:solidFill>
        <a:latin typeface="+mn-lt"/>
        <a:ea typeface="+mn-ea"/>
        <a:cs typeface="+mn-cs"/>
      </a:defRPr>
    </a:lvl4pPr>
    <a:lvl5pPr marL="1828622" algn="l" defTabSz="914311" rtl="0" eaLnBrk="1" latinLnBrk="0" hangingPunct="1">
      <a:defRPr sz="1800" kern="1200">
        <a:solidFill>
          <a:schemeClr val="tx1"/>
        </a:solidFill>
        <a:latin typeface="+mn-lt"/>
        <a:ea typeface="+mn-ea"/>
        <a:cs typeface="+mn-cs"/>
      </a:defRPr>
    </a:lvl5pPr>
    <a:lvl6pPr marL="2285778" algn="l" defTabSz="914311" rtl="0" eaLnBrk="1" latinLnBrk="0" hangingPunct="1">
      <a:defRPr sz="1800" kern="1200">
        <a:solidFill>
          <a:schemeClr val="tx1"/>
        </a:solidFill>
        <a:latin typeface="+mn-lt"/>
        <a:ea typeface="+mn-ea"/>
        <a:cs typeface="+mn-cs"/>
      </a:defRPr>
    </a:lvl6pPr>
    <a:lvl7pPr marL="2742933" algn="l" defTabSz="914311" rtl="0" eaLnBrk="1" latinLnBrk="0" hangingPunct="1">
      <a:defRPr sz="1800" kern="1200">
        <a:solidFill>
          <a:schemeClr val="tx1"/>
        </a:solidFill>
        <a:latin typeface="+mn-lt"/>
        <a:ea typeface="+mn-ea"/>
        <a:cs typeface="+mn-cs"/>
      </a:defRPr>
    </a:lvl7pPr>
    <a:lvl8pPr marL="3200089" algn="l" defTabSz="914311" rtl="0" eaLnBrk="1" latinLnBrk="0" hangingPunct="1">
      <a:defRPr sz="1800" kern="1200">
        <a:solidFill>
          <a:schemeClr val="tx1"/>
        </a:solidFill>
        <a:latin typeface="+mn-lt"/>
        <a:ea typeface="+mn-ea"/>
        <a:cs typeface="+mn-cs"/>
      </a:defRPr>
    </a:lvl8pPr>
    <a:lvl9pPr marL="3657245" algn="l" defTabSz="91431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97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712C882B-A155-4E8E-9BA1-498074992140}" type="datetimeFigureOut">
              <a:rPr lang="en-US" smtClean="0"/>
              <a:t>8/21/2018</a:t>
            </a:fld>
            <a:endParaRPr lang="en-US"/>
          </a:p>
        </p:txBody>
      </p:sp>
      <p:sp>
        <p:nvSpPr>
          <p:cNvPr id="4" name="Slide Image Placeholder 3"/>
          <p:cNvSpPr>
            <a:spLocks noGrp="1" noRot="1" noChangeAspect="1"/>
          </p:cNvSpPr>
          <p:nvPr>
            <p:ph type="sldImg" idx="2"/>
          </p:nvPr>
        </p:nvSpPr>
        <p:spPr>
          <a:xfrm>
            <a:off x="3341688" y="566738"/>
            <a:ext cx="4010025" cy="2833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589338"/>
            <a:ext cx="8553450" cy="3400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177088"/>
            <a:ext cx="4633913"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77088"/>
            <a:ext cx="4632325" cy="377825"/>
          </a:xfrm>
          <a:prstGeom prst="rect">
            <a:avLst/>
          </a:prstGeom>
        </p:spPr>
        <p:txBody>
          <a:bodyPr vert="horz" lIns="91440" tIns="45720" rIns="91440" bIns="45720" rtlCol="0" anchor="b"/>
          <a:lstStyle>
            <a:lvl1pPr algn="r">
              <a:defRPr sz="1200"/>
            </a:lvl1pPr>
          </a:lstStyle>
          <a:p>
            <a:fld id="{5426ED79-6F90-41B0-BDF1-C4791FFC6011}" type="slidenum">
              <a:rPr lang="en-US" smtClean="0"/>
              <a:t>‹#›</a:t>
            </a:fld>
            <a:endParaRPr lang="en-US"/>
          </a:p>
        </p:txBody>
      </p:sp>
    </p:spTree>
    <p:extLst>
      <p:ext uri="{BB962C8B-B14F-4D97-AF65-F5344CB8AC3E}">
        <p14:creationId xmlns:p14="http://schemas.microsoft.com/office/powerpoint/2010/main" val="731651071"/>
      </p:ext>
    </p:extLst>
  </p:cSld>
  <p:clrMap bg1="lt1" tx1="dk1" bg2="lt2" tx2="dk2" accent1="accent1" accent2="accent2" accent3="accent3" accent4="accent4" accent5="accent5" accent6="accent6" hlink="hlink" folHlink="folHlink"/>
  <p:notesStyle>
    <a:lvl1pPr marL="0" algn="l" defTabSz="914311" rtl="0" eaLnBrk="1" latinLnBrk="0" hangingPunct="1">
      <a:defRPr sz="1300" kern="1200">
        <a:solidFill>
          <a:schemeClr val="tx1"/>
        </a:solidFill>
        <a:latin typeface="+mn-lt"/>
        <a:ea typeface="+mn-ea"/>
        <a:cs typeface="+mn-cs"/>
      </a:defRPr>
    </a:lvl1pPr>
    <a:lvl2pPr marL="457156" algn="l" defTabSz="914311" rtl="0" eaLnBrk="1" latinLnBrk="0" hangingPunct="1">
      <a:defRPr sz="1300" kern="1200">
        <a:solidFill>
          <a:schemeClr val="tx1"/>
        </a:solidFill>
        <a:latin typeface="+mn-lt"/>
        <a:ea typeface="+mn-ea"/>
        <a:cs typeface="+mn-cs"/>
      </a:defRPr>
    </a:lvl2pPr>
    <a:lvl3pPr marL="914311" algn="l" defTabSz="914311" rtl="0" eaLnBrk="1" latinLnBrk="0" hangingPunct="1">
      <a:defRPr sz="1300" kern="1200">
        <a:solidFill>
          <a:schemeClr val="tx1"/>
        </a:solidFill>
        <a:latin typeface="+mn-lt"/>
        <a:ea typeface="+mn-ea"/>
        <a:cs typeface="+mn-cs"/>
      </a:defRPr>
    </a:lvl3pPr>
    <a:lvl4pPr marL="1371467" algn="l" defTabSz="914311" rtl="0" eaLnBrk="1" latinLnBrk="0" hangingPunct="1">
      <a:defRPr sz="1300" kern="1200">
        <a:solidFill>
          <a:schemeClr val="tx1"/>
        </a:solidFill>
        <a:latin typeface="+mn-lt"/>
        <a:ea typeface="+mn-ea"/>
        <a:cs typeface="+mn-cs"/>
      </a:defRPr>
    </a:lvl4pPr>
    <a:lvl5pPr marL="1828622" algn="l" defTabSz="914311" rtl="0" eaLnBrk="1" latinLnBrk="0" hangingPunct="1">
      <a:defRPr sz="1300" kern="1200">
        <a:solidFill>
          <a:schemeClr val="tx1"/>
        </a:solidFill>
        <a:latin typeface="+mn-lt"/>
        <a:ea typeface="+mn-ea"/>
        <a:cs typeface="+mn-cs"/>
      </a:defRPr>
    </a:lvl5pPr>
    <a:lvl6pPr marL="2285778" algn="l" defTabSz="914311" rtl="0" eaLnBrk="1" latinLnBrk="0" hangingPunct="1">
      <a:defRPr sz="1300" kern="1200">
        <a:solidFill>
          <a:schemeClr val="tx1"/>
        </a:solidFill>
        <a:latin typeface="+mn-lt"/>
        <a:ea typeface="+mn-ea"/>
        <a:cs typeface="+mn-cs"/>
      </a:defRPr>
    </a:lvl6pPr>
    <a:lvl7pPr marL="2742933" algn="l" defTabSz="914311" rtl="0" eaLnBrk="1" latinLnBrk="0" hangingPunct="1">
      <a:defRPr sz="1300" kern="1200">
        <a:solidFill>
          <a:schemeClr val="tx1"/>
        </a:solidFill>
        <a:latin typeface="+mn-lt"/>
        <a:ea typeface="+mn-ea"/>
        <a:cs typeface="+mn-cs"/>
      </a:defRPr>
    </a:lvl7pPr>
    <a:lvl8pPr marL="3200089" algn="l" defTabSz="914311" rtl="0" eaLnBrk="1" latinLnBrk="0" hangingPunct="1">
      <a:defRPr sz="1300" kern="1200">
        <a:solidFill>
          <a:schemeClr val="tx1"/>
        </a:solidFill>
        <a:latin typeface="+mn-lt"/>
        <a:ea typeface="+mn-ea"/>
        <a:cs typeface="+mn-cs"/>
      </a:defRPr>
    </a:lvl8pPr>
    <a:lvl9pPr marL="3657245" algn="l" defTabSz="914311"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B7BD34-29E8-49C2-A07E-0FD01833849D}" type="slidenum">
              <a:rPr lang="zh-CN" altLang="en-US">
                <a:solidFill>
                  <a:prstClr val="black"/>
                </a:solidFill>
                <a:latin typeface="Times New Roman" pitchFamily="18" charset="0"/>
              </a:rPr>
              <a:pPr eaLnBrk="1" hangingPunct="1"/>
              <a:t>55</a:t>
            </a:fld>
            <a:endParaRPr lang="en-US" altLang="zh-CN">
              <a:solidFill>
                <a:prstClr val="black"/>
              </a:solidFill>
              <a:latin typeface="Times New Roman" pitchFamily="18" charset="0"/>
            </a:endParaRPr>
          </a:p>
        </p:txBody>
      </p:sp>
      <p:sp>
        <p:nvSpPr>
          <p:cNvPr id="78851" name="Rectangle 2"/>
          <p:cNvSpPr>
            <a:spLocks noGrp="1" noRot="1" noChangeAspect="1" noChangeArrowheads="1" noTextEdit="1"/>
          </p:cNvSpPr>
          <p:nvPr>
            <p:ph type="sldImg"/>
          </p:nvPr>
        </p:nvSpPr>
        <p:spPr>
          <a:xfrm>
            <a:off x="3341688" y="566738"/>
            <a:ext cx="4010025" cy="2833687"/>
          </a:xfrm>
          <a:ln/>
        </p:spPr>
      </p:sp>
      <p:sp>
        <p:nvSpPr>
          <p:cNvPr id="788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66E7A8FC-4363-4AA2-94F5-A32BA0467E35}" type="slidenum">
              <a:rPr lang="en-US" sz="1200">
                <a:solidFill>
                  <a:prstClr val="black"/>
                </a:solidFill>
              </a:rPr>
              <a:pPr eaLnBrk="1" hangingPunct="1"/>
              <a:t>119</a:t>
            </a:fld>
            <a:endParaRPr lang="en-US" sz="1200">
              <a:solidFill>
                <a:prstClr val="black"/>
              </a:solidFill>
            </a:endParaRPr>
          </a:p>
        </p:txBody>
      </p:sp>
      <p:sp>
        <p:nvSpPr>
          <p:cNvPr id="24579" name="Rectangle 2"/>
          <p:cNvSpPr>
            <a:spLocks noGrp="1" noRot="1" noChangeAspect="1" noChangeArrowheads="1" noTextEdit="1"/>
          </p:cNvSpPr>
          <p:nvPr>
            <p:ph type="sldImg"/>
          </p:nvPr>
        </p:nvSpPr>
        <p:spPr>
          <a:xfrm>
            <a:off x="3341688" y="566738"/>
            <a:ext cx="4010025" cy="2833687"/>
          </a:xfrm>
          <a:ln/>
        </p:spPr>
      </p:sp>
      <p:sp>
        <p:nvSpPr>
          <p:cNvPr id="2458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AEB5CE5-9135-448C-97EF-55106D0D3151}" type="slidenum">
              <a:rPr lang="en-US" sz="1200">
                <a:solidFill>
                  <a:prstClr val="black"/>
                </a:solidFill>
              </a:rPr>
              <a:pPr eaLnBrk="1" hangingPunct="1"/>
              <a:t>120</a:t>
            </a:fld>
            <a:endParaRPr lang="en-US" sz="1200">
              <a:solidFill>
                <a:prstClr val="black"/>
              </a:solidFill>
            </a:endParaRPr>
          </a:p>
        </p:txBody>
      </p:sp>
      <p:sp>
        <p:nvSpPr>
          <p:cNvPr id="25603" name="Rectangle 2"/>
          <p:cNvSpPr>
            <a:spLocks noGrp="1" noRot="1" noChangeAspect="1" noChangeArrowheads="1" noTextEdit="1"/>
          </p:cNvSpPr>
          <p:nvPr>
            <p:ph type="sldImg"/>
          </p:nvPr>
        </p:nvSpPr>
        <p:spPr>
          <a:xfrm>
            <a:off x="3341688" y="566738"/>
            <a:ext cx="4010025" cy="2833687"/>
          </a:xfrm>
          <a:ln/>
        </p:spPr>
      </p:sp>
      <p:sp>
        <p:nvSpPr>
          <p:cNvPr id="2560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70B7CA2D-0593-4F4B-A25D-E14F20042A79}" type="slidenum">
              <a:rPr lang="en-US" sz="1200">
                <a:solidFill>
                  <a:prstClr val="black"/>
                </a:solidFill>
              </a:rPr>
              <a:pPr eaLnBrk="1" hangingPunct="1"/>
              <a:t>121</a:t>
            </a:fld>
            <a:endParaRPr lang="en-US" sz="1200">
              <a:solidFill>
                <a:prstClr val="black"/>
              </a:solidFill>
            </a:endParaRPr>
          </a:p>
        </p:txBody>
      </p:sp>
      <p:sp>
        <p:nvSpPr>
          <p:cNvPr id="26627" name="Rectangle 2"/>
          <p:cNvSpPr>
            <a:spLocks noGrp="1" noRot="1" noChangeAspect="1" noChangeArrowheads="1" noTextEdit="1"/>
          </p:cNvSpPr>
          <p:nvPr>
            <p:ph type="sldImg"/>
          </p:nvPr>
        </p:nvSpPr>
        <p:spPr>
          <a:xfrm>
            <a:off x="3341688" y="566738"/>
            <a:ext cx="4010025" cy="2833687"/>
          </a:xfrm>
          <a:ln/>
        </p:spPr>
      </p:sp>
      <p:sp>
        <p:nvSpPr>
          <p:cNvPr id="2662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5D7AD71-A248-4290-9457-78A0E1838FF5}" type="slidenum">
              <a:rPr lang="en-US" sz="1200">
                <a:solidFill>
                  <a:prstClr val="black"/>
                </a:solidFill>
              </a:rPr>
              <a:pPr eaLnBrk="1" hangingPunct="1"/>
              <a:t>122</a:t>
            </a:fld>
            <a:endParaRPr lang="en-US" sz="1200">
              <a:solidFill>
                <a:prstClr val="black"/>
              </a:solidFill>
            </a:endParaRPr>
          </a:p>
        </p:txBody>
      </p:sp>
      <p:sp>
        <p:nvSpPr>
          <p:cNvPr id="27651" name="Rectangle 2"/>
          <p:cNvSpPr>
            <a:spLocks noGrp="1" noRot="1" noChangeAspect="1" noChangeArrowheads="1" noTextEdit="1"/>
          </p:cNvSpPr>
          <p:nvPr>
            <p:ph type="sldImg"/>
          </p:nvPr>
        </p:nvSpPr>
        <p:spPr>
          <a:xfrm>
            <a:off x="3341688" y="566738"/>
            <a:ext cx="4010025" cy="2833687"/>
          </a:xfrm>
          <a:ln/>
        </p:spPr>
      </p:sp>
      <p:sp>
        <p:nvSpPr>
          <p:cNvPr id="2765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B58F0807-3DEC-4876-A95A-DD326A904514}" type="slidenum">
              <a:rPr lang="en-US" sz="1200">
                <a:solidFill>
                  <a:prstClr val="black"/>
                </a:solidFill>
              </a:rPr>
              <a:pPr eaLnBrk="1" hangingPunct="1"/>
              <a:t>123</a:t>
            </a:fld>
            <a:endParaRPr lang="en-US" sz="1200">
              <a:solidFill>
                <a:prstClr val="black"/>
              </a:solidFill>
            </a:endParaRPr>
          </a:p>
        </p:txBody>
      </p:sp>
      <p:sp>
        <p:nvSpPr>
          <p:cNvPr id="28675" name="Rectangle 2"/>
          <p:cNvSpPr>
            <a:spLocks noGrp="1" noRot="1" noChangeAspect="1" noChangeArrowheads="1" noTextEdit="1"/>
          </p:cNvSpPr>
          <p:nvPr>
            <p:ph type="sldImg"/>
          </p:nvPr>
        </p:nvSpPr>
        <p:spPr>
          <a:xfrm>
            <a:off x="3341688" y="566738"/>
            <a:ext cx="4010025" cy="2833687"/>
          </a:xfrm>
          <a:ln/>
        </p:spPr>
      </p:sp>
      <p:sp>
        <p:nvSpPr>
          <p:cNvPr id="286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F85F71B4-CC07-4180-8CD4-656A54278214}" type="slidenum">
              <a:rPr lang="en-US" sz="1200">
                <a:solidFill>
                  <a:prstClr val="black"/>
                </a:solidFill>
              </a:rPr>
              <a:pPr eaLnBrk="1" hangingPunct="1"/>
              <a:t>125</a:t>
            </a:fld>
            <a:endParaRPr lang="en-US" sz="1200">
              <a:solidFill>
                <a:prstClr val="black"/>
              </a:solidFill>
            </a:endParaRPr>
          </a:p>
        </p:txBody>
      </p:sp>
      <p:sp>
        <p:nvSpPr>
          <p:cNvPr id="29699" name="Rectangle 2"/>
          <p:cNvSpPr>
            <a:spLocks noGrp="1" noRot="1" noChangeAspect="1" noChangeArrowheads="1" noTextEdit="1"/>
          </p:cNvSpPr>
          <p:nvPr>
            <p:ph type="sldImg"/>
          </p:nvPr>
        </p:nvSpPr>
        <p:spPr>
          <a:xfrm>
            <a:off x="3341688" y="566738"/>
            <a:ext cx="4010025" cy="2833687"/>
          </a:xfrm>
          <a:ln/>
        </p:spPr>
      </p:sp>
      <p:sp>
        <p:nvSpPr>
          <p:cNvPr id="2970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07577BBD-3611-4A9D-83E1-EA2BE4815FDF}" type="slidenum">
              <a:rPr lang="en-US" sz="1200" smtClean="0"/>
              <a:pPr eaLnBrk="1" hangingPunct="1"/>
              <a:t>127</a:t>
            </a:fld>
            <a:endParaRPr 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CD6A32B7-ABBA-4C17-A264-9F6B75A3DADC}" type="slidenum">
              <a:rPr lang="en-US" sz="1200" smtClean="0"/>
              <a:pPr eaLnBrk="1" hangingPunct="1"/>
              <a:t>128</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CD6A32B7-ABBA-4C17-A264-9F6B75A3DADC}" type="slidenum">
              <a:rPr lang="en-US" sz="1200" smtClean="0"/>
              <a:pPr eaLnBrk="1" hangingPunct="1"/>
              <a:t>129</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C60C2EC2-A132-4BD9-9F02-FAE89DC670F8}" type="slidenum">
              <a:rPr lang="en-US" sz="1200" smtClean="0"/>
              <a:pPr eaLnBrk="1" hangingPunct="1"/>
              <a:t>130</a:t>
            </a:fld>
            <a:endParaRPr 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9120CE-42A8-4B6A-B878-D0B3A5B9B89B}" type="slidenum">
              <a:rPr lang="zh-CN" altLang="en-US">
                <a:solidFill>
                  <a:prstClr val="black"/>
                </a:solidFill>
                <a:latin typeface="Times New Roman" pitchFamily="18" charset="0"/>
              </a:rPr>
              <a:pPr eaLnBrk="1" hangingPunct="1"/>
              <a:t>56</a:t>
            </a:fld>
            <a:endParaRPr lang="en-US" altLang="zh-CN">
              <a:solidFill>
                <a:prstClr val="black"/>
              </a:solidFill>
              <a:latin typeface="Times New Roman" pitchFamily="18" charset="0"/>
            </a:endParaRPr>
          </a:p>
        </p:txBody>
      </p:sp>
      <p:sp>
        <p:nvSpPr>
          <p:cNvPr id="79875" name="Rectangle 2"/>
          <p:cNvSpPr>
            <a:spLocks noGrp="1" noRot="1" noChangeAspect="1" noChangeArrowheads="1" noTextEdit="1"/>
          </p:cNvSpPr>
          <p:nvPr>
            <p:ph type="sldImg"/>
          </p:nvPr>
        </p:nvSpPr>
        <p:spPr>
          <a:xfrm>
            <a:off x="3341688" y="566738"/>
            <a:ext cx="4010025" cy="2833687"/>
          </a:xfrm>
          <a:ln/>
        </p:spPr>
      </p:sp>
      <p:sp>
        <p:nvSpPr>
          <p:cNvPr id="798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CB5D3238-6083-4E4B-9709-1F8219775F63}" type="slidenum">
              <a:rPr lang="en-US" sz="1200" smtClean="0"/>
              <a:pPr eaLnBrk="1" hangingPunct="1"/>
              <a:t>131</a:t>
            </a:fld>
            <a:endParaRPr 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CC36F42A-335D-4243-96D1-DD4ABA12E483}" type="slidenum">
              <a:rPr lang="en-US" sz="1200" smtClean="0"/>
              <a:pPr eaLnBrk="1" hangingPunct="1"/>
              <a:t>132</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E23F822D-C685-4567-AD39-6B2258E14EF8}" type="slidenum">
              <a:rPr lang="en-US" sz="1200" smtClean="0"/>
              <a:pPr eaLnBrk="1" hangingPunct="1"/>
              <a:t>133</a:t>
            </a:fld>
            <a:endParaRPr 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8F277EDF-B875-4651-9B31-A84039699479}" type="slidenum">
              <a:rPr lang="en-US" sz="1200" smtClean="0"/>
              <a:pPr eaLnBrk="1" hangingPunct="1"/>
              <a:t>134</a:t>
            </a:fld>
            <a:endParaRPr 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1FE1DDFA-CDAB-418C-B035-D7531C00FBA9}" type="slidenum">
              <a:rPr lang="en-US" sz="1200" smtClean="0"/>
              <a:pPr eaLnBrk="1" hangingPunct="1"/>
              <a:t>135</a:t>
            </a:fld>
            <a:endParaRPr 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C6442EC-D9A1-4DCF-B864-CD8AF0A97BEB}" type="slidenum">
              <a:rPr lang="zh-CN" altLang="en-US">
                <a:solidFill>
                  <a:prstClr val="black"/>
                </a:solidFill>
                <a:latin typeface="Times New Roman" pitchFamily="18" charset="0"/>
              </a:rPr>
              <a:pPr eaLnBrk="1" hangingPunct="1"/>
              <a:t>63</a:t>
            </a:fld>
            <a:endParaRPr lang="en-US" altLang="zh-CN">
              <a:solidFill>
                <a:prstClr val="black"/>
              </a:solidFill>
              <a:latin typeface="Times New Roman" pitchFamily="18" charset="0"/>
            </a:endParaRPr>
          </a:p>
        </p:txBody>
      </p:sp>
      <p:sp>
        <p:nvSpPr>
          <p:cNvPr id="80899" name="Rectangle 2"/>
          <p:cNvSpPr>
            <a:spLocks noGrp="1" noRot="1" noChangeAspect="1" noChangeArrowheads="1" noTextEdit="1"/>
          </p:cNvSpPr>
          <p:nvPr>
            <p:ph type="sldImg"/>
          </p:nvPr>
        </p:nvSpPr>
        <p:spPr>
          <a:xfrm>
            <a:off x="3341688" y="566738"/>
            <a:ext cx="4010025" cy="2833687"/>
          </a:xfrm>
          <a:ln/>
        </p:spPr>
      </p:sp>
      <p:sp>
        <p:nvSpPr>
          <p:cNvPr id="809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13712A9-E9BD-4DDA-98C1-4CCDF137D5D2}" type="slidenum">
              <a:rPr lang="zh-CN" altLang="en-US">
                <a:solidFill>
                  <a:prstClr val="black"/>
                </a:solidFill>
                <a:latin typeface="Times New Roman" pitchFamily="18" charset="0"/>
              </a:rPr>
              <a:pPr eaLnBrk="1" hangingPunct="1"/>
              <a:t>70</a:t>
            </a:fld>
            <a:endParaRPr lang="en-US" altLang="zh-CN">
              <a:solidFill>
                <a:prstClr val="black"/>
              </a:solidFill>
              <a:latin typeface="Times New Roman" pitchFamily="18" charset="0"/>
            </a:endParaRPr>
          </a:p>
        </p:txBody>
      </p:sp>
      <p:sp>
        <p:nvSpPr>
          <p:cNvPr id="81923" name="Rectangle 2"/>
          <p:cNvSpPr>
            <a:spLocks noGrp="1" noRot="1" noChangeAspect="1" noChangeArrowheads="1" noTextEdit="1"/>
          </p:cNvSpPr>
          <p:nvPr>
            <p:ph type="sldImg"/>
          </p:nvPr>
        </p:nvSpPr>
        <p:spPr>
          <a:xfrm>
            <a:off x="3341688" y="566738"/>
            <a:ext cx="4010025" cy="2833687"/>
          </a:xfrm>
          <a:ln/>
        </p:spPr>
      </p:sp>
      <p:sp>
        <p:nvSpPr>
          <p:cNvPr id="819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E424B9F-F9AA-4133-B677-0B5A76BE60DF}" type="slidenum">
              <a:rPr lang="en-US"/>
              <a:pPr/>
              <a:t>98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457AA0F6-A622-48A9-8C74-1239A2E02297}" type="slidenum">
              <a:rPr lang="en-US" sz="1200">
                <a:solidFill>
                  <a:prstClr val="black"/>
                </a:solidFill>
              </a:rPr>
              <a:pPr eaLnBrk="1" hangingPunct="1"/>
              <a:t>115</a:t>
            </a:fld>
            <a:endParaRPr lang="en-US" sz="1200">
              <a:solidFill>
                <a:prstClr val="black"/>
              </a:solidFill>
            </a:endParaRPr>
          </a:p>
        </p:txBody>
      </p:sp>
      <p:sp>
        <p:nvSpPr>
          <p:cNvPr id="19459" name="Rectangle 2"/>
          <p:cNvSpPr>
            <a:spLocks noGrp="1" noRot="1" noChangeAspect="1" noChangeArrowheads="1" noTextEdit="1"/>
          </p:cNvSpPr>
          <p:nvPr>
            <p:ph type="sldImg"/>
          </p:nvPr>
        </p:nvSpPr>
        <p:spPr>
          <a:xfrm>
            <a:off x="3341688" y="566738"/>
            <a:ext cx="4010025" cy="2833687"/>
          </a:xfrm>
          <a:ln/>
        </p:spPr>
      </p:sp>
      <p:sp>
        <p:nvSpPr>
          <p:cNvPr id="1946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CE6EF078-5A13-4376-999D-8E4BBB5A7875}" type="slidenum">
              <a:rPr lang="en-US" sz="1200">
                <a:solidFill>
                  <a:prstClr val="black"/>
                </a:solidFill>
              </a:rPr>
              <a:pPr eaLnBrk="1" hangingPunct="1"/>
              <a:t>116</a:t>
            </a:fld>
            <a:endParaRPr lang="en-US" sz="1200">
              <a:solidFill>
                <a:prstClr val="black"/>
              </a:solidFill>
            </a:endParaRPr>
          </a:p>
        </p:txBody>
      </p:sp>
      <p:sp>
        <p:nvSpPr>
          <p:cNvPr id="21507" name="Rectangle 2"/>
          <p:cNvSpPr>
            <a:spLocks noGrp="1" noRot="1" noChangeAspect="1" noChangeArrowheads="1" noTextEdit="1"/>
          </p:cNvSpPr>
          <p:nvPr>
            <p:ph type="sldImg"/>
          </p:nvPr>
        </p:nvSpPr>
        <p:spPr>
          <a:xfrm>
            <a:off x="3341688" y="566738"/>
            <a:ext cx="4010025" cy="2833687"/>
          </a:xfrm>
          <a:ln/>
        </p:spPr>
      </p:sp>
      <p:sp>
        <p:nvSpPr>
          <p:cNvPr id="2150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A0DE15BA-FE80-405B-B270-5CD409C37E2D}" type="slidenum">
              <a:rPr lang="en-US" sz="1200">
                <a:solidFill>
                  <a:prstClr val="black"/>
                </a:solidFill>
              </a:rPr>
              <a:pPr eaLnBrk="1" hangingPunct="1"/>
              <a:t>117</a:t>
            </a:fld>
            <a:endParaRPr lang="en-US" sz="1200">
              <a:solidFill>
                <a:prstClr val="black"/>
              </a:solidFill>
            </a:endParaRPr>
          </a:p>
        </p:txBody>
      </p:sp>
      <p:sp>
        <p:nvSpPr>
          <p:cNvPr id="22531" name="Rectangle 2"/>
          <p:cNvSpPr>
            <a:spLocks noGrp="1" noRot="1" noChangeAspect="1" noChangeArrowheads="1" noTextEdit="1"/>
          </p:cNvSpPr>
          <p:nvPr>
            <p:ph type="sldImg"/>
          </p:nvPr>
        </p:nvSpPr>
        <p:spPr>
          <a:xfrm>
            <a:off x="3341688" y="566738"/>
            <a:ext cx="4010025" cy="2833687"/>
          </a:xfrm>
          <a:ln/>
        </p:spPr>
      </p:sp>
      <p:sp>
        <p:nvSpPr>
          <p:cNvPr id="2253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36331B94-8C52-4934-A3DD-AE1E83A2D471}" type="slidenum">
              <a:rPr lang="en-US" sz="1200">
                <a:solidFill>
                  <a:prstClr val="black"/>
                </a:solidFill>
              </a:rPr>
              <a:pPr eaLnBrk="1" hangingPunct="1"/>
              <a:t>118</a:t>
            </a:fld>
            <a:endParaRPr lang="en-US" sz="1200">
              <a:solidFill>
                <a:prstClr val="black"/>
              </a:solidFill>
            </a:endParaRPr>
          </a:p>
        </p:txBody>
      </p:sp>
      <p:sp>
        <p:nvSpPr>
          <p:cNvPr id="23555" name="Rectangle 2"/>
          <p:cNvSpPr>
            <a:spLocks noGrp="1" noRot="1" noChangeAspect="1" noChangeArrowheads="1" noTextEdit="1"/>
          </p:cNvSpPr>
          <p:nvPr>
            <p:ph type="sldImg"/>
          </p:nvPr>
        </p:nvSpPr>
        <p:spPr>
          <a:xfrm>
            <a:off x="3341688" y="566738"/>
            <a:ext cx="4010025" cy="2833687"/>
          </a:xfrm>
          <a:ln/>
        </p:spPr>
      </p:sp>
      <p:sp>
        <p:nvSpPr>
          <p:cNvPr id="2355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6"/>
            <a:ext cx="908939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1"/>
            <a:ext cx="748538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t>Khoa </a:t>
            </a:r>
            <a:r>
              <a:rPr lang="en-US" smtClean="0"/>
              <a:t>công </a:t>
            </a:r>
            <a:r>
              <a:rPr lang="en-US" spc="-5" smtClean="0"/>
              <a:t>nghệ thông </a:t>
            </a:r>
            <a:r>
              <a:rPr lang="en-US" smtClean="0"/>
              <a:t>tin - </a:t>
            </a:r>
            <a:r>
              <a:rPr lang="en-US" spc="-5" smtClean="0"/>
              <a:t>Học viện </a:t>
            </a:r>
            <a:r>
              <a:rPr lang="en-US" smtClean="0"/>
              <a:t>Kỹ </a:t>
            </a:r>
            <a:r>
              <a:rPr lang="en-US" spc="-5" smtClean="0"/>
              <a:t>thuật quân</a:t>
            </a:r>
            <a:r>
              <a:rPr lang="en-US" spc="155" smtClean="0"/>
              <a:t> </a:t>
            </a:r>
            <a:r>
              <a:rPr lang="en-US" smtClean="0"/>
              <a:t>sự</a:t>
            </a:r>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2610"/>
            <a:ext cx="9624060" cy="12594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670" y="1691467"/>
            <a:ext cx="4724775" cy="704923"/>
          </a:xfrm>
        </p:spPr>
        <p:txBody>
          <a:bodyPr anchor="b"/>
          <a:lstStyle>
            <a:lvl1pPr marL="0" indent="0">
              <a:buNone/>
              <a:defRPr sz="2700" b="1"/>
            </a:lvl1pPr>
            <a:lvl2pPr marL="521341" indent="0">
              <a:buNone/>
              <a:defRPr sz="2300" b="1"/>
            </a:lvl2pPr>
            <a:lvl3pPr marL="1042680" indent="0">
              <a:buNone/>
              <a:defRPr sz="2100" b="1"/>
            </a:lvl3pPr>
            <a:lvl4pPr marL="1564021" indent="0">
              <a:buNone/>
              <a:defRPr sz="1800" b="1"/>
            </a:lvl4pPr>
            <a:lvl5pPr marL="2085362" indent="0">
              <a:buNone/>
              <a:defRPr sz="1800" b="1"/>
            </a:lvl5pPr>
            <a:lvl6pPr marL="2606700" indent="0">
              <a:buNone/>
              <a:defRPr sz="1800" b="1"/>
            </a:lvl6pPr>
            <a:lvl7pPr marL="3128041" indent="0">
              <a:buNone/>
              <a:defRPr sz="1800" b="1"/>
            </a:lvl7pPr>
            <a:lvl8pPr marL="3649381" indent="0">
              <a:buNone/>
              <a:defRPr sz="1800" b="1"/>
            </a:lvl8pPr>
            <a:lvl9pPr marL="4170721"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670" y="2396390"/>
            <a:ext cx="4724775"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101" y="1691467"/>
            <a:ext cx="4726631" cy="704923"/>
          </a:xfrm>
        </p:spPr>
        <p:txBody>
          <a:bodyPr anchor="b"/>
          <a:lstStyle>
            <a:lvl1pPr marL="0" indent="0">
              <a:buNone/>
              <a:defRPr sz="2700" b="1"/>
            </a:lvl1pPr>
            <a:lvl2pPr marL="521341" indent="0">
              <a:buNone/>
              <a:defRPr sz="2300" b="1"/>
            </a:lvl2pPr>
            <a:lvl3pPr marL="1042680" indent="0">
              <a:buNone/>
              <a:defRPr sz="2100" b="1"/>
            </a:lvl3pPr>
            <a:lvl4pPr marL="1564021" indent="0">
              <a:buNone/>
              <a:defRPr sz="1800" b="1"/>
            </a:lvl4pPr>
            <a:lvl5pPr marL="2085362" indent="0">
              <a:buNone/>
              <a:defRPr sz="1800" b="1"/>
            </a:lvl5pPr>
            <a:lvl6pPr marL="2606700" indent="0">
              <a:buNone/>
              <a:defRPr sz="1800" b="1"/>
            </a:lvl6pPr>
            <a:lvl7pPr marL="3128041" indent="0">
              <a:buNone/>
              <a:defRPr sz="1800" b="1"/>
            </a:lvl7pPr>
            <a:lvl8pPr marL="3649381" indent="0">
              <a:buNone/>
              <a:defRPr sz="1800" b="1"/>
            </a:lvl8pPr>
            <a:lvl9pPr marL="4170721"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32101" y="2396390"/>
            <a:ext cx="4726631"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03FAC30A-586F-4666-B891-AF41DE7E19F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090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C4435D20-8F57-4462-98DC-D21E4B2443B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4334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42D5963D-6929-48DC-87D1-3FF00DE910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9177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2" y="300862"/>
            <a:ext cx="3518055" cy="1280407"/>
          </a:xfrm>
        </p:spPr>
        <p:txBody>
          <a:bodyPr/>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80822" y="300863"/>
            <a:ext cx="5977908" cy="644926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672" y="1581268"/>
            <a:ext cx="3518055" cy="5168856"/>
          </a:xfrm>
        </p:spPr>
        <p:txBody>
          <a:bodyPr/>
          <a:lstStyle>
            <a:lvl1pPr marL="0" indent="0">
              <a:buNone/>
              <a:defRPr sz="1600"/>
            </a:lvl1pPr>
            <a:lvl2pPr marL="521341" indent="0">
              <a:buNone/>
              <a:defRPr sz="1400"/>
            </a:lvl2pPr>
            <a:lvl3pPr marL="1042680" indent="0">
              <a:buNone/>
              <a:defRPr sz="1100"/>
            </a:lvl3pPr>
            <a:lvl4pPr marL="1564021" indent="0">
              <a:buNone/>
              <a:defRPr sz="1000"/>
            </a:lvl4pPr>
            <a:lvl5pPr marL="2085362" indent="0">
              <a:buNone/>
              <a:defRPr sz="1000"/>
            </a:lvl5pPr>
            <a:lvl6pPr marL="2606700" indent="0">
              <a:buNone/>
              <a:defRPr sz="1000"/>
            </a:lvl6pPr>
            <a:lvl7pPr marL="3128041" indent="0">
              <a:buNone/>
              <a:defRPr sz="1000"/>
            </a:lvl7pPr>
            <a:lvl8pPr marL="3649381" indent="0">
              <a:buNone/>
              <a:defRPr sz="1000"/>
            </a:lvl8pPr>
            <a:lvl9pPr marL="4170721" indent="0">
              <a:buNone/>
              <a:defRPr sz="10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9BEFDCC-C2AF-475F-AE59-E431288EC32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7163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89550"/>
            <a:ext cx="6416040" cy="624461"/>
          </a:xfrm>
        </p:spPr>
        <p:txBody>
          <a:bodyPr/>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981" y="675187"/>
            <a:ext cx="6416040" cy="4533900"/>
          </a:xfrm>
        </p:spPr>
        <p:txBody>
          <a:bodyPr/>
          <a:lstStyle>
            <a:lvl1pPr marL="0" indent="0">
              <a:buNone/>
              <a:defRPr sz="3600"/>
            </a:lvl1pPr>
            <a:lvl2pPr marL="521341" indent="0">
              <a:buNone/>
              <a:defRPr sz="3200"/>
            </a:lvl2pPr>
            <a:lvl3pPr marL="1042680" indent="0">
              <a:buNone/>
              <a:defRPr sz="2700"/>
            </a:lvl3pPr>
            <a:lvl4pPr marL="1564021" indent="0">
              <a:buNone/>
              <a:defRPr sz="2300"/>
            </a:lvl4pPr>
            <a:lvl5pPr marL="2085362" indent="0">
              <a:buNone/>
              <a:defRPr sz="2300"/>
            </a:lvl5pPr>
            <a:lvl6pPr marL="2606700" indent="0">
              <a:buNone/>
              <a:defRPr sz="2300"/>
            </a:lvl6pPr>
            <a:lvl7pPr marL="3128041" indent="0">
              <a:buNone/>
              <a:defRPr sz="2300"/>
            </a:lvl7pPr>
            <a:lvl8pPr marL="3649381" indent="0">
              <a:buNone/>
              <a:defRPr sz="2300"/>
            </a:lvl8pPr>
            <a:lvl9pPr marL="4170721" indent="0">
              <a:buNone/>
              <a:defRPr sz="2300"/>
            </a:lvl9pPr>
          </a:lstStyle>
          <a:p>
            <a:pPr lvl="0"/>
            <a:endParaRPr lang="en-US" noProof="0" smtClean="0"/>
          </a:p>
        </p:txBody>
      </p:sp>
      <p:sp>
        <p:nvSpPr>
          <p:cNvPr id="4" name="Text Placeholder 3"/>
          <p:cNvSpPr>
            <a:spLocks noGrp="1"/>
          </p:cNvSpPr>
          <p:nvPr>
            <p:ph type="body" sz="half" idx="2"/>
          </p:nvPr>
        </p:nvSpPr>
        <p:spPr>
          <a:xfrm>
            <a:off x="2095981" y="5914011"/>
            <a:ext cx="6416040" cy="886839"/>
          </a:xfrm>
        </p:spPr>
        <p:txBody>
          <a:bodyPr/>
          <a:lstStyle>
            <a:lvl1pPr marL="0" indent="0">
              <a:buNone/>
              <a:defRPr sz="1600"/>
            </a:lvl1pPr>
            <a:lvl2pPr marL="521341" indent="0">
              <a:buNone/>
              <a:defRPr sz="1400"/>
            </a:lvl2pPr>
            <a:lvl3pPr marL="1042680" indent="0">
              <a:buNone/>
              <a:defRPr sz="1100"/>
            </a:lvl3pPr>
            <a:lvl4pPr marL="1564021" indent="0">
              <a:buNone/>
              <a:defRPr sz="1000"/>
            </a:lvl4pPr>
            <a:lvl5pPr marL="2085362" indent="0">
              <a:buNone/>
              <a:defRPr sz="1000"/>
            </a:lvl5pPr>
            <a:lvl6pPr marL="2606700" indent="0">
              <a:buNone/>
              <a:defRPr sz="1000"/>
            </a:lvl6pPr>
            <a:lvl7pPr marL="3128041" indent="0">
              <a:buNone/>
              <a:defRPr sz="1000"/>
            </a:lvl7pPr>
            <a:lvl8pPr marL="3649381" indent="0">
              <a:buNone/>
              <a:defRPr sz="1000"/>
            </a:lvl8pPr>
            <a:lvl9pPr marL="4170721" indent="0">
              <a:buNone/>
              <a:defRPr sz="10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B174D844-9C1C-42EC-B38F-6BDE26451E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46957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F06C4433-FBE2-4EC3-BE26-41247B34FF8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06162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7740" y="335846"/>
            <a:ext cx="2341037" cy="629708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2769" y="335846"/>
            <a:ext cx="6846746" cy="62970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EE9BDC0-A228-49F3-AF46-1BA42C4B68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04530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712895" y="1343379"/>
            <a:ext cx="9267613" cy="1007533"/>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hlink"/>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fontAlgn="base">
              <a:spcBef>
                <a:spcPct val="0"/>
              </a:spcBef>
              <a:spcAft>
                <a:spcPct val="0"/>
              </a:spcAft>
            </a:pPr>
            <a:endParaRPr lang="en-US" smtClean="0">
              <a:solidFill>
                <a:srgbClr val="000000"/>
              </a:solidFill>
              <a:ea typeface="宋体" pitchFamily="2" charset="-122"/>
            </a:endParaRPr>
          </a:p>
        </p:txBody>
      </p:sp>
      <p:sp>
        <p:nvSpPr>
          <p:cNvPr id="5" name="Line 8"/>
          <p:cNvSpPr>
            <a:spLocks noChangeShapeType="1"/>
          </p:cNvSpPr>
          <p:nvPr/>
        </p:nvSpPr>
        <p:spPr bwMode="auto">
          <a:xfrm>
            <a:off x="1871347" y="3106561"/>
            <a:ext cx="7615335" cy="0"/>
          </a:xfrm>
          <a:prstGeom prst="line">
            <a:avLst/>
          </a:prstGeom>
          <a:noFill/>
          <a:ln w="57150" cmpd="thinThick">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fontAlgn="base">
              <a:spcBef>
                <a:spcPct val="0"/>
              </a:spcBef>
              <a:spcAft>
                <a:spcPct val="0"/>
              </a:spcAft>
            </a:pPr>
            <a:endParaRPr lang="en-US" smtClean="0">
              <a:solidFill>
                <a:srgbClr val="000000"/>
              </a:solidFill>
              <a:ea typeface="宋体" pitchFamily="2" charset="-122"/>
            </a:endParaRPr>
          </a:p>
        </p:txBody>
      </p:sp>
      <p:sp>
        <p:nvSpPr>
          <p:cNvPr id="6" name="Line 10"/>
          <p:cNvSpPr>
            <a:spLocks noChangeShapeType="1"/>
          </p:cNvSpPr>
          <p:nvPr userDrawn="1"/>
        </p:nvSpPr>
        <p:spPr bwMode="auto">
          <a:xfrm>
            <a:off x="0" y="419806"/>
            <a:ext cx="10693400" cy="0"/>
          </a:xfrm>
          <a:prstGeom prst="line">
            <a:avLst/>
          </a:prstGeom>
          <a:noFill/>
          <a:ln w="38100" cmpd="dbl">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lstStyle/>
          <a:p>
            <a:pPr fontAlgn="base">
              <a:spcBef>
                <a:spcPct val="0"/>
              </a:spcBef>
              <a:spcAft>
                <a:spcPct val="0"/>
              </a:spcAft>
            </a:pPr>
            <a:endParaRPr lang="en-US" smtClean="0">
              <a:solidFill>
                <a:srgbClr val="000000"/>
              </a:solidFill>
              <a:ea typeface="宋体" pitchFamily="2" charset="-122"/>
            </a:endParaRPr>
          </a:p>
        </p:txBody>
      </p:sp>
      <p:sp>
        <p:nvSpPr>
          <p:cNvPr id="287746" name="Rectangle 2"/>
          <p:cNvSpPr>
            <a:spLocks noGrp="1" noChangeArrowheads="1"/>
          </p:cNvSpPr>
          <p:nvPr>
            <p:ph type="ctrTitle"/>
          </p:nvPr>
        </p:nvSpPr>
        <p:spPr>
          <a:xfrm>
            <a:off x="1069340" y="1679222"/>
            <a:ext cx="8914880" cy="1763183"/>
          </a:xfrm>
        </p:spPr>
        <p:txBody>
          <a:bodyPr/>
          <a:lstStyle>
            <a:lvl1pPr>
              <a:defRPr sz="5700"/>
            </a:lvl1pPr>
          </a:lstStyle>
          <a:p>
            <a:pPr lvl="0"/>
            <a:r>
              <a:rPr lang="en-US" altLang="en-US" noProof="0" smtClean="0"/>
              <a:t>Click to edit Master title style</a:t>
            </a:r>
          </a:p>
        </p:txBody>
      </p:sp>
      <p:sp>
        <p:nvSpPr>
          <p:cNvPr id="287747" name="Rectangle 3"/>
          <p:cNvSpPr>
            <a:spLocks noGrp="1" noChangeArrowheads="1"/>
          </p:cNvSpPr>
          <p:nvPr>
            <p:ph type="subTitle" idx="1"/>
          </p:nvPr>
        </p:nvSpPr>
        <p:spPr>
          <a:xfrm>
            <a:off x="2227793" y="4030134"/>
            <a:ext cx="7663603" cy="1847144"/>
          </a:xfrm>
        </p:spPr>
        <p:txBody>
          <a:bodyPr/>
          <a:lstStyle>
            <a:lvl1pPr marL="0" indent="0">
              <a:buFont typeface="Wingdings" pitchFamily="2" charset="2"/>
              <a:buNone/>
              <a:defRPr sz="3200"/>
            </a:lvl1pPr>
          </a:lstStyle>
          <a:p>
            <a:pPr lvl="0"/>
            <a:r>
              <a:rPr lang="en-US" altLang="en-US" noProof="0" smtClean="0"/>
              <a:t>Click to edit Master subtitle style</a:t>
            </a:r>
          </a:p>
        </p:txBody>
      </p:sp>
      <p:sp>
        <p:nvSpPr>
          <p:cNvPr id="7"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xfrm>
            <a:off x="3653580" y="6879565"/>
            <a:ext cx="3386243" cy="503767"/>
          </a:xfrm>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18AEB0FE-8973-4D2B-84B8-117184852DD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604112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4670" y="1763184"/>
            <a:ext cx="9624060" cy="46178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DFF8D8-60C5-43E1-877E-71D3FC774CB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170732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5753"/>
            <a:ext cx="9089390" cy="1500805"/>
          </a:xfrm>
        </p:spPr>
        <p:txBody>
          <a:bodyPr/>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44705" y="3202769"/>
            <a:ext cx="9089390" cy="1652984"/>
          </a:xfrm>
        </p:spPr>
        <p:txBody>
          <a:bodyPr anchor="b"/>
          <a:lstStyle>
            <a:lvl1pPr marL="0" indent="0">
              <a:buNone/>
              <a:defRPr sz="2300"/>
            </a:lvl1pPr>
            <a:lvl2pPr marL="521341" indent="0">
              <a:buNone/>
              <a:defRPr sz="2100"/>
            </a:lvl2pPr>
            <a:lvl3pPr marL="1042680" indent="0">
              <a:buNone/>
              <a:defRPr sz="1800"/>
            </a:lvl3pPr>
            <a:lvl4pPr marL="1564021" indent="0">
              <a:buNone/>
              <a:defRPr sz="1600"/>
            </a:lvl4pPr>
            <a:lvl5pPr marL="2085362" indent="0">
              <a:buNone/>
              <a:defRPr sz="1600"/>
            </a:lvl5pPr>
            <a:lvl6pPr marL="2606700" indent="0">
              <a:buNone/>
              <a:defRPr sz="1600"/>
            </a:lvl6pPr>
            <a:lvl7pPr marL="3128041" indent="0">
              <a:buNone/>
              <a:defRPr sz="1600"/>
            </a:lvl7pPr>
            <a:lvl8pPr marL="3649381" indent="0">
              <a:buNone/>
              <a:defRPr sz="1600"/>
            </a:lvl8pPr>
            <a:lvl9pPr marL="4170721"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F8F3864-E5B8-4EAD-8983-29AD594B6ED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69895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159138" y="842264"/>
            <a:ext cx="8375127" cy="615553"/>
          </a:xfrm>
        </p:spPr>
        <p:txBody>
          <a:bodyPr lIns="0" tIns="0" rIns="0" bIns="0"/>
          <a:lstStyle>
            <a:lvl1pPr>
              <a:defRPr sz="4000" b="1" i="0">
                <a:solidFill>
                  <a:srgbClr val="000099"/>
                </a:solidFill>
                <a:latin typeface="Arial"/>
                <a:cs typeface="Arial"/>
              </a:defRPr>
            </a:lvl1pPr>
          </a:lstStyle>
          <a:p>
            <a:endParaRPr/>
          </a:p>
        </p:txBody>
      </p:sp>
      <p:sp>
        <p:nvSpPr>
          <p:cNvPr id="3" name="Holder 3"/>
          <p:cNvSpPr>
            <a:spLocks noGrp="1"/>
          </p:cNvSpPr>
          <p:nvPr>
            <p:ph type="body" idx="1"/>
          </p:nvPr>
        </p:nvSpPr>
        <p:spPr>
          <a:xfrm>
            <a:off x="1093844" y="1870956"/>
            <a:ext cx="8505712" cy="492443"/>
          </a:xfrm>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t>Khoa </a:t>
            </a:r>
            <a:r>
              <a:rPr lang="en-US" smtClean="0"/>
              <a:t>công </a:t>
            </a:r>
            <a:r>
              <a:rPr lang="en-US" spc="-5" smtClean="0"/>
              <a:t>nghệ thông </a:t>
            </a:r>
            <a:r>
              <a:rPr lang="en-US" smtClean="0"/>
              <a:t>tin - </a:t>
            </a:r>
            <a:r>
              <a:rPr lang="en-US" spc="-5" smtClean="0"/>
              <a:t>Học viện </a:t>
            </a:r>
            <a:r>
              <a:rPr lang="en-US" smtClean="0"/>
              <a:t>Kỹ </a:t>
            </a:r>
            <a:r>
              <a:rPr lang="en-US" spc="-5" smtClean="0"/>
              <a:t>thuật quân</a:t>
            </a:r>
            <a:r>
              <a:rPr lang="en-US" spc="155" smtClean="0"/>
              <a:t> </a:t>
            </a:r>
            <a:r>
              <a:rPr lang="en-US" smtClean="0"/>
              <a:t>sự</a:t>
            </a:r>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670" y="1763185"/>
            <a:ext cx="4722918" cy="499218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5812" y="1763185"/>
            <a:ext cx="4722918" cy="499218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9EAD1A-1D82-4D17-951F-90287BAB4DF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2567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2610"/>
            <a:ext cx="9624060" cy="12594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670" y="1691467"/>
            <a:ext cx="4724775" cy="704923"/>
          </a:xfrm>
        </p:spPr>
        <p:txBody>
          <a:bodyPr anchor="b"/>
          <a:lstStyle>
            <a:lvl1pPr marL="0" indent="0">
              <a:buNone/>
              <a:defRPr sz="2700" b="1"/>
            </a:lvl1pPr>
            <a:lvl2pPr marL="521341" indent="0">
              <a:buNone/>
              <a:defRPr sz="2300" b="1"/>
            </a:lvl2pPr>
            <a:lvl3pPr marL="1042680" indent="0">
              <a:buNone/>
              <a:defRPr sz="2100" b="1"/>
            </a:lvl3pPr>
            <a:lvl4pPr marL="1564021" indent="0">
              <a:buNone/>
              <a:defRPr sz="1800" b="1"/>
            </a:lvl4pPr>
            <a:lvl5pPr marL="2085362" indent="0">
              <a:buNone/>
              <a:defRPr sz="1800" b="1"/>
            </a:lvl5pPr>
            <a:lvl6pPr marL="2606700" indent="0">
              <a:buNone/>
              <a:defRPr sz="1800" b="1"/>
            </a:lvl6pPr>
            <a:lvl7pPr marL="3128041" indent="0">
              <a:buNone/>
              <a:defRPr sz="1800" b="1"/>
            </a:lvl7pPr>
            <a:lvl8pPr marL="3649381" indent="0">
              <a:buNone/>
              <a:defRPr sz="1800" b="1"/>
            </a:lvl8pPr>
            <a:lvl9pPr marL="4170721"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670" y="2396390"/>
            <a:ext cx="4724775"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101" y="1691467"/>
            <a:ext cx="4726631" cy="704923"/>
          </a:xfrm>
        </p:spPr>
        <p:txBody>
          <a:bodyPr anchor="b"/>
          <a:lstStyle>
            <a:lvl1pPr marL="0" indent="0">
              <a:buNone/>
              <a:defRPr sz="2700" b="1"/>
            </a:lvl1pPr>
            <a:lvl2pPr marL="521341" indent="0">
              <a:buNone/>
              <a:defRPr sz="2300" b="1"/>
            </a:lvl2pPr>
            <a:lvl3pPr marL="1042680" indent="0">
              <a:buNone/>
              <a:defRPr sz="2100" b="1"/>
            </a:lvl3pPr>
            <a:lvl4pPr marL="1564021" indent="0">
              <a:buNone/>
              <a:defRPr sz="1800" b="1"/>
            </a:lvl4pPr>
            <a:lvl5pPr marL="2085362" indent="0">
              <a:buNone/>
              <a:defRPr sz="1800" b="1"/>
            </a:lvl5pPr>
            <a:lvl6pPr marL="2606700" indent="0">
              <a:buNone/>
              <a:defRPr sz="1800" b="1"/>
            </a:lvl6pPr>
            <a:lvl7pPr marL="3128041" indent="0">
              <a:buNone/>
              <a:defRPr sz="1800" b="1"/>
            </a:lvl7pPr>
            <a:lvl8pPr marL="3649381" indent="0">
              <a:buNone/>
              <a:defRPr sz="1800" b="1"/>
            </a:lvl8pPr>
            <a:lvl9pPr marL="4170721"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32101" y="2396390"/>
            <a:ext cx="4726631"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6A1168A-71B1-4C41-AE52-DFC987C2391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77845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D63DEBF-56F4-45DB-BEDA-AA3F1472F98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06050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A2F1B6F-4706-4D1B-A35E-F9366AE3FBE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44672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2" y="300862"/>
            <a:ext cx="3518055" cy="1280407"/>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80822" y="300863"/>
            <a:ext cx="5977908" cy="644926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672" y="1581268"/>
            <a:ext cx="3518055" cy="5168856"/>
          </a:xfrm>
        </p:spPr>
        <p:txBody>
          <a:bodyPr/>
          <a:lstStyle>
            <a:lvl1pPr marL="0" indent="0">
              <a:buNone/>
              <a:defRPr sz="1600"/>
            </a:lvl1pPr>
            <a:lvl2pPr marL="521341" indent="0">
              <a:buNone/>
              <a:defRPr sz="1400"/>
            </a:lvl2pPr>
            <a:lvl3pPr marL="1042680" indent="0">
              <a:buNone/>
              <a:defRPr sz="1100"/>
            </a:lvl3pPr>
            <a:lvl4pPr marL="1564021" indent="0">
              <a:buNone/>
              <a:defRPr sz="1000"/>
            </a:lvl4pPr>
            <a:lvl5pPr marL="2085362" indent="0">
              <a:buNone/>
              <a:defRPr sz="1000"/>
            </a:lvl5pPr>
            <a:lvl6pPr marL="2606700" indent="0">
              <a:buNone/>
              <a:defRPr sz="1000"/>
            </a:lvl6pPr>
            <a:lvl7pPr marL="3128041" indent="0">
              <a:buNone/>
              <a:defRPr sz="1000"/>
            </a:lvl7pPr>
            <a:lvl8pPr marL="3649381" indent="0">
              <a:buNone/>
              <a:defRPr sz="1000"/>
            </a:lvl8pPr>
            <a:lvl9pPr marL="4170721"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146172-6CF4-495B-AB7E-2966E0A6205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494046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89550"/>
            <a:ext cx="6416040" cy="624461"/>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981" y="675187"/>
            <a:ext cx="6416040" cy="4533900"/>
          </a:xfrm>
        </p:spPr>
        <p:txBody>
          <a:bodyPr/>
          <a:lstStyle>
            <a:lvl1pPr marL="0" indent="0">
              <a:buNone/>
              <a:defRPr sz="3600"/>
            </a:lvl1pPr>
            <a:lvl2pPr marL="521341" indent="0">
              <a:buNone/>
              <a:defRPr sz="3200"/>
            </a:lvl2pPr>
            <a:lvl3pPr marL="1042680" indent="0">
              <a:buNone/>
              <a:defRPr sz="2700"/>
            </a:lvl3pPr>
            <a:lvl4pPr marL="1564021" indent="0">
              <a:buNone/>
              <a:defRPr sz="2300"/>
            </a:lvl4pPr>
            <a:lvl5pPr marL="2085362" indent="0">
              <a:buNone/>
              <a:defRPr sz="2300"/>
            </a:lvl5pPr>
            <a:lvl6pPr marL="2606700" indent="0">
              <a:buNone/>
              <a:defRPr sz="2300"/>
            </a:lvl6pPr>
            <a:lvl7pPr marL="3128041" indent="0">
              <a:buNone/>
              <a:defRPr sz="2300"/>
            </a:lvl7pPr>
            <a:lvl8pPr marL="3649381" indent="0">
              <a:buNone/>
              <a:defRPr sz="2300"/>
            </a:lvl8pPr>
            <a:lvl9pPr marL="4170721" indent="0">
              <a:buNone/>
              <a:defRPr sz="2300"/>
            </a:lvl9pPr>
          </a:lstStyle>
          <a:p>
            <a:pPr lvl="0"/>
            <a:endParaRPr lang="en-US" noProof="0" smtClean="0"/>
          </a:p>
        </p:txBody>
      </p:sp>
      <p:sp>
        <p:nvSpPr>
          <p:cNvPr id="4" name="Text Placeholder 3"/>
          <p:cNvSpPr>
            <a:spLocks noGrp="1"/>
          </p:cNvSpPr>
          <p:nvPr>
            <p:ph type="body" sz="half" idx="2"/>
          </p:nvPr>
        </p:nvSpPr>
        <p:spPr>
          <a:xfrm>
            <a:off x="2095981" y="5914011"/>
            <a:ext cx="6416040" cy="886839"/>
          </a:xfrm>
        </p:spPr>
        <p:txBody>
          <a:bodyPr/>
          <a:lstStyle>
            <a:lvl1pPr marL="0" indent="0">
              <a:buNone/>
              <a:defRPr sz="1600"/>
            </a:lvl1pPr>
            <a:lvl2pPr marL="521341" indent="0">
              <a:buNone/>
              <a:defRPr sz="1400"/>
            </a:lvl2pPr>
            <a:lvl3pPr marL="1042680" indent="0">
              <a:buNone/>
              <a:defRPr sz="1100"/>
            </a:lvl3pPr>
            <a:lvl4pPr marL="1564021" indent="0">
              <a:buNone/>
              <a:defRPr sz="1000"/>
            </a:lvl4pPr>
            <a:lvl5pPr marL="2085362" indent="0">
              <a:buNone/>
              <a:defRPr sz="1000"/>
            </a:lvl5pPr>
            <a:lvl6pPr marL="2606700" indent="0">
              <a:buNone/>
              <a:defRPr sz="1000"/>
            </a:lvl6pPr>
            <a:lvl7pPr marL="3128041" indent="0">
              <a:buNone/>
              <a:defRPr sz="1000"/>
            </a:lvl7pPr>
            <a:lvl8pPr marL="3649381" indent="0">
              <a:buNone/>
              <a:defRPr sz="1000"/>
            </a:lvl8pPr>
            <a:lvl9pPr marL="4170721"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9091069-7C08-496D-8201-DA052DEDA95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8966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EC4399E-706F-4285-9E32-085B987F6BD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67640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86382" y="587730"/>
            <a:ext cx="2450571" cy="616764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670" y="587730"/>
            <a:ext cx="7173489" cy="61676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60711B8-416F-4EF8-BAAB-24ABD7F1E89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33431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4670" y="587730"/>
            <a:ext cx="9802283" cy="61676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1C6B001-0816-4E21-B7BD-977314AD52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571208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2893" y="587728"/>
            <a:ext cx="9624060" cy="92357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4670" y="1763185"/>
            <a:ext cx="4722918" cy="499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5812" y="1763185"/>
            <a:ext cx="4722918" cy="499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55BA459-2BC4-4BF6-8D06-3CDAF102E03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092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159138" y="842264"/>
            <a:ext cx="8375127" cy="615553"/>
          </a:xfrm>
        </p:spPr>
        <p:txBody>
          <a:bodyPr lIns="0" tIns="0" rIns="0" bIns="0"/>
          <a:lstStyle>
            <a:lvl1pPr>
              <a:defRPr sz="4000" b="1" i="0">
                <a:solidFill>
                  <a:srgbClr val="000099"/>
                </a:solidFill>
                <a:latin typeface="Arial"/>
                <a:cs typeface="Arial"/>
              </a:defRPr>
            </a:lvl1pPr>
          </a:lstStyle>
          <a:p>
            <a:endParaRPr/>
          </a:p>
        </p:txBody>
      </p:sp>
      <p:sp>
        <p:nvSpPr>
          <p:cNvPr id="3" name="Holder 3"/>
          <p:cNvSpPr>
            <a:spLocks noGrp="1"/>
          </p:cNvSpPr>
          <p:nvPr>
            <p:ph sz="half" idx="2"/>
          </p:nvPr>
        </p:nvSpPr>
        <p:spPr>
          <a:xfrm>
            <a:off x="534670" y="1737996"/>
            <a:ext cx="4651629"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6"/>
            <a:ext cx="4651629"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t>Khoa </a:t>
            </a:r>
            <a:r>
              <a:rPr lang="en-US" smtClean="0"/>
              <a:t>công </a:t>
            </a:r>
            <a:r>
              <a:rPr lang="en-US" spc="-5" smtClean="0"/>
              <a:t>nghệ thông </a:t>
            </a:r>
            <a:r>
              <a:rPr lang="en-US" smtClean="0"/>
              <a:t>tin - </a:t>
            </a:r>
            <a:r>
              <a:rPr lang="en-US" spc="-5" smtClean="0"/>
              <a:t>Học viện </a:t>
            </a:r>
            <a:r>
              <a:rPr lang="en-US" smtClean="0"/>
              <a:t>Kỹ </a:t>
            </a:r>
            <a:r>
              <a:rPr lang="en-US" spc="-5" smtClean="0"/>
              <a:t>thuật quân</a:t>
            </a:r>
            <a:r>
              <a:rPr lang="en-US" spc="155" smtClean="0"/>
              <a:t> </a:t>
            </a:r>
            <a:r>
              <a:rPr lang="en-US" smtClean="0"/>
              <a:t>sự</a:t>
            </a:r>
            <a:endParaRPr 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2893" y="587728"/>
            <a:ext cx="9624060" cy="92357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4670" y="1763185"/>
            <a:ext cx="4722918" cy="499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435812" y="1763185"/>
            <a:ext cx="4722918" cy="2412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435812" y="4343239"/>
            <a:ext cx="4722918" cy="24121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BDECAB90-5CAA-4D32-928E-D2778974549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60729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1871345" y="3106561"/>
            <a:ext cx="7615335" cy="0"/>
          </a:xfrm>
          <a:prstGeom prst="line">
            <a:avLst/>
          </a:prstGeom>
          <a:noFill/>
          <a:ln w="57150" cmpd="thinThick">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p>
            <a:pPr defTabSz="914400" fontAlgn="base">
              <a:spcBef>
                <a:spcPct val="0"/>
              </a:spcBef>
              <a:spcAft>
                <a:spcPct val="0"/>
              </a:spcAft>
            </a:pPr>
            <a:endParaRPr lang="en-US" smtClean="0">
              <a:solidFill>
                <a:srgbClr val="000000"/>
              </a:solidFill>
              <a:ea typeface="宋体" pitchFamily="2" charset="-122"/>
            </a:endParaRPr>
          </a:p>
        </p:txBody>
      </p:sp>
      <p:sp>
        <p:nvSpPr>
          <p:cNvPr id="5" name="Line 10"/>
          <p:cNvSpPr>
            <a:spLocks noChangeShapeType="1"/>
          </p:cNvSpPr>
          <p:nvPr userDrawn="1"/>
        </p:nvSpPr>
        <p:spPr bwMode="auto">
          <a:xfrm>
            <a:off x="0" y="419806"/>
            <a:ext cx="10693400" cy="0"/>
          </a:xfrm>
          <a:prstGeom prst="line">
            <a:avLst/>
          </a:prstGeom>
          <a:noFill/>
          <a:ln w="38100" cmpd="dbl">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78" tIns="52139" rIns="104278" bIns="52139"/>
          <a:lstStyle/>
          <a:p>
            <a:pPr defTabSz="914400" fontAlgn="base">
              <a:spcBef>
                <a:spcPct val="0"/>
              </a:spcBef>
              <a:spcAft>
                <a:spcPct val="0"/>
              </a:spcAft>
            </a:pPr>
            <a:endParaRPr lang="en-US" smtClean="0">
              <a:solidFill>
                <a:srgbClr val="000000"/>
              </a:solidFill>
              <a:ea typeface="宋体" pitchFamily="2" charset="-122"/>
            </a:endParaRPr>
          </a:p>
        </p:txBody>
      </p:sp>
      <p:sp>
        <p:nvSpPr>
          <p:cNvPr id="287746" name="Rectangle 2"/>
          <p:cNvSpPr>
            <a:spLocks noGrp="1" noChangeArrowheads="1"/>
          </p:cNvSpPr>
          <p:nvPr>
            <p:ph type="ctrTitle"/>
          </p:nvPr>
        </p:nvSpPr>
        <p:spPr>
          <a:xfrm>
            <a:off x="1069340" y="1679222"/>
            <a:ext cx="8914880" cy="1763183"/>
          </a:xfrm>
        </p:spPr>
        <p:txBody>
          <a:bodyPr/>
          <a:lstStyle>
            <a:lvl1pPr>
              <a:defRPr sz="5700"/>
            </a:lvl1pPr>
          </a:lstStyle>
          <a:p>
            <a:pPr lvl="0"/>
            <a:r>
              <a:rPr lang="en-US" altLang="en-US" noProof="0" smtClean="0"/>
              <a:t>Click to edit Master title style</a:t>
            </a:r>
          </a:p>
        </p:txBody>
      </p:sp>
      <p:sp>
        <p:nvSpPr>
          <p:cNvPr id="287747" name="Rectangle 3"/>
          <p:cNvSpPr>
            <a:spLocks noGrp="1" noChangeArrowheads="1"/>
          </p:cNvSpPr>
          <p:nvPr>
            <p:ph type="subTitle" idx="1"/>
          </p:nvPr>
        </p:nvSpPr>
        <p:spPr>
          <a:xfrm>
            <a:off x="2227792" y="4030134"/>
            <a:ext cx="7663603" cy="1847144"/>
          </a:xfrm>
        </p:spPr>
        <p:txBody>
          <a:bodyPr/>
          <a:lstStyle>
            <a:lvl1pPr marL="0" indent="0">
              <a:buFont typeface="Wingdings" pitchFamily="2" charset="2"/>
              <a:buNone/>
              <a:defRPr sz="32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653579" y="6879564"/>
            <a:ext cx="3386243" cy="503767"/>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9A55632-638C-4AD2-8E22-FEE1E79B981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0593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D120D3-3F6D-4B41-885D-487F5D71F74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471693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5559" y="503767"/>
            <a:ext cx="9802283" cy="61676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xfrm>
            <a:off x="7930938" y="7052733"/>
            <a:ext cx="2495127" cy="503767"/>
          </a:xfrm>
        </p:spPr>
        <p:txBody>
          <a:bodyPr/>
          <a:lstStyle>
            <a:lvl1pPr>
              <a:defRPr/>
            </a:lvl1pPr>
          </a:lstStyle>
          <a:p>
            <a:pPr>
              <a:defRPr/>
            </a:pPr>
            <a:fld id="{CA29D012-288A-436B-8CD1-1CB56CF5A5C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100746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2893" y="587728"/>
            <a:ext cx="9624060" cy="92357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4670" y="1763184"/>
            <a:ext cx="4722918" cy="499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5812" y="1763184"/>
            <a:ext cx="4722918" cy="499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6E91A6A-FAEA-4AEA-B7E6-8C3A25D25F4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145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2893" y="587728"/>
            <a:ext cx="9624060" cy="92357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4670" y="1763184"/>
            <a:ext cx="4722918" cy="4992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435812" y="1763184"/>
            <a:ext cx="4722918" cy="2412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435812" y="4343239"/>
            <a:ext cx="4722918" cy="24121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8DE31F92-1AEC-4F49-8544-C91102CB45F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953971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6"/>
            <a:ext cx="908939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1"/>
            <a:ext cx="748538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solidFill>
                  <a:prstClr val="black"/>
                </a:solidFill>
              </a:rPr>
              <a:t>Khoa </a:t>
            </a:r>
            <a:r>
              <a:rPr lang="en-US" smtClean="0">
                <a:solidFill>
                  <a:prstClr val="black"/>
                </a:solidFill>
              </a:rPr>
              <a:t>công </a:t>
            </a:r>
            <a:r>
              <a:rPr lang="en-US" spc="-5" smtClean="0">
                <a:solidFill>
                  <a:prstClr val="black"/>
                </a:solidFill>
              </a:rPr>
              <a:t>nghệ thông </a:t>
            </a:r>
            <a:r>
              <a:rPr lang="en-US" smtClean="0">
                <a:solidFill>
                  <a:prstClr val="black"/>
                </a:solidFill>
              </a:rPr>
              <a:t>tin - </a:t>
            </a:r>
            <a:r>
              <a:rPr lang="en-US" spc="-5" smtClean="0">
                <a:solidFill>
                  <a:prstClr val="black"/>
                </a:solidFill>
              </a:rPr>
              <a:t>Học viện </a:t>
            </a:r>
            <a:r>
              <a:rPr lang="en-US" smtClean="0">
                <a:solidFill>
                  <a:prstClr val="black"/>
                </a:solidFill>
              </a:rPr>
              <a:t>Kỹ </a:t>
            </a:r>
            <a:r>
              <a:rPr lang="en-US" spc="-5" smtClean="0">
                <a:solidFill>
                  <a:prstClr val="black"/>
                </a:solidFill>
              </a:rPr>
              <a:t>thuật quân</a:t>
            </a:r>
            <a:r>
              <a:rPr lang="en-US" spc="155" smtClean="0">
                <a:solidFill>
                  <a:prstClr val="black"/>
                </a:solidFill>
              </a:rPr>
              <a:t> </a:t>
            </a:r>
            <a:r>
              <a:rPr lang="en-US" smtClean="0">
                <a:solidFill>
                  <a:prstClr val="black"/>
                </a:solidFill>
              </a:rPr>
              <a:t>sự</a:t>
            </a:r>
            <a:endParaRPr lang="en-US" dirty="0">
              <a:solidFill>
                <a:prstClr val="black"/>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8/21/2018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8680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159138" y="842264"/>
            <a:ext cx="8375127" cy="615553"/>
          </a:xfrm>
        </p:spPr>
        <p:txBody>
          <a:bodyPr lIns="0" tIns="0" rIns="0" bIns="0"/>
          <a:lstStyle>
            <a:lvl1pPr>
              <a:defRPr sz="4000" b="1" i="0">
                <a:solidFill>
                  <a:srgbClr val="000099"/>
                </a:solidFill>
                <a:latin typeface="Arial"/>
                <a:cs typeface="Arial"/>
              </a:defRPr>
            </a:lvl1pPr>
          </a:lstStyle>
          <a:p>
            <a:endParaRPr/>
          </a:p>
        </p:txBody>
      </p:sp>
      <p:sp>
        <p:nvSpPr>
          <p:cNvPr id="3" name="Holder 3"/>
          <p:cNvSpPr>
            <a:spLocks noGrp="1"/>
          </p:cNvSpPr>
          <p:nvPr>
            <p:ph type="body" idx="1"/>
          </p:nvPr>
        </p:nvSpPr>
        <p:spPr>
          <a:xfrm>
            <a:off x="1093844" y="1870956"/>
            <a:ext cx="8505712" cy="492443"/>
          </a:xfrm>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solidFill>
                  <a:prstClr val="black"/>
                </a:solidFill>
              </a:rPr>
              <a:t>Khoa </a:t>
            </a:r>
            <a:r>
              <a:rPr lang="en-US" smtClean="0">
                <a:solidFill>
                  <a:prstClr val="black"/>
                </a:solidFill>
              </a:rPr>
              <a:t>công </a:t>
            </a:r>
            <a:r>
              <a:rPr lang="en-US" spc="-5" smtClean="0">
                <a:solidFill>
                  <a:prstClr val="black"/>
                </a:solidFill>
              </a:rPr>
              <a:t>nghệ thông </a:t>
            </a:r>
            <a:r>
              <a:rPr lang="en-US" smtClean="0">
                <a:solidFill>
                  <a:prstClr val="black"/>
                </a:solidFill>
              </a:rPr>
              <a:t>tin - </a:t>
            </a:r>
            <a:r>
              <a:rPr lang="en-US" spc="-5" smtClean="0">
                <a:solidFill>
                  <a:prstClr val="black"/>
                </a:solidFill>
              </a:rPr>
              <a:t>Học viện </a:t>
            </a:r>
            <a:r>
              <a:rPr lang="en-US" smtClean="0">
                <a:solidFill>
                  <a:prstClr val="black"/>
                </a:solidFill>
              </a:rPr>
              <a:t>Kỹ </a:t>
            </a:r>
            <a:r>
              <a:rPr lang="en-US" spc="-5" smtClean="0">
                <a:solidFill>
                  <a:prstClr val="black"/>
                </a:solidFill>
              </a:rPr>
              <a:t>thuật quân</a:t>
            </a:r>
            <a:r>
              <a:rPr lang="en-US" spc="155" smtClean="0">
                <a:solidFill>
                  <a:prstClr val="black"/>
                </a:solidFill>
              </a:rPr>
              <a:t> </a:t>
            </a:r>
            <a:r>
              <a:rPr lang="en-US" smtClean="0">
                <a:solidFill>
                  <a:prstClr val="black"/>
                </a:solidFill>
              </a:rPr>
              <a:t>sự</a:t>
            </a:r>
            <a:endParaRPr lang="en-US" dirty="0">
              <a:solidFill>
                <a:prstClr val="black"/>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8/21/2018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836078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159138" y="842264"/>
            <a:ext cx="8375127" cy="615553"/>
          </a:xfrm>
        </p:spPr>
        <p:txBody>
          <a:bodyPr lIns="0" tIns="0" rIns="0" bIns="0"/>
          <a:lstStyle>
            <a:lvl1pPr>
              <a:defRPr sz="4000" b="1" i="0">
                <a:solidFill>
                  <a:srgbClr val="000099"/>
                </a:solidFill>
                <a:latin typeface="Arial"/>
                <a:cs typeface="Arial"/>
              </a:defRPr>
            </a:lvl1pPr>
          </a:lstStyle>
          <a:p>
            <a:endParaRPr/>
          </a:p>
        </p:txBody>
      </p:sp>
      <p:sp>
        <p:nvSpPr>
          <p:cNvPr id="3" name="Holder 3"/>
          <p:cNvSpPr>
            <a:spLocks noGrp="1"/>
          </p:cNvSpPr>
          <p:nvPr>
            <p:ph sz="half" idx="2"/>
          </p:nvPr>
        </p:nvSpPr>
        <p:spPr>
          <a:xfrm>
            <a:off x="534670" y="1737996"/>
            <a:ext cx="4651629"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6"/>
            <a:ext cx="4651629"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solidFill>
                  <a:prstClr val="black"/>
                </a:solidFill>
              </a:rPr>
              <a:t>Khoa </a:t>
            </a:r>
            <a:r>
              <a:rPr lang="en-US" smtClean="0">
                <a:solidFill>
                  <a:prstClr val="black"/>
                </a:solidFill>
              </a:rPr>
              <a:t>công </a:t>
            </a:r>
            <a:r>
              <a:rPr lang="en-US" spc="-5" smtClean="0">
                <a:solidFill>
                  <a:prstClr val="black"/>
                </a:solidFill>
              </a:rPr>
              <a:t>nghệ thông </a:t>
            </a:r>
            <a:r>
              <a:rPr lang="en-US" smtClean="0">
                <a:solidFill>
                  <a:prstClr val="black"/>
                </a:solidFill>
              </a:rPr>
              <a:t>tin - </a:t>
            </a:r>
            <a:r>
              <a:rPr lang="en-US" spc="-5" smtClean="0">
                <a:solidFill>
                  <a:prstClr val="black"/>
                </a:solidFill>
              </a:rPr>
              <a:t>Học viện </a:t>
            </a:r>
            <a:r>
              <a:rPr lang="en-US" smtClean="0">
                <a:solidFill>
                  <a:prstClr val="black"/>
                </a:solidFill>
              </a:rPr>
              <a:t>Kỹ </a:t>
            </a:r>
            <a:r>
              <a:rPr lang="en-US" spc="-5" smtClean="0">
                <a:solidFill>
                  <a:prstClr val="black"/>
                </a:solidFill>
              </a:rPr>
              <a:t>thuật quân</a:t>
            </a:r>
            <a:r>
              <a:rPr lang="en-US" spc="155" smtClean="0">
                <a:solidFill>
                  <a:prstClr val="black"/>
                </a:solidFill>
              </a:rPr>
              <a:t> </a:t>
            </a:r>
            <a:r>
              <a:rPr lang="en-US" smtClean="0">
                <a:solidFill>
                  <a:prstClr val="black"/>
                </a:solidFill>
              </a:rPr>
              <a:t>sự</a:t>
            </a:r>
            <a:endParaRPr lang="en-US" dirty="0">
              <a:solidFill>
                <a:prstClr val="black"/>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8/21/2018</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88693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159138" y="842264"/>
            <a:ext cx="8375127" cy="615553"/>
          </a:xfrm>
        </p:spPr>
        <p:txBody>
          <a:bodyPr lIns="0" tIns="0" rIns="0" bIns="0"/>
          <a:lstStyle>
            <a:lvl1pPr>
              <a:defRPr sz="4000" b="1" i="0">
                <a:solidFill>
                  <a:srgbClr val="0000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solidFill>
                  <a:prstClr val="black"/>
                </a:solidFill>
              </a:rPr>
              <a:t>Khoa </a:t>
            </a:r>
            <a:r>
              <a:rPr lang="en-US" smtClean="0">
                <a:solidFill>
                  <a:prstClr val="black"/>
                </a:solidFill>
              </a:rPr>
              <a:t>công </a:t>
            </a:r>
            <a:r>
              <a:rPr lang="en-US" spc="-5" smtClean="0">
                <a:solidFill>
                  <a:prstClr val="black"/>
                </a:solidFill>
              </a:rPr>
              <a:t>nghệ thông </a:t>
            </a:r>
            <a:r>
              <a:rPr lang="en-US" smtClean="0">
                <a:solidFill>
                  <a:prstClr val="black"/>
                </a:solidFill>
              </a:rPr>
              <a:t>tin - </a:t>
            </a:r>
            <a:r>
              <a:rPr lang="en-US" spc="-5" smtClean="0">
                <a:solidFill>
                  <a:prstClr val="black"/>
                </a:solidFill>
              </a:rPr>
              <a:t>Học viện </a:t>
            </a:r>
            <a:r>
              <a:rPr lang="en-US" smtClean="0">
                <a:solidFill>
                  <a:prstClr val="black"/>
                </a:solidFill>
              </a:rPr>
              <a:t>Kỹ </a:t>
            </a:r>
            <a:r>
              <a:rPr lang="en-US" spc="-5" smtClean="0">
                <a:solidFill>
                  <a:prstClr val="black"/>
                </a:solidFill>
              </a:rPr>
              <a:t>thuật quân</a:t>
            </a:r>
            <a:r>
              <a:rPr lang="en-US" spc="155" smtClean="0">
                <a:solidFill>
                  <a:prstClr val="black"/>
                </a:solidFill>
              </a:rPr>
              <a:t> </a:t>
            </a:r>
            <a:r>
              <a:rPr lang="en-US" smtClean="0">
                <a:solidFill>
                  <a:prstClr val="black"/>
                </a:solidFill>
              </a:rPr>
              <a:t>sự</a:t>
            </a:r>
            <a:endParaRPr lang="en-US" dirty="0">
              <a:solidFill>
                <a:prstClr val="black"/>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8/21/2018</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44878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159138" y="842264"/>
            <a:ext cx="8375127" cy="615553"/>
          </a:xfrm>
        </p:spPr>
        <p:txBody>
          <a:bodyPr lIns="0" tIns="0" rIns="0" bIns="0"/>
          <a:lstStyle>
            <a:lvl1pPr>
              <a:defRPr sz="4000" b="1" i="0">
                <a:solidFill>
                  <a:srgbClr val="0000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t>Khoa </a:t>
            </a:r>
            <a:r>
              <a:rPr lang="en-US" smtClean="0"/>
              <a:t>công </a:t>
            </a:r>
            <a:r>
              <a:rPr lang="en-US" spc="-5" smtClean="0"/>
              <a:t>nghệ thông </a:t>
            </a:r>
            <a:r>
              <a:rPr lang="en-US" smtClean="0"/>
              <a:t>tin - </a:t>
            </a:r>
            <a:r>
              <a:rPr lang="en-US" spc="-5" smtClean="0"/>
              <a:t>Học viện </a:t>
            </a:r>
            <a:r>
              <a:rPr lang="en-US" smtClean="0"/>
              <a:t>Kỹ </a:t>
            </a:r>
            <a:r>
              <a:rPr lang="en-US" spc="-5" smtClean="0"/>
              <a:t>thuật quân</a:t>
            </a:r>
            <a:r>
              <a:rPr lang="en-US" spc="155" smtClean="0"/>
              <a:t> </a:t>
            </a:r>
            <a:r>
              <a:rPr lang="en-US" smtClean="0"/>
              <a:t>sự</a:t>
            </a:r>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solidFill>
                  <a:prstClr val="black"/>
                </a:solidFill>
              </a:rPr>
              <a:t>Khoa </a:t>
            </a:r>
            <a:r>
              <a:rPr lang="en-US" smtClean="0">
                <a:solidFill>
                  <a:prstClr val="black"/>
                </a:solidFill>
              </a:rPr>
              <a:t>công </a:t>
            </a:r>
            <a:r>
              <a:rPr lang="en-US" spc="-5" smtClean="0">
                <a:solidFill>
                  <a:prstClr val="black"/>
                </a:solidFill>
              </a:rPr>
              <a:t>nghệ thông </a:t>
            </a:r>
            <a:r>
              <a:rPr lang="en-US" smtClean="0">
                <a:solidFill>
                  <a:prstClr val="black"/>
                </a:solidFill>
              </a:rPr>
              <a:t>tin - </a:t>
            </a:r>
            <a:r>
              <a:rPr lang="en-US" spc="-5" smtClean="0">
                <a:solidFill>
                  <a:prstClr val="black"/>
                </a:solidFill>
              </a:rPr>
              <a:t>Học viện </a:t>
            </a:r>
            <a:r>
              <a:rPr lang="en-US" smtClean="0">
                <a:solidFill>
                  <a:prstClr val="black"/>
                </a:solidFill>
              </a:rPr>
              <a:t>Kỹ </a:t>
            </a:r>
            <a:r>
              <a:rPr lang="en-US" spc="-5" smtClean="0">
                <a:solidFill>
                  <a:prstClr val="black"/>
                </a:solidFill>
              </a:rPr>
              <a:t>thuật quân</a:t>
            </a:r>
            <a:r>
              <a:rPr lang="en-US" spc="155" smtClean="0">
                <a:solidFill>
                  <a:prstClr val="black"/>
                </a:solidFill>
              </a:rPr>
              <a:t> </a:t>
            </a:r>
            <a:r>
              <a:rPr lang="en-US" smtClean="0">
                <a:solidFill>
                  <a:prstClr val="black"/>
                </a:solidFill>
              </a:rPr>
              <a:t>sự</a:t>
            </a:r>
            <a:endParaRPr lang="en-US" dirty="0">
              <a:solidFill>
                <a:prstClr val="black"/>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8/21/2018</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1950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698">
              <a:spcBef>
                <a:spcPts val="25"/>
              </a:spcBef>
            </a:pPr>
            <a:r>
              <a:rPr lang="en-US" spc="-5" smtClean="0"/>
              <a:t>Khoa </a:t>
            </a:r>
            <a:r>
              <a:rPr lang="en-US" smtClean="0"/>
              <a:t>công </a:t>
            </a:r>
            <a:r>
              <a:rPr lang="en-US" spc="-5" smtClean="0"/>
              <a:t>nghệ thông </a:t>
            </a:r>
            <a:r>
              <a:rPr lang="en-US" smtClean="0"/>
              <a:t>tin - </a:t>
            </a:r>
            <a:r>
              <a:rPr lang="en-US" spc="-5" smtClean="0"/>
              <a:t>Học viện </a:t>
            </a:r>
            <a:r>
              <a:rPr lang="en-US" smtClean="0"/>
              <a:t>Kỹ </a:t>
            </a:r>
            <a:r>
              <a:rPr lang="en-US" spc="-5" smtClean="0"/>
              <a:t>thuật quân</a:t>
            </a:r>
            <a:r>
              <a:rPr lang="en-US" spc="155" smtClean="0"/>
              <a:t> </a:t>
            </a:r>
            <a:r>
              <a:rPr lang="en-US" smtClean="0"/>
              <a:t>sự</a:t>
            </a:r>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802005" y="2637778"/>
            <a:ext cx="9089390" cy="120695"/>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lIns="104268" tIns="52133" rIns="104268" bIns="52133"/>
          <a:lstStyle/>
          <a:p>
            <a:pPr fontAlgn="base">
              <a:spcBef>
                <a:spcPct val="0"/>
              </a:spcBef>
              <a:spcAft>
                <a:spcPct val="0"/>
              </a:spcAft>
              <a:defRPr/>
            </a:pPr>
            <a:endParaRPr lang="en-US" sz="2700">
              <a:solidFill>
                <a:srgbClr val="000000"/>
              </a:solidFill>
              <a:latin typeface="Times New Roman" pitchFamily="18" charset="0"/>
            </a:endParaRPr>
          </a:p>
        </p:txBody>
      </p:sp>
      <p:sp>
        <p:nvSpPr>
          <p:cNvPr id="21506" name="Rectangle 2"/>
          <p:cNvSpPr>
            <a:spLocks noGrp="1" noChangeArrowheads="1"/>
          </p:cNvSpPr>
          <p:nvPr>
            <p:ph type="ctrTitle"/>
          </p:nvPr>
        </p:nvSpPr>
        <p:spPr>
          <a:xfrm>
            <a:off x="802005" y="1091494"/>
            <a:ext cx="9089390" cy="1511300"/>
          </a:xfrm>
        </p:spPr>
        <p:txBody>
          <a:bodyPr/>
          <a:lstStyle>
            <a:lvl1pPr>
              <a:defRPr sz="4600"/>
            </a:lvl1pPr>
          </a:lstStyle>
          <a:p>
            <a:r>
              <a:rPr lang="en-US"/>
              <a:t>Click to edit Master title style</a:t>
            </a:r>
          </a:p>
        </p:txBody>
      </p:sp>
      <p:sp>
        <p:nvSpPr>
          <p:cNvPr id="21507" name="Rectangle 3"/>
          <p:cNvSpPr>
            <a:spLocks noGrp="1" noChangeArrowheads="1"/>
          </p:cNvSpPr>
          <p:nvPr>
            <p:ph type="subTitle" idx="1"/>
          </p:nvPr>
        </p:nvSpPr>
        <p:spPr>
          <a:xfrm>
            <a:off x="1693123" y="3778250"/>
            <a:ext cx="8198273" cy="1763183"/>
          </a:xfrm>
        </p:spPr>
        <p:txBody>
          <a:bodyPr/>
          <a:lstStyle>
            <a:lvl1pPr marL="0" indent="0">
              <a:buFont typeface="Wingdings" pitchFamily="2" charset="2"/>
              <a:buNone/>
              <a:defRPr sz="3200"/>
            </a:lvl1pPr>
          </a:lstStyle>
          <a:p>
            <a:r>
              <a:rPr lang="en-US"/>
              <a:t>Click to edit Master subtitle style</a:t>
            </a:r>
          </a:p>
        </p:txBody>
      </p:sp>
      <p:sp>
        <p:nvSpPr>
          <p:cNvPr id="5" name="Rectangle 4"/>
          <p:cNvSpPr>
            <a:spLocks noGrp="1" noChangeArrowheads="1"/>
          </p:cNvSpPr>
          <p:nvPr>
            <p:ph type="dt" sz="half" idx="10"/>
          </p:nvPr>
        </p:nvSpPr>
        <p:spPr>
          <a:xfrm>
            <a:off x="802005" y="6884812"/>
            <a:ext cx="2227792" cy="503767"/>
          </a:xfrm>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xfrm>
            <a:off x="3653580" y="6884812"/>
            <a:ext cx="3386243" cy="503767"/>
          </a:xfrm>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xfrm>
            <a:off x="7663603" y="6884812"/>
            <a:ext cx="2227792" cy="503767"/>
          </a:xfrm>
        </p:spPr>
        <p:txBody>
          <a:bodyPr/>
          <a:lstStyle>
            <a:lvl1pPr>
              <a:defRPr/>
            </a:lvl1pPr>
          </a:lstStyle>
          <a:p>
            <a:pPr>
              <a:defRPr/>
            </a:pPr>
            <a:fld id="{8DDC98F5-C2A3-48B5-ACD9-81474916554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7725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E3C8DE34-D067-4EE6-A99E-1221EEAC951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4384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5753"/>
            <a:ext cx="9089390" cy="1500805"/>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44705" y="3202769"/>
            <a:ext cx="9089390" cy="1652984"/>
          </a:xfrm>
        </p:spPr>
        <p:txBody>
          <a:bodyPr anchor="b"/>
          <a:lstStyle>
            <a:lvl1pPr marL="0" indent="0">
              <a:buNone/>
              <a:defRPr sz="2300"/>
            </a:lvl1pPr>
            <a:lvl2pPr marL="521341" indent="0">
              <a:buNone/>
              <a:defRPr sz="2100"/>
            </a:lvl2pPr>
            <a:lvl3pPr marL="1042680" indent="0">
              <a:buNone/>
              <a:defRPr sz="1800"/>
            </a:lvl3pPr>
            <a:lvl4pPr marL="1564021" indent="0">
              <a:buNone/>
              <a:defRPr sz="1600"/>
            </a:lvl4pPr>
            <a:lvl5pPr marL="2085362" indent="0">
              <a:buNone/>
              <a:defRPr sz="1600"/>
            </a:lvl5pPr>
            <a:lvl6pPr marL="2606700" indent="0">
              <a:buNone/>
              <a:defRPr sz="1600"/>
            </a:lvl6pPr>
            <a:lvl7pPr marL="3128041" indent="0">
              <a:buNone/>
              <a:defRPr sz="1600"/>
            </a:lvl7pPr>
            <a:lvl8pPr marL="3649381" indent="0">
              <a:buNone/>
              <a:defRPr sz="1600"/>
            </a:lvl8pPr>
            <a:lvl9pPr marL="4170721" indent="0">
              <a:buNone/>
              <a:defRPr sz="16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B363DF0-D769-4030-9EC9-2A7B5C8E799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755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2770" y="1931106"/>
            <a:ext cx="4589251" cy="4701822"/>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0244" y="1931106"/>
            <a:ext cx="4589251" cy="4701822"/>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617771D7-86E7-49B0-B4CA-0A4FDEF3028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701348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slideLayout" Target="../slideLayouts/slideLayout3.xml"/><Relationship Id="rId21" Type="http://schemas.openxmlformats.org/officeDocument/2006/relationships/image" Target="../media/image15.png"/><Relationship Id="rId34" Type="http://schemas.openxmlformats.org/officeDocument/2006/relationships/image" Target="../media/image28.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33" Type="http://schemas.openxmlformats.org/officeDocument/2006/relationships/image" Target="../media/image27.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24" Type="http://schemas.openxmlformats.org/officeDocument/2006/relationships/image" Target="../media/image18.png"/><Relationship Id="rId32" Type="http://schemas.openxmlformats.org/officeDocument/2006/relationships/image" Target="../media/image26.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36" Type="http://schemas.openxmlformats.org/officeDocument/2006/relationships/image" Target="../media/image30.png"/><Relationship Id="rId10" Type="http://schemas.openxmlformats.org/officeDocument/2006/relationships/image" Target="../media/image4.pn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 Id="rId35" Type="http://schemas.openxmlformats.org/officeDocument/2006/relationships/image" Target="../media/image29.png"/><Relationship Id="rId8"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4.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slideLayout" Target="../slideLayouts/slideLayout38.xml"/><Relationship Id="rId21" Type="http://schemas.openxmlformats.org/officeDocument/2006/relationships/image" Target="../media/image15.png"/><Relationship Id="rId34" Type="http://schemas.openxmlformats.org/officeDocument/2006/relationships/image" Target="../media/image28.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33" Type="http://schemas.openxmlformats.org/officeDocument/2006/relationships/image" Target="../media/image27.png"/><Relationship Id="rId2" Type="http://schemas.openxmlformats.org/officeDocument/2006/relationships/slideLayout" Target="../slideLayouts/slideLayout37.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36.xml"/><Relationship Id="rId6" Type="http://schemas.openxmlformats.org/officeDocument/2006/relationships/theme" Target="../theme/theme5.xml"/><Relationship Id="rId11" Type="http://schemas.openxmlformats.org/officeDocument/2006/relationships/image" Target="../media/image5.png"/><Relationship Id="rId24" Type="http://schemas.openxmlformats.org/officeDocument/2006/relationships/image" Target="../media/image18.png"/><Relationship Id="rId32" Type="http://schemas.openxmlformats.org/officeDocument/2006/relationships/image" Target="../media/image26.png"/><Relationship Id="rId5" Type="http://schemas.openxmlformats.org/officeDocument/2006/relationships/slideLayout" Target="../slideLayouts/slideLayout40.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36" Type="http://schemas.openxmlformats.org/officeDocument/2006/relationships/image" Target="../media/image30.png"/><Relationship Id="rId10" Type="http://schemas.openxmlformats.org/officeDocument/2006/relationships/image" Target="../media/image4.pn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slideLayout" Target="../slideLayouts/slideLayout39.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 Id="rId35" Type="http://schemas.openxmlformats.org/officeDocument/2006/relationships/image" Target="../media/image29.png"/><Relationship Id="rId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695567" y="876300"/>
            <a:ext cx="120395" cy="118872"/>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9695567" y="1211580"/>
            <a:ext cx="120395" cy="120396"/>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9023483" y="463295"/>
            <a:ext cx="120395" cy="121920"/>
          </a:xfrm>
          <a:prstGeom prst="rect">
            <a:avLst/>
          </a:prstGeom>
          <a:blipFill>
            <a:blip r:embed="rId9" cstate="print"/>
            <a:stretch>
              <a:fillRect/>
            </a:stretch>
          </a:blipFill>
        </p:spPr>
        <p:txBody>
          <a:bodyPr wrap="square" lIns="0" tIns="0" rIns="0" bIns="0" rtlCol="0"/>
          <a:lstStyle/>
          <a:p>
            <a:endParaRPr/>
          </a:p>
        </p:txBody>
      </p:sp>
      <p:sp>
        <p:nvSpPr>
          <p:cNvPr id="19" name="bk object 19"/>
          <p:cNvSpPr/>
          <p:nvPr/>
        </p:nvSpPr>
        <p:spPr>
          <a:xfrm>
            <a:off x="9191123" y="463295"/>
            <a:ext cx="120395" cy="121920"/>
          </a:xfrm>
          <a:prstGeom prst="rect">
            <a:avLst/>
          </a:prstGeom>
          <a:blipFill>
            <a:blip r:embed="rId10" cstate="print"/>
            <a:stretch>
              <a:fillRect/>
            </a:stretch>
          </a:blipFill>
        </p:spPr>
        <p:txBody>
          <a:bodyPr wrap="square" lIns="0" tIns="0" rIns="0" bIns="0" rtlCol="0"/>
          <a:lstStyle/>
          <a:p>
            <a:endParaRPr/>
          </a:p>
        </p:txBody>
      </p:sp>
      <p:sp>
        <p:nvSpPr>
          <p:cNvPr id="20" name="bk object 20"/>
          <p:cNvSpPr/>
          <p:nvPr/>
        </p:nvSpPr>
        <p:spPr>
          <a:xfrm>
            <a:off x="9360286" y="463295"/>
            <a:ext cx="118872" cy="121920"/>
          </a:xfrm>
          <a:prstGeom prst="rect">
            <a:avLst/>
          </a:prstGeom>
          <a:blipFill>
            <a:blip r:embed="rId11" cstate="print"/>
            <a:stretch>
              <a:fillRect/>
            </a:stretch>
          </a:blipFill>
        </p:spPr>
        <p:txBody>
          <a:bodyPr wrap="square" lIns="0" tIns="0" rIns="0" bIns="0" rtlCol="0"/>
          <a:lstStyle/>
          <a:p>
            <a:endParaRPr/>
          </a:p>
        </p:txBody>
      </p:sp>
      <p:sp>
        <p:nvSpPr>
          <p:cNvPr id="21" name="bk object 21"/>
          <p:cNvSpPr/>
          <p:nvPr/>
        </p:nvSpPr>
        <p:spPr>
          <a:xfrm>
            <a:off x="9023483" y="632460"/>
            <a:ext cx="120395" cy="118872"/>
          </a:xfrm>
          <a:prstGeom prst="rect">
            <a:avLst/>
          </a:prstGeom>
          <a:blipFill>
            <a:blip r:embed="rId12" cstate="print"/>
            <a:stretch>
              <a:fillRect/>
            </a:stretch>
          </a:blipFill>
        </p:spPr>
        <p:txBody>
          <a:bodyPr wrap="square" lIns="0" tIns="0" rIns="0" bIns="0" rtlCol="0"/>
          <a:lstStyle/>
          <a:p>
            <a:endParaRPr/>
          </a:p>
        </p:txBody>
      </p:sp>
      <p:sp>
        <p:nvSpPr>
          <p:cNvPr id="22" name="bk object 22"/>
          <p:cNvSpPr/>
          <p:nvPr/>
        </p:nvSpPr>
        <p:spPr>
          <a:xfrm>
            <a:off x="9191123" y="632460"/>
            <a:ext cx="120395" cy="118872"/>
          </a:xfrm>
          <a:prstGeom prst="rect">
            <a:avLst/>
          </a:prstGeom>
          <a:blipFill>
            <a:blip r:embed="rId13" cstate="print"/>
            <a:stretch>
              <a:fillRect/>
            </a:stretch>
          </a:blipFill>
        </p:spPr>
        <p:txBody>
          <a:bodyPr wrap="square" lIns="0" tIns="0" rIns="0" bIns="0" rtlCol="0"/>
          <a:lstStyle/>
          <a:p>
            <a:endParaRPr/>
          </a:p>
        </p:txBody>
      </p:sp>
      <p:sp>
        <p:nvSpPr>
          <p:cNvPr id="23" name="bk object 23"/>
          <p:cNvSpPr/>
          <p:nvPr/>
        </p:nvSpPr>
        <p:spPr>
          <a:xfrm>
            <a:off x="9360286" y="632460"/>
            <a:ext cx="118872" cy="118872"/>
          </a:xfrm>
          <a:prstGeom prst="rect">
            <a:avLst/>
          </a:prstGeom>
          <a:blipFill>
            <a:blip r:embed="rId14" cstate="print"/>
            <a:stretch>
              <a:fillRect/>
            </a:stretch>
          </a:blipFill>
        </p:spPr>
        <p:txBody>
          <a:bodyPr wrap="square" lIns="0" tIns="0" rIns="0" bIns="0" rtlCol="0"/>
          <a:lstStyle/>
          <a:p>
            <a:endParaRPr/>
          </a:p>
        </p:txBody>
      </p:sp>
      <p:sp>
        <p:nvSpPr>
          <p:cNvPr id="24" name="bk object 24"/>
          <p:cNvSpPr/>
          <p:nvPr/>
        </p:nvSpPr>
        <p:spPr>
          <a:xfrm>
            <a:off x="9527926" y="632460"/>
            <a:ext cx="118872" cy="118872"/>
          </a:xfrm>
          <a:prstGeom prst="rect">
            <a:avLst/>
          </a:prstGeom>
          <a:blipFill>
            <a:blip r:embed="rId15" cstate="print"/>
            <a:stretch>
              <a:fillRect/>
            </a:stretch>
          </a:blipFill>
        </p:spPr>
        <p:txBody>
          <a:bodyPr wrap="square" lIns="0" tIns="0" rIns="0" bIns="0" rtlCol="0"/>
          <a:lstStyle/>
          <a:p>
            <a:endParaRPr/>
          </a:p>
        </p:txBody>
      </p:sp>
      <p:sp>
        <p:nvSpPr>
          <p:cNvPr id="25" name="bk object 25"/>
          <p:cNvSpPr/>
          <p:nvPr/>
        </p:nvSpPr>
        <p:spPr>
          <a:xfrm>
            <a:off x="9023483" y="800100"/>
            <a:ext cx="120395" cy="118872"/>
          </a:xfrm>
          <a:prstGeom prst="rect">
            <a:avLst/>
          </a:prstGeom>
          <a:blipFill>
            <a:blip r:embed="rId16" cstate="print"/>
            <a:stretch>
              <a:fillRect/>
            </a:stretch>
          </a:blipFill>
        </p:spPr>
        <p:txBody>
          <a:bodyPr wrap="square" lIns="0" tIns="0" rIns="0" bIns="0" rtlCol="0"/>
          <a:lstStyle/>
          <a:p>
            <a:endParaRPr/>
          </a:p>
        </p:txBody>
      </p:sp>
      <p:sp>
        <p:nvSpPr>
          <p:cNvPr id="26" name="bk object 26"/>
          <p:cNvSpPr/>
          <p:nvPr/>
        </p:nvSpPr>
        <p:spPr>
          <a:xfrm>
            <a:off x="9194171" y="801624"/>
            <a:ext cx="120395" cy="118872"/>
          </a:xfrm>
          <a:prstGeom prst="rect">
            <a:avLst/>
          </a:prstGeom>
          <a:blipFill>
            <a:blip r:embed="rId16" cstate="print"/>
            <a:stretch>
              <a:fillRect/>
            </a:stretch>
          </a:blipFill>
        </p:spPr>
        <p:txBody>
          <a:bodyPr wrap="square" lIns="0" tIns="0" rIns="0" bIns="0" rtlCol="0"/>
          <a:lstStyle/>
          <a:p>
            <a:endParaRPr/>
          </a:p>
        </p:txBody>
      </p:sp>
      <p:sp>
        <p:nvSpPr>
          <p:cNvPr id="27" name="bk object 27"/>
          <p:cNvSpPr/>
          <p:nvPr/>
        </p:nvSpPr>
        <p:spPr>
          <a:xfrm>
            <a:off x="9360286" y="800100"/>
            <a:ext cx="118872" cy="118872"/>
          </a:xfrm>
          <a:prstGeom prst="rect">
            <a:avLst/>
          </a:prstGeom>
          <a:blipFill>
            <a:blip r:embed="rId17" cstate="print"/>
            <a:stretch>
              <a:fillRect/>
            </a:stretch>
          </a:blipFill>
        </p:spPr>
        <p:txBody>
          <a:bodyPr wrap="square" lIns="0" tIns="0" rIns="0" bIns="0" rtlCol="0"/>
          <a:lstStyle/>
          <a:p>
            <a:endParaRPr/>
          </a:p>
        </p:txBody>
      </p:sp>
      <p:sp>
        <p:nvSpPr>
          <p:cNvPr id="28" name="bk object 28"/>
          <p:cNvSpPr/>
          <p:nvPr/>
        </p:nvSpPr>
        <p:spPr>
          <a:xfrm>
            <a:off x="9527926" y="800100"/>
            <a:ext cx="118872" cy="118872"/>
          </a:xfrm>
          <a:prstGeom prst="rect">
            <a:avLst/>
          </a:prstGeom>
          <a:blipFill>
            <a:blip r:embed="rId18" cstate="print"/>
            <a:stretch>
              <a:fillRect/>
            </a:stretch>
          </a:blipFill>
        </p:spPr>
        <p:txBody>
          <a:bodyPr wrap="square" lIns="0" tIns="0" rIns="0" bIns="0" rtlCol="0"/>
          <a:lstStyle/>
          <a:p>
            <a:endParaRPr/>
          </a:p>
        </p:txBody>
      </p:sp>
      <p:sp>
        <p:nvSpPr>
          <p:cNvPr id="29" name="bk object 29"/>
          <p:cNvSpPr/>
          <p:nvPr/>
        </p:nvSpPr>
        <p:spPr>
          <a:xfrm>
            <a:off x="9023483" y="967741"/>
            <a:ext cx="120395" cy="120396"/>
          </a:xfrm>
          <a:prstGeom prst="rect">
            <a:avLst/>
          </a:prstGeom>
          <a:blipFill>
            <a:blip r:embed="rId19" cstate="print"/>
            <a:stretch>
              <a:fillRect/>
            </a:stretch>
          </a:blipFill>
        </p:spPr>
        <p:txBody>
          <a:bodyPr wrap="square" lIns="0" tIns="0" rIns="0" bIns="0" rtlCol="0"/>
          <a:lstStyle/>
          <a:p>
            <a:endParaRPr/>
          </a:p>
        </p:txBody>
      </p:sp>
      <p:sp>
        <p:nvSpPr>
          <p:cNvPr id="30" name="bk object 30"/>
          <p:cNvSpPr/>
          <p:nvPr/>
        </p:nvSpPr>
        <p:spPr>
          <a:xfrm>
            <a:off x="9191123" y="967741"/>
            <a:ext cx="120395" cy="120396"/>
          </a:xfrm>
          <a:prstGeom prst="rect">
            <a:avLst/>
          </a:prstGeom>
          <a:blipFill>
            <a:blip r:embed="rId20" cstate="print"/>
            <a:stretch>
              <a:fillRect/>
            </a:stretch>
          </a:blipFill>
        </p:spPr>
        <p:txBody>
          <a:bodyPr wrap="square" lIns="0" tIns="0" rIns="0" bIns="0" rtlCol="0"/>
          <a:lstStyle/>
          <a:p>
            <a:endParaRPr/>
          </a:p>
        </p:txBody>
      </p:sp>
      <p:sp>
        <p:nvSpPr>
          <p:cNvPr id="31" name="bk object 31"/>
          <p:cNvSpPr/>
          <p:nvPr/>
        </p:nvSpPr>
        <p:spPr>
          <a:xfrm>
            <a:off x="9360286" y="967741"/>
            <a:ext cx="118872" cy="120396"/>
          </a:xfrm>
          <a:prstGeom prst="rect">
            <a:avLst/>
          </a:prstGeom>
          <a:blipFill>
            <a:blip r:embed="rId21" cstate="print"/>
            <a:stretch>
              <a:fillRect/>
            </a:stretch>
          </a:blipFill>
        </p:spPr>
        <p:txBody>
          <a:bodyPr wrap="square" lIns="0" tIns="0" rIns="0" bIns="0" rtlCol="0"/>
          <a:lstStyle/>
          <a:p>
            <a:endParaRPr/>
          </a:p>
        </p:txBody>
      </p:sp>
      <p:sp>
        <p:nvSpPr>
          <p:cNvPr id="32" name="bk object 32"/>
          <p:cNvSpPr/>
          <p:nvPr/>
        </p:nvSpPr>
        <p:spPr>
          <a:xfrm>
            <a:off x="9527926" y="967741"/>
            <a:ext cx="118872" cy="120396"/>
          </a:xfrm>
          <a:prstGeom prst="rect">
            <a:avLst/>
          </a:prstGeom>
          <a:blipFill>
            <a:blip r:embed="rId22" cstate="print"/>
            <a:stretch>
              <a:fillRect/>
            </a:stretch>
          </a:blipFill>
        </p:spPr>
        <p:txBody>
          <a:bodyPr wrap="square" lIns="0" tIns="0" rIns="0" bIns="0" rtlCol="0"/>
          <a:lstStyle/>
          <a:p>
            <a:endParaRPr/>
          </a:p>
        </p:txBody>
      </p:sp>
      <p:sp>
        <p:nvSpPr>
          <p:cNvPr id="33" name="bk object 33"/>
          <p:cNvSpPr/>
          <p:nvPr/>
        </p:nvSpPr>
        <p:spPr>
          <a:xfrm>
            <a:off x="9023483" y="1135381"/>
            <a:ext cx="120395" cy="120396"/>
          </a:xfrm>
          <a:prstGeom prst="rect">
            <a:avLst/>
          </a:prstGeom>
          <a:blipFill>
            <a:blip r:embed="rId23" cstate="print"/>
            <a:stretch>
              <a:fillRect/>
            </a:stretch>
          </a:blipFill>
        </p:spPr>
        <p:txBody>
          <a:bodyPr wrap="square" lIns="0" tIns="0" rIns="0" bIns="0" rtlCol="0"/>
          <a:lstStyle/>
          <a:p>
            <a:endParaRPr/>
          </a:p>
        </p:txBody>
      </p:sp>
      <p:sp>
        <p:nvSpPr>
          <p:cNvPr id="34" name="bk object 34"/>
          <p:cNvSpPr/>
          <p:nvPr/>
        </p:nvSpPr>
        <p:spPr>
          <a:xfrm>
            <a:off x="9191123" y="1135381"/>
            <a:ext cx="120395" cy="120396"/>
          </a:xfrm>
          <a:prstGeom prst="rect">
            <a:avLst/>
          </a:prstGeom>
          <a:blipFill>
            <a:blip r:embed="rId24" cstate="print"/>
            <a:stretch>
              <a:fillRect/>
            </a:stretch>
          </a:blipFill>
        </p:spPr>
        <p:txBody>
          <a:bodyPr wrap="square" lIns="0" tIns="0" rIns="0" bIns="0" rtlCol="0"/>
          <a:lstStyle/>
          <a:p>
            <a:endParaRPr/>
          </a:p>
        </p:txBody>
      </p:sp>
      <p:sp>
        <p:nvSpPr>
          <p:cNvPr id="35" name="bk object 35"/>
          <p:cNvSpPr/>
          <p:nvPr/>
        </p:nvSpPr>
        <p:spPr>
          <a:xfrm>
            <a:off x="9360286" y="1135381"/>
            <a:ext cx="118872" cy="120396"/>
          </a:xfrm>
          <a:prstGeom prst="rect">
            <a:avLst/>
          </a:prstGeom>
          <a:blipFill>
            <a:blip r:embed="rId25" cstate="print"/>
            <a:stretch>
              <a:fillRect/>
            </a:stretch>
          </a:blipFill>
        </p:spPr>
        <p:txBody>
          <a:bodyPr wrap="square" lIns="0" tIns="0" rIns="0" bIns="0" rtlCol="0"/>
          <a:lstStyle/>
          <a:p>
            <a:endParaRPr/>
          </a:p>
        </p:txBody>
      </p:sp>
      <p:sp>
        <p:nvSpPr>
          <p:cNvPr id="36" name="bk object 36"/>
          <p:cNvSpPr/>
          <p:nvPr/>
        </p:nvSpPr>
        <p:spPr>
          <a:xfrm>
            <a:off x="9527926" y="1135381"/>
            <a:ext cx="118872" cy="120396"/>
          </a:xfrm>
          <a:prstGeom prst="rect">
            <a:avLst/>
          </a:prstGeom>
          <a:blipFill>
            <a:blip r:embed="rId26" cstate="print"/>
            <a:stretch>
              <a:fillRect/>
            </a:stretch>
          </a:blipFill>
        </p:spPr>
        <p:txBody>
          <a:bodyPr wrap="square" lIns="0" tIns="0" rIns="0" bIns="0" rtlCol="0"/>
          <a:lstStyle/>
          <a:p>
            <a:endParaRPr/>
          </a:p>
        </p:txBody>
      </p:sp>
      <p:sp>
        <p:nvSpPr>
          <p:cNvPr id="37" name="bk object 37"/>
          <p:cNvSpPr/>
          <p:nvPr/>
        </p:nvSpPr>
        <p:spPr>
          <a:xfrm>
            <a:off x="9023483" y="1304544"/>
            <a:ext cx="120395" cy="118872"/>
          </a:xfrm>
          <a:prstGeom prst="rect">
            <a:avLst/>
          </a:prstGeom>
          <a:blipFill>
            <a:blip r:embed="rId27" cstate="print"/>
            <a:stretch>
              <a:fillRect/>
            </a:stretch>
          </a:blipFill>
        </p:spPr>
        <p:txBody>
          <a:bodyPr wrap="square" lIns="0" tIns="0" rIns="0" bIns="0" rtlCol="0"/>
          <a:lstStyle/>
          <a:p>
            <a:endParaRPr/>
          </a:p>
        </p:txBody>
      </p:sp>
      <p:sp>
        <p:nvSpPr>
          <p:cNvPr id="38" name="bk object 38"/>
          <p:cNvSpPr/>
          <p:nvPr/>
        </p:nvSpPr>
        <p:spPr>
          <a:xfrm>
            <a:off x="9191123" y="1304544"/>
            <a:ext cx="120395" cy="118872"/>
          </a:xfrm>
          <a:prstGeom prst="rect">
            <a:avLst/>
          </a:prstGeom>
          <a:blipFill>
            <a:blip r:embed="rId28" cstate="print"/>
            <a:stretch>
              <a:fillRect/>
            </a:stretch>
          </a:blipFill>
        </p:spPr>
        <p:txBody>
          <a:bodyPr wrap="square" lIns="0" tIns="0" rIns="0" bIns="0" rtlCol="0"/>
          <a:lstStyle/>
          <a:p>
            <a:endParaRPr/>
          </a:p>
        </p:txBody>
      </p:sp>
      <p:sp>
        <p:nvSpPr>
          <p:cNvPr id="39" name="bk object 39"/>
          <p:cNvSpPr/>
          <p:nvPr/>
        </p:nvSpPr>
        <p:spPr>
          <a:xfrm>
            <a:off x="9360286" y="1304544"/>
            <a:ext cx="118872" cy="118872"/>
          </a:xfrm>
          <a:prstGeom prst="rect">
            <a:avLst/>
          </a:prstGeom>
          <a:blipFill>
            <a:blip r:embed="rId29" cstate="print"/>
            <a:stretch>
              <a:fillRect/>
            </a:stretch>
          </a:blipFill>
        </p:spPr>
        <p:txBody>
          <a:bodyPr wrap="square" lIns="0" tIns="0" rIns="0" bIns="0" rtlCol="0"/>
          <a:lstStyle/>
          <a:p>
            <a:endParaRPr/>
          </a:p>
        </p:txBody>
      </p:sp>
      <p:sp>
        <p:nvSpPr>
          <p:cNvPr id="40" name="bk object 40"/>
          <p:cNvSpPr/>
          <p:nvPr/>
        </p:nvSpPr>
        <p:spPr>
          <a:xfrm>
            <a:off x="9527926" y="1304544"/>
            <a:ext cx="118872" cy="118872"/>
          </a:xfrm>
          <a:prstGeom prst="rect">
            <a:avLst/>
          </a:prstGeom>
          <a:blipFill>
            <a:blip r:embed="rId30" cstate="print"/>
            <a:stretch>
              <a:fillRect/>
            </a:stretch>
          </a:blipFill>
        </p:spPr>
        <p:txBody>
          <a:bodyPr wrap="square" lIns="0" tIns="0" rIns="0" bIns="0" rtlCol="0"/>
          <a:lstStyle/>
          <a:p>
            <a:endParaRPr/>
          </a:p>
        </p:txBody>
      </p:sp>
      <p:sp>
        <p:nvSpPr>
          <p:cNvPr id="41" name="bk object 41"/>
          <p:cNvSpPr/>
          <p:nvPr/>
        </p:nvSpPr>
        <p:spPr>
          <a:xfrm>
            <a:off x="9023483" y="1472184"/>
            <a:ext cx="120395" cy="118872"/>
          </a:xfrm>
          <a:prstGeom prst="rect">
            <a:avLst/>
          </a:prstGeom>
          <a:blipFill>
            <a:blip r:embed="rId31" cstate="print"/>
            <a:stretch>
              <a:fillRect/>
            </a:stretch>
          </a:blipFill>
        </p:spPr>
        <p:txBody>
          <a:bodyPr wrap="square" lIns="0" tIns="0" rIns="0" bIns="0" rtlCol="0"/>
          <a:lstStyle/>
          <a:p>
            <a:endParaRPr/>
          </a:p>
        </p:txBody>
      </p:sp>
      <p:sp>
        <p:nvSpPr>
          <p:cNvPr id="42" name="bk object 42"/>
          <p:cNvSpPr/>
          <p:nvPr/>
        </p:nvSpPr>
        <p:spPr>
          <a:xfrm>
            <a:off x="9191123" y="1472184"/>
            <a:ext cx="120395" cy="118872"/>
          </a:xfrm>
          <a:prstGeom prst="rect">
            <a:avLst/>
          </a:prstGeom>
          <a:blipFill>
            <a:blip r:embed="rId32" cstate="print"/>
            <a:stretch>
              <a:fillRect/>
            </a:stretch>
          </a:blipFill>
        </p:spPr>
        <p:txBody>
          <a:bodyPr wrap="square" lIns="0" tIns="0" rIns="0" bIns="0" rtlCol="0"/>
          <a:lstStyle/>
          <a:p>
            <a:endParaRPr/>
          </a:p>
        </p:txBody>
      </p:sp>
      <p:sp>
        <p:nvSpPr>
          <p:cNvPr id="43" name="bk object 43"/>
          <p:cNvSpPr/>
          <p:nvPr/>
        </p:nvSpPr>
        <p:spPr>
          <a:xfrm>
            <a:off x="9360286" y="1472184"/>
            <a:ext cx="118872" cy="118872"/>
          </a:xfrm>
          <a:prstGeom prst="rect">
            <a:avLst/>
          </a:prstGeom>
          <a:blipFill>
            <a:blip r:embed="rId33" cstate="print"/>
            <a:stretch>
              <a:fillRect/>
            </a:stretch>
          </a:blipFill>
        </p:spPr>
        <p:txBody>
          <a:bodyPr wrap="square" lIns="0" tIns="0" rIns="0" bIns="0" rtlCol="0"/>
          <a:lstStyle/>
          <a:p>
            <a:endParaRPr/>
          </a:p>
        </p:txBody>
      </p:sp>
      <p:sp>
        <p:nvSpPr>
          <p:cNvPr id="44" name="bk object 44"/>
          <p:cNvSpPr/>
          <p:nvPr/>
        </p:nvSpPr>
        <p:spPr>
          <a:xfrm>
            <a:off x="9527926" y="1472184"/>
            <a:ext cx="118872" cy="118872"/>
          </a:xfrm>
          <a:prstGeom prst="rect">
            <a:avLst/>
          </a:prstGeom>
          <a:blipFill>
            <a:blip r:embed="rId34" cstate="print"/>
            <a:stretch>
              <a:fillRect/>
            </a:stretch>
          </a:blipFill>
        </p:spPr>
        <p:txBody>
          <a:bodyPr wrap="square" lIns="0" tIns="0" rIns="0" bIns="0" rtlCol="0"/>
          <a:lstStyle/>
          <a:p>
            <a:endParaRPr/>
          </a:p>
        </p:txBody>
      </p:sp>
      <p:sp>
        <p:nvSpPr>
          <p:cNvPr id="45" name="bk object 45"/>
          <p:cNvSpPr/>
          <p:nvPr/>
        </p:nvSpPr>
        <p:spPr>
          <a:xfrm>
            <a:off x="9191123" y="1638300"/>
            <a:ext cx="120395" cy="120396"/>
          </a:xfrm>
          <a:prstGeom prst="rect">
            <a:avLst/>
          </a:prstGeom>
          <a:blipFill>
            <a:blip r:embed="rId35" cstate="print"/>
            <a:stretch>
              <a:fillRect/>
            </a:stretch>
          </a:blipFill>
        </p:spPr>
        <p:txBody>
          <a:bodyPr wrap="square" lIns="0" tIns="0" rIns="0" bIns="0" rtlCol="0"/>
          <a:lstStyle/>
          <a:p>
            <a:endParaRPr/>
          </a:p>
        </p:txBody>
      </p:sp>
      <p:sp>
        <p:nvSpPr>
          <p:cNvPr id="46" name="bk object 46"/>
          <p:cNvSpPr/>
          <p:nvPr/>
        </p:nvSpPr>
        <p:spPr>
          <a:xfrm>
            <a:off x="9527926" y="1638300"/>
            <a:ext cx="118872" cy="120396"/>
          </a:xfrm>
          <a:prstGeom prst="rect">
            <a:avLst/>
          </a:prstGeom>
          <a:blipFill>
            <a:blip r:embed="rId36" cstate="print"/>
            <a:stretch>
              <a:fillRect/>
            </a:stretch>
          </a:blipFill>
        </p:spPr>
        <p:txBody>
          <a:bodyPr wrap="square" lIns="0" tIns="0" rIns="0" bIns="0" rtlCol="0"/>
          <a:lstStyle/>
          <a:p>
            <a:endParaRPr/>
          </a:p>
        </p:txBody>
      </p:sp>
      <p:sp>
        <p:nvSpPr>
          <p:cNvPr id="47" name="bk object 47"/>
          <p:cNvSpPr/>
          <p:nvPr/>
        </p:nvSpPr>
        <p:spPr>
          <a:xfrm>
            <a:off x="8928232" y="425195"/>
            <a:ext cx="0" cy="1371600"/>
          </a:xfrm>
          <a:custGeom>
            <a:avLst/>
            <a:gdLst/>
            <a:ahLst/>
            <a:cxnLst/>
            <a:rect l="l" t="t" r="r" b="b"/>
            <a:pathLst>
              <a:path h="1371600">
                <a:moveTo>
                  <a:pt x="0" y="0"/>
                </a:moveTo>
                <a:lnTo>
                  <a:pt x="0" y="1371600"/>
                </a:lnTo>
              </a:path>
            </a:pathLst>
          </a:custGeom>
          <a:ln w="13716">
            <a:solidFill>
              <a:srgbClr val="000098"/>
            </a:solidFill>
          </a:ln>
        </p:spPr>
        <p:txBody>
          <a:bodyPr wrap="square" lIns="0" tIns="0" rIns="0" bIns="0" rtlCol="0"/>
          <a:lstStyle/>
          <a:p>
            <a:endParaRPr/>
          </a:p>
        </p:txBody>
      </p:sp>
      <p:sp>
        <p:nvSpPr>
          <p:cNvPr id="2" name="Holder 2"/>
          <p:cNvSpPr>
            <a:spLocks noGrp="1"/>
          </p:cNvSpPr>
          <p:nvPr>
            <p:ph type="title"/>
          </p:nvPr>
        </p:nvSpPr>
        <p:spPr>
          <a:xfrm>
            <a:off x="1159138" y="842264"/>
            <a:ext cx="8375127" cy="615553"/>
          </a:xfrm>
          <a:prstGeom prst="rect">
            <a:avLst/>
          </a:prstGeom>
        </p:spPr>
        <p:txBody>
          <a:bodyPr wrap="square" lIns="0" tIns="0" rIns="0" bIns="0">
            <a:spAutoFit/>
          </a:bodyPr>
          <a:lstStyle>
            <a:lvl1pPr>
              <a:defRPr sz="4000" b="1" i="0">
                <a:solidFill>
                  <a:srgbClr val="000099"/>
                </a:solidFill>
                <a:latin typeface="Arial"/>
                <a:cs typeface="Arial"/>
              </a:defRPr>
            </a:lvl1pPr>
          </a:lstStyle>
          <a:p>
            <a:endParaRPr/>
          </a:p>
        </p:txBody>
      </p:sp>
      <p:sp>
        <p:nvSpPr>
          <p:cNvPr id="3" name="Holder 3"/>
          <p:cNvSpPr>
            <a:spLocks noGrp="1"/>
          </p:cNvSpPr>
          <p:nvPr>
            <p:ph type="body" idx="1"/>
          </p:nvPr>
        </p:nvSpPr>
        <p:spPr>
          <a:xfrm>
            <a:off x="1093844" y="1870956"/>
            <a:ext cx="8505712" cy="492443"/>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235337" y="6943360"/>
            <a:ext cx="2494279" cy="123111"/>
          </a:xfrm>
          <a:prstGeom prst="rect">
            <a:avLst/>
          </a:prstGeom>
        </p:spPr>
        <p:txBody>
          <a:bodyPr wrap="square" lIns="0" tIns="0" rIns="0" bIns="0">
            <a:spAutoFit/>
          </a:bodyPr>
          <a:lstStyle>
            <a:lvl1pPr>
              <a:defRPr sz="800" b="0" i="0">
                <a:solidFill>
                  <a:schemeClr val="tx1"/>
                </a:solidFill>
                <a:latin typeface="Arial"/>
                <a:cs typeface="Arial"/>
              </a:defRPr>
            </a:lvl1pPr>
          </a:lstStyle>
          <a:p>
            <a:pPr marL="12698">
              <a:spcBef>
                <a:spcPts val="25"/>
              </a:spcBef>
            </a:pPr>
            <a:r>
              <a:rPr lang="en-US" spc="-5" smtClean="0"/>
              <a:t>Khoa </a:t>
            </a:r>
            <a:r>
              <a:rPr lang="en-US" smtClean="0"/>
              <a:t>công </a:t>
            </a:r>
            <a:r>
              <a:rPr lang="en-US" spc="-5" smtClean="0"/>
              <a:t>nghệ thông </a:t>
            </a:r>
            <a:r>
              <a:rPr lang="en-US" smtClean="0"/>
              <a:t>tin - </a:t>
            </a:r>
            <a:r>
              <a:rPr lang="en-US" spc="-5" smtClean="0"/>
              <a:t>Học viện </a:t>
            </a:r>
            <a:r>
              <a:rPr lang="en-US" smtClean="0"/>
              <a:t>Kỹ </a:t>
            </a:r>
            <a:r>
              <a:rPr lang="en-US" spc="-5" smtClean="0"/>
              <a:t>thuật quân</a:t>
            </a:r>
            <a:r>
              <a:rPr lang="en-US" spc="155" smtClean="0"/>
              <a:t> </a:t>
            </a:r>
            <a:r>
              <a:rPr lang="en-US" smtClean="0"/>
              <a:t>sự</a:t>
            </a:r>
            <a:endParaRPr lang="en-US" dirty="0"/>
          </a:p>
        </p:txBody>
      </p:sp>
      <p:sp>
        <p:nvSpPr>
          <p:cNvPr id="5" name="Holder 5"/>
          <p:cNvSpPr>
            <a:spLocks noGrp="1"/>
          </p:cNvSpPr>
          <p:nvPr>
            <p:ph type="dt" sz="half" idx="6"/>
          </p:nvPr>
        </p:nvSpPr>
        <p:spPr>
          <a:xfrm>
            <a:off x="534670" y="7027546"/>
            <a:ext cx="245948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8/21/2018</a:t>
            </a:fld>
            <a:endParaRPr lang="en-US"/>
          </a:p>
        </p:txBody>
      </p:sp>
      <p:sp>
        <p:nvSpPr>
          <p:cNvPr id="6" name="Holder 6"/>
          <p:cNvSpPr>
            <a:spLocks noGrp="1"/>
          </p:cNvSpPr>
          <p:nvPr>
            <p:ph type="sldNum" sz="quarter" idx="7"/>
          </p:nvPr>
        </p:nvSpPr>
        <p:spPr>
          <a:xfrm>
            <a:off x="7699248" y="7027546"/>
            <a:ext cx="245948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56">
        <a:defRPr>
          <a:latin typeface="+mn-lt"/>
          <a:ea typeface="+mn-ea"/>
          <a:cs typeface="+mn-cs"/>
        </a:defRPr>
      </a:lvl2pPr>
      <a:lvl3pPr marL="914311">
        <a:defRPr>
          <a:latin typeface="+mn-lt"/>
          <a:ea typeface="+mn-ea"/>
          <a:cs typeface="+mn-cs"/>
        </a:defRPr>
      </a:lvl3pPr>
      <a:lvl4pPr marL="1371467">
        <a:defRPr>
          <a:latin typeface="+mn-lt"/>
          <a:ea typeface="+mn-ea"/>
          <a:cs typeface="+mn-cs"/>
        </a:defRPr>
      </a:lvl4pPr>
      <a:lvl5pPr marL="1828622">
        <a:defRPr>
          <a:latin typeface="+mn-lt"/>
          <a:ea typeface="+mn-ea"/>
          <a:cs typeface="+mn-cs"/>
        </a:defRPr>
      </a:lvl5pPr>
      <a:lvl6pPr marL="2285778">
        <a:defRPr>
          <a:latin typeface="+mn-lt"/>
          <a:ea typeface="+mn-ea"/>
          <a:cs typeface="+mn-cs"/>
        </a:defRPr>
      </a:lvl6pPr>
      <a:lvl7pPr marL="2742933">
        <a:defRPr>
          <a:latin typeface="+mn-lt"/>
          <a:ea typeface="+mn-ea"/>
          <a:cs typeface="+mn-cs"/>
        </a:defRPr>
      </a:lvl7pPr>
      <a:lvl8pPr marL="3200089">
        <a:defRPr>
          <a:latin typeface="+mn-lt"/>
          <a:ea typeface="+mn-ea"/>
          <a:cs typeface="+mn-cs"/>
        </a:defRPr>
      </a:lvl8pPr>
      <a:lvl9pPr marL="3657245">
        <a:defRPr>
          <a:latin typeface="+mn-lt"/>
          <a:ea typeface="+mn-ea"/>
          <a:cs typeface="+mn-cs"/>
        </a:defRPr>
      </a:lvl9pPr>
    </p:bodyStyle>
    <p:otherStyle>
      <a:lvl1pPr marL="0">
        <a:defRPr>
          <a:latin typeface="+mn-lt"/>
          <a:ea typeface="+mn-ea"/>
          <a:cs typeface="+mn-cs"/>
        </a:defRPr>
      </a:lvl1pPr>
      <a:lvl2pPr marL="457156">
        <a:defRPr>
          <a:latin typeface="+mn-lt"/>
          <a:ea typeface="+mn-ea"/>
          <a:cs typeface="+mn-cs"/>
        </a:defRPr>
      </a:lvl2pPr>
      <a:lvl3pPr marL="914311">
        <a:defRPr>
          <a:latin typeface="+mn-lt"/>
          <a:ea typeface="+mn-ea"/>
          <a:cs typeface="+mn-cs"/>
        </a:defRPr>
      </a:lvl3pPr>
      <a:lvl4pPr marL="1371467">
        <a:defRPr>
          <a:latin typeface="+mn-lt"/>
          <a:ea typeface="+mn-ea"/>
          <a:cs typeface="+mn-cs"/>
        </a:defRPr>
      </a:lvl4pPr>
      <a:lvl5pPr marL="1828622">
        <a:defRPr>
          <a:latin typeface="+mn-lt"/>
          <a:ea typeface="+mn-ea"/>
          <a:cs typeface="+mn-cs"/>
        </a:defRPr>
      </a:lvl5pPr>
      <a:lvl6pPr marL="2285778">
        <a:defRPr>
          <a:latin typeface="+mn-lt"/>
          <a:ea typeface="+mn-ea"/>
          <a:cs typeface="+mn-cs"/>
        </a:defRPr>
      </a:lvl6pPr>
      <a:lvl7pPr marL="2742933">
        <a:defRPr>
          <a:latin typeface="+mn-lt"/>
          <a:ea typeface="+mn-ea"/>
          <a:cs typeface="+mn-cs"/>
        </a:defRPr>
      </a:lvl7pPr>
      <a:lvl8pPr marL="3200089">
        <a:defRPr>
          <a:latin typeface="+mn-lt"/>
          <a:ea typeface="+mn-ea"/>
          <a:cs typeface="+mn-cs"/>
        </a:defRPr>
      </a:lvl8pPr>
      <a:lvl9pPr marL="3657245">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72050" y="335846"/>
            <a:ext cx="9356725" cy="133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68" tIns="52133" rIns="104268" bIns="52133"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62770" y="1931106"/>
            <a:ext cx="9356725" cy="470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68" tIns="52133" rIns="104268" bIns="5213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4" name="AutoShape 4"/>
          <p:cNvSpPr>
            <a:spLocks noChangeArrowheads="1"/>
          </p:cNvSpPr>
          <p:nvPr/>
        </p:nvSpPr>
        <p:spPr bwMode="auto">
          <a:xfrm>
            <a:off x="712893" y="1726451"/>
            <a:ext cx="9306600" cy="120694"/>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lIns="104268" tIns="52133" rIns="104268" bIns="52133"/>
          <a:lstStyle/>
          <a:p>
            <a:pPr fontAlgn="base">
              <a:spcBef>
                <a:spcPct val="0"/>
              </a:spcBef>
              <a:spcAft>
                <a:spcPct val="0"/>
              </a:spcAft>
              <a:defRPr/>
            </a:pPr>
            <a:endParaRPr lang="en-US" sz="2700">
              <a:solidFill>
                <a:srgbClr val="000000"/>
              </a:solidFill>
              <a:latin typeface="Times New Roman" pitchFamily="18" charset="0"/>
            </a:endParaRPr>
          </a:p>
        </p:txBody>
      </p:sp>
      <p:sp>
        <p:nvSpPr>
          <p:cNvPr id="20485" name="Line 5"/>
          <p:cNvSpPr>
            <a:spLocks noChangeShapeType="1"/>
          </p:cNvSpPr>
          <p:nvPr/>
        </p:nvSpPr>
        <p:spPr bwMode="auto">
          <a:xfrm flipV="1">
            <a:off x="712895" y="6800850"/>
            <a:ext cx="9267613" cy="0"/>
          </a:xfrm>
          <a:prstGeom prst="line">
            <a:avLst/>
          </a:prstGeom>
          <a:noFill/>
          <a:ln w="3175">
            <a:solidFill>
              <a:schemeClr val="accent2"/>
            </a:solidFill>
            <a:round/>
            <a:headEnd/>
            <a:tailEnd/>
          </a:ln>
          <a:effectLst/>
        </p:spPr>
        <p:txBody>
          <a:bodyPr lIns="104268" tIns="52133" rIns="104268" bIns="52133"/>
          <a:lstStyle/>
          <a:p>
            <a:pPr eaLnBrk="0" fontAlgn="base" hangingPunct="0">
              <a:spcBef>
                <a:spcPct val="0"/>
              </a:spcBef>
              <a:spcAft>
                <a:spcPct val="0"/>
              </a:spcAft>
              <a:defRPr/>
            </a:pPr>
            <a:endParaRPr lang="en-US">
              <a:solidFill>
                <a:srgbClr val="000000"/>
              </a:solidFill>
            </a:endParaRPr>
          </a:p>
        </p:txBody>
      </p:sp>
      <p:sp>
        <p:nvSpPr>
          <p:cNvPr id="20486" name="Rectangle 6"/>
          <p:cNvSpPr>
            <a:spLocks noGrp="1" noChangeArrowheads="1"/>
          </p:cNvSpPr>
          <p:nvPr>
            <p:ph type="dt" sz="half" idx="2"/>
          </p:nvPr>
        </p:nvSpPr>
        <p:spPr bwMode="auto">
          <a:xfrm>
            <a:off x="712893" y="6881314"/>
            <a:ext cx="2316903" cy="524757"/>
          </a:xfrm>
          <a:prstGeom prst="rect">
            <a:avLst/>
          </a:prstGeom>
          <a:noFill/>
          <a:ln w="9525">
            <a:noFill/>
            <a:miter lim="800000"/>
            <a:headEnd/>
            <a:tailEnd/>
          </a:ln>
          <a:effectLst/>
        </p:spPr>
        <p:txBody>
          <a:bodyPr vert="horz" wrap="square" lIns="104268" tIns="52133" rIns="104268" bIns="52133" numCol="1" anchor="t" anchorCtr="0" compatLnSpc="1">
            <a:prstTxWarp prst="textNoShape">
              <a:avLst/>
            </a:prstTxWarp>
          </a:bodyPr>
          <a:lstStyle>
            <a:lvl1pPr eaLnBrk="1" hangingPunct="1">
              <a:defRPr sz="1400"/>
            </a:lvl1pPr>
          </a:lstStyle>
          <a:p>
            <a:pPr fontAlgn="base">
              <a:spcBef>
                <a:spcPct val="0"/>
              </a:spcBef>
              <a:spcAft>
                <a:spcPct val="0"/>
              </a:spcAft>
              <a:defRPr/>
            </a:pPr>
            <a:endParaRPr lang="en-US">
              <a:solidFill>
                <a:srgbClr val="000000"/>
              </a:solidFill>
            </a:endParaRPr>
          </a:p>
        </p:txBody>
      </p:sp>
      <p:sp>
        <p:nvSpPr>
          <p:cNvPr id="20487" name="Rectangle 7"/>
          <p:cNvSpPr>
            <a:spLocks noGrp="1" noChangeArrowheads="1"/>
          </p:cNvSpPr>
          <p:nvPr>
            <p:ph type="ftr" sz="quarter" idx="3"/>
          </p:nvPr>
        </p:nvSpPr>
        <p:spPr bwMode="auto">
          <a:xfrm>
            <a:off x="3653580" y="6881314"/>
            <a:ext cx="3386243" cy="524757"/>
          </a:xfrm>
          <a:prstGeom prst="rect">
            <a:avLst/>
          </a:prstGeom>
          <a:noFill/>
          <a:ln w="9525">
            <a:noFill/>
            <a:miter lim="800000"/>
            <a:headEnd/>
            <a:tailEnd/>
          </a:ln>
          <a:effectLst/>
        </p:spPr>
        <p:txBody>
          <a:bodyPr vert="horz" wrap="square" lIns="104268" tIns="52133" rIns="104268" bIns="52133" numCol="1" anchor="t" anchorCtr="0" compatLnSpc="1">
            <a:prstTxWarp prst="textNoShape">
              <a:avLst/>
            </a:prstTxWarp>
          </a:bodyPr>
          <a:lstStyle>
            <a:lvl1pPr algn="ctr" eaLnBrk="1" hangingPunct="1">
              <a:defRPr sz="1400"/>
            </a:lvl1pPr>
          </a:lstStyle>
          <a:p>
            <a:pPr fontAlgn="base">
              <a:spcBef>
                <a:spcPct val="0"/>
              </a:spcBef>
              <a:spcAft>
                <a:spcPct val="0"/>
              </a:spcAft>
              <a:defRPr/>
            </a:pPr>
            <a:endParaRPr lang="en-US">
              <a:solidFill>
                <a:srgbClr val="000000"/>
              </a:solidFill>
            </a:endParaRPr>
          </a:p>
        </p:txBody>
      </p:sp>
      <p:sp>
        <p:nvSpPr>
          <p:cNvPr id="20488" name="Rectangle 8"/>
          <p:cNvSpPr>
            <a:spLocks noGrp="1" noChangeArrowheads="1"/>
          </p:cNvSpPr>
          <p:nvPr>
            <p:ph type="sldNum" sz="quarter" idx="4"/>
          </p:nvPr>
        </p:nvSpPr>
        <p:spPr bwMode="auto">
          <a:xfrm>
            <a:off x="7663605" y="6881314"/>
            <a:ext cx="2316903" cy="524757"/>
          </a:xfrm>
          <a:prstGeom prst="rect">
            <a:avLst/>
          </a:prstGeom>
          <a:noFill/>
          <a:ln w="9525">
            <a:noFill/>
            <a:miter lim="800000"/>
            <a:headEnd/>
            <a:tailEnd/>
          </a:ln>
          <a:effectLst/>
        </p:spPr>
        <p:txBody>
          <a:bodyPr vert="horz" wrap="square" lIns="104268" tIns="52133" rIns="104268" bIns="52133" numCol="1" anchor="t" anchorCtr="0" compatLnSpc="1">
            <a:prstTxWarp prst="textNoShape">
              <a:avLst/>
            </a:prstTxWarp>
          </a:bodyPr>
          <a:lstStyle>
            <a:lvl1pPr algn="r" eaLnBrk="1" hangingPunct="1">
              <a:defRPr sz="1400"/>
            </a:lvl1pPr>
          </a:lstStyle>
          <a:p>
            <a:pPr fontAlgn="base">
              <a:spcBef>
                <a:spcPct val="0"/>
              </a:spcBef>
              <a:spcAft>
                <a:spcPct val="0"/>
              </a:spcAft>
              <a:defRPr/>
            </a:pPr>
            <a:fld id="{87CE47D6-37AD-4C77-84C1-3B591934CF03}"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97879555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4300">
          <a:solidFill>
            <a:schemeClr val="tx2"/>
          </a:solidFill>
          <a:latin typeface="+mj-lt"/>
          <a:ea typeface="+mj-ea"/>
          <a:cs typeface="+mj-cs"/>
        </a:defRPr>
      </a:lvl1pPr>
      <a:lvl2pPr algn="l" rtl="0" eaLnBrk="0" fontAlgn="base" hangingPunct="0">
        <a:spcBef>
          <a:spcPct val="0"/>
        </a:spcBef>
        <a:spcAft>
          <a:spcPct val="0"/>
        </a:spcAft>
        <a:defRPr sz="4300">
          <a:solidFill>
            <a:schemeClr val="tx2"/>
          </a:solidFill>
          <a:latin typeface="Verdana" pitchFamily="34" charset="0"/>
        </a:defRPr>
      </a:lvl2pPr>
      <a:lvl3pPr algn="l" rtl="0" eaLnBrk="0" fontAlgn="base" hangingPunct="0">
        <a:spcBef>
          <a:spcPct val="0"/>
        </a:spcBef>
        <a:spcAft>
          <a:spcPct val="0"/>
        </a:spcAft>
        <a:defRPr sz="4300">
          <a:solidFill>
            <a:schemeClr val="tx2"/>
          </a:solidFill>
          <a:latin typeface="Verdana" pitchFamily="34" charset="0"/>
        </a:defRPr>
      </a:lvl3pPr>
      <a:lvl4pPr algn="l" rtl="0" eaLnBrk="0" fontAlgn="base" hangingPunct="0">
        <a:spcBef>
          <a:spcPct val="0"/>
        </a:spcBef>
        <a:spcAft>
          <a:spcPct val="0"/>
        </a:spcAft>
        <a:defRPr sz="4300">
          <a:solidFill>
            <a:schemeClr val="tx2"/>
          </a:solidFill>
          <a:latin typeface="Verdana" pitchFamily="34" charset="0"/>
        </a:defRPr>
      </a:lvl4pPr>
      <a:lvl5pPr algn="l" rtl="0" eaLnBrk="0" fontAlgn="base" hangingPunct="0">
        <a:spcBef>
          <a:spcPct val="0"/>
        </a:spcBef>
        <a:spcAft>
          <a:spcPct val="0"/>
        </a:spcAft>
        <a:defRPr sz="4300">
          <a:solidFill>
            <a:schemeClr val="tx2"/>
          </a:solidFill>
          <a:latin typeface="Verdana" pitchFamily="34" charset="0"/>
        </a:defRPr>
      </a:lvl5pPr>
      <a:lvl6pPr marL="521341" algn="l" rtl="0" fontAlgn="base">
        <a:spcBef>
          <a:spcPct val="0"/>
        </a:spcBef>
        <a:spcAft>
          <a:spcPct val="0"/>
        </a:spcAft>
        <a:defRPr sz="4300">
          <a:solidFill>
            <a:schemeClr val="tx2"/>
          </a:solidFill>
          <a:latin typeface="Verdana" pitchFamily="34" charset="0"/>
        </a:defRPr>
      </a:lvl6pPr>
      <a:lvl7pPr marL="1042680" algn="l" rtl="0" fontAlgn="base">
        <a:spcBef>
          <a:spcPct val="0"/>
        </a:spcBef>
        <a:spcAft>
          <a:spcPct val="0"/>
        </a:spcAft>
        <a:defRPr sz="4300">
          <a:solidFill>
            <a:schemeClr val="tx2"/>
          </a:solidFill>
          <a:latin typeface="Verdana" pitchFamily="34" charset="0"/>
        </a:defRPr>
      </a:lvl7pPr>
      <a:lvl8pPr marL="1564021" algn="l" rtl="0" fontAlgn="base">
        <a:spcBef>
          <a:spcPct val="0"/>
        </a:spcBef>
        <a:spcAft>
          <a:spcPct val="0"/>
        </a:spcAft>
        <a:defRPr sz="4300">
          <a:solidFill>
            <a:schemeClr val="tx2"/>
          </a:solidFill>
          <a:latin typeface="Verdana" pitchFamily="34" charset="0"/>
        </a:defRPr>
      </a:lvl8pPr>
      <a:lvl9pPr marL="2085362" algn="l" rtl="0" fontAlgn="base">
        <a:spcBef>
          <a:spcPct val="0"/>
        </a:spcBef>
        <a:spcAft>
          <a:spcPct val="0"/>
        </a:spcAft>
        <a:defRPr sz="4300">
          <a:solidFill>
            <a:schemeClr val="tx2"/>
          </a:solidFill>
          <a:latin typeface="Verdana" pitchFamily="34" charset="0"/>
        </a:defRPr>
      </a:lvl9pPr>
    </p:titleStyle>
    <p:bodyStyle>
      <a:lvl1pPr marL="535822" indent="-535822" algn="l" rtl="0" eaLnBrk="0" fontAlgn="base" hangingPunct="0">
        <a:spcBef>
          <a:spcPct val="20000"/>
        </a:spcBef>
        <a:spcAft>
          <a:spcPct val="0"/>
        </a:spcAft>
        <a:buClr>
          <a:schemeClr val="accent2"/>
        </a:buClr>
        <a:buFont typeface="Wingdings" pitchFamily="2" charset="2"/>
        <a:buChar char="o"/>
        <a:defRPr sz="3400">
          <a:solidFill>
            <a:schemeClr val="tx1"/>
          </a:solidFill>
          <a:latin typeface="+mn-lt"/>
          <a:ea typeface="+mn-ea"/>
          <a:cs typeface="+mn-cs"/>
        </a:defRPr>
      </a:lvl1pPr>
      <a:lvl2pPr marL="1035439" indent="-497807" algn="l" rtl="0" eaLnBrk="0" fontAlgn="base" hangingPunct="0">
        <a:spcBef>
          <a:spcPct val="20000"/>
        </a:spcBef>
        <a:spcAft>
          <a:spcPct val="0"/>
        </a:spcAft>
        <a:buClr>
          <a:schemeClr val="accent2"/>
        </a:buClr>
        <a:buFont typeface="Wingdings" pitchFamily="2" charset="2"/>
        <a:buChar char="n"/>
        <a:defRPr sz="3000">
          <a:solidFill>
            <a:schemeClr val="tx1"/>
          </a:solidFill>
          <a:latin typeface="+mn-lt"/>
        </a:defRPr>
      </a:lvl2pPr>
      <a:lvl3pPr marL="1487992" indent="-450742" algn="l" rtl="0" eaLnBrk="0" fontAlgn="base" hangingPunct="0">
        <a:spcBef>
          <a:spcPct val="20000"/>
        </a:spcBef>
        <a:spcAft>
          <a:spcPct val="0"/>
        </a:spcAft>
        <a:buClr>
          <a:schemeClr val="accent2"/>
        </a:buClr>
        <a:buFont typeface="Wingdings" pitchFamily="2" charset="2"/>
        <a:buChar char="o"/>
        <a:defRPr sz="2600">
          <a:solidFill>
            <a:schemeClr val="tx1"/>
          </a:solidFill>
          <a:latin typeface="+mn-lt"/>
        </a:defRPr>
      </a:lvl3pPr>
      <a:lvl4pPr marL="1931493" indent="-441691" algn="l" rtl="0" eaLnBrk="0" fontAlgn="base" hangingPunct="0">
        <a:spcBef>
          <a:spcPct val="20000"/>
        </a:spcBef>
        <a:spcAft>
          <a:spcPct val="0"/>
        </a:spcAft>
        <a:buClr>
          <a:schemeClr val="accent2"/>
        </a:buClr>
        <a:buFont typeface="Wingdings" pitchFamily="2" charset="2"/>
        <a:buChar char="n"/>
        <a:defRPr sz="2300">
          <a:solidFill>
            <a:schemeClr val="tx1"/>
          </a:solidFill>
          <a:latin typeface="+mn-lt"/>
        </a:defRPr>
      </a:lvl4pPr>
      <a:lvl5pPr marL="2387666" indent="-454363" algn="l" rtl="0" eaLnBrk="0" fontAlgn="base" hangingPunct="0">
        <a:spcBef>
          <a:spcPct val="25000"/>
        </a:spcBef>
        <a:spcAft>
          <a:spcPct val="0"/>
        </a:spcAft>
        <a:buClr>
          <a:schemeClr val="accent2"/>
        </a:buClr>
        <a:buFont typeface="Wingdings" pitchFamily="2" charset="2"/>
        <a:buChar char="§"/>
        <a:defRPr sz="2300">
          <a:solidFill>
            <a:schemeClr val="tx1"/>
          </a:solidFill>
          <a:latin typeface="+mn-lt"/>
        </a:defRPr>
      </a:lvl5pPr>
      <a:lvl6pPr marL="2909006" indent="-454363" algn="l" rtl="0" fontAlgn="base">
        <a:spcBef>
          <a:spcPct val="25000"/>
        </a:spcBef>
        <a:spcAft>
          <a:spcPct val="0"/>
        </a:spcAft>
        <a:buClr>
          <a:schemeClr val="accent2"/>
        </a:buClr>
        <a:buFont typeface="Wingdings" pitchFamily="2" charset="2"/>
        <a:buChar char="§"/>
        <a:defRPr sz="2300">
          <a:solidFill>
            <a:schemeClr val="tx1"/>
          </a:solidFill>
          <a:latin typeface="+mn-lt"/>
        </a:defRPr>
      </a:lvl6pPr>
      <a:lvl7pPr marL="3430346" indent="-454363" algn="l" rtl="0" fontAlgn="base">
        <a:spcBef>
          <a:spcPct val="25000"/>
        </a:spcBef>
        <a:spcAft>
          <a:spcPct val="0"/>
        </a:spcAft>
        <a:buClr>
          <a:schemeClr val="accent2"/>
        </a:buClr>
        <a:buFont typeface="Wingdings" pitchFamily="2" charset="2"/>
        <a:buChar char="§"/>
        <a:defRPr sz="2300">
          <a:solidFill>
            <a:schemeClr val="tx1"/>
          </a:solidFill>
          <a:latin typeface="+mn-lt"/>
        </a:defRPr>
      </a:lvl7pPr>
      <a:lvl8pPr marL="3951687" indent="-454363" algn="l" rtl="0" fontAlgn="base">
        <a:spcBef>
          <a:spcPct val="25000"/>
        </a:spcBef>
        <a:spcAft>
          <a:spcPct val="0"/>
        </a:spcAft>
        <a:buClr>
          <a:schemeClr val="accent2"/>
        </a:buClr>
        <a:buFont typeface="Wingdings" pitchFamily="2" charset="2"/>
        <a:buChar char="§"/>
        <a:defRPr sz="2300">
          <a:solidFill>
            <a:schemeClr val="tx1"/>
          </a:solidFill>
          <a:latin typeface="+mn-lt"/>
        </a:defRPr>
      </a:lvl8pPr>
      <a:lvl9pPr marL="4473026" indent="-454363" algn="l" rtl="0" fontAlgn="base">
        <a:spcBef>
          <a:spcPct val="25000"/>
        </a:spcBef>
        <a:spcAft>
          <a:spcPct val="0"/>
        </a:spcAft>
        <a:buClr>
          <a:schemeClr val="accent2"/>
        </a:buClr>
        <a:buFont typeface="Wingdings" pitchFamily="2" charset="2"/>
        <a:buChar char="§"/>
        <a:defRPr sz="2300">
          <a:solidFill>
            <a:schemeClr val="tx1"/>
          </a:solidFill>
          <a:latin typeface="+mn-lt"/>
        </a:defRPr>
      </a:lvl9pPr>
    </p:bodyStyle>
    <p:otherStyle>
      <a:defPPr>
        <a:defRPr lang="en-US"/>
      </a:defPPr>
      <a:lvl1pPr marL="0" algn="l" defTabSz="1042680" rtl="0" eaLnBrk="1" latinLnBrk="0" hangingPunct="1">
        <a:defRPr sz="2100" kern="1200">
          <a:solidFill>
            <a:schemeClr val="tx1"/>
          </a:solidFill>
          <a:latin typeface="+mn-lt"/>
          <a:ea typeface="+mn-ea"/>
          <a:cs typeface="+mn-cs"/>
        </a:defRPr>
      </a:lvl1pPr>
      <a:lvl2pPr marL="521341" algn="l" defTabSz="1042680" rtl="0" eaLnBrk="1" latinLnBrk="0" hangingPunct="1">
        <a:defRPr sz="2100" kern="1200">
          <a:solidFill>
            <a:schemeClr val="tx1"/>
          </a:solidFill>
          <a:latin typeface="+mn-lt"/>
          <a:ea typeface="+mn-ea"/>
          <a:cs typeface="+mn-cs"/>
        </a:defRPr>
      </a:lvl2pPr>
      <a:lvl3pPr marL="1042680" algn="l" defTabSz="1042680" rtl="0" eaLnBrk="1" latinLnBrk="0" hangingPunct="1">
        <a:defRPr sz="2100" kern="1200">
          <a:solidFill>
            <a:schemeClr val="tx1"/>
          </a:solidFill>
          <a:latin typeface="+mn-lt"/>
          <a:ea typeface="+mn-ea"/>
          <a:cs typeface="+mn-cs"/>
        </a:defRPr>
      </a:lvl3pPr>
      <a:lvl4pPr marL="1564021" algn="l" defTabSz="1042680" rtl="0" eaLnBrk="1" latinLnBrk="0" hangingPunct="1">
        <a:defRPr sz="2100" kern="1200">
          <a:solidFill>
            <a:schemeClr val="tx1"/>
          </a:solidFill>
          <a:latin typeface="+mn-lt"/>
          <a:ea typeface="+mn-ea"/>
          <a:cs typeface="+mn-cs"/>
        </a:defRPr>
      </a:lvl4pPr>
      <a:lvl5pPr marL="2085362" algn="l" defTabSz="1042680" rtl="0" eaLnBrk="1" latinLnBrk="0" hangingPunct="1">
        <a:defRPr sz="2100" kern="1200">
          <a:solidFill>
            <a:schemeClr val="tx1"/>
          </a:solidFill>
          <a:latin typeface="+mn-lt"/>
          <a:ea typeface="+mn-ea"/>
          <a:cs typeface="+mn-cs"/>
        </a:defRPr>
      </a:lvl5pPr>
      <a:lvl6pPr marL="2606700" algn="l" defTabSz="1042680" rtl="0" eaLnBrk="1" latinLnBrk="0" hangingPunct="1">
        <a:defRPr sz="2100" kern="1200">
          <a:solidFill>
            <a:schemeClr val="tx1"/>
          </a:solidFill>
          <a:latin typeface="+mn-lt"/>
          <a:ea typeface="+mn-ea"/>
          <a:cs typeface="+mn-cs"/>
        </a:defRPr>
      </a:lvl6pPr>
      <a:lvl7pPr marL="3128041" algn="l" defTabSz="1042680" rtl="0" eaLnBrk="1" latinLnBrk="0" hangingPunct="1">
        <a:defRPr sz="2100" kern="1200">
          <a:solidFill>
            <a:schemeClr val="tx1"/>
          </a:solidFill>
          <a:latin typeface="+mn-lt"/>
          <a:ea typeface="+mn-ea"/>
          <a:cs typeface="+mn-cs"/>
        </a:defRPr>
      </a:lvl7pPr>
      <a:lvl8pPr marL="3649381" algn="l" defTabSz="1042680" rtl="0" eaLnBrk="1" latinLnBrk="0" hangingPunct="1">
        <a:defRPr sz="2100" kern="1200">
          <a:solidFill>
            <a:schemeClr val="tx1"/>
          </a:solidFill>
          <a:latin typeface="+mn-lt"/>
          <a:ea typeface="+mn-ea"/>
          <a:cs typeface="+mn-cs"/>
        </a:defRPr>
      </a:lvl8pPr>
      <a:lvl9pPr marL="4170721" algn="l" defTabSz="1042680"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2893" y="251883"/>
            <a:ext cx="9624060" cy="92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68" tIns="52133" rIns="104268" bIns="52133"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2893" y="1427340"/>
            <a:ext cx="9624060" cy="5373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68" tIns="52133" rIns="104268" bIns="52133"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86724" name="Rectangle 4"/>
          <p:cNvSpPr>
            <a:spLocks noGrp="1" noChangeArrowheads="1"/>
          </p:cNvSpPr>
          <p:nvPr>
            <p:ph type="dt" sz="half" idx="2"/>
          </p:nvPr>
        </p:nvSpPr>
        <p:spPr bwMode="auto">
          <a:xfrm>
            <a:off x="534671" y="6879565"/>
            <a:ext cx="2495127"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68" tIns="52133" rIns="104268" bIns="52133" numCol="1" anchor="b" anchorCtr="0" compatLnSpc="1">
            <a:prstTxWarp prst="textNoShape">
              <a:avLst/>
            </a:prstTxWarp>
          </a:bodyPr>
          <a:lstStyle>
            <a:lvl1pPr>
              <a:defRPr sz="1400">
                <a:latin typeface="+mj-lt"/>
              </a:defRPr>
            </a:lvl1pPr>
          </a:lstStyle>
          <a:p>
            <a:pPr fontAlgn="base">
              <a:spcBef>
                <a:spcPct val="0"/>
              </a:spcBef>
              <a:spcAft>
                <a:spcPct val="0"/>
              </a:spcAft>
              <a:defRPr/>
            </a:pPr>
            <a:endParaRPr lang="en-US" altLang="en-US">
              <a:solidFill>
                <a:srgbClr val="000000"/>
              </a:solidFill>
              <a:ea typeface="宋体" pitchFamily="2" charset="-122"/>
            </a:endParaRPr>
          </a:p>
        </p:txBody>
      </p:sp>
      <p:sp>
        <p:nvSpPr>
          <p:cNvPr id="286725" name="Rectangle 5"/>
          <p:cNvSpPr>
            <a:spLocks noGrp="1" noChangeArrowheads="1"/>
          </p:cNvSpPr>
          <p:nvPr>
            <p:ph type="ftr" sz="quarter" idx="3"/>
          </p:nvPr>
        </p:nvSpPr>
        <p:spPr bwMode="auto">
          <a:xfrm>
            <a:off x="3653580" y="6884812"/>
            <a:ext cx="3386243"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68" tIns="52133" rIns="104268" bIns="52133" numCol="1" anchor="b" anchorCtr="0" compatLnSpc="1">
            <a:prstTxWarp prst="textNoShape">
              <a:avLst/>
            </a:prstTxWarp>
          </a:bodyPr>
          <a:lstStyle>
            <a:lvl1pPr algn="ctr">
              <a:defRPr sz="1400">
                <a:latin typeface="+mj-lt"/>
              </a:defRPr>
            </a:lvl1pPr>
          </a:lstStyle>
          <a:p>
            <a:pPr fontAlgn="base">
              <a:spcBef>
                <a:spcPct val="0"/>
              </a:spcBef>
              <a:spcAft>
                <a:spcPct val="0"/>
              </a:spcAft>
              <a:defRPr/>
            </a:pPr>
            <a:endParaRPr lang="en-US" altLang="en-US">
              <a:solidFill>
                <a:srgbClr val="000000"/>
              </a:solidFill>
              <a:ea typeface="宋体" pitchFamily="2" charset="-122"/>
            </a:endParaRPr>
          </a:p>
        </p:txBody>
      </p:sp>
      <p:sp>
        <p:nvSpPr>
          <p:cNvPr id="286726" name="Rectangle 6"/>
          <p:cNvSpPr>
            <a:spLocks noGrp="1" noChangeArrowheads="1"/>
          </p:cNvSpPr>
          <p:nvPr>
            <p:ph type="sldNum" sz="quarter" idx="4"/>
          </p:nvPr>
        </p:nvSpPr>
        <p:spPr bwMode="auto">
          <a:xfrm>
            <a:off x="7663603" y="6879565"/>
            <a:ext cx="2495127"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68" tIns="52133" rIns="104268" bIns="52133" numCol="1" anchor="b" anchorCtr="0" compatLnSpc="1">
            <a:prstTxWarp prst="textNoShape">
              <a:avLst/>
            </a:prstTxWarp>
          </a:bodyPr>
          <a:lstStyle>
            <a:lvl1pPr algn="r">
              <a:defRPr sz="1400">
                <a:latin typeface="+mj-lt"/>
              </a:defRPr>
            </a:lvl1pPr>
          </a:lstStyle>
          <a:p>
            <a:pPr fontAlgn="base">
              <a:spcBef>
                <a:spcPct val="0"/>
              </a:spcBef>
              <a:spcAft>
                <a:spcPct val="0"/>
              </a:spcAft>
              <a:defRPr/>
            </a:pPr>
            <a:fld id="{72FAF435-0850-4760-9A46-6065CAE5D948}" type="slidenum">
              <a:rPr lang="en-US" altLang="en-US">
                <a:solidFill>
                  <a:srgbClr val="000000"/>
                </a:solidFill>
                <a:ea typeface="宋体" pitchFamily="2" charset="-122"/>
              </a:rPr>
              <a:pPr fontAlgn="base">
                <a:spcBef>
                  <a:spcPct val="0"/>
                </a:spcBef>
                <a:spcAft>
                  <a:spcPct val="0"/>
                </a:spcAft>
                <a:defRPr/>
              </a:pPr>
              <a:t>‹#›</a:t>
            </a:fld>
            <a:endParaRPr lang="en-US" altLang="en-US">
              <a:solidFill>
                <a:srgbClr val="000000"/>
              </a:solidFill>
              <a:ea typeface="宋体" pitchFamily="2" charset="-122"/>
            </a:endParaRPr>
          </a:p>
        </p:txBody>
      </p:sp>
    </p:spTree>
    <p:extLst>
      <p:ext uri="{BB962C8B-B14F-4D97-AF65-F5344CB8AC3E}">
        <p14:creationId xmlns:p14="http://schemas.microsoft.com/office/powerpoint/2010/main" val="12870394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4800">
          <a:solidFill>
            <a:schemeClr val="tx2"/>
          </a:solidFill>
          <a:latin typeface="+mj-lt"/>
          <a:ea typeface="+mj-ea"/>
          <a:cs typeface="+mj-cs"/>
        </a:defRPr>
      </a:lvl1pPr>
      <a:lvl2pPr algn="l" rtl="0" eaLnBrk="0" fontAlgn="base" hangingPunct="0">
        <a:spcBef>
          <a:spcPct val="0"/>
        </a:spcBef>
        <a:spcAft>
          <a:spcPct val="0"/>
        </a:spcAft>
        <a:defRPr sz="4800">
          <a:solidFill>
            <a:schemeClr val="tx2"/>
          </a:solidFill>
          <a:latin typeface="Garamond" pitchFamily="18" charset="0"/>
        </a:defRPr>
      </a:lvl2pPr>
      <a:lvl3pPr algn="l" rtl="0" eaLnBrk="0" fontAlgn="base" hangingPunct="0">
        <a:spcBef>
          <a:spcPct val="0"/>
        </a:spcBef>
        <a:spcAft>
          <a:spcPct val="0"/>
        </a:spcAft>
        <a:defRPr sz="4800">
          <a:solidFill>
            <a:schemeClr val="tx2"/>
          </a:solidFill>
          <a:latin typeface="Garamond" pitchFamily="18" charset="0"/>
        </a:defRPr>
      </a:lvl3pPr>
      <a:lvl4pPr algn="l" rtl="0" eaLnBrk="0" fontAlgn="base" hangingPunct="0">
        <a:spcBef>
          <a:spcPct val="0"/>
        </a:spcBef>
        <a:spcAft>
          <a:spcPct val="0"/>
        </a:spcAft>
        <a:defRPr sz="4800">
          <a:solidFill>
            <a:schemeClr val="tx2"/>
          </a:solidFill>
          <a:latin typeface="Garamond" pitchFamily="18" charset="0"/>
        </a:defRPr>
      </a:lvl4pPr>
      <a:lvl5pPr algn="l" rtl="0" eaLnBrk="0" fontAlgn="base" hangingPunct="0">
        <a:spcBef>
          <a:spcPct val="0"/>
        </a:spcBef>
        <a:spcAft>
          <a:spcPct val="0"/>
        </a:spcAft>
        <a:defRPr sz="4800">
          <a:solidFill>
            <a:schemeClr val="tx2"/>
          </a:solidFill>
          <a:latin typeface="Garamond" pitchFamily="18" charset="0"/>
        </a:defRPr>
      </a:lvl5pPr>
      <a:lvl6pPr marL="521341" algn="l" rtl="0" fontAlgn="base">
        <a:spcBef>
          <a:spcPct val="0"/>
        </a:spcBef>
        <a:spcAft>
          <a:spcPct val="0"/>
        </a:spcAft>
        <a:defRPr sz="4800">
          <a:solidFill>
            <a:schemeClr val="tx2"/>
          </a:solidFill>
          <a:latin typeface="Garamond" pitchFamily="18" charset="0"/>
        </a:defRPr>
      </a:lvl6pPr>
      <a:lvl7pPr marL="1042680" algn="l" rtl="0" fontAlgn="base">
        <a:spcBef>
          <a:spcPct val="0"/>
        </a:spcBef>
        <a:spcAft>
          <a:spcPct val="0"/>
        </a:spcAft>
        <a:defRPr sz="4800">
          <a:solidFill>
            <a:schemeClr val="tx2"/>
          </a:solidFill>
          <a:latin typeface="Garamond" pitchFamily="18" charset="0"/>
        </a:defRPr>
      </a:lvl7pPr>
      <a:lvl8pPr marL="1564021" algn="l" rtl="0" fontAlgn="base">
        <a:spcBef>
          <a:spcPct val="0"/>
        </a:spcBef>
        <a:spcAft>
          <a:spcPct val="0"/>
        </a:spcAft>
        <a:defRPr sz="4800">
          <a:solidFill>
            <a:schemeClr val="tx2"/>
          </a:solidFill>
          <a:latin typeface="Garamond" pitchFamily="18" charset="0"/>
        </a:defRPr>
      </a:lvl8pPr>
      <a:lvl9pPr marL="2085362" algn="l" rtl="0" fontAlgn="base">
        <a:spcBef>
          <a:spcPct val="0"/>
        </a:spcBef>
        <a:spcAft>
          <a:spcPct val="0"/>
        </a:spcAft>
        <a:defRPr sz="4800">
          <a:solidFill>
            <a:schemeClr val="tx2"/>
          </a:solidFill>
          <a:latin typeface="Garamond" pitchFamily="18" charset="0"/>
        </a:defRPr>
      </a:lvl9pPr>
    </p:titleStyle>
    <p:bodyStyle>
      <a:lvl1pPr marL="391006" indent="-391006" algn="l" rtl="0" eaLnBrk="0" fontAlgn="base" hangingPunct="0">
        <a:spcBef>
          <a:spcPct val="20000"/>
        </a:spcBef>
        <a:spcAft>
          <a:spcPct val="0"/>
        </a:spcAft>
        <a:buClr>
          <a:schemeClr val="accent1"/>
        </a:buClr>
        <a:buSzPct val="65000"/>
        <a:buFont typeface="Wingdings" pitchFamily="2" charset="2"/>
        <a:buChar char="n"/>
        <a:defRPr sz="3400">
          <a:solidFill>
            <a:schemeClr val="tx1"/>
          </a:solidFill>
          <a:latin typeface="+mn-lt"/>
          <a:ea typeface="+mn-ea"/>
          <a:cs typeface="+mn-cs"/>
        </a:defRPr>
      </a:lvl1pPr>
      <a:lvl2pPr marL="763907" indent="-371093" algn="l" rtl="0" eaLnBrk="0" fontAlgn="base" hangingPunct="0">
        <a:spcBef>
          <a:spcPct val="20000"/>
        </a:spcBef>
        <a:spcAft>
          <a:spcPct val="0"/>
        </a:spcAft>
        <a:buClr>
          <a:schemeClr val="accent2"/>
        </a:buClr>
        <a:buSzPct val="60000"/>
        <a:buFont typeface="Wingdings" pitchFamily="2" charset="2"/>
        <a:buChar char="q"/>
        <a:defRPr sz="3000">
          <a:solidFill>
            <a:schemeClr val="tx1"/>
          </a:solidFill>
          <a:latin typeface="+mn-lt"/>
        </a:defRPr>
      </a:lvl2pPr>
      <a:lvl3pPr marL="1165775" indent="-400057" algn="l" rtl="0" eaLnBrk="0" fontAlgn="base" hangingPunct="0">
        <a:spcBef>
          <a:spcPct val="20000"/>
        </a:spcBef>
        <a:spcAft>
          <a:spcPct val="0"/>
        </a:spcAft>
        <a:buClr>
          <a:schemeClr val="accent1"/>
        </a:buClr>
        <a:buSzPct val="65000"/>
        <a:buFont typeface="Wingdings" pitchFamily="2" charset="2"/>
        <a:buChar char="n"/>
        <a:defRPr sz="2500">
          <a:solidFill>
            <a:schemeClr val="tx1"/>
          </a:solidFill>
          <a:latin typeface="+mn-lt"/>
        </a:defRPr>
      </a:lvl3pPr>
      <a:lvl4pPr marL="1527817" indent="-360232" algn="l" rtl="0" eaLnBrk="0" fontAlgn="base" hangingPunct="0">
        <a:spcBef>
          <a:spcPct val="20000"/>
        </a:spcBef>
        <a:spcAft>
          <a:spcPct val="0"/>
        </a:spcAft>
        <a:buClr>
          <a:schemeClr val="accent2"/>
        </a:buClr>
        <a:buSzPct val="70000"/>
        <a:buFont typeface="Wingdings" pitchFamily="2" charset="2"/>
        <a:buChar char="q"/>
        <a:defRPr sz="2300">
          <a:solidFill>
            <a:schemeClr val="tx1"/>
          </a:solidFill>
          <a:latin typeface="+mn-lt"/>
        </a:defRPr>
      </a:lvl4pPr>
      <a:lvl5pPr marL="1917011" indent="-387385" algn="l" rtl="0" eaLnBrk="0" fontAlgn="base" hangingPunct="0">
        <a:spcBef>
          <a:spcPct val="20000"/>
        </a:spcBef>
        <a:spcAft>
          <a:spcPct val="0"/>
        </a:spcAft>
        <a:buClr>
          <a:schemeClr val="accent1"/>
        </a:buClr>
        <a:buSzPct val="75000"/>
        <a:buFont typeface="Wingdings" pitchFamily="2" charset="2"/>
        <a:buChar char="§"/>
        <a:defRPr sz="2300">
          <a:solidFill>
            <a:schemeClr val="tx1"/>
          </a:solidFill>
          <a:latin typeface="+mn-lt"/>
        </a:defRPr>
      </a:lvl5pPr>
      <a:lvl6pPr marL="2438352" indent="-387385" algn="l" rtl="0" fontAlgn="base">
        <a:spcBef>
          <a:spcPct val="20000"/>
        </a:spcBef>
        <a:spcAft>
          <a:spcPct val="0"/>
        </a:spcAft>
        <a:buClr>
          <a:schemeClr val="accent1"/>
        </a:buClr>
        <a:buSzPct val="75000"/>
        <a:buFont typeface="Wingdings" pitchFamily="2" charset="2"/>
        <a:buChar char="§"/>
        <a:defRPr sz="2300">
          <a:solidFill>
            <a:schemeClr val="tx1"/>
          </a:solidFill>
          <a:latin typeface="+mn-lt"/>
        </a:defRPr>
      </a:lvl6pPr>
      <a:lvl7pPr marL="2959692" indent="-387385" algn="l" rtl="0" fontAlgn="base">
        <a:spcBef>
          <a:spcPct val="20000"/>
        </a:spcBef>
        <a:spcAft>
          <a:spcPct val="0"/>
        </a:spcAft>
        <a:buClr>
          <a:schemeClr val="accent1"/>
        </a:buClr>
        <a:buSzPct val="75000"/>
        <a:buFont typeface="Wingdings" pitchFamily="2" charset="2"/>
        <a:buChar char="§"/>
        <a:defRPr sz="2300">
          <a:solidFill>
            <a:schemeClr val="tx1"/>
          </a:solidFill>
          <a:latin typeface="+mn-lt"/>
        </a:defRPr>
      </a:lvl7pPr>
      <a:lvl8pPr marL="3481032" indent="-387385" algn="l" rtl="0" fontAlgn="base">
        <a:spcBef>
          <a:spcPct val="20000"/>
        </a:spcBef>
        <a:spcAft>
          <a:spcPct val="0"/>
        </a:spcAft>
        <a:buClr>
          <a:schemeClr val="accent1"/>
        </a:buClr>
        <a:buSzPct val="75000"/>
        <a:buFont typeface="Wingdings" pitchFamily="2" charset="2"/>
        <a:buChar char="§"/>
        <a:defRPr sz="2300">
          <a:solidFill>
            <a:schemeClr val="tx1"/>
          </a:solidFill>
          <a:latin typeface="+mn-lt"/>
        </a:defRPr>
      </a:lvl8pPr>
      <a:lvl9pPr marL="4002373" indent="-387385" algn="l" rtl="0" fontAlgn="base">
        <a:spcBef>
          <a:spcPct val="20000"/>
        </a:spcBef>
        <a:spcAft>
          <a:spcPct val="0"/>
        </a:spcAft>
        <a:buClr>
          <a:schemeClr val="accent1"/>
        </a:buClr>
        <a:buSzPct val="75000"/>
        <a:buFont typeface="Wingdings" pitchFamily="2" charset="2"/>
        <a:buChar char="§"/>
        <a:defRPr sz="2300">
          <a:solidFill>
            <a:schemeClr val="tx1"/>
          </a:solidFill>
          <a:latin typeface="+mn-lt"/>
        </a:defRPr>
      </a:lvl9pPr>
    </p:bodyStyle>
    <p:otherStyle>
      <a:defPPr>
        <a:defRPr lang="en-US"/>
      </a:defPPr>
      <a:lvl1pPr marL="0" algn="l" defTabSz="1042680" rtl="0" eaLnBrk="1" latinLnBrk="0" hangingPunct="1">
        <a:defRPr sz="2100" kern="1200">
          <a:solidFill>
            <a:schemeClr val="tx1"/>
          </a:solidFill>
          <a:latin typeface="+mn-lt"/>
          <a:ea typeface="+mn-ea"/>
          <a:cs typeface="+mn-cs"/>
        </a:defRPr>
      </a:lvl1pPr>
      <a:lvl2pPr marL="521341" algn="l" defTabSz="1042680" rtl="0" eaLnBrk="1" latinLnBrk="0" hangingPunct="1">
        <a:defRPr sz="2100" kern="1200">
          <a:solidFill>
            <a:schemeClr val="tx1"/>
          </a:solidFill>
          <a:latin typeface="+mn-lt"/>
          <a:ea typeface="+mn-ea"/>
          <a:cs typeface="+mn-cs"/>
        </a:defRPr>
      </a:lvl2pPr>
      <a:lvl3pPr marL="1042680" algn="l" defTabSz="1042680" rtl="0" eaLnBrk="1" latinLnBrk="0" hangingPunct="1">
        <a:defRPr sz="2100" kern="1200">
          <a:solidFill>
            <a:schemeClr val="tx1"/>
          </a:solidFill>
          <a:latin typeface="+mn-lt"/>
          <a:ea typeface="+mn-ea"/>
          <a:cs typeface="+mn-cs"/>
        </a:defRPr>
      </a:lvl3pPr>
      <a:lvl4pPr marL="1564021" algn="l" defTabSz="1042680" rtl="0" eaLnBrk="1" latinLnBrk="0" hangingPunct="1">
        <a:defRPr sz="2100" kern="1200">
          <a:solidFill>
            <a:schemeClr val="tx1"/>
          </a:solidFill>
          <a:latin typeface="+mn-lt"/>
          <a:ea typeface="+mn-ea"/>
          <a:cs typeface="+mn-cs"/>
        </a:defRPr>
      </a:lvl4pPr>
      <a:lvl5pPr marL="2085362" algn="l" defTabSz="1042680" rtl="0" eaLnBrk="1" latinLnBrk="0" hangingPunct="1">
        <a:defRPr sz="2100" kern="1200">
          <a:solidFill>
            <a:schemeClr val="tx1"/>
          </a:solidFill>
          <a:latin typeface="+mn-lt"/>
          <a:ea typeface="+mn-ea"/>
          <a:cs typeface="+mn-cs"/>
        </a:defRPr>
      </a:lvl5pPr>
      <a:lvl6pPr marL="2606700" algn="l" defTabSz="1042680" rtl="0" eaLnBrk="1" latinLnBrk="0" hangingPunct="1">
        <a:defRPr sz="2100" kern="1200">
          <a:solidFill>
            <a:schemeClr val="tx1"/>
          </a:solidFill>
          <a:latin typeface="+mn-lt"/>
          <a:ea typeface="+mn-ea"/>
          <a:cs typeface="+mn-cs"/>
        </a:defRPr>
      </a:lvl6pPr>
      <a:lvl7pPr marL="3128041" algn="l" defTabSz="1042680" rtl="0" eaLnBrk="1" latinLnBrk="0" hangingPunct="1">
        <a:defRPr sz="2100" kern="1200">
          <a:solidFill>
            <a:schemeClr val="tx1"/>
          </a:solidFill>
          <a:latin typeface="+mn-lt"/>
          <a:ea typeface="+mn-ea"/>
          <a:cs typeface="+mn-cs"/>
        </a:defRPr>
      </a:lvl7pPr>
      <a:lvl8pPr marL="3649381" algn="l" defTabSz="1042680" rtl="0" eaLnBrk="1" latinLnBrk="0" hangingPunct="1">
        <a:defRPr sz="2100" kern="1200">
          <a:solidFill>
            <a:schemeClr val="tx1"/>
          </a:solidFill>
          <a:latin typeface="+mn-lt"/>
          <a:ea typeface="+mn-ea"/>
          <a:cs typeface="+mn-cs"/>
        </a:defRPr>
      </a:lvl8pPr>
      <a:lvl9pPr marL="4170721" algn="l" defTabSz="1042680"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3782" y="671689"/>
            <a:ext cx="9624060" cy="92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78" tIns="52139" rIns="104278" bIns="52139"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34670" y="1763184"/>
            <a:ext cx="9624060" cy="4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78" tIns="52139" rIns="104278" bIns="5213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86724" name="Rectangle 4"/>
          <p:cNvSpPr>
            <a:spLocks noGrp="1" noChangeArrowheads="1"/>
          </p:cNvSpPr>
          <p:nvPr>
            <p:ph type="dt" sz="half" idx="2"/>
          </p:nvPr>
        </p:nvSpPr>
        <p:spPr bwMode="auto">
          <a:xfrm>
            <a:off x="534670" y="6879564"/>
            <a:ext cx="2495127"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78" tIns="52139" rIns="104278" bIns="52139" numCol="1" anchor="b" anchorCtr="0" compatLnSpc="1">
            <a:prstTxWarp prst="textNoShape">
              <a:avLst/>
            </a:prstTxWarp>
          </a:bodyPr>
          <a:lstStyle>
            <a:lvl1pPr>
              <a:defRPr sz="1400">
                <a:latin typeface="+mj-lt"/>
              </a:defRPr>
            </a:lvl1pPr>
          </a:lstStyle>
          <a:p>
            <a:pPr defTabSz="914400" fontAlgn="base">
              <a:spcBef>
                <a:spcPct val="0"/>
              </a:spcBef>
              <a:spcAft>
                <a:spcPct val="0"/>
              </a:spcAft>
              <a:defRPr/>
            </a:pPr>
            <a:endParaRPr lang="en-US" altLang="en-US">
              <a:solidFill>
                <a:srgbClr val="000000"/>
              </a:solidFill>
              <a:ea typeface="宋体" pitchFamily="2" charset="-122"/>
            </a:endParaRPr>
          </a:p>
        </p:txBody>
      </p:sp>
      <p:sp>
        <p:nvSpPr>
          <p:cNvPr id="286725" name="Rectangle 5"/>
          <p:cNvSpPr>
            <a:spLocks noGrp="1" noChangeArrowheads="1"/>
          </p:cNvSpPr>
          <p:nvPr>
            <p:ph type="ftr" sz="quarter" idx="3"/>
          </p:nvPr>
        </p:nvSpPr>
        <p:spPr bwMode="auto">
          <a:xfrm>
            <a:off x="3653579" y="6884811"/>
            <a:ext cx="3386243"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78" tIns="52139" rIns="104278" bIns="52139" numCol="1" anchor="b" anchorCtr="0" compatLnSpc="1">
            <a:prstTxWarp prst="textNoShape">
              <a:avLst/>
            </a:prstTxWarp>
          </a:bodyPr>
          <a:lstStyle>
            <a:lvl1pPr algn="ctr">
              <a:defRPr sz="1400">
                <a:latin typeface="+mj-lt"/>
              </a:defRPr>
            </a:lvl1pPr>
          </a:lstStyle>
          <a:p>
            <a:pPr defTabSz="914400" fontAlgn="base">
              <a:spcBef>
                <a:spcPct val="0"/>
              </a:spcBef>
              <a:spcAft>
                <a:spcPct val="0"/>
              </a:spcAft>
              <a:defRPr/>
            </a:pPr>
            <a:endParaRPr lang="en-US" altLang="en-US">
              <a:solidFill>
                <a:srgbClr val="000000"/>
              </a:solidFill>
              <a:ea typeface="宋体" pitchFamily="2" charset="-122"/>
            </a:endParaRPr>
          </a:p>
        </p:txBody>
      </p:sp>
      <p:sp>
        <p:nvSpPr>
          <p:cNvPr id="286726" name="Rectangle 6"/>
          <p:cNvSpPr>
            <a:spLocks noGrp="1" noChangeArrowheads="1"/>
          </p:cNvSpPr>
          <p:nvPr>
            <p:ph type="sldNum" sz="quarter" idx="4"/>
          </p:nvPr>
        </p:nvSpPr>
        <p:spPr bwMode="auto">
          <a:xfrm>
            <a:off x="7663603" y="6879564"/>
            <a:ext cx="2495127"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78" tIns="52139" rIns="104278" bIns="52139" numCol="1" anchor="b" anchorCtr="0" compatLnSpc="1">
            <a:prstTxWarp prst="textNoShape">
              <a:avLst/>
            </a:prstTxWarp>
          </a:bodyPr>
          <a:lstStyle>
            <a:lvl1pPr algn="r">
              <a:defRPr sz="1400">
                <a:latin typeface="+mj-lt"/>
              </a:defRPr>
            </a:lvl1pPr>
          </a:lstStyle>
          <a:p>
            <a:pPr defTabSz="914400" fontAlgn="base">
              <a:spcBef>
                <a:spcPct val="0"/>
              </a:spcBef>
              <a:spcAft>
                <a:spcPct val="0"/>
              </a:spcAft>
              <a:defRPr/>
            </a:pPr>
            <a:fld id="{A71C0F67-DFC1-41F8-9C29-EF5A9105269B}" type="slidenum">
              <a:rPr lang="en-US" altLang="en-US">
                <a:solidFill>
                  <a:srgbClr val="000000"/>
                </a:solidFill>
                <a:ea typeface="宋体" pitchFamily="2" charset="-122"/>
              </a:rPr>
              <a:pPr defTabSz="914400" fontAlgn="base">
                <a:spcBef>
                  <a:spcPct val="0"/>
                </a:spcBef>
                <a:spcAft>
                  <a:spcPct val="0"/>
                </a:spcAft>
                <a:defRPr/>
              </a:pPr>
              <a:t>‹#›</a:t>
            </a:fld>
            <a:endParaRPr lang="en-US" altLang="en-US">
              <a:solidFill>
                <a:srgbClr val="000000"/>
              </a:solidFill>
              <a:ea typeface="宋体" pitchFamily="2" charset="-122"/>
            </a:endParaRPr>
          </a:p>
        </p:txBody>
      </p:sp>
      <p:sp>
        <p:nvSpPr>
          <p:cNvPr id="1031" name="Line 8"/>
          <p:cNvSpPr>
            <a:spLocks noChangeShapeType="1"/>
          </p:cNvSpPr>
          <p:nvPr/>
        </p:nvSpPr>
        <p:spPr bwMode="auto">
          <a:xfrm>
            <a:off x="445558" y="6968772"/>
            <a:ext cx="962406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p>
            <a:pPr defTabSz="914400" fontAlgn="base">
              <a:spcBef>
                <a:spcPct val="0"/>
              </a:spcBef>
              <a:spcAft>
                <a:spcPct val="0"/>
              </a:spcAft>
            </a:pPr>
            <a:endParaRPr lang="en-US" smtClean="0">
              <a:solidFill>
                <a:srgbClr val="000000"/>
              </a:solidFill>
              <a:ea typeface="宋体" pitchFamily="2" charset="-122"/>
            </a:endParaRPr>
          </a:p>
        </p:txBody>
      </p:sp>
    </p:spTree>
    <p:extLst>
      <p:ext uri="{BB962C8B-B14F-4D97-AF65-F5344CB8AC3E}">
        <p14:creationId xmlns:p14="http://schemas.microsoft.com/office/powerpoint/2010/main" val="96216981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4800">
          <a:solidFill>
            <a:schemeClr val="tx2"/>
          </a:solidFill>
          <a:latin typeface="+mj-lt"/>
          <a:ea typeface="+mj-ea"/>
          <a:cs typeface="+mj-cs"/>
        </a:defRPr>
      </a:lvl1pPr>
      <a:lvl2pPr algn="l" rtl="0" eaLnBrk="0" fontAlgn="base" hangingPunct="0">
        <a:spcBef>
          <a:spcPct val="0"/>
        </a:spcBef>
        <a:spcAft>
          <a:spcPct val="0"/>
        </a:spcAft>
        <a:defRPr sz="4800">
          <a:solidFill>
            <a:schemeClr val="tx2"/>
          </a:solidFill>
          <a:latin typeface="Garamond" pitchFamily="18" charset="0"/>
        </a:defRPr>
      </a:lvl2pPr>
      <a:lvl3pPr algn="l" rtl="0" eaLnBrk="0" fontAlgn="base" hangingPunct="0">
        <a:spcBef>
          <a:spcPct val="0"/>
        </a:spcBef>
        <a:spcAft>
          <a:spcPct val="0"/>
        </a:spcAft>
        <a:defRPr sz="4800">
          <a:solidFill>
            <a:schemeClr val="tx2"/>
          </a:solidFill>
          <a:latin typeface="Garamond" pitchFamily="18" charset="0"/>
        </a:defRPr>
      </a:lvl3pPr>
      <a:lvl4pPr algn="l" rtl="0" eaLnBrk="0" fontAlgn="base" hangingPunct="0">
        <a:spcBef>
          <a:spcPct val="0"/>
        </a:spcBef>
        <a:spcAft>
          <a:spcPct val="0"/>
        </a:spcAft>
        <a:defRPr sz="4800">
          <a:solidFill>
            <a:schemeClr val="tx2"/>
          </a:solidFill>
          <a:latin typeface="Garamond" pitchFamily="18" charset="0"/>
        </a:defRPr>
      </a:lvl4pPr>
      <a:lvl5pPr algn="l" rtl="0" eaLnBrk="0" fontAlgn="base" hangingPunct="0">
        <a:spcBef>
          <a:spcPct val="0"/>
        </a:spcBef>
        <a:spcAft>
          <a:spcPct val="0"/>
        </a:spcAft>
        <a:defRPr sz="4800">
          <a:solidFill>
            <a:schemeClr val="tx2"/>
          </a:solidFill>
          <a:latin typeface="Garamond" pitchFamily="18" charset="0"/>
        </a:defRPr>
      </a:lvl5pPr>
      <a:lvl6pPr marL="521391" algn="l" rtl="0" fontAlgn="base">
        <a:spcBef>
          <a:spcPct val="0"/>
        </a:spcBef>
        <a:spcAft>
          <a:spcPct val="0"/>
        </a:spcAft>
        <a:defRPr sz="4800">
          <a:solidFill>
            <a:schemeClr val="tx2"/>
          </a:solidFill>
          <a:latin typeface="Garamond" pitchFamily="18" charset="0"/>
        </a:defRPr>
      </a:lvl6pPr>
      <a:lvl7pPr marL="1042782" algn="l" rtl="0" fontAlgn="base">
        <a:spcBef>
          <a:spcPct val="0"/>
        </a:spcBef>
        <a:spcAft>
          <a:spcPct val="0"/>
        </a:spcAft>
        <a:defRPr sz="4800">
          <a:solidFill>
            <a:schemeClr val="tx2"/>
          </a:solidFill>
          <a:latin typeface="Garamond" pitchFamily="18" charset="0"/>
        </a:defRPr>
      </a:lvl7pPr>
      <a:lvl8pPr marL="1564173" algn="l" rtl="0" fontAlgn="base">
        <a:spcBef>
          <a:spcPct val="0"/>
        </a:spcBef>
        <a:spcAft>
          <a:spcPct val="0"/>
        </a:spcAft>
        <a:defRPr sz="4800">
          <a:solidFill>
            <a:schemeClr val="tx2"/>
          </a:solidFill>
          <a:latin typeface="Garamond" pitchFamily="18" charset="0"/>
        </a:defRPr>
      </a:lvl8pPr>
      <a:lvl9pPr marL="2085564" algn="l" rtl="0" fontAlgn="base">
        <a:spcBef>
          <a:spcPct val="0"/>
        </a:spcBef>
        <a:spcAft>
          <a:spcPct val="0"/>
        </a:spcAft>
        <a:defRPr sz="4800">
          <a:solidFill>
            <a:schemeClr val="tx2"/>
          </a:solidFill>
          <a:latin typeface="Garamond" pitchFamily="18" charset="0"/>
        </a:defRPr>
      </a:lvl9pPr>
    </p:titleStyle>
    <p:bodyStyle>
      <a:lvl1pPr marL="391043" indent="-391043" algn="l" rtl="0" eaLnBrk="0" fontAlgn="base" hangingPunct="0">
        <a:spcBef>
          <a:spcPct val="20000"/>
        </a:spcBef>
        <a:spcAft>
          <a:spcPct val="0"/>
        </a:spcAft>
        <a:buClr>
          <a:schemeClr val="accent1"/>
        </a:buClr>
        <a:buSzPct val="65000"/>
        <a:buFont typeface="Wingdings" pitchFamily="2" charset="2"/>
        <a:buChar char="n"/>
        <a:defRPr sz="3400">
          <a:solidFill>
            <a:schemeClr val="tx1"/>
          </a:solidFill>
          <a:latin typeface="+mn-lt"/>
          <a:ea typeface="+mn-ea"/>
          <a:cs typeface="+mn-cs"/>
        </a:defRPr>
      </a:lvl1pPr>
      <a:lvl2pPr marL="763982" indent="-371129" algn="l" rtl="0" eaLnBrk="0" fontAlgn="base" hangingPunct="0">
        <a:spcBef>
          <a:spcPct val="20000"/>
        </a:spcBef>
        <a:spcAft>
          <a:spcPct val="0"/>
        </a:spcAft>
        <a:buClr>
          <a:schemeClr val="accent2"/>
        </a:buClr>
        <a:buSzPct val="60000"/>
        <a:buFont typeface="Wingdings" pitchFamily="2" charset="2"/>
        <a:buChar char="q"/>
        <a:defRPr sz="3000">
          <a:solidFill>
            <a:schemeClr val="tx1"/>
          </a:solidFill>
          <a:latin typeface="+mn-lt"/>
        </a:defRPr>
      </a:lvl2pPr>
      <a:lvl3pPr marL="1165888" indent="-400096" algn="l" rtl="0" eaLnBrk="0" fontAlgn="base" hangingPunct="0">
        <a:spcBef>
          <a:spcPct val="20000"/>
        </a:spcBef>
        <a:spcAft>
          <a:spcPct val="0"/>
        </a:spcAft>
        <a:buClr>
          <a:schemeClr val="accent1"/>
        </a:buClr>
        <a:buSzPct val="65000"/>
        <a:buFont typeface="Wingdings" pitchFamily="2" charset="2"/>
        <a:buChar char="n"/>
        <a:defRPr sz="2500">
          <a:solidFill>
            <a:schemeClr val="tx1"/>
          </a:solidFill>
          <a:latin typeface="+mn-lt"/>
        </a:defRPr>
      </a:lvl3pPr>
      <a:lvl4pPr marL="1527965" indent="-360267" algn="l" rtl="0" eaLnBrk="0" fontAlgn="base" hangingPunct="0">
        <a:spcBef>
          <a:spcPct val="20000"/>
        </a:spcBef>
        <a:spcAft>
          <a:spcPct val="0"/>
        </a:spcAft>
        <a:buClr>
          <a:schemeClr val="accent2"/>
        </a:buClr>
        <a:buSzPct val="70000"/>
        <a:buFont typeface="Wingdings" pitchFamily="2" charset="2"/>
        <a:buChar char="q"/>
        <a:defRPr sz="2300">
          <a:solidFill>
            <a:schemeClr val="tx1"/>
          </a:solidFill>
          <a:latin typeface="+mn-lt"/>
        </a:defRPr>
      </a:lvl4pPr>
      <a:lvl5pPr marL="1917198" indent="-387422" algn="l" rtl="0" eaLnBrk="0" fontAlgn="base" hangingPunct="0">
        <a:spcBef>
          <a:spcPct val="20000"/>
        </a:spcBef>
        <a:spcAft>
          <a:spcPct val="0"/>
        </a:spcAft>
        <a:buClr>
          <a:schemeClr val="accent1"/>
        </a:buClr>
        <a:buSzPct val="75000"/>
        <a:buFont typeface="Wingdings" pitchFamily="2" charset="2"/>
        <a:buChar char="§"/>
        <a:defRPr sz="2300">
          <a:solidFill>
            <a:schemeClr val="tx1"/>
          </a:solidFill>
          <a:latin typeface="+mn-lt"/>
        </a:defRPr>
      </a:lvl5pPr>
      <a:lvl6pPr marL="2438589" indent="-387422" algn="l" rtl="0" fontAlgn="base">
        <a:spcBef>
          <a:spcPct val="20000"/>
        </a:spcBef>
        <a:spcAft>
          <a:spcPct val="0"/>
        </a:spcAft>
        <a:buClr>
          <a:schemeClr val="accent1"/>
        </a:buClr>
        <a:buSzPct val="75000"/>
        <a:buFont typeface="Wingdings" pitchFamily="2" charset="2"/>
        <a:buChar char="§"/>
        <a:defRPr sz="2300">
          <a:solidFill>
            <a:schemeClr val="tx1"/>
          </a:solidFill>
          <a:latin typeface="+mn-lt"/>
        </a:defRPr>
      </a:lvl6pPr>
      <a:lvl7pPr marL="2959980" indent="-387422" algn="l" rtl="0" fontAlgn="base">
        <a:spcBef>
          <a:spcPct val="20000"/>
        </a:spcBef>
        <a:spcAft>
          <a:spcPct val="0"/>
        </a:spcAft>
        <a:buClr>
          <a:schemeClr val="accent1"/>
        </a:buClr>
        <a:buSzPct val="75000"/>
        <a:buFont typeface="Wingdings" pitchFamily="2" charset="2"/>
        <a:buChar char="§"/>
        <a:defRPr sz="2300">
          <a:solidFill>
            <a:schemeClr val="tx1"/>
          </a:solidFill>
          <a:latin typeface="+mn-lt"/>
        </a:defRPr>
      </a:lvl7pPr>
      <a:lvl8pPr marL="3481371" indent="-387422" algn="l" rtl="0" fontAlgn="base">
        <a:spcBef>
          <a:spcPct val="20000"/>
        </a:spcBef>
        <a:spcAft>
          <a:spcPct val="0"/>
        </a:spcAft>
        <a:buClr>
          <a:schemeClr val="accent1"/>
        </a:buClr>
        <a:buSzPct val="75000"/>
        <a:buFont typeface="Wingdings" pitchFamily="2" charset="2"/>
        <a:buChar char="§"/>
        <a:defRPr sz="2300">
          <a:solidFill>
            <a:schemeClr val="tx1"/>
          </a:solidFill>
          <a:latin typeface="+mn-lt"/>
        </a:defRPr>
      </a:lvl8pPr>
      <a:lvl9pPr marL="4002762" indent="-387422" algn="l" rtl="0" fontAlgn="base">
        <a:spcBef>
          <a:spcPct val="20000"/>
        </a:spcBef>
        <a:spcAft>
          <a:spcPct val="0"/>
        </a:spcAft>
        <a:buClr>
          <a:schemeClr val="accent1"/>
        </a:buClr>
        <a:buSzPct val="75000"/>
        <a:buFont typeface="Wingdings" pitchFamily="2" charset="2"/>
        <a:buChar char="§"/>
        <a:defRPr sz="2300">
          <a:solidFill>
            <a:schemeClr val="tx1"/>
          </a:solidFill>
          <a:latin typeface="+mn-lt"/>
        </a:defRPr>
      </a:lvl9pPr>
    </p:bodyStyle>
    <p:otherStyle>
      <a:defPPr>
        <a:defRPr lang="en-US"/>
      </a:defPPr>
      <a:lvl1pPr marL="0" algn="l" defTabSz="1042782" rtl="0" eaLnBrk="1" latinLnBrk="0" hangingPunct="1">
        <a:defRPr sz="2100" kern="1200">
          <a:solidFill>
            <a:schemeClr val="tx1"/>
          </a:solidFill>
          <a:latin typeface="+mn-lt"/>
          <a:ea typeface="+mn-ea"/>
          <a:cs typeface="+mn-cs"/>
        </a:defRPr>
      </a:lvl1pPr>
      <a:lvl2pPr marL="521391" algn="l" defTabSz="1042782" rtl="0" eaLnBrk="1" latinLnBrk="0" hangingPunct="1">
        <a:defRPr sz="2100" kern="1200">
          <a:solidFill>
            <a:schemeClr val="tx1"/>
          </a:solidFill>
          <a:latin typeface="+mn-lt"/>
          <a:ea typeface="+mn-ea"/>
          <a:cs typeface="+mn-cs"/>
        </a:defRPr>
      </a:lvl2pPr>
      <a:lvl3pPr marL="1042782" algn="l" defTabSz="1042782" rtl="0" eaLnBrk="1" latinLnBrk="0" hangingPunct="1">
        <a:defRPr sz="2100" kern="1200">
          <a:solidFill>
            <a:schemeClr val="tx1"/>
          </a:solidFill>
          <a:latin typeface="+mn-lt"/>
          <a:ea typeface="+mn-ea"/>
          <a:cs typeface="+mn-cs"/>
        </a:defRPr>
      </a:lvl3pPr>
      <a:lvl4pPr marL="1564173" algn="l" defTabSz="1042782" rtl="0" eaLnBrk="1" latinLnBrk="0" hangingPunct="1">
        <a:defRPr sz="2100" kern="1200">
          <a:solidFill>
            <a:schemeClr val="tx1"/>
          </a:solidFill>
          <a:latin typeface="+mn-lt"/>
          <a:ea typeface="+mn-ea"/>
          <a:cs typeface="+mn-cs"/>
        </a:defRPr>
      </a:lvl4pPr>
      <a:lvl5pPr marL="2085564" algn="l" defTabSz="1042782" rtl="0" eaLnBrk="1" latinLnBrk="0" hangingPunct="1">
        <a:defRPr sz="2100" kern="1200">
          <a:solidFill>
            <a:schemeClr val="tx1"/>
          </a:solidFill>
          <a:latin typeface="+mn-lt"/>
          <a:ea typeface="+mn-ea"/>
          <a:cs typeface="+mn-cs"/>
        </a:defRPr>
      </a:lvl5pPr>
      <a:lvl6pPr marL="2606954" algn="l" defTabSz="1042782" rtl="0" eaLnBrk="1" latinLnBrk="0" hangingPunct="1">
        <a:defRPr sz="2100" kern="1200">
          <a:solidFill>
            <a:schemeClr val="tx1"/>
          </a:solidFill>
          <a:latin typeface="+mn-lt"/>
          <a:ea typeface="+mn-ea"/>
          <a:cs typeface="+mn-cs"/>
        </a:defRPr>
      </a:lvl6pPr>
      <a:lvl7pPr marL="3128345" algn="l" defTabSz="1042782" rtl="0" eaLnBrk="1" latinLnBrk="0" hangingPunct="1">
        <a:defRPr sz="2100" kern="1200">
          <a:solidFill>
            <a:schemeClr val="tx1"/>
          </a:solidFill>
          <a:latin typeface="+mn-lt"/>
          <a:ea typeface="+mn-ea"/>
          <a:cs typeface="+mn-cs"/>
        </a:defRPr>
      </a:lvl7pPr>
      <a:lvl8pPr marL="3649736" algn="l" defTabSz="1042782" rtl="0" eaLnBrk="1" latinLnBrk="0" hangingPunct="1">
        <a:defRPr sz="2100" kern="1200">
          <a:solidFill>
            <a:schemeClr val="tx1"/>
          </a:solidFill>
          <a:latin typeface="+mn-lt"/>
          <a:ea typeface="+mn-ea"/>
          <a:cs typeface="+mn-cs"/>
        </a:defRPr>
      </a:lvl8pPr>
      <a:lvl9pPr marL="4171127" algn="l" defTabSz="1042782" rtl="0" eaLnBrk="1" latinLnBrk="0" hangingPunct="1">
        <a:defRPr sz="21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695567" y="876300"/>
            <a:ext cx="120395" cy="118872"/>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7" name="bk object 17"/>
          <p:cNvSpPr/>
          <p:nvPr/>
        </p:nvSpPr>
        <p:spPr>
          <a:xfrm>
            <a:off x="9695567" y="1211580"/>
            <a:ext cx="120395" cy="120396"/>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9023483" y="463295"/>
            <a:ext cx="120395" cy="12192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9" name="bk object 19"/>
          <p:cNvSpPr/>
          <p:nvPr/>
        </p:nvSpPr>
        <p:spPr>
          <a:xfrm>
            <a:off x="9191123" y="463295"/>
            <a:ext cx="120395" cy="121920"/>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20" name="bk object 20"/>
          <p:cNvSpPr/>
          <p:nvPr/>
        </p:nvSpPr>
        <p:spPr>
          <a:xfrm>
            <a:off x="9360286" y="463295"/>
            <a:ext cx="118872" cy="121920"/>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21" name="bk object 21"/>
          <p:cNvSpPr/>
          <p:nvPr/>
        </p:nvSpPr>
        <p:spPr>
          <a:xfrm>
            <a:off x="9023483" y="632460"/>
            <a:ext cx="120395" cy="118872"/>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22" name="bk object 22"/>
          <p:cNvSpPr/>
          <p:nvPr/>
        </p:nvSpPr>
        <p:spPr>
          <a:xfrm>
            <a:off x="9191123" y="632460"/>
            <a:ext cx="120395" cy="118872"/>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3" name="bk object 23"/>
          <p:cNvSpPr/>
          <p:nvPr/>
        </p:nvSpPr>
        <p:spPr>
          <a:xfrm>
            <a:off x="9360286" y="632460"/>
            <a:ext cx="118872" cy="118872"/>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24" name="bk object 24"/>
          <p:cNvSpPr/>
          <p:nvPr/>
        </p:nvSpPr>
        <p:spPr>
          <a:xfrm>
            <a:off x="9527926" y="632460"/>
            <a:ext cx="118872" cy="118872"/>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25" name="bk object 25"/>
          <p:cNvSpPr/>
          <p:nvPr/>
        </p:nvSpPr>
        <p:spPr>
          <a:xfrm>
            <a:off x="9023483" y="800100"/>
            <a:ext cx="120395" cy="118872"/>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26" name="bk object 26"/>
          <p:cNvSpPr/>
          <p:nvPr/>
        </p:nvSpPr>
        <p:spPr>
          <a:xfrm>
            <a:off x="9194171" y="801624"/>
            <a:ext cx="120395" cy="118872"/>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27" name="bk object 27"/>
          <p:cNvSpPr/>
          <p:nvPr/>
        </p:nvSpPr>
        <p:spPr>
          <a:xfrm>
            <a:off x="9360286" y="800100"/>
            <a:ext cx="118872" cy="118872"/>
          </a:xfrm>
          <a:prstGeom prst="rect">
            <a:avLst/>
          </a:prstGeom>
          <a:blipFill>
            <a:blip r:embed="rId17" cstate="print"/>
            <a:stretch>
              <a:fillRect/>
            </a:stretch>
          </a:blipFill>
        </p:spPr>
        <p:txBody>
          <a:bodyPr wrap="square" lIns="0" tIns="0" rIns="0" bIns="0" rtlCol="0"/>
          <a:lstStyle/>
          <a:p>
            <a:endParaRPr>
              <a:solidFill>
                <a:prstClr val="black"/>
              </a:solidFill>
            </a:endParaRPr>
          </a:p>
        </p:txBody>
      </p:sp>
      <p:sp>
        <p:nvSpPr>
          <p:cNvPr id="28" name="bk object 28"/>
          <p:cNvSpPr/>
          <p:nvPr/>
        </p:nvSpPr>
        <p:spPr>
          <a:xfrm>
            <a:off x="9527926" y="800100"/>
            <a:ext cx="118872" cy="118872"/>
          </a:xfrm>
          <a:prstGeom prst="rect">
            <a:avLst/>
          </a:prstGeom>
          <a:blipFill>
            <a:blip r:embed="rId18" cstate="print"/>
            <a:stretch>
              <a:fillRect/>
            </a:stretch>
          </a:blipFill>
        </p:spPr>
        <p:txBody>
          <a:bodyPr wrap="square" lIns="0" tIns="0" rIns="0" bIns="0" rtlCol="0"/>
          <a:lstStyle/>
          <a:p>
            <a:endParaRPr>
              <a:solidFill>
                <a:prstClr val="black"/>
              </a:solidFill>
            </a:endParaRPr>
          </a:p>
        </p:txBody>
      </p:sp>
      <p:sp>
        <p:nvSpPr>
          <p:cNvPr id="29" name="bk object 29"/>
          <p:cNvSpPr/>
          <p:nvPr/>
        </p:nvSpPr>
        <p:spPr>
          <a:xfrm>
            <a:off x="9023483" y="967741"/>
            <a:ext cx="120395" cy="120396"/>
          </a:xfrm>
          <a:prstGeom prst="rect">
            <a:avLst/>
          </a:prstGeom>
          <a:blipFill>
            <a:blip r:embed="rId19" cstate="print"/>
            <a:stretch>
              <a:fillRect/>
            </a:stretch>
          </a:blipFill>
        </p:spPr>
        <p:txBody>
          <a:bodyPr wrap="square" lIns="0" tIns="0" rIns="0" bIns="0" rtlCol="0"/>
          <a:lstStyle/>
          <a:p>
            <a:endParaRPr>
              <a:solidFill>
                <a:prstClr val="black"/>
              </a:solidFill>
            </a:endParaRPr>
          </a:p>
        </p:txBody>
      </p:sp>
      <p:sp>
        <p:nvSpPr>
          <p:cNvPr id="30" name="bk object 30"/>
          <p:cNvSpPr/>
          <p:nvPr/>
        </p:nvSpPr>
        <p:spPr>
          <a:xfrm>
            <a:off x="9191123" y="967741"/>
            <a:ext cx="120395" cy="120396"/>
          </a:xfrm>
          <a:prstGeom prst="rect">
            <a:avLst/>
          </a:prstGeom>
          <a:blipFill>
            <a:blip r:embed="rId20" cstate="print"/>
            <a:stretch>
              <a:fillRect/>
            </a:stretch>
          </a:blipFill>
        </p:spPr>
        <p:txBody>
          <a:bodyPr wrap="square" lIns="0" tIns="0" rIns="0" bIns="0" rtlCol="0"/>
          <a:lstStyle/>
          <a:p>
            <a:endParaRPr>
              <a:solidFill>
                <a:prstClr val="black"/>
              </a:solidFill>
            </a:endParaRPr>
          </a:p>
        </p:txBody>
      </p:sp>
      <p:sp>
        <p:nvSpPr>
          <p:cNvPr id="31" name="bk object 31"/>
          <p:cNvSpPr/>
          <p:nvPr/>
        </p:nvSpPr>
        <p:spPr>
          <a:xfrm>
            <a:off x="9360286" y="967741"/>
            <a:ext cx="118872" cy="120396"/>
          </a:xfrm>
          <a:prstGeom prst="rect">
            <a:avLst/>
          </a:prstGeom>
          <a:blipFill>
            <a:blip r:embed="rId21" cstate="print"/>
            <a:stretch>
              <a:fillRect/>
            </a:stretch>
          </a:blipFill>
        </p:spPr>
        <p:txBody>
          <a:bodyPr wrap="square" lIns="0" tIns="0" rIns="0" bIns="0" rtlCol="0"/>
          <a:lstStyle/>
          <a:p>
            <a:endParaRPr>
              <a:solidFill>
                <a:prstClr val="black"/>
              </a:solidFill>
            </a:endParaRPr>
          </a:p>
        </p:txBody>
      </p:sp>
      <p:sp>
        <p:nvSpPr>
          <p:cNvPr id="32" name="bk object 32"/>
          <p:cNvSpPr/>
          <p:nvPr/>
        </p:nvSpPr>
        <p:spPr>
          <a:xfrm>
            <a:off x="9527926" y="967741"/>
            <a:ext cx="118872" cy="120396"/>
          </a:xfrm>
          <a:prstGeom prst="rect">
            <a:avLst/>
          </a:prstGeom>
          <a:blipFill>
            <a:blip r:embed="rId22" cstate="print"/>
            <a:stretch>
              <a:fillRect/>
            </a:stretch>
          </a:blipFill>
        </p:spPr>
        <p:txBody>
          <a:bodyPr wrap="square" lIns="0" tIns="0" rIns="0" bIns="0" rtlCol="0"/>
          <a:lstStyle/>
          <a:p>
            <a:endParaRPr>
              <a:solidFill>
                <a:prstClr val="black"/>
              </a:solidFill>
            </a:endParaRPr>
          </a:p>
        </p:txBody>
      </p:sp>
      <p:sp>
        <p:nvSpPr>
          <p:cNvPr id="33" name="bk object 33"/>
          <p:cNvSpPr/>
          <p:nvPr/>
        </p:nvSpPr>
        <p:spPr>
          <a:xfrm>
            <a:off x="9023483" y="1135381"/>
            <a:ext cx="120395" cy="120396"/>
          </a:xfrm>
          <a:prstGeom prst="rect">
            <a:avLst/>
          </a:prstGeom>
          <a:blipFill>
            <a:blip r:embed="rId23" cstate="print"/>
            <a:stretch>
              <a:fillRect/>
            </a:stretch>
          </a:blipFill>
        </p:spPr>
        <p:txBody>
          <a:bodyPr wrap="square" lIns="0" tIns="0" rIns="0" bIns="0" rtlCol="0"/>
          <a:lstStyle/>
          <a:p>
            <a:endParaRPr>
              <a:solidFill>
                <a:prstClr val="black"/>
              </a:solidFill>
            </a:endParaRPr>
          </a:p>
        </p:txBody>
      </p:sp>
      <p:sp>
        <p:nvSpPr>
          <p:cNvPr id="34" name="bk object 34"/>
          <p:cNvSpPr/>
          <p:nvPr/>
        </p:nvSpPr>
        <p:spPr>
          <a:xfrm>
            <a:off x="9191123" y="1135381"/>
            <a:ext cx="120395" cy="120396"/>
          </a:xfrm>
          <a:prstGeom prst="rect">
            <a:avLst/>
          </a:prstGeom>
          <a:blipFill>
            <a:blip r:embed="rId24" cstate="print"/>
            <a:stretch>
              <a:fillRect/>
            </a:stretch>
          </a:blipFill>
        </p:spPr>
        <p:txBody>
          <a:bodyPr wrap="square" lIns="0" tIns="0" rIns="0" bIns="0" rtlCol="0"/>
          <a:lstStyle/>
          <a:p>
            <a:endParaRPr>
              <a:solidFill>
                <a:prstClr val="black"/>
              </a:solidFill>
            </a:endParaRPr>
          </a:p>
        </p:txBody>
      </p:sp>
      <p:sp>
        <p:nvSpPr>
          <p:cNvPr id="35" name="bk object 35"/>
          <p:cNvSpPr/>
          <p:nvPr/>
        </p:nvSpPr>
        <p:spPr>
          <a:xfrm>
            <a:off x="9360286" y="1135381"/>
            <a:ext cx="118872" cy="120396"/>
          </a:xfrm>
          <a:prstGeom prst="rect">
            <a:avLst/>
          </a:prstGeom>
          <a:blipFill>
            <a:blip r:embed="rId25" cstate="print"/>
            <a:stretch>
              <a:fillRect/>
            </a:stretch>
          </a:blipFill>
        </p:spPr>
        <p:txBody>
          <a:bodyPr wrap="square" lIns="0" tIns="0" rIns="0" bIns="0" rtlCol="0"/>
          <a:lstStyle/>
          <a:p>
            <a:endParaRPr>
              <a:solidFill>
                <a:prstClr val="black"/>
              </a:solidFill>
            </a:endParaRPr>
          </a:p>
        </p:txBody>
      </p:sp>
      <p:sp>
        <p:nvSpPr>
          <p:cNvPr id="36" name="bk object 36"/>
          <p:cNvSpPr/>
          <p:nvPr/>
        </p:nvSpPr>
        <p:spPr>
          <a:xfrm>
            <a:off x="9527926" y="1135381"/>
            <a:ext cx="118872" cy="120396"/>
          </a:xfrm>
          <a:prstGeom prst="rect">
            <a:avLst/>
          </a:prstGeom>
          <a:blipFill>
            <a:blip r:embed="rId26" cstate="print"/>
            <a:stretch>
              <a:fillRect/>
            </a:stretch>
          </a:blipFill>
        </p:spPr>
        <p:txBody>
          <a:bodyPr wrap="square" lIns="0" tIns="0" rIns="0" bIns="0" rtlCol="0"/>
          <a:lstStyle/>
          <a:p>
            <a:endParaRPr>
              <a:solidFill>
                <a:prstClr val="black"/>
              </a:solidFill>
            </a:endParaRPr>
          </a:p>
        </p:txBody>
      </p:sp>
      <p:sp>
        <p:nvSpPr>
          <p:cNvPr id="37" name="bk object 37"/>
          <p:cNvSpPr/>
          <p:nvPr/>
        </p:nvSpPr>
        <p:spPr>
          <a:xfrm>
            <a:off x="9023483" y="1304544"/>
            <a:ext cx="120395" cy="118872"/>
          </a:xfrm>
          <a:prstGeom prst="rect">
            <a:avLst/>
          </a:prstGeom>
          <a:blipFill>
            <a:blip r:embed="rId27" cstate="print"/>
            <a:stretch>
              <a:fillRect/>
            </a:stretch>
          </a:blipFill>
        </p:spPr>
        <p:txBody>
          <a:bodyPr wrap="square" lIns="0" tIns="0" rIns="0" bIns="0" rtlCol="0"/>
          <a:lstStyle/>
          <a:p>
            <a:endParaRPr>
              <a:solidFill>
                <a:prstClr val="black"/>
              </a:solidFill>
            </a:endParaRPr>
          </a:p>
        </p:txBody>
      </p:sp>
      <p:sp>
        <p:nvSpPr>
          <p:cNvPr id="38" name="bk object 38"/>
          <p:cNvSpPr/>
          <p:nvPr/>
        </p:nvSpPr>
        <p:spPr>
          <a:xfrm>
            <a:off x="9191123" y="1304544"/>
            <a:ext cx="120395" cy="118872"/>
          </a:xfrm>
          <a:prstGeom prst="rect">
            <a:avLst/>
          </a:prstGeom>
          <a:blipFill>
            <a:blip r:embed="rId28" cstate="print"/>
            <a:stretch>
              <a:fillRect/>
            </a:stretch>
          </a:blipFill>
        </p:spPr>
        <p:txBody>
          <a:bodyPr wrap="square" lIns="0" tIns="0" rIns="0" bIns="0" rtlCol="0"/>
          <a:lstStyle/>
          <a:p>
            <a:endParaRPr>
              <a:solidFill>
                <a:prstClr val="black"/>
              </a:solidFill>
            </a:endParaRPr>
          </a:p>
        </p:txBody>
      </p:sp>
      <p:sp>
        <p:nvSpPr>
          <p:cNvPr id="39" name="bk object 39"/>
          <p:cNvSpPr/>
          <p:nvPr/>
        </p:nvSpPr>
        <p:spPr>
          <a:xfrm>
            <a:off x="9360286" y="1304544"/>
            <a:ext cx="118872" cy="118872"/>
          </a:xfrm>
          <a:prstGeom prst="rect">
            <a:avLst/>
          </a:prstGeom>
          <a:blipFill>
            <a:blip r:embed="rId29" cstate="print"/>
            <a:stretch>
              <a:fillRect/>
            </a:stretch>
          </a:blipFill>
        </p:spPr>
        <p:txBody>
          <a:bodyPr wrap="square" lIns="0" tIns="0" rIns="0" bIns="0" rtlCol="0"/>
          <a:lstStyle/>
          <a:p>
            <a:endParaRPr>
              <a:solidFill>
                <a:prstClr val="black"/>
              </a:solidFill>
            </a:endParaRPr>
          </a:p>
        </p:txBody>
      </p:sp>
      <p:sp>
        <p:nvSpPr>
          <p:cNvPr id="40" name="bk object 40"/>
          <p:cNvSpPr/>
          <p:nvPr/>
        </p:nvSpPr>
        <p:spPr>
          <a:xfrm>
            <a:off x="9527926" y="1304544"/>
            <a:ext cx="118872" cy="118872"/>
          </a:xfrm>
          <a:prstGeom prst="rect">
            <a:avLst/>
          </a:prstGeom>
          <a:blipFill>
            <a:blip r:embed="rId30" cstate="print"/>
            <a:stretch>
              <a:fillRect/>
            </a:stretch>
          </a:blipFill>
        </p:spPr>
        <p:txBody>
          <a:bodyPr wrap="square" lIns="0" tIns="0" rIns="0" bIns="0" rtlCol="0"/>
          <a:lstStyle/>
          <a:p>
            <a:endParaRPr>
              <a:solidFill>
                <a:prstClr val="black"/>
              </a:solidFill>
            </a:endParaRPr>
          </a:p>
        </p:txBody>
      </p:sp>
      <p:sp>
        <p:nvSpPr>
          <p:cNvPr id="41" name="bk object 41"/>
          <p:cNvSpPr/>
          <p:nvPr/>
        </p:nvSpPr>
        <p:spPr>
          <a:xfrm>
            <a:off x="9023483" y="1472184"/>
            <a:ext cx="120395" cy="118872"/>
          </a:xfrm>
          <a:prstGeom prst="rect">
            <a:avLst/>
          </a:prstGeom>
          <a:blipFill>
            <a:blip r:embed="rId31" cstate="print"/>
            <a:stretch>
              <a:fillRect/>
            </a:stretch>
          </a:blipFill>
        </p:spPr>
        <p:txBody>
          <a:bodyPr wrap="square" lIns="0" tIns="0" rIns="0" bIns="0" rtlCol="0"/>
          <a:lstStyle/>
          <a:p>
            <a:endParaRPr>
              <a:solidFill>
                <a:prstClr val="black"/>
              </a:solidFill>
            </a:endParaRPr>
          </a:p>
        </p:txBody>
      </p:sp>
      <p:sp>
        <p:nvSpPr>
          <p:cNvPr id="42" name="bk object 42"/>
          <p:cNvSpPr/>
          <p:nvPr/>
        </p:nvSpPr>
        <p:spPr>
          <a:xfrm>
            <a:off x="9191123" y="1472184"/>
            <a:ext cx="120395" cy="118872"/>
          </a:xfrm>
          <a:prstGeom prst="rect">
            <a:avLst/>
          </a:prstGeom>
          <a:blipFill>
            <a:blip r:embed="rId32" cstate="print"/>
            <a:stretch>
              <a:fillRect/>
            </a:stretch>
          </a:blipFill>
        </p:spPr>
        <p:txBody>
          <a:bodyPr wrap="square" lIns="0" tIns="0" rIns="0" bIns="0" rtlCol="0"/>
          <a:lstStyle/>
          <a:p>
            <a:endParaRPr>
              <a:solidFill>
                <a:prstClr val="black"/>
              </a:solidFill>
            </a:endParaRPr>
          </a:p>
        </p:txBody>
      </p:sp>
      <p:sp>
        <p:nvSpPr>
          <p:cNvPr id="43" name="bk object 43"/>
          <p:cNvSpPr/>
          <p:nvPr/>
        </p:nvSpPr>
        <p:spPr>
          <a:xfrm>
            <a:off x="9360286" y="1472184"/>
            <a:ext cx="118872" cy="118872"/>
          </a:xfrm>
          <a:prstGeom prst="rect">
            <a:avLst/>
          </a:prstGeom>
          <a:blipFill>
            <a:blip r:embed="rId33" cstate="print"/>
            <a:stretch>
              <a:fillRect/>
            </a:stretch>
          </a:blipFill>
        </p:spPr>
        <p:txBody>
          <a:bodyPr wrap="square" lIns="0" tIns="0" rIns="0" bIns="0" rtlCol="0"/>
          <a:lstStyle/>
          <a:p>
            <a:endParaRPr>
              <a:solidFill>
                <a:prstClr val="black"/>
              </a:solidFill>
            </a:endParaRPr>
          </a:p>
        </p:txBody>
      </p:sp>
      <p:sp>
        <p:nvSpPr>
          <p:cNvPr id="44" name="bk object 44"/>
          <p:cNvSpPr/>
          <p:nvPr/>
        </p:nvSpPr>
        <p:spPr>
          <a:xfrm>
            <a:off x="9527926" y="1472184"/>
            <a:ext cx="118872" cy="118872"/>
          </a:xfrm>
          <a:prstGeom prst="rect">
            <a:avLst/>
          </a:prstGeom>
          <a:blipFill>
            <a:blip r:embed="rId34" cstate="print"/>
            <a:stretch>
              <a:fillRect/>
            </a:stretch>
          </a:blipFill>
        </p:spPr>
        <p:txBody>
          <a:bodyPr wrap="square" lIns="0" tIns="0" rIns="0" bIns="0" rtlCol="0"/>
          <a:lstStyle/>
          <a:p>
            <a:endParaRPr>
              <a:solidFill>
                <a:prstClr val="black"/>
              </a:solidFill>
            </a:endParaRPr>
          </a:p>
        </p:txBody>
      </p:sp>
      <p:sp>
        <p:nvSpPr>
          <p:cNvPr id="45" name="bk object 45"/>
          <p:cNvSpPr/>
          <p:nvPr/>
        </p:nvSpPr>
        <p:spPr>
          <a:xfrm>
            <a:off x="9191123" y="1638300"/>
            <a:ext cx="120395" cy="120396"/>
          </a:xfrm>
          <a:prstGeom prst="rect">
            <a:avLst/>
          </a:prstGeom>
          <a:blipFill>
            <a:blip r:embed="rId35" cstate="print"/>
            <a:stretch>
              <a:fillRect/>
            </a:stretch>
          </a:blipFill>
        </p:spPr>
        <p:txBody>
          <a:bodyPr wrap="square" lIns="0" tIns="0" rIns="0" bIns="0" rtlCol="0"/>
          <a:lstStyle/>
          <a:p>
            <a:endParaRPr>
              <a:solidFill>
                <a:prstClr val="black"/>
              </a:solidFill>
            </a:endParaRPr>
          </a:p>
        </p:txBody>
      </p:sp>
      <p:sp>
        <p:nvSpPr>
          <p:cNvPr id="46" name="bk object 46"/>
          <p:cNvSpPr/>
          <p:nvPr/>
        </p:nvSpPr>
        <p:spPr>
          <a:xfrm>
            <a:off x="9527926" y="1638300"/>
            <a:ext cx="118872" cy="120396"/>
          </a:xfrm>
          <a:prstGeom prst="rect">
            <a:avLst/>
          </a:prstGeom>
          <a:blipFill>
            <a:blip r:embed="rId36" cstate="print"/>
            <a:stretch>
              <a:fillRect/>
            </a:stretch>
          </a:blipFill>
        </p:spPr>
        <p:txBody>
          <a:bodyPr wrap="square" lIns="0" tIns="0" rIns="0" bIns="0" rtlCol="0"/>
          <a:lstStyle/>
          <a:p>
            <a:endParaRPr>
              <a:solidFill>
                <a:prstClr val="black"/>
              </a:solidFill>
            </a:endParaRPr>
          </a:p>
        </p:txBody>
      </p:sp>
      <p:sp>
        <p:nvSpPr>
          <p:cNvPr id="47" name="bk object 47"/>
          <p:cNvSpPr/>
          <p:nvPr/>
        </p:nvSpPr>
        <p:spPr>
          <a:xfrm>
            <a:off x="8928232" y="425195"/>
            <a:ext cx="0" cy="1371600"/>
          </a:xfrm>
          <a:custGeom>
            <a:avLst/>
            <a:gdLst/>
            <a:ahLst/>
            <a:cxnLst/>
            <a:rect l="l" t="t" r="r" b="b"/>
            <a:pathLst>
              <a:path h="1371600">
                <a:moveTo>
                  <a:pt x="0" y="0"/>
                </a:moveTo>
                <a:lnTo>
                  <a:pt x="0" y="1371600"/>
                </a:lnTo>
              </a:path>
            </a:pathLst>
          </a:custGeom>
          <a:ln w="13716">
            <a:solidFill>
              <a:srgbClr val="000098"/>
            </a:solidFill>
          </a:ln>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159138" y="842264"/>
            <a:ext cx="8375127" cy="615553"/>
          </a:xfrm>
          <a:prstGeom prst="rect">
            <a:avLst/>
          </a:prstGeom>
        </p:spPr>
        <p:txBody>
          <a:bodyPr wrap="square" lIns="0" tIns="0" rIns="0" bIns="0">
            <a:spAutoFit/>
          </a:bodyPr>
          <a:lstStyle>
            <a:lvl1pPr>
              <a:defRPr sz="4000" b="1" i="0">
                <a:solidFill>
                  <a:srgbClr val="000099"/>
                </a:solidFill>
                <a:latin typeface="Arial"/>
                <a:cs typeface="Arial"/>
              </a:defRPr>
            </a:lvl1pPr>
          </a:lstStyle>
          <a:p>
            <a:endParaRPr/>
          </a:p>
        </p:txBody>
      </p:sp>
      <p:sp>
        <p:nvSpPr>
          <p:cNvPr id="3" name="Holder 3"/>
          <p:cNvSpPr>
            <a:spLocks noGrp="1"/>
          </p:cNvSpPr>
          <p:nvPr>
            <p:ph type="body" idx="1"/>
          </p:nvPr>
        </p:nvSpPr>
        <p:spPr>
          <a:xfrm>
            <a:off x="1093844" y="1870956"/>
            <a:ext cx="8505712" cy="492443"/>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235337" y="6943360"/>
            <a:ext cx="2494279" cy="123111"/>
          </a:xfrm>
          <a:prstGeom prst="rect">
            <a:avLst/>
          </a:prstGeom>
        </p:spPr>
        <p:txBody>
          <a:bodyPr wrap="square" lIns="0" tIns="0" rIns="0" bIns="0">
            <a:spAutoFit/>
          </a:bodyPr>
          <a:lstStyle>
            <a:lvl1pPr>
              <a:defRPr sz="800" b="0" i="0">
                <a:solidFill>
                  <a:schemeClr val="tx1"/>
                </a:solidFill>
                <a:latin typeface="Arial"/>
                <a:cs typeface="Arial"/>
              </a:defRPr>
            </a:lvl1pPr>
          </a:lstStyle>
          <a:p>
            <a:pPr marL="12698">
              <a:spcBef>
                <a:spcPts val="25"/>
              </a:spcBef>
            </a:pPr>
            <a:r>
              <a:rPr lang="en-US" spc="-5" smtClean="0">
                <a:solidFill>
                  <a:prstClr val="black"/>
                </a:solidFill>
              </a:rPr>
              <a:t>Khoa </a:t>
            </a:r>
            <a:r>
              <a:rPr lang="en-US" smtClean="0">
                <a:solidFill>
                  <a:prstClr val="black"/>
                </a:solidFill>
              </a:rPr>
              <a:t>công </a:t>
            </a:r>
            <a:r>
              <a:rPr lang="en-US" spc="-5" smtClean="0">
                <a:solidFill>
                  <a:prstClr val="black"/>
                </a:solidFill>
              </a:rPr>
              <a:t>nghệ thông </a:t>
            </a:r>
            <a:r>
              <a:rPr lang="en-US" smtClean="0">
                <a:solidFill>
                  <a:prstClr val="black"/>
                </a:solidFill>
              </a:rPr>
              <a:t>tin - </a:t>
            </a:r>
            <a:r>
              <a:rPr lang="en-US" spc="-5" smtClean="0">
                <a:solidFill>
                  <a:prstClr val="black"/>
                </a:solidFill>
              </a:rPr>
              <a:t>Học viện </a:t>
            </a:r>
            <a:r>
              <a:rPr lang="en-US" smtClean="0">
                <a:solidFill>
                  <a:prstClr val="black"/>
                </a:solidFill>
              </a:rPr>
              <a:t>Kỹ </a:t>
            </a:r>
            <a:r>
              <a:rPr lang="en-US" spc="-5" smtClean="0">
                <a:solidFill>
                  <a:prstClr val="black"/>
                </a:solidFill>
              </a:rPr>
              <a:t>thuật quân</a:t>
            </a:r>
            <a:r>
              <a:rPr lang="en-US" spc="155" smtClean="0">
                <a:solidFill>
                  <a:prstClr val="black"/>
                </a:solidFill>
              </a:rPr>
              <a:t> </a:t>
            </a:r>
            <a:r>
              <a:rPr lang="en-US" smtClean="0">
                <a:solidFill>
                  <a:prstClr val="black"/>
                </a:solidFill>
              </a:rPr>
              <a:t>sự</a:t>
            </a:r>
            <a:endParaRPr lang="en-US" dirty="0">
              <a:solidFill>
                <a:prstClr val="black"/>
              </a:solidFill>
            </a:endParaRPr>
          </a:p>
        </p:txBody>
      </p:sp>
      <p:sp>
        <p:nvSpPr>
          <p:cNvPr id="5" name="Holder 5"/>
          <p:cNvSpPr>
            <a:spLocks noGrp="1"/>
          </p:cNvSpPr>
          <p:nvPr>
            <p:ph type="dt" sz="half" idx="6"/>
          </p:nvPr>
        </p:nvSpPr>
        <p:spPr>
          <a:xfrm>
            <a:off x="534670" y="7027546"/>
            <a:ext cx="245948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8/21/2018</a:t>
            </a:fld>
            <a:endParaRPr lang="en-US">
              <a:solidFill>
                <a:prstClr val="black">
                  <a:tint val="75000"/>
                </a:prstClr>
              </a:solidFill>
            </a:endParaRPr>
          </a:p>
        </p:txBody>
      </p:sp>
      <p:sp>
        <p:nvSpPr>
          <p:cNvPr id="6" name="Holder 6"/>
          <p:cNvSpPr>
            <a:spLocks noGrp="1"/>
          </p:cNvSpPr>
          <p:nvPr>
            <p:ph type="sldNum" sz="quarter" idx="7"/>
          </p:nvPr>
        </p:nvSpPr>
        <p:spPr>
          <a:xfrm>
            <a:off x="7699248" y="7027546"/>
            <a:ext cx="245948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4792726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Lst>
  <p:txStyles>
    <p:titleStyle>
      <a:lvl1pPr>
        <a:defRPr>
          <a:latin typeface="+mj-lt"/>
          <a:ea typeface="+mj-ea"/>
          <a:cs typeface="+mj-cs"/>
        </a:defRPr>
      </a:lvl1pPr>
    </p:titleStyle>
    <p:bodyStyle>
      <a:lvl1pPr marL="0">
        <a:defRPr>
          <a:latin typeface="+mn-lt"/>
          <a:ea typeface="+mn-ea"/>
          <a:cs typeface="+mn-cs"/>
        </a:defRPr>
      </a:lvl1pPr>
      <a:lvl2pPr marL="457156">
        <a:defRPr>
          <a:latin typeface="+mn-lt"/>
          <a:ea typeface="+mn-ea"/>
          <a:cs typeface="+mn-cs"/>
        </a:defRPr>
      </a:lvl2pPr>
      <a:lvl3pPr marL="914311">
        <a:defRPr>
          <a:latin typeface="+mn-lt"/>
          <a:ea typeface="+mn-ea"/>
          <a:cs typeface="+mn-cs"/>
        </a:defRPr>
      </a:lvl3pPr>
      <a:lvl4pPr marL="1371467">
        <a:defRPr>
          <a:latin typeface="+mn-lt"/>
          <a:ea typeface="+mn-ea"/>
          <a:cs typeface="+mn-cs"/>
        </a:defRPr>
      </a:lvl4pPr>
      <a:lvl5pPr marL="1828622">
        <a:defRPr>
          <a:latin typeface="+mn-lt"/>
          <a:ea typeface="+mn-ea"/>
          <a:cs typeface="+mn-cs"/>
        </a:defRPr>
      </a:lvl5pPr>
      <a:lvl6pPr marL="2285778">
        <a:defRPr>
          <a:latin typeface="+mn-lt"/>
          <a:ea typeface="+mn-ea"/>
          <a:cs typeface="+mn-cs"/>
        </a:defRPr>
      </a:lvl6pPr>
      <a:lvl7pPr marL="2742933">
        <a:defRPr>
          <a:latin typeface="+mn-lt"/>
          <a:ea typeface="+mn-ea"/>
          <a:cs typeface="+mn-cs"/>
        </a:defRPr>
      </a:lvl7pPr>
      <a:lvl8pPr marL="3200089">
        <a:defRPr>
          <a:latin typeface="+mn-lt"/>
          <a:ea typeface="+mn-ea"/>
          <a:cs typeface="+mn-cs"/>
        </a:defRPr>
      </a:lvl8pPr>
      <a:lvl9pPr marL="3657245">
        <a:defRPr>
          <a:latin typeface="+mn-lt"/>
          <a:ea typeface="+mn-ea"/>
          <a:cs typeface="+mn-cs"/>
        </a:defRPr>
      </a:lvl9pPr>
    </p:bodyStyle>
    <p:otherStyle>
      <a:lvl1pPr marL="0">
        <a:defRPr>
          <a:latin typeface="+mn-lt"/>
          <a:ea typeface="+mn-ea"/>
          <a:cs typeface="+mn-cs"/>
        </a:defRPr>
      </a:lvl1pPr>
      <a:lvl2pPr marL="457156">
        <a:defRPr>
          <a:latin typeface="+mn-lt"/>
          <a:ea typeface="+mn-ea"/>
          <a:cs typeface="+mn-cs"/>
        </a:defRPr>
      </a:lvl2pPr>
      <a:lvl3pPr marL="914311">
        <a:defRPr>
          <a:latin typeface="+mn-lt"/>
          <a:ea typeface="+mn-ea"/>
          <a:cs typeface="+mn-cs"/>
        </a:defRPr>
      </a:lvl3pPr>
      <a:lvl4pPr marL="1371467">
        <a:defRPr>
          <a:latin typeface="+mn-lt"/>
          <a:ea typeface="+mn-ea"/>
          <a:cs typeface="+mn-cs"/>
        </a:defRPr>
      </a:lvl4pPr>
      <a:lvl5pPr marL="1828622">
        <a:defRPr>
          <a:latin typeface="+mn-lt"/>
          <a:ea typeface="+mn-ea"/>
          <a:cs typeface="+mn-cs"/>
        </a:defRPr>
      </a:lvl5pPr>
      <a:lvl6pPr marL="2285778">
        <a:defRPr>
          <a:latin typeface="+mn-lt"/>
          <a:ea typeface="+mn-ea"/>
          <a:cs typeface="+mn-cs"/>
        </a:defRPr>
      </a:lvl6pPr>
      <a:lvl7pPr marL="2742933">
        <a:defRPr>
          <a:latin typeface="+mn-lt"/>
          <a:ea typeface="+mn-ea"/>
          <a:cs typeface="+mn-cs"/>
        </a:defRPr>
      </a:lvl7pPr>
      <a:lvl8pPr marL="3200089">
        <a:defRPr>
          <a:latin typeface="+mn-lt"/>
          <a:ea typeface="+mn-ea"/>
          <a:cs typeface="+mn-cs"/>
        </a:defRPr>
      </a:lvl8pPr>
      <a:lvl9pPr marL="365724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52.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8.xml"/><Relationship Id="rId1" Type="http://schemas.openxmlformats.org/officeDocument/2006/relationships/vmlDrawing" Target="../drawings/vmlDrawing1.vml"/><Relationship Id="rId5" Type="http://schemas.openxmlformats.org/officeDocument/2006/relationships/image" Target="../media/image157.png"/><Relationship Id="rId4" Type="http://schemas.openxmlformats.org/officeDocument/2006/relationships/oleObject" Target="../embeddings/oleObject1.bin"/></Relationships>
</file>

<file path=ppt/slides/_rels/slide107.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audio" Target="../media/audio1.wav"/><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audio" Target="../media/audio1.wav"/><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8.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6.jpg"/><Relationship Id="rId2" Type="http://schemas.openxmlformats.org/officeDocument/2006/relationships/image" Target="../media/image115.jpg"/><Relationship Id="rId1" Type="http://schemas.openxmlformats.org/officeDocument/2006/relationships/slideLayout" Target="../slideLayouts/slideLayout2.xml"/><Relationship Id="rId6" Type="http://schemas.openxmlformats.org/officeDocument/2006/relationships/image" Target="../media/image119.jpg"/><Relationship Id="rId5" Type="http://schemas.openxmlformats.org/officeDocument/2006/relationships/image" Target="../media/image118.jpg"/><Relationship Id="rId4" Type="http://schemas.openxmlformats.org/officeDocument/2006/relationships/image" Target="../media/image117.jp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3.emf"/><Relationship Id="rId5" Type="http://schemas.openxmlformats.org/officeDocument/2006/relationships/image" Target="../media/image172.emf"/><Relationship Id="rId4" Type="http://schemas.openxmlformats.org/officeDocument/2006/relationships/image" Target="../media/image171.emf"/></Relationships>
</file>

<file path=ppt/slides/_rels/slide14.xml.rels><?xml version="1.0" encoding="UTF-8" standalone="yes"?>
<Relationships xmlns="http://schemas.openxmlformats.org/package/2006/relationships"><Relationship Id="rId2" Type="http://schemas.openxmlformats.org/officeDocument/2006/relationships/image" Target="../media/image1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2.jpg"/><Relationship Id="rId7" Type="http://schemas.openxmlformats.org/officeDocument/2006/relationships/image" Target="../media/image126.jpg"/><Relationship Id="rId2" Type="http://schemas.openxmlformats.org/officeDocument/2006/relationships/image" Target="../media/image121.jpg"/><Relationship Id="rId1" Type="http://schemas.openxmlformats.org/officeDocument/2006/relationships/slideLayout" Target="../slideLayouts/slideLayout2.xml"/><Relationship Id="rId6" Type="http://schemas.openxmlformats.org/officeDocument/2006/relationships/image" Target="../media/image125.jpg"/><Relationship Id="rId5" Type="http://schemas.openxmlformats.org/officeDocument/2006/relationships/image" Target="../media/image124.jpg"/><Relationship Id="rId4" Type="http://schemas.openxmlformats.org/officeDocument/2006/relationships/image" Target="../media/image123.jpg"/></Relationships>
</file>

<file path=ppt/slides/_rels/slide1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jpg"/><Relationship Id="rId1" Type="http://schemas.openxmlformats.org/officeDocument/2006/relationships/slideLayout" Target="../slideLayouts/slideLayout4.xml"/><Relationship Id="rId5" Type="http://schemas.openxmlformats.org/officeDocument/2006/relationships/image" Target="../media/image131.jpg"/><Relationship Id="rId4" Type="http://schemas.openxmlformats.org/officeDocument/2006/relationships/image" Target="../media/image130.jpg"/></Relationships>
</file>

<file path=ppt/slides/_rels/slide18.xml.rels><?xml version="1.0" encoding="UTF-8" standalone="yes"?>
<Relationships xmlns="http://schemas.openxmlformats.org/package/2006/relationships"><Relationship Id="rId2" Type="http://schemas.openxmlformats.org/officeDocument/2006/relationships/image" Target="../media/image13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4.jpg"/><Relationship Id="rId2" Type="http://schemas.openxmlformats.org/officeDocument/2006/relationships/image" Target="../media/image13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image" Target="../media/image31.png"/><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s>
</file>

<file path=ppt/slides/_rels/slide20.xml.rels><?xml version="1.0" encoding="UTF-8" standalone="yes"?>
<Relationships xmlns="http://schemas.openxmlformats.org/package/2006/relationships"><Relationship Id="rId3" Type="http://schemas.openxmlformats.org/officeDocument/2006/relationships/image" Target="../media/image136.jpg"/><Relationship Id="rId2" Type="http://schemas.openxmlformats.org/officeDocument/2006/relationships/image" Target="../media/image13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image" Target="../media/image31.png"/><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image" Target="../media/image31.png"/><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image" Target="../media/image31.png"/><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s>
</file>

<file path=ppt/slides/_rels/slide3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image" Target="../media/image31.png"/><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0.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50.xml.rels><?xml version="1.0" encoding="UTF-8" standalone="yes"?>
<Relationships xmlns="http://schemas.openxmlformats.org/package/2006/relationships"><Relationship Id="rId2" Type="http://schemas.openxmlformats.org/officeDocument/2006/relationships/image" Target="../media/image13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9" Type="http://schemas.openxmlformats.org/officeDocument/2006/relationships/image" Target="../media/image104.png"/><Relationship Id="rId21" Type="http://schemas.openxmlformats.org/officeDocument/2006/relationships/image" Target="../media/image86.png"/><Relationship Id="rId34" Type="http://schemas.openxmlformats.org/officeDocument/2006/relationships/image" Target="../media/image99.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image" Target="../media/image103.png"/><Relationship Id="rId2" Type="http://schemas.openxmlformats.org/officeDocument/2006/relationships/image" Target="../media/image67.png"/><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4.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37" Type="http://schemas.openxmlformats.org/officeDocument/2006/relationships/image" Target="../media/image102.pn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png"/><Relationship Id="rId36" Type="http://schemas.openxmlformats.org/officeDocument/2006/relationships/image" Target="../media/image101.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 Id="rId35" Type="http://schemas.openxmlformats.org/officeDocument/2006/relationships/image" Target="../media/image100.png"/><Relationship Id="rId8" Type="http://schemas.openxmlformats.org/officeDocument/2006/relationships/image" Target="../media/image73.png"/><Relationship Id="rId3" Type="http://schemas.openxmlformats.org/officeDocument/2006/relationships/image" Target="../media/image68.png"/></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2.xml"/></Relationships>
</file>

<file path=ppt/slides/_rels/slide7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audio" Target="../media/audio1.wav"/><Relationship Id="rId1" Type="http://schemas.openxmlformats.org/officeDocument/2006/relationships/slideLayout" Target="../slideLayouts/slideLayout3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audio" Target="../media/audio1.wav"/><Relationship Id="rId1" Type="http://schemas.openxmlformats.org/officeDocument/2006/relationships/slideLayout" Target="../slideLayouts/slideLayout3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image" Target="../media/image145.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4.xml"/><Relationship Id="rId6" Type="http://schemas.openxmlformats.org/officeDocument/2006/relationships/image" Target="../media/image109.png"/><Relationship Id="rId11" Type="http://schemas.openxmlformats.org/officeDocument/2006/relationships/image" Target="../media/image114.png"/><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107.png"/><Relationship Id="rId9" Type="http://schemas.openxmlformats.org/officeDocument/2006/relationships/image" Target="../media/image112.png"/></Relationships>
</file>

<file path=ppt/slides/_rels/slide90.x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145.emf"/><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150.emf"/><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1901" y="3168650"/>
            <a:ext cx="6705600" cy="1231106"/>
          </a:xfrm>
        </p:spPr>
        <p:txBody>
          <a:bodyPr/>
          <a:lstStyle/>
          <a:p>
            <a:r>
              <a:rPr lang="en-US" smtClean="0"/>
              <a:t>PHÂN TÍCH VÀ THIẾT KẾ HỆ THỐNG</a:t>
            </a:r>
            <a:endParaRPr lang="en-US"/>
          </a:p>
        </p:txBody>
      </p:sp>
      <p:sp>
        <p:nvSpPr>
          <p:cNvPr id="3" name="Subtitle 2"/>
          <p:cNvSpPr>
            <a:spLocks noGrp="1"/>
          </p:cNvSpPr>
          <p:nvPr>
            <p:ph type="subTitle" idx="4"/>
          </p:nvPr>
        </p:nvSpPr>
        <p:spPr>
          <a:xfrm>
            <a:off x="1079501" y="2330451"/>
            <a:ext cx="3276600" cy="492443"/>
          </a:xfrm>
        </p:spPr>
        <p:txBody>
          <a:bodyPr/>
          <a:lstStyle/>
          <a:p>
            <a:r>
              <a:rPr lang="en-US" b="1" smtClean="0"/>
              <a:t>GIAI ĐOẠN 2:</a:t>
            </a:r>
            <a:endParaRPr lang="en-US" b="1"/>
          </a:p>
        </p:txBody>
      </p:sp>
    </p:spTree>
    <p:extLst>
      <p:ext uri="{BB962C8B-B14F-4D97-AF65-F5344CB8AC3E}">
        <p14:creationId xmlns:p14="http://schemas.microsoft.com/office/powerpoint/2010/main" val="58267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018" y="886458"/>
            <a:ext cx="5357495" cy="627735"/>
          </a:xfrm>
          <a:prstGeom prst="rect">
            <a:avLst/>
          </a:prstGeom>
        </p:spPr>
        <p:txBody>
          <a:bodyPr vert="horz" wrap="square" lIns="0" tIns="12064" rIns="0" bIns="0" rtlCol="0">
            <a:spAutoFit/>
          </a:bodyPr>
          <a:lstStyle/>
          <a:p>
            <a:pPr marL="12698">
              <a:spcBef>
                <a:spcPts val="95"/>
              </a:spcBef>
            </a:pPr>
            <a:r>
              <a:rPr spc="-10" dirty="0"/>
              <a:t>NỘI </a:t>
            </a:r>
            <a:r>
              <a:rPr spc="-15" dirty="0"/>
              <a:t>DUNG KHẢO</a:t>
            </a:r>
            <a:r>
              <a:rPr spc="30" dirty="0"/>
              <a:t> </a:t>
            </a:r>
            <a:r>
              <a:rPr spc="-10" dirty="0"/>
              <a:t>SÁT</a:t>
            </a:r>
          </a:p>
        </p:txBody>
      </p:sp>
      <p:sp>
        <p:nvSpPr>
          <p:cNvPr id="3" name="object 3"/>
          <p:cNvSpPr txBox="1"/>
          <p:nvPr/>
        </p:nvSpPr>
        <p:spPr>
          <a:xfrm>
            <a:off x="1310017" y="1873097"/>
            <a:ext cx="8149591" cy="4768602"/>
          </a:xfrm>
          <a:prstGeom prst="rect">
            <a:avLst/>
          </a:prstGeom>
        </p:spPr>
        <p:txBody>
          <a:bodyPr vert="horz" wrap="square" lIns="0" tIns="109844" rIns="0" bIns="0" rtlCol="0">
            <a:spAutoFit/>
          </a:bodyPr>
          <a:lstStyle/>
          <a:p>
            <a:pPr marL="355565" indent="-342867">
              <a:spcBef>
                <a:spcPts val="864"/>
              </a:spcBef>
              <a:buClr>
                <a:srgbClr val="000099"/>
              </a:buClr>
              <a:buSzPct val="70312"/>
              <a:buFont typeface="Wingdings"/>
              <a:buChar char=""/>
              <a:tabLst>
                <a:tab pos="354930" algn="l"/>
                <a:tab pos="355565" algn="l"/>
              </a:tabLst>
            </a:pPr>
            <a:r>
              <a:rPr sz="3200" dirty="0">
                <a:latin typeface="Arial"/>
                <a:cs typeface="Arial"/>
              </a:rPr>
              <a:t>Cơ cấu </a:t>
            </a:r>
            <a:r>
              <a:rPr sz="3200" spc="-5" dirty="0">
                <a:latin typeface="Arial"/>
                <a:cs typeface="Arial"/>
              </a:rPr>
              <a:t>tổ</a:t>
            </a:r>
            <a:r>
              <a:rPr sz="3200" spc="-44" dirty="0">
                <a:latin typeface="Arial"/>
                <a:cs typeface="Arial"/>
              </a:rPr>
              <a:t> </a:t>
            </a:r>
            <a:r>
              <a:rPr sz="3200" dirty="0">
                <a:latin typeface="Arial"/>
                <a:cs typeface="Arial"/>
              </a:rPr>
              <a:t>chức</a:t>
            </a:r>
            <a:endParaRPr sz="3200">
              <a:latin typeface="Arial"/>
              <a:cs typeface="Arial"/>
            </a:endParaRPr>
          </a:p>
          <a:p>
            <a:pPr marL="355565" indent="-342867">
              <a:spcBef>
                <a:spcPts val="770"/>
              </a:spcBef>
              <a:buClr>
                <a:srgbClr val="000099"/>
              </a:buClr>
              <a:buSzPct val="70312"/>
              <a:buFont typeface="Wingdings"/>
              <a:buChar char=""/>
              <a:tabLst>
                <a:tab pos="354930" algn="l"/>
                <a:tab pos="355565" algn="l"/>
              </a:tabLst>
            </a:pPr>
            <a:r>
              <a:rPr sz="3200" spc="-5" dirty="0">
                <a:latin typeface="Arial"/>
                <a:cs typeface="Arial"/>
              </a:rPr>
              <a:t>Chức </a:t>
            </a:r>
            <a:r>
              <a:rPr sz="3200" spc="-10" dirty="0">
                <a:latin typeface="Arial"/>
                <a:cs typeface="Arial"/>
              </a:rPr>
              <a:t>năng, </a:t>
            </a:r>
            <a:r>
              <a:rPr sz="3200" spc="-5" dirty="0">
                <a:latin typeface="Arial"/>
                <a:cs typeface="Arial"/>
              </a:rPr>
              <a:t>nhiệm </a:t>
            </a:r>
            <a:r>
              <a:rPr sz="3200" dirty="0">
                <a:latin typeface="Arial"/>
                <a:cs typeface="Arial"/>
              </a:rPr>
              <a:t>vụ, </a:t>
            </a:r>
            <a:r>
              <a:rPr sz="3200" spc="-10" dirty="0">
                <a:latin typeface="Arial"/>
                <a:cs typeface="Arial"/>
              </a:rPr>
              <a:t>phân </a:t>
            </a:r>
            <a:r>
              <a:rPr sz="3200" dirty="0">
                <a:latin typeface="Arial"/>
                <a:cs typeface="Arial"/>
              </a:rPr>
              <a:t>cấp </a:t>
            </a:r>
            <a:r>
              <a:rPr sz="3200" spc="-5" dirty="0">
                <a:latin typeface="Arial"/>
                <a:cs typeface="Arial"/>
              </a:rPr>
              <a:t>quyền</a:t>
            </a:r>
            <a:r>
              <a:rPr sz="3200" spc="-120" dirty="0">
                <a:latin typeface="Arial"/>
                <a:cs typeface="Arial"/>
              </a:rPr>
              <a:t> </a:t>
            </a:r>
            <a:r>
              <a:rPr sz="3200" spc="-5" dirty="0">
                <a:latin typeface="Arial"/>
                <a:cs typeface="Arial"/>
              </a:rPr>
              <a:t>hạn</a:t>
            </a:r>
            <a:endParaRPr sz="3200">
              <a:latin typeface="Arial"/>
              <a:cs typeface="Arial"/>
            </a:endParaRPr>
          </a:p>
          <a:p>
            <a:pPr marL="355565" indent="-342867">
              <a:spcBef>
                <a:spcPts val="765"/>
              </a:spcBef>
              <a:buClr>
                <a:srgbClr val="000099"/>
              </a:buClr>
              <a:buSzPct val="70312"/>
              <a:buFont typeface="Wingdings"/>
              <a:buChar char=""/>
              <a:tabLst>
                <a:tab pos="354930" algn="l"/>
                <a:tab pos="355565" algn="l"/>
              </a:tabLst>
            </a:pPr>
            <a:r>
              <a:rPr sz="3200" spc="-5" dirty="0">
                <a:latin typeface="Arial"/>
                <a:cs typeface="Arial"/>
              </a:rPr>
              <a:t>Các loại tài liệu </a:t>
            </a:r>
            <a:r>
              <a:rPr sz="3200" dirty="0">
                <a:latin typeface="Arial"/>
                <a:cs typeface="Arial"/>
              </a:rPr>
              <a:t>và </a:t>
            </a:r>
            <a:r>
              <a:rPr sz="3200" spc="-5" dirty="0">
                <a:latin typeface="Arial"/>
                <a:cs typeface="Arial"/>
              </a:rPr>
              <a:t>đặc trưng </a:t>
            </a:r>
            <a:r>
              <a:rPr sz="3200" dirty="0">
                <a:latin typeface="Arial"/>
                <a:cs typeface="Arial"/>
              </a:rPr>
              <a:t>sử</a:t>
            </a:r>
            <a:r>
              <a:rPr sz="3200" spc="-80" dirty="0">
                <a:latin typeface="Arial"/>
                <a:cs typeface="Arial"/>
              </a:rPr>
              <a:t> </a:t>
            </a:r>
            <a:r>
              <a:rPr sz="3200" spc="-10" dirty="0">
                <a:latin typeface="Arial"/>
                <a:cs typeface="Arial"/>
              </a:rPr>
              <a:t>dụng</a:t>
            </a:r>
            <a:endParaRPr sz="3200">
              <a:latin typeface="Arial"/>
              <a:cs typeface="Arial"/>
            </a:endParaRPr>
          </a:p>
          <a:p>
            <a:pPr marL="355565" indent="-342867">
              <a:spcBef>
                <a:spcPts val="770"/>
              </a:spcBef>
              <a:buClr>
                <a:srgbClr val="000099"/>
              </a:buClr>
              <a:buSzPct val="70312"/>
              <a:buFont typeface="Wingdings"/>
              <a:buChar char=""/>
              <a:tabLst>
                <a:tab pos="354930" algn="l"/>
                <a:tab pos="355565" algn="l"/>
              </a:tabLst>
            </a:pPr>
            <a:r>
              <a:rPr sz="3200" spc="-5" dirty="0">
                <a:latin typeface="Arial"/>
                <a:cs typeface="Arial"/>
              </a:rPr>
              <a:t>Các quy tắc </a:t>
            </a:r>
            <a:r>
              <a:rPr sz="3200" spc="-10" dirty="0">
                <a:latin typeface="Arial"/>
                <a:cs typeface="Arial"/>
              </a:rPr>
              <a:t>nghiệp </a:t>
            </a:r>
            <a:r>
              <a:rPr sz="3200" dirty="0">
                <a:latin typeface="Arial"/>
                <a:cs typeface="Arial"/>
              </a:rPr>
              <a:t>vụ, </a:t>
            </a:r>
            <a:r>
              <a:rPr sz="3200" spc="-5" dirty="0">
                <a:latin typeface="Arial"/>
                <a:cs typeface="Arial"/>
              </a:rPr>
              <a:t>quy trình </a:t>
            </a:r>
            <a:r>
              <a:rPr sz="3200" dirty="0">
                <a:latin typeface="Arial"/>
                <a:cs typeface="Arial"/>
              </a:rPr>
              <a:t>xử</a:t>
            </a:r>
            <a:r>
              <a:rPr sz="3200" spc="-86" dirty="0">
                <a:latin typeface="Arial"/>
                <a:cs typeface="Arial"/>
              </a:rPr>
              <a:t> </a:t>
            </a:r>
            <a:r>
              <a:rPr sz="3200" spc="-5" dirty="0">
                <a:latin typeface="Arial"/>
                <a:cs typeface="Arial"/>
              </a:rPr>
              <a:t>lý</a:t>
            </a:r>
            <a:endParaRPr sz="3200">
              <a:latin typeface="Arial"/>
              <a:cs typeface="Arial"/>
            </a:endParaRPr>
          </a:p>
          <a:p>
            <a:pPr marL="355565" indent="-342867">
              <a:spcBef>
                <a:spcPts val="770"/>
              </a:spcBef>
              <a:buClr>
                <a:srgbClr val="000099"/>
              </a:buClr>
              <a:buSzPct val="70312"/>
              <a:buFont typeface="Wingdings"/>
              <a:buChar char=""/>
              <a:tabLst>
                <a:tab pos="354930" algn="l"/>
                <a:tab pos="355565" algn="l"/>
              </a:tabLst>
            </a:pPr>
            <a:r>
              <a:rPr sz="3200" spc="-5" dirty="0">
                <a:latin typeface="Arial"/>
                <a:cs typeface="Arial"/>
              </a:rPr>
              <a:t>Các chính </a:t>
            </a:r>
            <a:r>
              <a:rPr sz="3200" dirty="0">
                <a:latin typeface="Arial"/>
                <a:cs typeface="Arial"/>
              </a:rPr>
              <a:t>sách và </a:t>
            </a:r>
            <a:r>
              <a:rPr sz="3200" spc="-5" dirty="0">
                <a:latin typeface="Arial"/>
                <a:cs typeface="Arial"/>
              </a:rPr>
              <a:t>hướng</a:t>
            </a:r>
            <a:r>
              <a:rPr sz="3200" spc="-109" dirty="0">
                <a:latin typeface="Arial"/>
                <a:cs typeface="Arial"/>
              </a:rPr>
              <a:t> </a:t>
            </a:r>
            <a:r>
              <a:rPr sz="3200" spc="-5" dirty="0">
                <a:latin typeface="Arial"/>
                <a:cs typeface="Arial"/>
              </a:rPr>
              <a:t>dẫn</a:t>
            </a:r>
            <a:endParaRPr sz="3200">
              <a:latin typeface="Arial"/>
              <a:cs typeface="Arial"/>
            </a:endParaRPr>
          </a:p>
          <a:p>
            <a:pPr marL="355565" indent="-342867">
              <a:spcBef>
                <a:spcPts val="765"/>
              </a:spcBef>
              <a:buClr>
                <a:srgbClr val="000099"/>
              </a:buClr>
              <a:buSzPct val="70312"/>
              <a:buFont typeface="Wingdings"/>
              <a:buChar char=""/>
              <a:tabLst>
                <a:tab pos="354930" algn="l"/>
                <a:tab pos="355565" algn="l"/>
              </a:tabLst>
            </a:pPr>
            <a:r>
              <a:rPr sz="3200" spc="-5" dirty="0">
                <a:latin typeface="Arial"/>
                <a:cs typeface="Arial"/>
              </a:rPr>
              <a:t>Các </a:t>
            </a:r>
            <a:r>
              <a:rPr sz="3200" spc="-10" dirty="0">
                <a:latin typeface="Arial"/>
                <a:cs typeface="Arial"/>
              </a:rPr>
              <a:t>nguồn</a:t>
            </a:r>
            <a:r>
              <a:rPr sz="3200" spc="-30" dirty="0">
                <a:latin typeface="Arial"/>
                <a:cs typeface="Arial"/>
              </a:rPr>
              <a:t> </a:t>
            </a:r>
            <a:r>
              <a:rPr sz="3200" dirty="0">
                <a:latin typeface="Arial"/>
                <a:cs typeface="Arial"/>
              </a:rPr>
              <a:t>lực</a:t>
            </a:r>
            <a:endParaRPr sz="3200">
              <a:latin typeface="Arial"/>
              <a:cs typeface="Arial"/>
            </a:endParaRPr>
          </a:p>
          <a:p>
            <a:pPr marL="355565" indent="-342867">
              <a:spcBef>
                <a:spcPts val="770"/>
              </a:spcBef>
              <a:buClr>
                <a:srgbClr val="000099"/>
              </a:buClr>
              <a:buSzPct val="70312"/>
              <a:buFont typeface="Wingdings"/>
              <a:buChar char=""/>
              <a:tabLst>
                <a:tab pos="354930" algn="l"/>
                <a:tab pos="355565" algn="l"/>
              </a:tabLst>
            </a:pPr>
            <a:r>
              <a:rPr sz="3200" spc="-5" dirty="0">
                <a:latin typeface="Arial"/>
                <a:cs typeface="Arial"/>
              </a:rPr>
              <a:t>Điều kiện môi</a:t>
            </a:r>
            <a:r>
              <a:rPr sz="3200" spc="-21" dirty="0">
                <a:latin typeface="Arial"/>
                <a:cs typeface="Arial"/>
              </a:rPr>
              <a:t> </a:t>
            </a:r>
            <a:r>
              <a:rPr sz="3200" spc="-5" dirty="0">
                <a:latin typeface="Arial"/>
                <a:cs typeface="Arial"/>
              </a:rPr>
              <a:t>trường</a:t>
            </a:r>
            <a:endParaRPr sz="3200">
              <a:latin typeface="Arial"/>
              <a:cs typeface="Arial"/>
            </a:endParaRPr>
          </a:p>
          <a:p>
            <a:pPr marL="355565" indent="-342867">
              <a:spcBef>
                <a:spcPts val="765"/>
              </a:spcBef>
              <a:buClr>
                <a:srgbClr val="000099"/>
              </a:buClr>
              <a:buSzPct val="70312"/>
              <a:buFont typeface="Wingdings"/>
              <a:buChar char=""/>
              <a:tabLst>
                <a:tab pos="354930" algn="l"/>
                <a:tab pos="355565" algn="l"/>
              </a:tabLst>
            </a:pPr>
            <a:r>
              <a:rPr sz="3200" dirty="0">
                <a:latin typeface="Arial"/>
                <a:cs typeface="Arial"/>
              </a:rPr>
              <a:t>Sự </a:t>
            </a:r>
            <a:r>
              <a:rPr sz="3200" spc="-5" dirty="0">
                <a:latin typeface="Arial"/>
                <a:cs typeface="Arial"/>
              </a:rPr>
              <a:t>mong đợi </a:t>
            </a:r>
            <a:r>
              <a:rPr sz="3200" dirty="0">
                <a:latin typeface="Arial"/>
                <a:cs typeface="Arial"/>
              </a:rPr>
              <a:t>về </a:t>
            </a:r>
            <a:r>
              <a:rPr sz="3200" spc="-5" dirty="0">
                <a:latin typeface="Arial"/>
                <a:cs typeface="Arial"/>
              </a:rPr>
              <a:t>hệ thống</a:t>
            </a:r>
            <a:r>
              <a:rPr sz="3200" spc="-70" dirty="0">
                <a:latin typeface="Arial"/>
                <a:cs typeface="Arial"/>
              </a:rPr>
              <a:t> </a:t>
            </a:r>
            <a:r>
              <a:rPr sz="3200" spc="-5" dirty="0">
                <a:latin typeface="Arial"/>
                <a:cs typeface="Arial"/>
              </a:rPr>
              <a:t>mới</a:t>
            </a:r>
            <a:endParaRPr sz="3200">
              <a:latin typeface="Arial"/>
              <a:cs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smtClean="0"/>
              <a:t>Quy tắc chuyển sang bảng CSDL</a:t>
            </a:r>
          </a:p>
        </p:txBody>
      </p:sp>
      <p:sp>
        <p:nvSpPr>
          <p:cNvPr id="10243" name="Rectangle 3"/>
          <p:cNvSpPr>
            <a:spLocks noGrp="1" noChangeArrowheads="1"/>
          </p:cNvSpPr>
          <p:nvPr>
            <p:ph type="body" idx="1"/>
          </p:nvPr>
        </p:nvSpPr>
        <p:spPr>
          <a:xfrm>
            <a:off x="1093844" y="1870956"/>
            <a:ext cx="8505712" cy="1969770"/>
          </a:xfrm>
        </p:spPr>
        <p:txBody>
          <a:bodyPr/>
          <a:lstStyle/>
          <a:p>
            <a:pPr algn="just" eaLnBrk="1" hangingPunct="1">
              <a:buFont typeface="Wingdings" pitchFamily="2" charset="2"/>
              <a:buNone/>
            </a:pPr>
            <a:r>
              <a:rPr lang="en-US">
                <a:latin typeface="Times New Roman" pitchFamily="18" charset="0"/>
                <a:cs typeface="Times New Roman" pitchFamily="18" charset="0"/>
              </a:rPr>
              <a:t>- Liên kết Association: M-N chuyển hai lớp đầu liên kết thành hai bảng, thêm bảng liên kết gồm các thuộc tính liên kết và chuyển khóa chính hai bảng thành khóa ngoại bảng liệu kết.</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65" y="3699537"/>
            <a:ext cx="6384479" cy="289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8349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smtClean="0"/>
              <a:t>Quy tắc chuyển sang bảng CSDL</a:t>
            </a:r>
          </a:p>
        </p:txBody>
      </p:sp>
      <p:sp>
        <p:nvSpPr>
          <p:cNvPr id="11267" name="Rectangle 3"/>
          <p:cNvSpPr>
            <a:spLocks noGrp="1" noChangeArrowheads="1"/>
          </p:cNvSpPr>
          <p:nvPr>
            <p:ph type="body" idx="1"/>
          </p:nvPr>
        </p:nvSpPr>
        <p:spPr>
          <a:xfrm>
            <a:off x="1093844" y="1870956"/>
            <a:ext cx="8505712" cy="3477875"/>
          </a:xfrm>
        </p:spPr>
        <p:txBody>
          <a:bodyPr/>
          <a:lstStyle/>
          <a:p>
            <a:pPr algn="just" eaLnBrk="1" hangingPunct="1">
              <a:buFontTx/>
              <a:buChar char="-"/>
            </a:pPr>
            <a:r>
              <a:rPr lang="en-US">
                <a:latin typeface="Times New Roman" pitchFamily="18" charset="0"/>
                <a:cs typeface="Times New Roman" pitchFamily="18" charset="0"/>
              </a:rPr>
              <a:t>Kế thừa: 2 cách chuyển</a:t>
            </a:r>
          </a:p>
          <a:p>
            <a:pPr lvl="1" algn="just" eaLnBrk="1" hangingPunct="1">
              <a:buFontTx/>
              <a:buChar char="-"/>
            </a:pPr>
            <a:r>
              <a:rPr lang="en-US" sz="2700">
                <a:latin typeface="Times New Roman" pitchFamily="18" charset="0"/>
                <a:cs typeface="Times New Roman" pitchFamily="18" charset="0"/>
              </a:rPr>
              <a:t>Cách 1: Chuyển lớp cha thành bảng, bỏ các lớp con, thuộc tính của cha hợp các thuộc tính các lớp con. Thêm một thuộc tính loại (để xác định kiểu lớp con nào)</a:t>
            </a:r>
          </a:p>
          <a:p>
            <a:pPr lvl="1" algn="just" eaLnBrk="1" hangingPunct="1">
              <a:buFontTx/>
              <a:buChar char="-"/>
            </a:pPr>
            <a:r>
              <a:rPr lang="en-US" sz="2700">
                <a:latin typeface="Times New Roman" pitchFamily="18" charset="0"/>
                <a:cs typeface="Times New Roman" pitchFamily="18" charset="0"/>
              </a:rPr>
              <a:t>Cách 2: Chuyển các lớp con thành các bảng, bỏ lớp cha.</a:t>
            </a:r>
          </a:p>
          <a:p>
            <a:pPr lvl="1" algn="just" eaLnBrk="1" hangingPunct="1">
              <a:buFontTx/>
              <a:buChar char="-"/>
            </a:pPr>
            <a:endParaRPr lang="en-US" sz="2700">
              <a:latin typeface="Times New Roman" pitchFamily="18" charset="0"/>
              <a:cs typeface="Times New Roman" pitchFamily="18" charset="0"/>
            </a:endParaRPr>
          </a:p>
          <a:p>
            <a:pPr lvl="1" algn="just" eaLnBrk="1" hangingPunct="1">
              <a:buFontTx/>
              <a:buChar char="-"/>
            </a:pPr>
            <a:endParaRPr lang="en-US" sz="2700">
              <a:latin typeface="Times New Roman" pitchFamily="18" charset="0"/>
              <a:cs typeface="Times New Roman" pitchFamily="18" charset="0"/>
            </a:endParaRPr>
          </a:p>
          <a:p>
            <a:pPr algn="just" eaLnBrk="1" hangingPunct="1">
              <a:buFont typeface="Wingdings" pitchFamily="2" charset="2"/>
              <a:buNone/>
            </a:pPr>
            <a:r>
              <a:rPr lang="en-US">
                <a:latin typeface="Times New Roman" pitchFamily="18" charset="0"/>
                <a:cs typeface="Times New Roman" pitchFamily="18" charset="0"/>
              </a:rPr>
              <a:t> </a:t>
            </a:r>
          </a:p>
        </p:txBody>
      </p:sp>
    </p:spTree>
    <p:extLst>
      <p:ext uri="{BB962C8B-B14F-4D97-AF65-F5344CB8AC3E}">
        <p14:creationId xmlns:p14="http://schemas.microsoft.com/office/powerpoint/2010/main" val="22564078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102" y="3625850"/>
            <a:ext cx="8375127" cy="615553"/>
          </a:xfrm>
        </p:spPr>
        <p:txBody>
          <a:bodyPr/>
          <a:lstStyle/>
          <a:p>
            <a:r>
              <a:rPr lang="en-US" smtClean="0"/>
              <a:t>Bước 4.3: BIỂU ĐỒ TUẦN TỰ</a:t>
            </a:r>
            <a:endParaRPr lang="en-US"/>
          </a:p>
        </p:txBody>
      </p:sp>
    </p:spTree>
    <p:extLst>
      <p:ext uri="{BB962C8B-B14F-4D97-AF65-F5344CB8AC3E}">
        <p14:creationId xmlns:p14="http://schemas.microsoft.com/office/powerpoint/2010/main" val="32970413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3844" y="1870956"/>
            <a:ext cx="8505712" cy="1477328"/>
          </a:xfrm>
        </p:spPr>
        <p:txBody>
          <a:bodyPr/>
          <a:lstStyle/>
          <a:p>
            <a:pPr algn="just"/>
            <a:r>
              <a:rPr lang="vi-VN" b="1" smtClean="0"/>
              <a:t>Sequence </a:t>
            </a:r>
            <a:r>
              <a:rPr lang="vi-VN" b="1"/>
              <a:t>Diagram: </a:t>
            </a:r>
            <a:r>
              <a:rPr lang="vi-VN"/>
              <a:t>là sơ </a:t>
            </a:r>
            <a:r>
              <a:rPr lang="en-US"/>
              <a:t>đ</a:t>
            </a:r>
            <a:r>
              <a:rPr lang="vi-VN" smtClean="0"/>
              <a:t>ồ </a:t>
            </a:r>
            <a:r>
              <a:rPr lang="vi-VN"/>
              <a:t>mô tả sự tương tác giữa các </a:t>
            </a:r>
            <a:r>
              <a:rPr lang="en-US"/>
              <a:t>đ</a:t>
            </a:r>
            <a:r>
              <a:rPr lang="vi-VN" smtClean="0"/>
              <a:t>ối </a:t>
            </a:r>
            <a:r>
              <a:rPr lang="vi-VN"/>
              <a:t>tượng theo hướng thời </a:t>
            </a:r>
            <a:r>
              <a:rPr lang="vi-VN" smtClean="0"/>
              <a:t>gian,</a:t>
            </a:r>
            <a:r>
              <a:rPr lang="en-US" smtClean="0"/>
              <a:t> </a:t>
            </a:r>
            <a:r>
              <a:rPr lang="vi-VN" smtClean="0"/>
              <a:t>nhấn </a:t>
            </a:r>
            <a:r>
              <a:rPr lang="vi-VN"/>
              <a:t>mạnh thứ tự thực hiện các tương tác. </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1" y="3625850"/>
            <a:ext cx="42195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0" y="3854450"/>
            <a:ext cx="368530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6573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1" y="1187451"/>
            <a:ext cx="7848600" cy="446276"/>
          </a:xfrm>
        </p:spPr>
        <p:txBody>
          <a:bodyPr/>
          <a:lstStyle/>
          <a:p>
            <a:r>
              <a:rPr lang="en-US" sz="2900">
                <a:latin typeface="Times New Roman" pitchFamily="18" charset="0"/>
                <a:cs typeface="Times New Roman" pitchFamily="18" charset="0"/>
              </a:rPr>
              <a:t>Mối quan hệ giữa biểu đồ tuần tự và biểu đồ lớp</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1" y="1866153"/>
            <a:ext cx="5943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7224" y="5073651"/>
            <a:ext cx="3609228"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3151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pPr>
              <a:defRPr/>
            </a:pPr>
            <a:fld id="{FDF7019A-86BA-4FD0-B85F-4E73872DC939}" type="slidenum">
              <a:rPr lang="en-US" altLang="en-US">
                <a:solidFill>
                  <a:srgbClr val="000000"/>
                </a:solidFill>
              </a:rPr>
              <a:pPr>
                <a:defRPr/>
              </a:pPr>
              <a:t>105</a:t>
            </a:fld>
            <a:endParaRPr lang="en-US" altLang="en-US">
              <a:solidFill>
                <a:srgbClr val="000000"/>
              </a:solidFill>
            </a:endParaRPr>
          </a:p>
        </p:txBody>
      </p:sp>
      <p:sp>
        <p:nvSpPr>
          <p:cNvPr id="36867" name="Rectangle 2"/>
          <p:cNvSpPr>
            <a:spLocks noChangeArrowheads="1"/>
          </p:cNvSpPr>
          <p:nvPr/>
        </p:nvSpPr>
        <p:spPr bwMode="auto">
          <a:xfrm>
            <a:off x="712893" y="216902"/>
            <a:ext cx="9445837" cy="597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p>
            <a:pPr algn="ctr" fontAlgn="base">
              <a:spcBef>
                <a:spcPct val="0"/>
              </a:spcBef>
              <a:spcAft>
                <a:spcPct val="0"/>
              </a:spcAft>
            </a:pPr>
            <a:r>
              <a:rPr lang="en-US" sz="3200" b="1">
                <a:solidFill>
                  <a:srgbClr val="CC3300"/>
                </a:solidFill>
                <a:ea typeface="宋体" pitchFamily="2" charset="-122"/>
              </a:rPr>
              <a:t>Biểu đồ trình tự</a:t>
            </a:r>
            <a:endParaRPr lang="en-US" smtClean="0">
              <a:solidFill>
                <a:srgbClr val="006633"/>
              </a:solidFill>
              <a:ea typeface="宋体" pitchFamily="2" charset="-122"/>
            </a:endParaRPr>
          </a:p>
        </p:txBody>
      </p:sp>
      <p:sp>
        <p:nvSpPr>
          <p:cNvPr id="36868" name="Rectangle 5"/>
          <p:cNvSpPr>
            <a:spLocks noChangeArrowheads="1"/>
          </p:cNvSpPr>
          <p:nvPr/>
        </p:nvSpPr>
        <p:spPr bwMode="auto">
          <a:xfrm>
            <a:off x="623782" y="862352"/>
            <a:ext cx="8465608" cy="107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p>
            <a:pPr fontAlgn="base">
              <a:spcBef>
                <a:spcPct val="0"/>
              </a:spcBef>
              <a:spcAft>
                <a:spcPct val="0"/>
              </a:spcAft>
            </a:pPr>
            <a:r>
              <a:rPr kumimoji="1" lang="en-US" sz="2700" b="1">
                <a:solidFill>
                  <a:srgbClr val="000000"/>
                </a:solidFill>
                <a:latin typeface="Times New Roman" pitchFamily="18" charset="0"/>
                <a:ea typeface="宋体" pitchFamily="2" charset="-122"/>
                <a:cs typeface="Times New Roman" pitchFamily="18" charset="0"/>
              </a:rPr>
              <a:t>Các thành phần của biểu đồ trình tự</a:t>
            </a:r>
            <a:r>
              <a:rPr kumimoji="1" lang="en-US" sz="1300">
                <a:solidFill>
                  <a:srgbClr val="000000"/>
                </a:solidFill>
                <a:latin typeface="Times New Roman" pitchFamily="18" charset="0"/>
                <a:ea typeface="宋体" pitchFamily="2" charset="-122"/>
              </a:rPr>
              <a:t> </a:t>
            </a:r>
          </a:p>
          <a:p>
            <a:pPr fontAlgn="base">
              <a:spcBef>
                <a:spcPct val="0"/>
              </a:spcBef>
              <a:spcAft>
                <a:spcPct val="0"/>
              </a:spcAft>
            </a:pPr>
            <a:endParaRPr kumimoji="1" lang="en-US" sz="1300">
              <a:solidFill>
                <a:srgbClr val="000000"/>
              </a:solidFill>
              <a:latin typeface="Times New Roman" pitchFamily="18" charset="0"/>
              <a:ea typeface="宋体" pitchFamily="2" charset="-122"/>
            </a:endParaRPr>
          </a:p>
          <a:p>
            <a:pPr fontAlgn="base">
              <a:spcBef>
                <a:spcPct val="0"/>
              </a:spcBef>
              <a:spcAft>
                <a:spcPct val="0"/>
              </a:spcAft>
            </a:pPr>
            <a:r>
              <a:rPr kumimoji="1" lang="en-US" sz="2300" b="1">
                <a:solidFill>
                  <a:srgbClr val="000000"/>
                </a:solidFill>
                <a:latin typeface="Times New Roman" pitchFamily="18" charset="0"/>
                <a:ea typeface="宋体" pitchFamily="2" charset="-122"/>
                <a:cs typeface="Times New Roman" pitchFamily="18" charset="0"/>
              </a:rPr>
              <a:t>Biểu đồ trình tự được thể hiện theo hai trục:</a:t>
            </a:r>
            <a:endParaRPr kumimoji="1" lang="en-US" sz="2700">
              <a:solidFill>
                <a:srgbClr val="000000"/>
              </a:solidFill>
              <a:latin typeface="Times New Roman" pitchFamily="18" charset="0"/>
              <a:ea typeface="宋体" pitchFamily="2" charset="-122"/>
            </a:endParaRPr>
          </a:p>
        </p:txBody>
      </p:sp>
      <p:sp>
        <p:nvSpPr>
          <p:cNvPr id="36869" name="Rectangle 6"/>
          <p:cNvSpPr>
            <a:spLocks noChangeArrowheads="1"/>
          </p:cNvSpPr>
          <p:nvPr/>
        </p:nvSpPr>
        <p:spPr bwMode="auto">
          <a:xfrm>
            <a:off x="597791" y="1997577"/>
            <a:ext cx="9534948" cy="222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p>
            <a:pPr indent="-349336" algn="just" eaLnBrk="0" fontAlgn="base" hangingPunct="0">
              <a:spcBef>
                <a:spcPct val="0"/>
              </a:spcBef>
              <a:spcAft>
                <a:spcPct val="0"/>
              </a:spcAft>
            </a:pPr>
            <a:r>
              <a:rPr kumimoji="1" lang="en-US" sz="2300" b="1">
                <a:solidFill>
                  <a:srgbClr val="000000"/>
                </a:solidFill>
                <a:latin typeface="Times New Roman" pitchFamily="18" charset="0"/>
                <a:ea typeface="宋体" pitchFamily="2" charset="-122"/>
                <a:cs typeface="Times New Roman" pitchFamily="18" charset="0"/>
              </a:rPr>
              <a:t>(i)  </a:t>
            </a:r>
            <a:r>
              <a:rPr kumimoji="1" lang="en-US" sz="2300" b="1">
                <a:solidFill>
                  <a:srgbClr val="993300"/>
                </a:solidFill>
                <a:latin typeface="Times New Roman" pitchFamily="18" charset="0"/>
                <a:ea typeface="宋体" pitchFamily="2" charset="-122"/>
                <a:cs typeface="Times New Roman" pitchFamily="18" charset="0"/>
              </a:rPr>
              <a:t>Trục dọc trên xuống chỉ thời gian </a:t>
            </a:r>
            <a:r>
              <a:rPr kumimoji="1" lang="en-US" sz="2300" b="1">
                <a:solidFill>
                  <a:srgbClr val="000000"/>
                </a:solidFill>
                <a:latin typeface="Times New Roman" pitchFamily="18" charset="0"/>
                <a:ea typeface="宋体" pitchFamily="2" charset="-122"/>
                <a:cs typeface="Times New Roman" pitchFamily="18" charset="0"/>
              </a:rPr>
              <a:t>xảy ra các sự kiện, hay sự truyền thông điệp, được biểu diễn bằng các đường gạch - gạch thẳng đứng bắt đầu từ đỉnh đến đáy của biểu đồ. </a:t>
            </a:r>
            <a:endParaRPr kumimoji="1" lang="en-US" sz="1500" b="1">
              <a:solidFill>
                <a:srgbClr val="000000"/>
              </a:solidFill>
              <a:latin typeface="Times New Roman" pitchFamily="18" charset="0"/>
              <a:ea typeface="宋体" pitchFamily="2" charset="-122"/>
              <a:cs typeface="Times New Roman" pitchFamily="18" charset="0"/>
            </a:endParaRPr>
          </a:p>
          <a:p>
            <a:pPr indent="-349336" algn="just" eaLnBrk="0" fontAlgn="base" hangingPunct="0">
              <a:spcBef>
                <a:spcPct val="0"/>
              </a:spcBef>
              <a:spcAft>
                <a:spcPct val="0"/>
              </a:spcAft>
            </a:pPr>
            <a:r>
              <a:rPr kumimoji="1" lang="en-US" sz="2300" b="1">
                <a:solidFill>
                  <a:srgbClr val="000000"/>
                </a:solidFill>
                <a:latin typeface="Times New Roman" pitchFamily="18" charset="0"/>
                <a:ea typeface="宋体" pitchFamily="2" charset="-122"/>
                <a:cs typeface="Times New Roman" pitchFamily="18" charset="0"/>
              </a:rPr>
              <a:t>(ii)  </a:t>
            </a:r>
            <a:r>
              <a:rPr kumimoji="1" lang="en-US" sz="2300" b="1">
                <a:solidFill>
                  <a:srgbClr val="993300"/>
                </a:solidFill>
                <a:latin typeface="Times New Roman" pitchFamily="18" charset="0"/>
                <a:ea typeface="宋体" pitchFamily="2" charset="-122"/>
                <a:cs typeface="Times New Roman" pitchFamily="18" charset="0"/>
              </a:rPr>
              <a:t>Trục ngang từ trái qua phải là dãy các đối tượng tham gia </a:t>
            </a:r>
            <a:r>
              <a:rPr kumimoji="1" lang="en-US" sz="2300" b="1">
                <a:solidFill>
                  <a:srgbClr val="000000"/>
                </a:solidFill>
                <a:latin typeface="Times New Roman" pitchFamily="18" charset="0"/>
                <a:ea typeface="宋体" pitchFamily="2" charset="-122"/>
                <a:cs typeface="Times New Roman" pitchFamily="18" charset="0"/>
              </a:rPr>
              <a:t>vào tham gia vào việc trao đổi các thông điệp với nhau theo chiều ngang, có thể có cả các tác nhân.</a:t>
            </a:r>
            <a:r>
              <a:rPr kumimoji="1" lang="en-US" sz="1300" b="1">
                <a:solidFill>
                  <a:srgbClr val="000000"/>
                </a:solidFill>
                <a:latin typeface="Times New Roman" pitchFamily="18" charset="0"/>
                <a:ea typeface="宋体" pitchFamily="2" charset="-122"/>
              </a:rPr>
              <a:t> </a:t>
            </a:r>
            <a:endParaRPr kumimoji="1" lang="en-US" sz="2700" b="1">
              <a:solidFill>
                <a:srgbClr val="000000"/>
              </a:solidFill>
              <a:latin typeface="Times New Roman" pitchFamily="18" charset="0"/>
              <a:ea typeface="宋体" pitchFamily="2" charset="-122"/>
            </a:endParaRPr>
          </a:p>
        </p:txBody>
      </p:sp>
      <p:grpSp>
        <p:nvGrpSpPr>
          <p:cNvPr id="36870" name="Group 42"/>
          <p:cNvGrpSpPr>
            <a:grpSpLocks/>
          </p:cNvGrpSpPr>
          <p:nvPr/>
        </p:nvGrpSpPr>
        <p:grpSpPr bwMode="auto">
          <a:xfrm>
            <a:off x="2673350" y="4114095"/>
            <a:ext cx="7574492" cy="2845932"/>
            <a:chOff x="1344" y="2400"/>
            <a:chExt cx="3146" cy="1627"/>
          </a:xfrm>
        </p:grpSpPr>
        <p:grpSp>
          <p:nvGrpSpPr>
            <p:cNvPr id="36871" name="Group 7"/>
            <p:cNvGrpSpPr>
              <a:grpSpLocks/>
            </p:cNvGrpSpPr>
            <p:nvPr/>
          </p:nvGrpSpPr>
          <p:grpSpPr bwMode="auto">
            <a:xfrm>
              <a:off x="1344" y="2400"/>
              <a:ext cx="2852" cy="1627"/>
              <a:chOff x="2086" y="11152"/>
              <a:chExt cx="7128" cy="3681"/>
            </a:xfrm>
          </p:grpSpPr>
          <p:sp>
            <p:nvSpPr>
              <p:cNvPr id="36880" name="Text Box 8"/>
              <p:cNvSpPr txBox="1">
                <a:spLocks noChangeArrowheads="1"/>
              </p:cNvSpPr>
              <p:nvPr/>
            </p:nvSpPr>
            <p:spPr bwMode="auto">
              <a:xfrm>
                <a:off x="4880" y="11325"/>
                <a:ext cx="1936" cy="516"/>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fontAlgn="base">
                  <a:spcBef>
                    <a:spcPct val="0"/>
                  </a:spcBef>
                  <a:spcAft>
                    <a:spcPct val="0"/>
                  </a:spcAft>
                </a:pPr>
                <a:r>
                  <a:rPr lang="en-US" sz="1600" b="1" u="sng">
                    <a:solidFill>
                      <a:srgbClr val="000000"/>
                    </a:solidFill>
                    <a:latin typeface="Times New Roman" pitchFamily="18" charset="0"/>
                  </a:rPr>
                  <a:t>: System</a:t>
                </a:r>
              </a:p>
            </p:txBody>
          </p:sp>
          <p:sp>
            <p:nvSpPr>
              <p:cNvPr id="36881" name="Line 9"/>
              <p:cNvSpPr>
                <a:spLocks noChangeShapeType="1"/>
              </p:cNvSpPr>
              <p:nvPr/>
            </p:nvSpPr>
            <p:spPr bwMode="auto">
              <a:xfrm flipV="1">
                <a:off x="2603" y="12446"/>
                <a:ext cx="3311" cy="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82" name="Line 10"/>
              <p:cNvSpPr>
                <a:spLocks noChangeShapeType="1"/>
              </p:cNvSpPr>
              <p:nvPr/>
            </p:nvSpPr>
            <p:spPr bwMode="auto">
              <a:xfrm flipV="1">
                <a:off x="2603" y="12886"/>
                <a:ext cx="3311" cy="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83" name="Text Box 11"/>
              <p:cNvSpPr txBox="1">
                <a:spLocks noChangeArrowheads="1"/>
              </p:cNvSpPr>
              <p:nvPr/>
            </p:nvSpPr>
            <p:spPr bwMode="auto">
              <a:xfrm>
                <a:off x="3395" y="12050"/>
                <a:ext cx="1727"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lang="en-US" sz="1500" b="1">
                    <a:solidFill>
                      <a:srgbClr val="000000"/>
                    </a:solidFill>
                    <a:latin typeface="Times New Roman" pitchFamily="18" charset="0"/>
                  </a:rPr>
                  <a:t>liftReceiver()</a:t>
                </a:r>
              </a:p>
            </p:txBody>
          </p:sp>
          <p:sp>
            <p:nvSpPr>
              <p:cNvPr id="36884" name="Text Box 12"/>
              <p:cNvSpPr txBox="1">
                <a:spLocks noChangeArrowheads="1"/>
              </p:cNvSpPr>
              <p:nvPr/>
            </p:nvSpPr>
            <p:spPr bwMode="auto">
              <a:xfrm>
                <a:off x="3384" y="12479"/>
                <a:ext cx="2167"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lang="en-US" sz="1500" b="1">
                    <a:solidFill>
                      <a:srgbClr val="000000"/>
                    </a:solidFill>
                    <a:latin typeface="Times New Roman" pitchFamily="18" charset="0"/>
                  </a:rPr>
                  <a:t>dialsPhoneNumber()</a:t>
                </a:r>
              </a:p>
            </p:txBody>
          </p:sp>
          <p:sp>
            <p:nvSpPr>
              <p:cNvPr id="36885" name="Line 13"/>
              <p:cNvSpPr>
                <a:spLocks noChangeShapeType="1"/>
              </p:cNvSpPr>
              <p:nvPr/>
            </p:nvSpPr>
            <p:spPr bwMode="auto">
              <a:xfrm>
                <a:off x="9214" y="12490"/>
                <a:ext cx="0" cy="234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86" name="Line 14"/>
              <p:cNvSpPr>
                <a:spLocks noChangeShapeType="1"/>
              </p:cNvSpPr>
              <p:nvPr/>
            </p:nvSpPr>
            <p:spPr bwMode="auto">
              <a:xfrm flipV="1">
                <a:off x="2581" y="14587"/>
                <a:ext cx="3311" cy="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87" name="Line 15"/>
              <p:cNvSpPr>
                <a:spLocks noChangeShapeType="1"/>
              </p:cNvSpPr>
              <p:nvPr/>
            </p:nvSpPr>
            <p:spPr bwMode="auto">
              <a:xfrm>
                <a:off x="5914" y="13740"/>
                <a:ext cx="3289" cy="0"/>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88" name="Line 16"/>
              <p:cNvSpPr>
                <a:spLocks noChangeShapeType="1"/>
              </p:cNvSpPr>
              <p:nvPr/>
            </p:nvSpPr>
            <p:spPr bwMode="auto">
              <a:xfrm>
                <a:off x="5925" y="14289"/>
                <a:ext cx="3289" cy="0"/>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89" name="Text Box 17"/>
              <p:cNvSpPr txBox="1">
                <a:spLocks noChangeArrowheads="1"/>
              </p:cNvSpPr>
              <p:nvPr/>
            </p:nvSpPr>
            <p:spPr bwMode="auto">
              <a:xfrm>
                <a:off x="6167" y="13293"/>
                <a:ext cx="2101"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lang="en-US" sz="1500" b="1">
                    <a:solidFill>
                      <a:srgbClr val="000000"/>
                    </a:solidFill>
                    <a:latin typeface="Times New Roman" pitchFamily="18" charset="0"/>
                  </a:rPr>
                  <a:t>answerPhone()</a:t>
                </a:r>
              </a:p>
            </p:txBody>
          </p:sp>
          <p:sp>
            <p:nvSpPr>
              <p:cNvPr id="36890" name="Text Box 18"/>
              <p:cNvSpPr txBox="1">
                <a:spLocks noChangeArrowheads="1"/>
              </p:cNvSpPr>
              <p:nvPr/>
            </p:nvSpPr>
            <p:spPr bwMode="auto">
              <a:xfrm>
                <a:off x="6134" y="13854"/>
                <a:ext cx="2156"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lang="en-US" sz="1500" b="1">
                    <a:solidFill>
                      <a:srgbClr val="000000"/>
                    </a:solidFill>
                    <a:latin typeface="Times New Roman" pitchFamily="18" charset="0"/>
                  </a:rPr>
                  <a:t> hangUp()</a:t>
                </a:r>
              </a:p>
            </p:txBody>
          </p:sp>
          <p:sp>
            <p:nvSpPr>
              <p:cNvPr id="36891" name="Text Box 19"/>
              <p:cNvSpPr txBox="1">
                <a:spLocks noChangeArrowheads="1"/>
              </p:cNvSpPr>
              <p:nvPr/>
            </p:nvSpPr>
            <p:spPr bwMode="auto">
              <a:xfrm>
                <a:off x="3274" y="14085"/>
                <a:ext cx="2068"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lang="en-US" sz="1500" b="1">
                    <a:solidFill>
                      <a:srgbClr val="000000"/>
                    </a:solidFill>
                    <a:latin typeface="Times New Roman" pitchFamily="18" charset="0"/>
                  </a:rPr>
                  <a:t> hangUp()</a:t>
                </a:r>
              </a:p>
            </p:txBody>
          </p:sp>
          <p:grpSp>
            <p:nvGrpSpPr>
              <p:cNvPr id="36892" name="Group 20"/>
              <p:cNvGrpSpPr>
                <a:grpSpLocks/>
              </p:cNvGrpSpPr>
              <p:nvPr/>
            </p:nvGrpSpPr>
            <p:grpSpPr bwMode="auto">
              <a:xfrm>
                <a:off x="2449" y="11152"/>
                <a:ext cx="407" cy="737"/>
                <a:chOff x="2405" y="1677"/>
                <a:chExt cx="407" cy="924"/>
              </a:xfrm>
            </p:grpSpPr>
            <p:sp>
              <p:nvSpPr>
                <p:cNvPr id="36899" name="Oval 21"/>
                <p:cNvSpPr>
                  <a:spLocks noChangeArrowheads="1"/>
                </p:cNvSpPr>
                <p:nvPr/>
              </p:nvSpPr>
              <p:spPr bwMode="auto">
                <a:xfrm>
                  <a:off x="2515" y="1677"/>
                  <a:ext cx="209" cy="209"/>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900" name="Line 22"/>
                <p:cNvSpPr>
                  <a:spLocks noChangeShapeType="1"/>
                </p:cNvSpPr>
                <p:nvPr/>
              </p:nvSpPr>
              <p:spPr bwMode="auto">
                <a:xfrm flipH="1">
                  <a:off x="2603" y="1886"/>
                  <a:ext cx="11" cy="4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901" name="Line 23"/>
                <p:cNvSpPr>
                  <a:spLocks noChangeShapeType="1"/>
                </p:cNvSpPr>
                <p:nvPr/>
              </p:nvSpPr>
              <p:spPr bwMode="auto">
                <a:xfrm>
                  <a:off x="2405" y="2051"/>
                  <a:ext cx="37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grpSp>
              <p:nvGrpSpPr>
                <p:cNvPr id="36902" name="Group 24"/>
                <p:cNvGrpSpPr>
                  <a:grpSpLocks/>
                </p:cNvGrpSpPr>
                <p:nvPr/>
              </p:nvGrpSpPr>
              <p:grpSpPr bwMode="auto">
                <a:xfrm>
                  <a:off x="2405" y="2337"/>
                  <a:ext cx="407" cy="264"/>
                  <a:chOff x="2394" y="2392"/>
                  <a:chExt cx="407" cy="209"/>
                </a:xfrm>
              </p:grpSpPr>
              <p:sp>
                <p:nvSpPr>
                  <p:cNvPr id="36903" name="Line 25"/>
                  <p:cNvSpPr>
                    <a:spLocks noChangeShapeType="1"/>
                  </p:cNvSpPr>
                  <p:nvPr/>
                </p:nvSpPr>
                <p:spPr bwMode="auto">
                  <a:xfrm flipH="1">
                    <a:off x="2394" y="2392"/>
                    <a:ext cx="198" cy="2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904" name="Line 26"/>
                  <p:cNvSpPr>
                    <a:spLocks noChangeShapeType="1"/>
                  </p:cNvSpPr>
                  <p:nvPr/>
                </p:nvSpPr>
                <p:spPr bwMode="auto">
                  <a:xfrm>
                    <a:off x="2592" y="2392"/>
                    <a:ext cx="209" cy="19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grpSp>
          </p:grpSp>
          <p:sp>
            <p:nvSpPr>
              <p:cNvPr id="36893" name="Line 27"/>
              <p:cNvSpPr>
                <a:spLocks noChangeShapeType="1"/>
              </p:cNvSpPr>
              <p:nvPr/>
            </p:nvSpPr>
            <p:spPr bwMode="auto">
              <a:xfrm>
                <a:off x="2592" y="12196"/>
                <a:ext cx="0" cy="259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94" name="Line 28"/>
              <p:cNvSpPr>
                <a:spLocks noChangeShapeType="1"/>
              </p:cNvSpPr>
              <p:nvPr/>
            </p:nvSpPr>
            <p:spPr bwMode="auto">
              <a:xfrm flipH="1">
                <a:off x="5906" y="11863"/>
                <a:ext cx="8" cy="2909"/>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95" name="Text Box 29"/>
              <p:cNvSpPr txBox="1">
                <a:spLocks noChangeArrowheads="1"/>
              </p:cNvSpPr>
              <p:nvPr/>
            </p:nvSpPr>
            <p:spPr bwMode="auto">
              <a:xfrm>
                <a:off x="2086" y="11854"/>
                <a:ext cx="1386"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fontAlgn="base">
                  <a:spcBef>
                    <a:spcPct val="0"/>
                  </a:spcBef>
                  <a:spcAft>
                    <a:spcPct val="0"/>
                  </a:spcAft>
                </a:pPr>
                <a:r>
                  <a:rPr lang="en-US" sz="1500" b="1">
                    <a:solidFill>
                      <a:srgbClr val="000000"/>
                    </a:solidFill>
                    <a:latin typeface="Times New Roman" pitchFamily="18" charset="0"/>
                  </a:rPr>
                  <a:t>Caller</a:t>
                </a:r>
              </a:p>
            </p:txBody>
          </p:sp>
          <p:sp>
            <p:nvSpPr>
              <p:cNvPr id="36896" name="Rectangle 30"/>
              <p:cNvSpPr>
                <a:spLocks noChangeArrowheads="1"/>
              </p:cNvSpPr>
              <p:nvPr/>
            </p:nvSpPr>
            <p:spPr bwMode="auto">
              <a:xfrm>
                <a:off x="5859" y="12497"/>
                <a:ext cx="121" cy="351"/>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97" name="Rectangle 31"/>
              <p:cNvSpPr>
                <a:spLocks noChangeArrowheads="1"/>
              </p:cNvSpPr>
              <p:nvPr/>
            </p:nvSpPr>
            <p:spPr bwMode="auto">
              <a:xfrm>
                <a:off x="5815" y="12936"/>
                <a:ext cx="154" cy="666"/>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98" name="Rectangle 32"/>
              <p:cNvSpPr>
                <a:spLocks noChangeArrowheads="1"/>
              </p:cNvSpPr>
              <p:nvPr/>
            </p:nvSpPr>
            <p:spPr bwMode="auto">
              <a:xfrm>
                <a:off x="5859" y="13681"/>
                <a:ext cx="110" cy="483"/>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grpSp>
        <p:grpSp>
          <p:nvGrpSpPr>
            <p:cNvPr id="36872" name="Group 33"/>
            <p:cNvGrpSpPr>
              <a:grpSpLocks/>
            </p:cNvGrpSpPr>
            <p:nvPr/>
          </p:nvGrpSpPr>
          <p:grpSpPr bwMode="auto">
            <a:xfrm>
              <a:off x="4112" y="2448"/>
              <a:ext cx="163" cy="295"/>
              <a:chOff x="2405" y="1677"/>
              <a:chExt cx="407" cy="924"/>
            </a:xfrm>
          </p:grpSpPr>
          <p:sp>
            <p:nvSpPr>
              <p:cNvPr id="36874" name="Oval 34"/>
              <p:cNvSpPr>
                <a:spLocks noChangeArrowheads="1"/>
              </p:cNvSpPr>
              <p:nvPr/>
            </p:nvSpPr>
            <p:spPr bwMode="auto">
              <a:xfrm>
                <a:off x="2515" y="1677"/>
                <a:ext cx="209" cy="209"/>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75" name="Line 35"/>
              <p:cNvSpPr>
                <a:spLocks noChangeShapeType="1"/>
              </p:cNvSpPr>
              <p:nvPr/>
            </p:nvSpPr>
            <p:spPr bwMode="auto">
              <a:xfrm flipH="1">
                <a:off x="2603" y="1886"/>
                <a:ext cx="11" cy="4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76" name="Line 36"/>
              <p:cNvSpPr>
                <a:spLocks noChangeShapeType="1"/>
              </p:cNvSpPr>
              <p:nvPr/>
            </p:nvSpPr>
            <p:spPr bwMode="auto">
              <a:xfrm>
                <a:off x="2405" y="2051"/>
                <a:ext cx="37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grpSp>
            <p:nvGrpSpPr>
              <p:cNvPr id="36877" name="Group 37"/>
              <p:cNvGrpSpPr>
                <a:grpSpLocks/>
              </p:cNvGrpSpPr>
              <p:nvPr/>
            </p:nvGrpSpPr>
            <p:grpSpPr bwMode="auto">
              <a:xfrm>
                <a:off x="2405" y="2337"/>
                <a:ext cx="407" cy="264"/>
                <a:chOff x="2394" y="2392"/>
                <a:chExt cx="407" cy="209"/>
              </a:xfrm>
            </p:grpSpPr>
            <p:sp>
              <p:nvSpPr>
                <p:cNvPr id="36878" name="Line 38"/>
                <p:cNvSpPr>
                  <a:spLocks noChangeShapeType="1"/>
                </p:cNvSpPr>
                <p:nvPr/>
              </p:nvSpPr>
              <p:spPr bwMode="auto">
                <a:xfrm flipH="1">
                  <a:off x="2394" y="2392"/>
                  <a:ext cx="198" cy="2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sp>
              <p:nvSpPr>
                <p:cNvPr id="36879" name="Line 39"/>
                <p:cNvSpPr>
                  <a:spLocks noChangeShapeType="1"/>
                </p:cNvSpPr>
                <p:nvPr/>
              </p:nvSpPr>
              <p:spPr bwMode="auto">
                <a:xfrm>
                  <a:off x="2592" y="2392"/>
                  <a:ext cx="209" cy="19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a typeface="宋体" pitchFamily="2" charset="-122"/>
                  </a:endParaRPr>
                </a:p>
              </p:txBody>
            </p:sp>
          </p:grpSp>
        </p:grpSp>
        <p:sp>
          <p:nvSpPr>
            <p:cNvPr id="36873" name="Text Box 40"/>
            <p:cNvSpPr txBox="1">
              <a:spLocks noChangeArrowheads="1"/>
            </p:cNvSpPr>
            <p:nvPr/>
          </p:nvSpPr>
          <p:spPr bwMode="auto">
            <a:xfrm>
              <a:off x="3936" y="2772"/>
              <a:ext cx="554"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lang="en-US" sz="1500" b="1">
                  <a:solidFill>
                    <a:srgbClr val="000000"/>
                  </a:solidFill>
                  <a:latin typeface="Times New Roman" pitchFamily="18" charset="0"/>
                </a:rPr>
                <a:t>    Callee</a:t>
              </a:r>
            </a:p>
          </p:txBody>
        </p:sp>
      </p:grpSp>
    </p:spTree>
    <p:extLst>
      <p:ext uri="{BB962C8B-B14F-4D97-AF65-F5344CB8AC3E}">
        <p14:creationId xmlns:p14="http://schemas.microsoft.com/office/powerpoint/2010/main" val="1858343380"/>
      </p:ext>
    </p:extLst>
  </p:cSld>
  <p:clrMapOvr>
    <a:masterClrMapping/>
  </p:clrMapOvr>
  <p:transition>
    <p:random/>
    <p:sndAc>
      <p:stSnd>
        <p:snd r:embed="rId2" name="projctor.wav"/>
      </p:stSnd>
    </p:sndAc>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pPr>
              <a:defRPr/>
            </a:pPr>
            <a:fld id="{6F9E93DC-5F60-40CC-AFCE-D7476C1247E7}" type="slidenum">
              <a:rPr lang="en-US" altLang="en-US">
                <a:solidFill>
                  <a:srgbClr val="000000"/>
                </a:solidFill>
              </a:rPr>
              <a:pPr>
                <a:defRPr/>
              </a:pPr>
              <a:t>106</a:t>
            </a:fld>
            <a:endParaRPr lang="en-US" altLang="en-US">
              <a:solidFill>
                <a:srgbClr val="000000"/>
              </a:solidFill>
            </a:endParaRPr>
          </a:p>
        </p:txBody>
      </p:sp>
      <p:sp>
        <p:nvSpPr>
          <p:cNvPr id="37891" name="Rectangle 2"/>
          <p:cNvSpPr>
            <a:spLocks noChangeArrowheads="1"/>
          </p:cNvSpPr>
          <p:nvPr/>
        </p:nvSpPr>
        <p:spPr bwMode="auto">
          <a:xfrm>
            <a:off x="712893" y="503769"/>
            <a:ext cx="9445837" cy="597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p>
            <a:pPr algn="ctr" fontAlgn="base">
              <a:spcBef>
                <a:spcPct val="0"/>
              </a:spcBef>
              <a:spcAft>
                <a:spcPct val="0"/>
              </a:spcAft>
            </a:pPr>
            <a:r>
              <a:rPr lang="en-US" sz="3200" b="1">
                <a:solidFill>
                  <a:srgbClr val="CC3300"/>
                </a:solidFill>
                <a:ea typeface="宋体" pitchFamily="2" charset="-122"/>
              </a:rPr>
              <a:t>Biểu đồ trình tự </a:t>
            </a:r>
            <a:r>
              <a:rPr lang="en-US" sz="2700" b="1">
                <a:solidFill>
                  <a:srgbClr val="CC3300"/>
                </a:solidFill>
                <a:ea typeface="宋体" pitchFamily="2" charset="-122"/>
              </a:rPr>
              <a:t>(TT)</a:t>
            </a:r>
          </a:p>
        </p:txBody>
      </p:sp>
      <p:graphicFrame>
        <p:nvGraphicFramePr>
          <p:cNvPr id="37892" name="Object 7"/>
          <p:cNvGraphicFramePr>
            <a:graphicFrameLocks noGrp="1" noChangeAspect="1"/>
          </p:cNvGraphicFramePr>
          <p:nvPr>
            <p:ph/>
          </p:nvPr>
        </p:nvGraphicFramePr>
        <p:xfrm>
          <a:off x="356449" y="1427341"/>
          <a:ext cx="6410471" cy="5037667"/>
        </p:xfrm>
        <a:graphic>
          <a:graphicData uri="http://schemas.openxmlformats.org/presentationml/2006/ole">
            <mc:AlternateContent xmlns:mc="http://schemas.openxmlformats.org/markup-compatibility/2006">
              <mc:Choice xmlns:v="urn:schemas-microsoft-com:vml" Requires="v">
                <p:oleObj spid="_x0000_s1048" name="Bitmap Image" r:id="rId4" imgW="3172268" imgH="3238952" progId="Paint.Picture">
                  <p:embed/>
                </p:oleObj>
              </mc:Choice>
              <mc:Fallback>
                <p:oleObj name="Bitmap Image" r:id="rId4" imgW="3172268" imgH="3238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 y="1427341"/>
                        <a:ext cx="6410471" cy="5037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893" name="Text Box 8"/>
          <p:cNvSpPr txBox="1">
            <a:spLocks noChangeArrowheads="1"/>
          </p:cNvSpPr>
          <p:nvPr/>
        </p:nvSpPr>
        <p:spPr bwMode="auto">
          <a:xfrm>
            <a:off x="7112228" y="1595261"/>
            <a:ext cx="3386243" cy="3844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fontAlgn="base" hangingPunct="1">
              <a:spcBef>
                <a:spcPct val="50000"/>
              </a:spcBef>
              <a:spcAft>
                <a:spcPct val="0"/>
              </a:spcAft>
              <a:buClr>
                <a:srgbClr val="990000"/>
              </a:buClr>
              <a:buFont typeface="Wingdings" pitchFamily="2" charset="2"/>
              <a:buChar char="Ø"/>
            </a:pPr>
            <a:r>
              <a:rPr lang="en-US" b="1" smtClean="0">
                <a:solidFill>
                  <a:srgbClr val="000000"/>
                </a:solidFill>
              </a:rPr>
              <a:t> </a:t>
            </a:r>
            <a:r>
              <a:rPr lang="en-US" smtClean="0">
                <a:solidFill>
                  <a:srgbClr val="000000"/>
                </a:solidFill>
                <a:latin typeface="Times New Roman" pitchFamily="18" charset="0"/>
              </a:rPr>
              <a:t>Đối tượng và message thường được xác định được từ biểu đồ lớp </a:t>
            </a:r>
          </a:p>
          <a:p>
            <a:pPr algn="just" eaLnBrk="1" fontAlgn="base" hangingPunct="1">
              <a:spcBef>
                <a:spcPct val="50000"/>
              </a:spcBef>
              <a:spcAft>
                <a:spcPct val="0"/>
              </a:spcAft>
              <a:buClr>
                <a:srgbClr val="990000"/>
              </a:buClr>
              <a:buFont typeface="Wingdings" pitchFamily="2" charset="2"/>
              <a:buChar char="Ø"/>
            </a:pPr>
            <a:r>
              <a:rPr lang="en-US" smtClean="0">
                <a:solidFill>
                  <a:srgbClr val="000000"/>
                </a:solidFill>
                <a:latin typeface="Times New Roman" pitchFamily="18" charset="0"/>
              </a:rPr>
              <a:t> Lifeline xác định thời gian sống của đối tượng khi tham gia vào UC</a:t>
            </a:r>
          </a:p>
          <a:p>
            <a:pPr algn="just" eaLnBrk="1" fontAlgn="base" hangingPunct="1">
              <a:spcBef>
                <a:spcPct val="50000"/>
              </a:spcBef>
              <a:spcAft>
                <a:spcPct val="0"/>
              </a:spcAft>
              <a:buClr>
                <a:srgbClr val="990000"/>
              </a:buClr>
              <a:buFont typeface="Wingdings" pitchFamily="2" charset="2"/>
              <a:buChar char="Ø"/>
            </a:pPr>
            <a:r>
              <a:rPr lang="en-US" smtClean="0">
                <a:solidFill>
                  <a:srgbClr val="000000"/>
                </a:solidFill>
                <a:latin typeface="Times New Roman" pitchFamily="18" charset="0"/>
              </a:rPr>
              <a:t> Hai đối tượng trao đổi message với nhau chỉ khi chúng là 2 đối tượng của 2 lớp có quan hệ với nhau trong biểu đồ lớp</a:t>
            </a:r>
          </a:p>
          <a:p>
            <a:pPr algn="just" eaLnBrk="1" fontAlgn="base" hangingPunct="1">
              <a:spcBef>
                <a:spcPct val="50000"/>
              </a:spcBef>
              <a:spcAft>
                <a:spcPct val="0"/>
              </a:spcAft>
              <a:buClr>
                <a:srgbClr val="990000"/>
              </a:buClr>
              <a:buFont typeface="Wingdings" pitchFamily="2" charset="2"/>
              <a:buChar char="Ø"/>
            </a:pPr>
            <a:r>
              <a:rPr lang="en-US" smtClean="0">
                <a:solidFill>
                  <a:srgbClr val="000000"/>
                </a:solidFill>
                <a:latin typeface="Times New Roman" pitchFamily="18" charset="0"/>
              </a:rPr>
              <a:t> Ký hiệu lặp (*) chỉ ra khả năng lặp lại việc trao đổi message đó một số lần.</a:t>
            </a:r>
          </a:p>
        </p:txBody>
      </p:sp>
    </p:spTree>
    <p:extLst>
      <p:ext uri="{BB962C8B-B14F-4D97-AF65-F5344CB8AC3E}">
        <p14:creationId xmlns:p14="http://schemas.microsoft.com/office/powerpoint/2010/main" val="2404113234"/>
      </p:ext>
    </p:extLst>
  </p:cSld>
  <p:clrMapOvr>
    <a:masterClrMapping/>
  </p:clrMapOvr>
  <p:transition>
    <p:random/>
    <p:sndAc>
      <p:stSnd>
        <p:snd r:embed="rId3" name="projctor.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pPr>
              <a:defRPr/>
            </a:pPr>
            <a:fld id="{321E35F0-D87A-42D6-AC8D-2AED8D1A2915}" type="slidenum">
              <a:rPr lang="en-US" altLang="en-US">
                <a:solidFill>
                  <a:srgbClr val="000000"/>
                </a:solidFill>
              </a:rPr>
              <a:pPr>
                <a:defRPr/>
              </a:pPr>
              <a:t>107</a:t>
            </a:fld>
            <a:endParaRPr lang="en-US" altLang="en-US">
              <a:solidFill>
                <a:srgbClr val="000000"/>
              </a:solidFill>
            </a:endParaRPr>
          </a:p>
        </p:txBody>
      </p:sp>
      <p:sp>
        <p:nvSpPr>
          <p:cNvPr id="38915" name="Rectangle 2"/>
          <p:cNvSpPr>
            <a:spLocks noChangeArrowheads="1"/>
          </p:cNvSpPr>
          <p:nvPr/>
        </p:nvSpPr>
        <p:spPr bwMode="auto">
          <a:xfrm>
            <a:off x="712893" y="503769"/>
            <a:ext cx="9445837" cy="87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p>
            <a:pPr algn="ctr" fontAlgn="base">
              <a:spcBef>
                <a:spcPct val="0"/>
              </a:spcBef>
              <a:spcAft>
                <a:spcPct val="0"/>
              </a:spcAft>
            </a:pPr>
            <a:r>
              <a:rPr lang="en-US" sz="3200" b="1">
                <a:solidFill>
                  <a:srgbClr val="CC3300"/>
                </a:solidFill>
                <a:ea typeface="宋体" pitchFamily="2" charset="-122"/>
              </a:rPr>
              <a:t>Biểu đồ trình tự </a:t>
            </a:r>
            <a:r>
              <a:rPr lang="en-US" sz="2700" b="1">
                <a:solidFill>
                  <a:srgbClr val="CC3300"/>
                </a:solidFill>
                <a:ea typeface="宋体" pitchFamily="2" charset="-122"/>
              </a:rPr>
              <a:t>(TT)</a:t>
            </a:r>
          </a:p>
          <a:p>
            <a:pPr algn="ctr" fontAlgn="base">
              <a:spcBef>
                <a:spcPct val="0"/>
              </a:spcBef>
              <a:spcAft>
                <a:spcPct val="0"/>
              </a:spcAft>
            </a:pPr>
            <a:endParaRPr lang="en-US" smtClean="0">
              <a:solidFill>
                <a:srgbClr val="006633"/>
              </a:solidFill>
              <a:ea typeface="宋体" pitchFamily="2" charset="-122"/>
            </a:endParaRPr>
          </a:p>
        </p:txBody>
      </p:sp>
      <p:pic>
        <p:nvPicPr>
          <p:cNvPr id="38916" name="Picture 3"/>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623782" y="1175458"/>
            <a:ext cx="9534948" cy="5373511"/>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8917" name="Text Box 5"/>
          <p:cNvSpPr txBox="1">
            <a:spLocks noChangeArrowheads="1"/>
          </p:cNvSpPr>
          <p:nvPr/>
        </p:nvSpPr>
        <p:spPr bwMode="auto">
          <a:xfrm>
            <a:off x="5792258" y="3610330"/>
            <a:ext cx="4366472"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endParaRPr lang="en-US" smtClean="0">
              <a:solidFill>
                <a:srgbClr val="000000"/>
              </a:solidFill>
            </a:endParaRPr>
          </a:p>
        </p:txBody>
      </p:sp>
      <p:sp>
        <p:nvSpPr>
          <p:cNvPr id="38918" name="Text Box 6"/>
          <p:cNvSpPr txBox="1">
            <a:spLocks noChangeArrowheads="1"/>
          </p:cNvSpPr>
          <p:nvPr/>
        </p:nvSpPr>
        <p:spPr bwMode="auto">
          <a:xfrm>
            <a:off x="5792258" y="1679224"/>
            <a:ext cx="4366472" cy="1905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fontAlgn="base" hangingPunct="1">
              <a:spcBef>
                <a:spcPct val="50000"/>
              </a:spcBef>
              <a:spcAft>
                <a:spcPct val="0"/>
              </a:spcAft>
              <a:buClr>
                <a:srgbClr val="990000"/>
              </a:buClr>
              <a:buFont typeface="Wingdings" pitchFamily="2" charset="2"/>
              <a:buChar char="Ø"/>
            </a:pPr>
            <a:r>
              <a:rPr lang="en-US" b="1" smtClean="0">
                <a:solidFill>
                  <a:srgbClr val="000000"/>
                </a:solidFill>
                <a:latin typeface="Times New Roman" pitchFamily="18" charset="0"/>
              </a:rPr>
              <a:t> Điều kiện (Condition) được kiểm tra xem message này có được gửi đi hay không</a:t>
            </a:r>
          </a:p>
          <a:p>
            <a:pPr algn="just" eaLnBrk="1" fontAlgn="base" hangingPunct="1">
              <a:spcBef>
                <a:spcPct val="50000"/>
              </a:spcBef>
              <a:spcAft>
                <a:spcPct val="0"/>
              </a:spcAft>
              <a:buClr>
                <a:srgbClr val="990000"/>
              </a:buClr>
              <a:buFont typeface="Wingdings" pitchFamily="2" charset="2"/>
              <a:buChar char="Ø"/>
            </a:pPr>
            <a:r>
              <a:rPr lang="en-US" b="1" smtClean="0">
                <a:solidFill>
                  <a:srgbClr val="000000"/>
                </a:solidFill>
                <a:latin typeface="Times New Roman" pitchFamily="18" charset="0"/>
              </a:rPr>
              <a:t> Self-delegation được sử dụng để thể hiện một đối tượng có thể tự gửi message cho chính nó.</a:t>
            </a:r>
          </a:p>
        </p:txBody>
      </p:sp>
    </p:spTree>
    <p:extLst>
      <p:ext uri="{BB962C8B-B14F-4D97-AF65-F5344CB8AC3E}">
        <p14:creationId xmlns:p14="http://schemas.microsoft.com/office/powerpoint/2010/main" val="857452016"/>
      </p:ext>
    </p:extLst>
  </p:cSld>
  <p:clrMapOvr>
    <a:masterClrMapping/>
  </p:clrMapOvr>
  <p:transition>
    <p:random/>
    <p:sndAc>
      <p:stSnd>
        <p:snd r:embed="rId2" name="projctor.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pPr>
              <a:defRPr/>
            </a:pPr>
            <a:fld id="{FA282DAC-5C9E-4CFD-9D57-CDC4B5952C9A}" type="slidenum">
              <a:rPr lang="en-US" altLang="en-US">
                <a:solidFill>
                  <a:srgbClr val="000000"/>
                </a:solidFill>
              </a:rPr>
              <a:pPr>
                <a:defRPr/>
              </a:pPr>
              <a:t>108</a:t>
            </a:fld>
            <a:endParaRPr lang="en-US" altLang="en-US">
              <a:solidFill>
                <a:srgbClr val="000000"/>
              </a:solidFill>
            </a:endParaRPr>
          </a:p>
        </p:txBody>
      </p:sp>
      <p:sp>
        <p:nvSpPr>
          <p:cNvPr id="39939" name="Rectangle 2"/>
          <p:cNvSpPr>
            <a:spLocks noChangeArrowheads="1"/>
          </p:cNvSpPr>
          <p:nvPr/>
        </p:nvSpPr>
        <p:spPr bwMode="auto">
          <a:xfrm>
            <a:off x="712893" y="503769"/>
            <a:ext cx="9445837" cy="597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p>
            <a:pPr algn="ctr" fontAlgn="base">
              <a:spcBef>
                <a:spcPct val="0"/>
              </a:spcBef>
              <a:spcAft>
                <a:spcPct val="0"/>
              </a:spcAft>
            </a:pPr>
            <a:r>
              <a:rPr lang="en-US" sz="3200" b="1">
                <a:solidFill>
                  <a:srgbClr val="CC3300"/>
                </a:solidFill>
                <a:ea typeface="宋体" pitchFamily="2" charset="-122"/>
              </a:rPr>
              <a:t>Biểu đồ trình tự </a:t>
            </a:r>
            <a:r>
              <a:rPr lang="en-US" sz="2700" b="1">
                <a:solidFill>
                  <a:srgbClr val="CC3300"/>
                </a:solidFill>
                <a:ea typeface="宋体" pitchFamily="2" charset="-122"/>
              </a:rPr>
              <a:t>(TT)</a:t>
            </a:r>
          </a:p>
        </p:txBody>
      </p:sp>
      <p:pic>
        <p:nvPicPr>
          <p:cNvPr id="39940" name="Picture 5"/>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712896" y="1175456"/>
            <a:ext cx="9702033" cy="5457472"/>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9941" name="Text Box 7"/>
          <p:cNvSpPr txBox="1">
            <a:spLocks noChangeArrowheads="1"/>
          </p:cNvSpPr>
          <p:nvPr/>
        </p:nvSpPr>
        <p:spPr bwMode="auto">
          <a:xfrm>
            <a:off x="5970481" y="1720850"/>
            <a:ext cx="4366472" cy="18826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58" tIns="52128" rIns="104258" bIns="52128">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fontAlgn="base" hangingPunct="1">
              <a:spcBef>
                <a:spcPct val="50000"/>
              </a:spcBef>
              <a:spcAft>
                <a:spcPct val="0"/>
              </a:spcAft>
              <a:buClr>
                <a:srgbClr val="990000"/>
              </a:buClr>
              <a:buFont typeface="Wingdings" pitchFamily="2" charset="2"/>
              <a:buChar char="Ø"/>
            </a:pPr>
            <a:r>
              <a:rPr lang="en-US" b="1" smtClean="0">
                <a:solidFill>
                  <a:srgbClr val="000000"/>
                </a:solidFill>
                <a:latin typeface="Times New Roman" pitchFamily="18" charset="0"/>
              </a:rPr>
              <a:t> </a:t>
            </a:r>
            <a:r>
              <a:rPr lang="en-US" sz="2100" b="1">
                <a:solidFill>
                  <a:srgbClr val="000000"/>
                </a:solidFill>
                <a:latin typeface="Times New Roman" pitchFamily="18" charset="0"/>
              </a:rPr>
              <a:t>Creation được sử dụng khi cần tạo ra một đối tượng mới</a:t>
            </a:r>
          </a:p>
          <a:p>
            <a:pPr algn="just" eaLnBrk="1" fontAlgn="base" hangingPunct="1">
              <a:spcBef>
                <a:spcPct val="50000"/>
              </a:spcBef>
              <a:spcAft>
                <a:spcPct val="0"/>
              </a:spcAft>
              <a:buClr>
                <a:srgbClr val="990000"/>
              </a:buClr>
              <a:buFont typeface="Wingdings" pitchFamily="2" charset="2"/>
              <a:buChar char="Ø"/>
            </a:pPr>
            <a:r>
              <a:rPr lang="en-US" sz="2100" b="1">
                <a:solidFill>
                  <a:srgbClr val="000000"/>
                </a:solidFill>
                <a:latin typeface="Times New Roman" pitchFamily="18" charset="0"/>
              </a:rPr>
              <a:t> Return để trả lại điều khiển sau khi thực hiện một message, không phải message mới.</a:t>
            </a:r>
          </a:p>
        </p:txBody>
      </p:sp>
    </p:spTree>
    <p:extLst>
      <p:ext uri="{BB962C8B-B14F-4D97-AF65-F5344CB8AC3E}">
        <p14:creationId xmlns:p14="http://schemas.microsoft.com/office/powerpoint/2010/main" val="1398048638"/>
      </p:ext>
    </p:extLst>
  </p:cSld>
  <p:clrMapOvr>
    <a:masterClrMapping/>
  </p:clrMapOvr>
  <p:transition>
    <p:random/>
    <p:sndAc>
      <p:stSnd>
        <p:snd r:embed="rId2" name="projctor.wav"/>
      </p:stSnd>
    </p:sndAc>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1" y="1593559"/>
            <a:ext cx="2057400" cy="430887"/>
          </a:xfrm>
        </p:spPr>
        <p:txBody>
          <a:bodyPr/>
          <a:lstStyle/>
          <a:p>
            <a:r>
              <a:rPr lang="en-US" sz="2900">
                <a:latin typeface="Times New Roman" pitchFamily="18" charset="0"/>
                <a:cs typeface="Times New Roman" pitchFamily="18" charset="0"/>
              </a:rPr>
              <a:t>Thông điệp</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2178051"/>
            <a:ext cx="30480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1" y="2559052"/>
            <a:ext cx="2819400" cy="176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bwMode="auto">
          <a:xfrm>
            <a:off x="3517901" y="1632487"/>
            <a:ext cx="28955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68" tIns="52133" rIns="104268" bIns="52133" numCol="1" anchor="t" anchorCtr="0" compatLnSpc="1">
            <a:prstTxWarp prst="textNoShape">
              <a:avLst/>
            </a:prstTxWarp>
          </a:bodyPr>
          <a:lstStyle>
            <a:lvl1pPr algn="l" rtl="0" eaLnBrk="0" fontAlgn="base" hangingPunct="0">
              <a:spcBef>
                <a:spcPct val="0"/>
              </a:spcBef>
              <a:spcAft>
                <a:spcPct val="0"/>
              </a:spcAft>
              <a:defRPr sz="4800">
                <a:solidFill>
                  <a:schemeClr val="tx2"/>
                </a:solidFill>
                <a:latin typeface="+mj-lt"/>
                <a:ea typeface="+mj-ea"/>
                <a:cs typeface="+mj-cs"/>
              </a:defRPr>
            </a:lvl1pPr>
            <a:lvl2pPr algn="l" rtl="0" eaLnBrk="0" fontAlgn="base" hangingPunct="0">
              <a:spcBef>
                <a:spcPct val="0"/>
              </a:spcBef>
              <a:spcAft>
                <a:spcPct val="0"/>
              </a:spcAft>
              <a:defRPr sz="4800">
                <a:solidFill>
                  <a:schemeClr val="tx2"/>
                </a:solidFill>
                <a:latin typeface="Garamond" pitchFamily="18" charset="0"/>
              </a:defRPr>
            </a:lvl2pPr>
            <a:lvl3pPr algn="l" rtl="0" eaLnBrk="0" fontAlgn="base" hangingPunct="0">
              <a:spcBef>
                <a:spcPct val="0"/>
              </a:spcBef>
              <a:spcAft>
                <a:spcPct val="0"/>
              </a:spcAft>
              <a:defRPr sz="4800">
                <a:solidFill>
                  <a:schemeClr val="tx2"/>
                </a:solidFill>
                <a:latin typeface="Garamond" pitchFamily="18" charset="0"/>
              </a:defRPr>
            </a:lvl3pPr>
            <a:lvl4pPr algn="l" rtl="0" eaLnBrk="0" fontAlgn="base" hangingPunct="0">
              <a:spcBef>
                <a:spcPct val="0"/>
              </a:spcBef>
              <a:spcAft>
                <a:spcPct val="0"/>
              </a:spcAft>
              <a:defRPr sz="4800">
                <a:solidFill>
                  <a:schemeClr val="tx2"/>
                </a:solidFill>
                <a:latin typeface="Garamond" pitchFamily="18" charset="0"/>
              </a:defRPr>
            </a:lvl4pPr>
            <a:lvl5pPr algn="l" rtl="0" eaLnBrk="0" fontAlgn="base" hangingPunct="0">
              <a:spcBef>
                <a:spcPct val="0"/>
              </a:spcBef>
              <a:spcAft>
                <a:spcPct val="0"/>
              </a:spcAft>
              <a:defRPr sz="4800">
                <a:solidFill>
                  <a:schemeClr val="tx2"/>
                </a:solidFill>
                <a:latin typeface="Garamond" pitchFamily="18" charset="0"/>
              </a:defRPr>
            </a:lvl5pPr>
            <a:lvl6pPr marL="521391" algn="l" rtl="0" fontAlgn="base">
              <a:spcBef>
                <a:spcPct val="0"/>
              </a:spcBef>
              <a:spcAft>
                <a:spcPct val="0"/>
              </a:spcAft>
              <a:defRPr sz="4800">
                <a:solidFill>
                  <a:schemeClr val="tx2"/>
                </a:solidFill>
                <a:latin typeface="Garamond" pitchFamily="18" charset="0"/>
              </a:defRPr>
            </a:lvl6pPr>
            <a:lvl7pPr marL="1042782" algn="l" rtl="0" fontAlgn="base">
              <a:spcBef>
                <a:spcPct val="0"/>
              </a:spcBef>
              <a:spcAft>
                <a:spcPct val="0"/>
              </a:spcAft>
              <a:defRPr sz="4800">
                <a:solidFill>
                  <a:schemeClr val="tx2"/>
                </a:solidFill>
                <a:latin typeface="Garamond" pitchFamily="18" charset="0"/>
              </a:defRPr>
            </a:lvl7pPr>
            <a:lvl8pPr marL="1564173" algn="l" rtl="0" fontAlgn="base">
              <a:spcBef>
                <a:spcPct val="0"/>
              </a:spcBef>
              <a:spcAft>
                <a:spcPct val="0"/>
              </a:spcAft>
              <a:defRPr sz="4800">
                <a:solidFill>
                  <a:schemeClr val="tx2"/>
                </a:solidFill>
                <a:latin typeface="Garamond" pitchFamily="18" charset="0"/>
              </a:defRPr>
            </a:lvl8pPr>
            <a:lvl9pPr marL="2085564" algn="l" rtl="0" fontAlgn="base">
              <a:spcBef>
                <a:spcPct val="0"/>
              </a:spcBef>
              <a:spcAft>
                <a:spcPct val="0"/>
              </a:spcAft>
              <a:defRPr sz="4800">
                <a:solidFill>
                  <a:schemeClr val="tx2"/>
                </a:solidFill>
                <a:latin typeface="Garamond" pitchFamily="18" charset="0"/>
              </a:defRPr>
            </a:lvl9pPr>
          </a:lstStyle>
          <a:p>
            <a:r>
              <a:rPr lang="en-US" sz="2900"/>
              <a:t>Reply or Returns </a:t>
            </a:r>
            <a:br>
              <a:rPr lang="en-US" sz="2900"/>
            </a:br>
            <a:endParaRPr lang="en-US" sz="2900">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512" y="4735513"/>
            <a:ext cx="2566987"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bwMode="auto">
          <a:xfrm>
            <a:off x="6413500" y="1644651"/>
            <a:ext cx="411480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268" tIns="52133" rIns="104268" bIns="52133" numCol="1" anchor="t" anchorCtr="0" compatLnSpc="1">
            <a:prstTxWarp prst="textNoShape">
              <a:avLst/>
            </a:prstTxWarp>
          </a:bodyPr>
          <a:lstStyle>
            <a:lvl1pPr algn="l" rtl="0" eaLnBrk="0" fontAlgn="base" hangingPunct="0">
              <a:spcBef>
                <a:spcPct val="0"/>
              </a:spcBef>
              <a:spcAft>
                <a:spcPct val="0"/>
              </a:spcAft>
              <a:defRPr sz="4800">
                <a:solidFill>
                  <a:schemeClr val="tx2"/>
                </a:solidFill>
                <a:latin typeface="+mj-lt"/>
                <a:ea typeface="+mj-ea"/>
                <a:cs typeface="+mj-cs"/>
              </a:defRPr>
            </a:lvl1pPr>
            <a:lvl2pPr algn="l" rtl="0" eaLnBrk="0" fontAlgn="base" hangingPunct="0">
              <a:spcBef>
                <a:spcPct val="0"/>
              </a:spcBef>
              <a:spcAft>
                <a:spcPct val="0"/>
              </a:spcAft>
              <a:defRPr sz="4800">
                <a:solidFill>
                  <a:schemeClr val="tx2"/>
                </a:solidFill>
                <a:latin typeface="Garamond" pitchFamily="18" charset="0"/>
              </a:defRPr>
            </a:lvl2pPr>
            <a:lvl3pPr algn="l" rtl="0" eaLnBrk="0" fontAlgn="base" hangingPunct="0">
              <a:spcBef>
                <a:spcPct val="0"/>
              </a:spcBef>
              <a:spcAft>
                <a:spcPct val="0"/>
              </a:spcAft>
              <a:defRPr sz="4800">
                <a:solidFill>
                  <a:schemeClr val="tx2"/>
                </a:solidFill>
                <a:latin typeface="Garamond" pitchFamily="18" charset="0"/>
              </a:defRPr>
            </a:lvl3pPr>
            <a:lvl4pPr algn="l" rtl="0" eaLnBrk="0" fontAlgn="base" hangingPunct="0">
              <a:spcBef>
                <a:spcPct val="0"/>
              </a:spcBef>
              <a:spcAft>
                <a:spcPct val="0"/>
              </a:spcAft>
              <a:defRPr sz="4800">
                <a:solidFill>
                  <a:schemeClr val="tx2"/>
                </a:solidFill>
                <a:latin typeface="Garamond" pitchFamily="18" charset="0"/>
              </a:defRPr>
            </a:lvl4pPr>
            <a:lvl5pPr algn="l" rtl="0" eaLnBrk="0" fontAlgn="base" hangingPunct="0">
              <a:spcBef>
                <a:spcPct val="0"/>
              </a:spcBef>
              <a:spcAft>
                <a:spcPct val="0"/>
              </a:spcAft>
              <a:defRPr sz="4800">
                <a:solidFill>
                  <a:schemeClr val="tx2"/>
                </a:solidFill>
                <a:latin typeface="Garamond" pitchFamily="18" charset="0"/>
              </a:defRPr>
            </a:lvl5pPr>
            <a:lvl6pPr marL="521391" algn="l" rtl="0" fontAlgn="base">
              <a:spcBef>
                <a:spcPct val="0"/>
              </a:spcBef>
              <a:spcAft>
                <a:spcPct val="0"/>
              </a:spcAft>
              <a:defRPr sz="4800">
                <a:solidFill>
                  <a:schemeClr val="tx2"/>
                </a:solidFill>
                <a:latin typeface="Garamond" pitchFamily="18" charset="0"/>
              </a:defRPr>
            </a:lvl6pPr>
            <a:lvl7pPr marL="1042782" algn="l" rtl="0" fontAlgn="base">
              <a:spcBef>
                <a:spcPct val="0"/>
              </a:spcBef>
              <a:spcAft>
                <a:spcPct val="0"/>
              </a:spcAft>
              <a:defRPr sz="4800">
                <a:solidFill>
                  <a:schemeClr val="tx2"/>
                </a:solidFill>
                <a:latin typeface="Garamond" pitchFamily="18" charset="0"/>
              </a:defRPr>
            </a:lvl7pPr>
            <a:lvl8pPr marL="1564173" algn="l" rtl="0" fontAlgn="base">
              <a:spcBef>
                <a:spcPct val="0"/>
              </a:spcBef>
              <a:spcAft>
                <a:spcPct val="0"/>
              </a:spcAft>
              <a:defRPr sz="4800">
                <a:solidFill>
                  <a:schemeClr val="tx2"/>
                </a:solidFill>
                <a:latin typeface="Garamond" pitchFamily="18" charset="0"/>
              </a:defRPr>
            </a:lvl8pPr>
            <a:lvl9pPr marL="2085564" algn="l" rtl="0" fontAlgn="base">
              <a:spcBef>
                <a:spcPct val="0"/>
              </a:spcBef>
              <a:spcAft>
                <a:spcPct val="0"/>
              </a:spcAft>
              <a:defRPr sz="4800">
                <a:solidFill>
                  <a:schemeClr val="tx2"/>
                </a:solidFill>
                <a:latin typeface="Garamond" pitchFamily="18" charset="0"/>
              </a:defRPr>
            </a:lvl9pPr>
          </a:lstStyle>
          <a:p>
            <a:r>
              <a:rPr lang="en-US" sz="2900"/>
              <a:t>Messages to "self" or "this": </a:t>
            </a:r>
            <a:br>
              <a:rPr lang="en-US" sz="2900"/>
            </a:br>
            <a:r>
              <a:rPr lang="en-US" sz="2900"/>
              <a:t> </a:t>
            </a:r>
            <a:br>
              <a:rPr lang="en-US" sz="2900"/>
            </a:br>
            <a:endParaRPr lang="en-US" sz="2900">
              <a:latin typeface="Times New Roman" pitchFamily="18" charset="0"/>
              <a:cs typeface="Times New Roman" pitchFamily="18" charset="0"/>
            </a:endParaRPr>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9349" y="2559050"/>
            <a:ext cx="19431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9349" y="4364037"/>
            <a:ext cx="21717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62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017" y="901699"/>
            <a:ext cx="7409180" cy="612986"/>
          </a:xfrm>
          <a:prstGeom prst="rect">
            <a:avLst/>
          </a:prstGeom>
        </p:spPr>
        <p:txBody>
          <a:bodyPr vert="horz" wrap="square" lIns="0" tIns="12698" rIns="0" bIns="0" rtlCol="0">
            <a:spAutoFit/>
          </a:bodyPr>
          <a:lstStyle/>
          <a:p>
            <a:pPr marL="12698">
              <a:spcBef>
                <a:spcPts val="100"/>
              </a:spcBef>
            </a:pPr>
            <a:r>
              <a:rPr sz="3900" dirty="0"/>
              <a:t>YÊU CẦU </a:t>
            </a:r>
            <a:r>
              <a:rPr sz="3900" spc="-5" dirty="0"/>
              <a:t>VỚI </a:t>
            </a:r>
            <a:r>
              <a:rPr sz="3900" dirty="0"/>
              <a:t>PHÂN TÍCH</a:t>
            </a:r>
            <a:r>
              <a:rPr sz="3900" spc="-130" dirty="0"/>
              <a:t> </a:t>
            </a:r>
            <a:r>
              <a:rPr sz="3900" spc="-5" dirty="0"/>
              <a:t>VIÊN</a:t>
            </a:r>
            <a:endParaRPr sz="3900"/>
          </a:p>
        </p:txBody>
      </p:sp>
      <p:sp>
        <p:nvSpPr>
          <p:cNvPr id="3" name="object 3"/>
          <p:cNvSpPr txBox="1"/>
          <p:nvPr/>
        </p:nvSpPr>
        <p:spPr>
          <a:xfrm>
            <a:off x="1310017" y="1869431"/>
            <a:ext cx="7654290" cy="4374903"/>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latin typeface="Arial"/>
                <a:cs typeface="Arial"/>
              </a:rPr>
              <a:t>Phẩm chất </a:t>
            </a:r>
            <a:r>
              <a:rPr sz="3200" b="1" dirty="0">
                <a:latin typeface="Arial"/>
                <a:cs typeface="Arial"/>
              </a:rPr>
              <a:t>cần</a:t>
            </a:r>
            <a:r>
              <a:rPr sz="3200" b="1" spc="-50" dirty="0">
                <a:latin typeface="Arial"/>
                <a:cs typeface="Arial"/>
              </a:rPr>
              <a:t> </a:t>
            </a:r>
            <a:r>
              <a:rPr sz="3200" b="1" dirty="0">
                <a:latin typeface="Arial"/>
                <a:cs typeface="Arial"/>
              </a:rPr>
              <a:t>có</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Tính </a:t>
            </a:r>
            <a:r>
              <a:rPr sz="2900" dirty="0">
                <a:latin typeface="Arial"/>
                <a:cs typeface="Arial"/>
              </a:rPr>
              <a:t>xông</a:t>
            </a:r>
            <a:r>
              <a:rPr sz="2900" spc="-65" dirty="0">
                <a:latin typeface="Arial"/>
                <a:cs typeface="Arial"/>
              </a:rPr>
              <a:t> </a:t>
            </a:r>
            <a:r>
              <a:rPr sz="2900" dirty="0">
                <a:latin typeface="Arial"/>
                <a:cs typeface="Arial"/>
              </a:rPr>
              <a:t>xáo</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Tính </a:t>
            </a:r>
            <a:r>
              <a:rPr sz="2900" dirty="0">
                <a:latin typeface="Arial"/>
                <a:cs typeface="Arial"/>
              </a:rPr>
              <a:t>chủ</a:t>
            </a:r>
            <a:r>
              <a:rPr sz="2900" spc="-70" dirty="0">
                <a:latin typeface="Arial"/>
                <a:cs typeface="Arial"/>
              </a:rPr>
              <a:t> </a:t>
            </a:r>
            <a:r>
              <a:rPr sz="2900" dirty="0">
                <a:latin typeface="Arial"/>
                <a:cs typeface="Arial"/>
              </a:rPr>
              <a:t>động</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10" dirty="0">
                <a:latin typeface="Arial"/>
                <a:cs typeface="Arial"/>
              </a:rPr>
              <a:t>Sự </a:t>
            </a:r>
            <a:r>
              <a:rPr sz="2900" dirty="0">
                <a:latin typeface="Arial"/>
                <a:cs typeface="Arial"/>
              </a:rPr>
              <a:t>nghi</a:t>
            </a:r>
            <a:r>
              <a:rPr sz="2900" spc="5" dirty="0">
                <a:latin typeface="Arial"/>
                <a:cs typeface="Arial"/>
              </a:rPr>
              <a:t> </a:t>
            </a:r>
            <a:r>
              <a:rPr sz="2900" spc="-5" dirty="0">
                <a:latin typeface="Arial"/>
                <a:cs typeface="Arial"/>
              </a:rPr>
              <a:t>ngờ</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Khả </a:t>
            </a:r>
            <a:r>
              <a:rPr sz="2900" dirty="0">
                <a:latin typeface="Arial"/>
                <a:cs typeface="Arial"/>
              </a:rPr>
              <a:t>năng quan</a:t>
            </a:r>
            <a:r>
              <a:rPr sz="2900" spc="21" dirty="0">
                <a:latin typeface="Arial"/>
                <a:cs typeface="Arial"/>
              </a:rPr>
              <a:t> </a:t>
            </a:r>
            <a:r>
              <a:rPr sz="2900" dirty="0">
                <a:latin typeface="Arial"/>
                <a:cs typeface="Arial"/>
              </a:rPr>
              <a:t>sát</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10" dirty="0">
                <a:latin typeface="Arial"/>
                <a:cs typeface="Arial"/>
              </a:rPr>
              <a:t>Có </a:t>
            </a:r>
            <a:r>
              <a:rPr sz="2900" dirty="0">
                <a:latin typeface="Arial"/>
                <a:cs typeface="Arial"/>
              </a:rPr>
              <a:t>cách nhìn đa</a:t>
            </a:r>
            <a:r>
              <a:rPr sz="2900" spc="21" dirty="0">
                <a:latin typeface="Arial"/>
                <a:cs typeface="Arial"/>
              </a:rPr>
              <a:t> </a:t>
            </a:r>
            <a:r>
              <a:rPr sz="2900" dirty="0">
                <a:latin typeface="Arial"/>
                <a:cs typeface="Arial"/>
              </a:rPr>
              <a:t>chiều</a:t>
            </a:r>
            <a:endParaRPr sz="2900">
              <a:latin typeface="Arial"/>
              <a:cs typeface="Arial"/>
            </a:endParaRPr>
          </a:p>
          <a:p>
            <a:pPr marL="355565" marR="5079" indent="-342867" algn="just">
              <a:spcBef>
                <a:spcPts val="755"/>
              </a:spcBef>
              <a:buClr>
                <a:srgbClr val="000099"/>
              </a:buClr>
              <a:buSzPct val="70312"/>
              <a:buFont typeface="Wingdings"/>
              <a:buChar char=""/>
              <a:tabLst>
                <a:tab pos="354930" algn="l"/>
                <a:tab pos="355565" algn="l"/>
              </a:tabLst>
            </a:pPr>
            <a:r>
              <a:rPr sz="3200" b="1" spc="-5" dirty="0">
                <a:latin typeface="Arial"/>
                <a:cs typeface="Arial"/>
              </a:rPr>
              <a:t>Kết quả </a:t>
            </a:r>
            <a:r>
              <a:rPr sz="3200" b="1" dirty="0">
                <a:latin typeface="Arial"/>
                <a:cs typeface="Arial"/>
              </a:rPr>
              <a:t>cần </a:t>
            </a:r>
            <a:r>
              <a:rPr sz="3200" b="1" spc="-5" dirty="0">
                <a:latin typeface="Arial"/>
                <a:cs typeface="Arial"/>
              </a:rPr>
              <a:t>hình thành theo mẫu </a:t>
            </a:r>
            <a:r>
              <a:rPr sz="3200" b="1" dirty="0">
                <a:latin typeface="Arial"/>
                <a:cs typeface="Arial"/>
              </a:rPr>
              <a:t>và</a:t>
            </a:r>
            <a:r>
              <a:rPr sz="3200" b="1" spc="-151" dirty="0">
                <a:latin typeface="Arial"/>
                <a:cs typeface="Arial"/>
              </a:rPr>
              <a:t> </a:t>
            </a:r>
            <a:r>
              <a:rPr sz="3200" b="1" dirty="0">
                <a:latin typeface="Arial"/>
                <a:cs typeface="Arial"/>
              </a:rPr>
              <a:t>các  </a:t>
            </a:r>
            <a:r>
              <a:rPr sz="3200" b="1" spc="-5" dirty="0">
                <a:latin typeface="Arial"/>
                <a:cs typeface="Arial"/>
              </a:rPr>
              <a:t>chuẩn</a:t>
            </a:r>
            <a:r>
              <a:rPr sz="3200" b="1" spc="-25" dirty="0">
                <a:latin typeface="Arial"/>
                <a:cs typeface="Arial"/>
              </a:rPr>
              <a:t> </a:t>
            </a:r>
            <a:r>
              <a:rPr sz="3200" b="1" dirty="0">
                <a:latin typeface="Arial"/>
                <a:cs typeface="Arial"/>
              </a:rPr>
              <a:t>mực</a:t>
            </a:r>
            <a:endParaRPr sz="3200" b="1">
              <a:latin typeface="Arial"/>
              <a:cs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1" y="958851"/>
            <a:ext cx="3657600" cy="430887"/>
          </a:xfrm>
        </p:spPr>
        <p:txBody>
          <a:bodyPr/>
          <a:lstStyle/>
          <a:p>
            <a:r>
              <a:rPr lang="en-US" sz="2900"/>
              <a:t>Creation of Instances: </a:t>
            </a:r>
            <a:br>
              <a:rPr lang="en-US" sz="2900"/>
            </a:br>
            <a:endParaRPr lang="en-US" sz="290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700" y="1720850"/>
            <a:ext cx="53721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1" y="4511675"/>
            <a:ext cx="45148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8081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latin typeface="Times New Roman" pitchFamily="18" charset="0"/>
                <a:cs typeface="Times New Roman" pitchFamily="18" charset="0"/>
              </a:rPr>
              <a:t>Ví dụ: Biểu đồ tuần tự của use case đăng nhập</a:t>
            </a:r>
          </a:p>
        </p:txBody>
      </p:sp>
      <p:sp>
        <p:nvSpPr>
          <p:cNvPr id="4" name="Slide Number Placeholder 3"/>
          <p:cNvSpPr>
            <a:spLocks noGrp="1"/>
          </p:cNvSpPr>
          <p:nvPr>
            <p:ph type="sldNum" sz="quarter" idx="12"/>
          </p:nvPr>
        </p:nvSpPr>
        <p:spPr/>
        <p:txBody>
          <a:bodyPr/>
          <a:lstStyle/>
          <a:p>
            <a:pPr>
              <a:defRPr/>
            </a:pPr>
            <a:fld id="{21DFF8D8-60C5-43E1-877E-71D3FC774CB6}" type="slidenum">
              <a:rPr lang="en-US" altLang="en-US" smtClean="0">
                <a:solidFill>
                  <a:srgbClr val="000000"/>
                </a:solidFill>
              </a:rPr>
              <a:pPr>
                <a:defRPr/>
              </a:pPr>
              <a:t>111</a:t>
            </a:fld>
            <a:endParaRPr lang="en-US" altLang="en-US">
              <a:solidFill>
                <a:srgbClr val="00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6" y="1830389"/>
            <a:ext cx="8972550" cy="537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5553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latin typeface="Times New Roman" pitchFamily="18" charset="0"/>
                <a:cs typeface="Times New Roman" pitchFamily="18" charset="0"/>
              </a:rPr>
              <a:t>Vd: biểu đồ tuần tự của use case tra cứu sách</a:t>
            </a:r>
          </a:p>
        </p:txBody>
      </p:sp>
      <p:sp>
        <p:nvSpPr>
          <p:cNvPr id="4" name="Slide Number Placeholder 3"/>
          <p:cNvSpPr>
            <a:spLocks noGrp="1"/>
          </p:cNvSpPr>
          <p:nvPr>
            <p:ph type="sldNum" sz="quarter" idx="12"/>
          </p:nvPr>
        </p:nvSpPr>
        <p:spPr/>
        <p:txBody>
          <a:bodyPr/>
          <a:lstStyle/>
          <a:p>
            <a:pPr>
              <a:defRPr/>
            </a:pPr>
            <a:fld id="{21DFF8D8-60C5-43E1-877E-71D3FC774CB6}" type="slidenum">
              <a:rPr lang="en-US" altLang="en-US" smtClean="0">
                <a:solidFill>
                  <a:srgbClr val="000000"/>
                </a:solidFill>
              </a:rPr>
              <a:pPr>
                <a:defRPr/>
              </a:pPr>
              <a:t>112</a:t>
            </a:fld>
            <a:endParaRPr lang="en-US" altLang="en-US">
              <a:solidFill>
                <a:srgbClr val="0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5" y="1416051"/>
            <a:ext cx="86772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2478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latin typeface="Times New Roman" pitchFamily="18" charset="0"/>
                <a:cs typeface="Times New Roman" pitchFamily="18" charset="0"/>
              </a:rPr>
              <a:t>Biểu đồ tuần tự của use case thêm sách</a:t>
            </a:r>
          </a:p>
        </p:txBody>
      </p:sp>
      <p:sp>
        <p:nvSpPr>
          <p:cNvPr id="4" name="Slide Number Placeholder 3"/>
          <p:cNvSpPr>
            <a:spLocks noGrp="1"/>
          </p:cNvSpPr>
          <p:nvPr>
            <p:ph type="sldNum" sz="quarter" idx="12"/>
          </p:nvPr>
        </p:nvSpPr>
        <p:spPr/>
        <p:txBody>
          <a:bodyPr/>
          <a:lstStyle/>
          <a:p>
            <a:pPr>
              <a:defRPr/>
            </a:pPr>
            <a:fld id="{21DFF8D8-60C5-43E1-877E-71D3FC774CB6}" type="slidenum">
              <a:rPr lang="en-US" altLang="en-US" smtClean="0">
                <a:solidFill>
                  <a:srgbClr val="000000"/>
                </a:solidFill>
              </a:rPr>
              <a:pPr>
                <a:defRPr/>
              </a:pPr>
              <a:t>113</a:t>
            </a:fld>
            <a:endParaRPr lang="en-US" altLang="en-US">
              <a:solidFill>
                <a:srgbClr val="00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899" y="1649413"/>
            <a:ext cx="8420101"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4634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102" y="3625850"/>
            <a:ext cx="8375127" cy="615553"/>
          </a:xfrm>
        </p:spPr>
        <p:txBody>
          <a:bodyPr/>
          <a:lstStyle/>
          <a:p>
            <a:r>
              <a:rPr lang="en-US" smtClean="0"/>
              <a:t>Bước 4.4: BIỂU ĐỒ HOẠT ĐỘNG</a:t>
            </a:r>
            <a:endParaRPr lang="en-US"/>
          </a:p>
        </p:txBody>
      </p:sp>
    </p:spTree>
    <p:extLst>
      <p:ext uri="{BB962C8B-B14F-4D97-AF65-F5344CB8AC3E}">
        <p14:creationId xmlns:p14="http://schemas.microsoft.com/office/powerpoint/2010/main" val="1060085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622300" y="654050"/>
            <a:ext cx="5748337" cy="738664"/>
          </a:xfrm>
        </p:spPr>
        <p:txBody>
          <a:bodyPr/>
          <a:lstStyle/>
          <a:p>
            <a:pPr eaLnBrk="1" hangingPunct="1"/>
            <a:r>
              <a:rPr lang="en-US" sz="4800" smtClean="0"/>
              <a:t>Biểu đồ hoạt động</a:t>
            </a:r>
          </a:p>
        </p:txBody>
      </p:sp>
      <p:sp>
        <p:nvSpPr>
          <p:cNvPr id="16389" name="Rectangle 3"/>
          <p:cNvSpPr>
            <a:spLocks noGrp="1" noChangeArrowheads="1"/>
          </p:cNvSpPr>
          <p:nvPr>
            <p:ph type="body" idx="4294967295"/>
          </p:nvPr>
        </p:nvSpPr>
        <p:spPr>
          <a:xfrm>
            <a:off x="546100" y="1949450"/>
            <a:ext cx="9525000" cy="5029200"/>
          </a:xfrm>
        </p:spPr>
        <p:txBody>
          <a:bodyPr/>
          <a:lstStyle/>
          <a:p>
            <a:pPr marL="0" indent="0" algn="just">
              <a:lnSpc>
                <a:spcPct val="150000"/>
              </a:lnSpc>
              <a:buNone/>
              <a:defRPr/>
            </a:pPr>
            <a:r>
              <a:rPr lang="en-US" sz="2400" i="1"/>
              <a:t>Biểu đồ hoạt động</a:t>
            </a:r>
            <a:r>
              <a:rPr lang="en-US" sz="2400"/>
              <a:t> (activity diagram) </a:t>
            </a:r>
            <a:r>
              <a:rPr lang="en-US" sz="2400" smtClean="0"/>
              <a:t>là biểu đồ mô tả một nội  dung hoạt động, theo các luồng đi từ việc này sang việc khác. Thường được dùng để biểu diễn logic của 1 ca sử dụng, 1 kịch bản, 1 nhóm ca sử dụng, 1 quy tắc hay 1 thao tác phức tạp </a:t>
            </a:r>
            <a:r>
              <a:rPr lang="en-US" sz="2400"/>
              <a:t>và được dùng theo nhiều cách khác nhau.</a:t>
            </a:r>
          </a:p>
          <a:p>
            <a:pPr marL="0" indent="0" algn="just">
              <a:lnSpc>
                <a:spcPct val="150000"/>
              </a:lnSpc>
              <a:buNone/>
              <a:defRPr/>
            </a:pPr>
            <a:r>
              <a:rPr lang="en-US" sz="2400"/>
              <a:t>Như một</a:t>
            </a:r>
            <a:r>
              <a:rPr lang="en-US" sz="2400" b="1" i="1"/>
              <a:t> công cụ phân tích</a:t>
            </a:r>
            <a:r>
              <a:rPr lang="en-US" sz="2400"/>
              <a:t>, nó được dùng để:</a:t>
            </a:r>
          </a:p>
          <a:p>
            <a:pPr marL="0" indent="0" algn="just">
              <a:lnSpc>
                <a:spcPct val="150000"/>
              </a:lnSpc>
              <a:buNone/>
              <a:defRPr/>
            </a:pPr>
            <a:r>
              <a:rPr lang="en-US" sz="2400" b="1"/>
              <a:t>	</a:t>
            </a:r>
            <a:r>
              <a:rPr lang="en-US" sz="2400" b="1" smtClean="0"/>
              <a:t>Mô </a:t>
            </a:r>
            <a:r>
              <a:rPr lang="en-US" sz="2400" b="1"/>
              <a:t>tả các dòng nghiệp vụ</a:t>
            </a:r>
            <a:r>
              <a:rPr lang="en-US" sz="2400"/>
              <a:t> (business flow).</a:t>
            </a:r>
          </a:p>
          <a:p>
            <a:pPr marL="0" indent="0" algn="just">
              <a:lnSpc>
                <a:spcPct val="150000"/>
              </a:lnSpc>
              <a:buNone/>
              <a:defRPr/>
            </a:pPr>
            <a:r>
              <a:rPr lang="en-US" sz="2400" b="1" smtClean="0"/>
              <a:t>	Mô </a:t>
            </a:r>
            <a:r>
              <a:rPr lang="en-US" sz="2400" b="1"/>
              <a:t>tả các dòng trong use-case hoặc giữa các use-case</a:t>
            </a:r>
            <a:r>
              <a:rPr lang="en-US" sz="2400"/>
              <a:t>.</a:t>
            </a:r>
          </a:p>
          <a:p>
            <a:pPr marL="0" indent="0">
              <a:buNone/>
              <a:defRPr/>
            </a:pPr>
            <a:endParaRPr lang="en-US" sz="2400" smtClean="0"/>
          </a:p>
        </p:txBody>
      </p:sp>
    </p:spTree>
    <p:extLst>
      <p:ext uri="{BB962C8B-B14F-4D97-AF65-F5344CB8AC3E}">
        <p14:creationId xmlns:p14="http://schemas.microsoft.com/office/powerpoint/2010/main" val="352829000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159139" y="842264"/>
            <a:ext cx="7006962" cy="677108"/>
          </a:xfrm>
        </p:spPr>
        <p:txBody>
          <a:bodyPr/>
          <a:lstStyle/>
          <a:p>
            <a:pPr eaLnBrk="1" hangingPunct="1"/>
            <a:r>
              <a:rPr lang="en-US" sz="4400"/>
              <a:t>Biểu đồ hoạt động</a:t>
            </a:r>
          </a:p>
        </p:txBody>
      </p:sp>
      <p:sp>
        <p:nvSpPr>
          <p:cNvPr id="6149" name="Rectangle 3"/>
          <p:cNvSpPr>
            <a:spLocks noGrp="1" noChangeArrowheads="1"/>
          </p:cNvSpPr>
          <p:nvPr>
            <p:ph sz="half" idx="2"/>
          </p:nvPr>
        </p:nvSpPr>
        <p:spPr>
          <a:xfrm>
            <a:off x="763270" y="2503943"/>
            <a:ext cx="8926830" cy="3255507"/>
          </a:xfrm>
        </p:spPr>
        <p:txBody>
          <a:bodyPr/>
          <a:lstStyle/>
          <a:p>
            <a:pPr marL="0" indent="0" algn="just" eaLnBrk="1" hangingPunct="1">
              <a:lnSpc>
                <a:spcPct val="150000"/>
              </a:lnSpc>
              <a:buNone/>
            </a:pPr>
            <a:r>
              <a:rPr lang="en-US" sz="2400" smtClean="0"/>
              <a:t>Biểu đồ hoạt động gồm:</a:t>
            </a:r>
          </a:p>
          <a:p>
            <a:pPr marL="0" indent="0" algn="just" eaLnBrk="1" hangingPunct="1">
              <a:lnSpc>
                <a:spcPct val="150000"/>
              </a:lnSpc>
              <a:buNone/>
            </a:pPr>
            <a:r>
              <a:rPr lang="en-US" sz="2400" smtClean="0"/>
              <a:t>	+ </a:t>
            </a:r>
            <a:r>
              <a:rPr lang="en-US" sz="2400" i="1" smtClean="0"/>
              <a:t>Hoạt động</a:t>
            </a:r>
            <a:r>
              <a:rPr lang="en-US" sz="2400" smtClean="0"/>
              <a:t> (activity)</a:t>
            </a:r>
          </a:p>
          <a:p>
            <a:pPr marL="0" indent="0" algn="just" eaLnBrk="1" hangingPunct="1">
              <a:lnSpc>
                <a:spcPct val="150000"/>
              </a:lnSpc>
              <a:buNone/>
            </a:pPr>
            <a:r>
              <a:rPr lang="en-US" sz="2400" smtClean="0"/>
              <a:t>	+ </a:t>
            </a:r>
            <a:r>
              <a:rPr lang="en-US" sz="2400" i="1" smtClean="0"/>
              <a:t>Trạng thái</a:t>
            </a:r>
            <a:r>
              <a:rPr lang="en-US" sz="2400" smtClean="0"/>
              <a:t> (state) </a:t>
            </a:r>
          </a:p>
          <a:p>
            <a:pPr marL="0" indent="0" algn="just" eaLnBrk="1" hangingPunct="1">
              <a:lnSpc>
                <a:spcPct val="150000"/>
              </a:lnSpc>
              <a:buNone/>
            </a:pPr>
            <a:r>
              <a:rPr lang="en-US" sz="2400" smtClean="0"/>
              <a:t>	+ </a:t>
            </a:r>
            <a:r>
              <a:rPr lang="en-US" sz="2400" i="1" smtClean="0"/>
              <a:t>Chuyển tiếp</a:t>
            </a:r>
            <a:r>
              <a:rPr lang="en-US" sz="2400" smtClean="0"/>
              <a:t> (transition). </a:t>
            </a:r>
          </a:p>
          <a:p>
            <a:pPr marL="0" indent="0" algn="just" eaLnBrk="1" hangingPunct="1">
              <a:lnSpc>
                <a:spcPct val="150000"/>
              </a:lnSpc>
              <a:buNone/>
            </a:pPr>
            <a:r>
              <a:rPr lang="en-US" sz="2400" smtClean="0"/>
              <a:t>Nếu các hoạt động là chủ yếu thì ta gọi là </a:t>
            </a:r>
            <a:r>
              <a:rPr lang="en-US" sz="2400" b="1" smtClean="0"/>
              <a:t>biểu đồ hoạt động</a:t>
            </a:r>
            <a:endParaRPr lang="en-US" sz="2400" smtClean="0"/>
          </a:p>
          <a:p>
            <a:pPr marL="0" indent="0" algn="just" eaLnBrk="1" hangingPunct="1">
              <a:lnSpc>
                <a:spcPct val="150000"/>
              </a:lnSpc>
              <a:buNone/>
            </a:pPr>
            <a:r>
              <a:rPr lang="en-US" sz="2400" smtClean="0"/>
              <a:t>Nếu trạng thái là chủ yếu thì ta gọi là </a:t>
            </a:r>
            <a:r>
              <a:rPr lang="en-US" sz="2400" b="1" smtClean="0"/>
              <a:t>biểu đồ trạng thái</a:t>
            </a:r>
            <a:r>
              <a:rPr lang="en-US" sz="2400" smtClean="0"/>
              <a:t>. </a:t>
            </a:r>
          </a:p>
        </p:txBody>
      </p:sp>
    </p:spTree>
    <p:extLst>
      <p:ext uri="{BB962C8B-B14F-4D97-AF65-F5344CB8AC3E}">
        <p14:creationId xmlns:p14="http://schemas.microsoft.com/office/powerpoint/2010/main" val="63667038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665163" y="251884"/>
            <a:ext cx="5976937" cy="847725"/>
          </a:xfrm>
        </p:spPr>
        <p:txBody>
          <a:bodyPr/>
          <a:lstStyle/>
          <a:p>
            <a:pPr eaLnBrk="1" hangingPunct="1"/>
            <a:r>
              <a:rPr lang="en-US" sz="4100"/>
              <a:t>Biểu đồ hoạt động</a:t>
            </a:r>
          </a:p>
        </p:txBody>
      </p:sp>
      <p:sp>
        <p:nvSpPr>
          <p:cNvPr id="7172" name="Rectangle 45"/>
          <p:cNvSpPr>
            <a:spLocks noChangeArrowheads="1"/>
          </p:cNvSpPr>
          <p:nvPr/>
        </p:nvSpPr>
        <p:spPr bwMode="auto">
          <a:xfrm>
            <a:off x="5241381" y="-8507"/>
            <a:ext cx="210637" cy="520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9900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4268" tIns="52133" rIns="104268" bIns="52133" anchor="ctr">
            <a:spAutoFit/>
          </a:bodyPr>
          <a:lstStyle/>
          <a:p>
            <a:pPr algn="ctr" defTabSz="1042782" eaLnBrk="0" fontAlgn="base" hangingPunct="0">
              <a:spcBef>
                <a:spcPct val="0"/>
              </a:spcBef>
              <a:spcAft>
                <a:spcPct val="0"/>
              </a:spcAft>
            </a:pPr>
            <a:endParaRPr lang="en-US" sz="2700">
              <a:solidFill>
                <a:srgbClr val="000000"/>
              </a:solidFill>
            </a:endParaRPr>
          </a:p>
        </p:txBody>
      </p:sp>
      <p:grpSp>
        <p:nvGrpSpPr>
          <p:cNvPr id="7173" name="Group 7"/>
          <p:cNvGrpSpPr>
            <a:grpSpLocks/>
          </p:cNvGrpSpPr>
          <p:nvPr/>
        </p:nvGrpSpPr>
        <p:grpSpPr bwMode="auto">
          <a:xfrm>
            <a:off x="356447" y="1434337"/>
            <a:ext cx="9624060" cy="5450475"/>
            <a:chOff x="2421" y="1900"/>
            <a:chExt cx="7560" cy="4680"/>
          </a:xfrm>
        </p:grpSpPr>
        <p:sp>
          <p:nvSpPr>
            <p:cNvPr id="7175" name="Oval 8"/>
            <p:cNvSpPr>
              <a:spLocks noChangeArrowheads="1"/>
            </p:cNvSpPr>
            <p:nvPr/>
          </p:nvSpPr>
          <p:spPr bwMode="auto">
            <a:xfrm>
              <a:off x="3516" y="2050"/>
              <a:ext cx="180" cy="180"/>
            </a:xfrm>
            <a:prstGeom prst="ellipse">
              <a:avLst/>
            </a:prstGeom>
            <a:solidFill>
              <a:srgbClr val="000000"/>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sp>
          <p:nvSpPr>
            <p:cNvPr id="7176" name="AutoShape 4"/>
            <p:cNvSpPr>
              <a:spLocks noChangeArrowheads="1"/>
            </p:cNvSpPr>
            <p:nvPr/>
          </p:nvSpPr>
          <p:spPr bwMode="auto">
            <a:xfrm>
              <a:off x="2421" y="2620"/>
              <a:ext cx="2340" cy="540"/>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z="1600">
                  <a:solidFill>
                    <a:srgbClr val="000000"/>
                  </a:solidFill>
                  <a:latin typeface="Times New Roman" pitchFamily="18" charset="0"/>
                  <a:cs typeface="Times New Roman" pitchFamily="18" charset="0"/>
                </a:rPr>
                <a:t>Khách hàng tìm hiểu các dịch vụ của Công ty Du lịch </a:t>
              </a:r>
              <a:endParaRPr lang="en-US" sz="1600">
                <a:solidFill>
                  <a:srgbClr val="000000"/>
                </a:solidFill>
                <a:latin typeface=".VnTime" pitchFamily="34" charset="0"/>
                <a:cs typeface="Times New Roman" pitchFamily="18" charset="0"/>
              </a:endParaRPr>
            </a:p>
          </p:txBody>
        </p:sp>
        <p:sp>
          <p:nvSpPr>
            <p:cNvPr id="7177" name="AutoShape 5"/>
            <p:cNvSpPr>
              <a:spLocks noChangeArrowheads="1"/>
            </p:cNvSpPr>
            <p:nvPr/>
          </p:nvSpPr>
          <p:spPr bwMode="auto">
            <a:xfrm>
              <a:off x="2421" y="3520"/>
              <a:ext cx="2340" cy="540"/>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z="1600">
                  <a:solidFill>
                    <a:srgbClr val="000000"/>
                  </a:solidFill>
                  <a:latin typeface="Times New Roman" pitchFamily="18" charset="0"/>
                  <a:cs typeface="Times New Roman" pitchFamily="18" charset="0"/>
                </a:rPr>
                <a:t>Khách hàng cung cấp các chi tiết đăng ký </a:t>
              </a:r>
              <a:endParaRPr lang="en-US" sz="1600">
                <a:solidFill>
                  <a:srgbClr val="000000"/>
                </a:solidFill>
                <a:latin typeface=".VnTime" pitchFamily="34" charset="0"/>
                <a:cs typeface="Times New Roman" pitchFamily="18" charset="0"/>
              </a:endParaRPr>
            </a:p>
          </p:txBody>
        </p:sp>
        <p:sp>
          <p:nvSpPr>
            <p:cNvPr id="7178" name="AutoShape 6"/>
            <p:cNvSpPr>
              <a:spLocks noChangeArrowheads="1"/>
            </p:cNvSpPr>
            <p:nvPr/>
          </p:nvSpPr>
          <p:spPr bwMode="auto">
            <a:xfrm>
              <a:off x="2421" y="4420"/>
              <a:ext cx="2340" cy="540"/>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z="1600">
                  <a:solidFill>
                    <a:srgbClr val="000000"/>
                  </a:solidFill>
                  <a:latin typeface="Times New Roman" pitchFamily="18" charset="0"/>
                  <a:cs typeface="Times New Roman" pitchFamily="18" charset="0"/>
                </a:rPr>
                <a:t>Khách hàng cung cấp  chi tiết  cách thức thanh toán </a:t>
              </a:r>
              <a:endParaRPr lang="en-US" sz="1600">
                <a:solidFill>
                  <a:srgbClr val="000000"/>
                </a:solidFill>
                <a:latin typeface=".VnTime" pitchFamily="34" charset="0"/>
                <a:cs typeface="Times New Roman" pitchFamily="18" charset="0"/>
              </a:endParaRPr>
            </a:p>
          </p:txBody>
        </p:sp>
        <p:sp>
          <p:nvSpPr>
            <p:cNvPr id="7179" name="AutoShape 7"/>
            <p:cNvSpPr>
              <a:spLocks noChangeArrowheads="1"/>
            </p:cNvSpPr>
            <p:nvPr/>
          </p:nvSpPr>
          <p:spPr bwMode="auto">
            <a:xfrm>
              <a:off x="2781" y="5320"/>
              <a:ext cx="1620" cy="540"/>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z="1600">
                  <a:solidFill>
                    <a:srgbClr val="000000"/>
                  </a:solidFill>
                  <a:latin typeface="Times New Roman" pitchFamily="18" charset="0"/>
                  <a:cs typeface="Times New Roman" pitchFamily="18" charset="0"/>
                </a:rPr>
                <a:t>Công ty Du lịch chấp nhận đăng ký </a:t>
              </a:r>
              <a:endParaRPr lang="en-US" sz="1600">
                <a:solidFill>
                  <a:srgbClr val="000000"/>
                </a:solidFill>
                <a:latin typeface=".VnTime" pitchFamily="34" charset="0"/>
                <a:cs typeface="Times New Roman" pitchFamily="18" charset="0"/>
              </a:endParaRPr>
            </a:p>
          </p:txBody>
        </p:sp>
        <p:grpSp>
          <p:nvGrpSpPr>
            <p:cNvPr id="7180" name="Group 13"/>
            <p:cNvGrpSpPr>
              <a:grpSpLocks/>
            </p:cNvGrpSpPr>
            <p:nvPr/>
          </p:nvGrpSpPr>
          <p:grpSpPr bwMode="auto">
            <a:xfrm>
              <a:off x="3396" y="6205"/>
              <a:ext cx="360" cy="360"/>
              <a:chOff x="3681" y="9364"/>
              <a:chExt cx="360" cy="360"/>
            </a:xfrm>
          </p:grpSpPr>
          <p:sp>
            <p:nvSpPr>
              <p:cNvPr id="7216" name="Oval 49"/>
              <p:cNvSpPr>
                <a:spLocks noChangeArrowheads="1"/>
              </p:cNvSpPr>
              <p:nvPr/>
            </p:nvSpPr>
            <p:spPr bwMode="auto">
              <a:xfrm>
                <a:off x="3681" y="9364"/>
                <a:ext cx="360" cy="360"/>
              </a:xfrm>
              <a:prstGeom prst="ellipse">
                <a:avLst/>
              </a:prstGeom>
              <a:solidFill>
                <a:srgbClr val="FFFFFF"/>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sp>
            <p:nvSpPr>
              <p:cNvPr id="7217" name="Oval 50"/>
              <p:cNvSpPr>
                <a:spLocks noChangeArrowheads="1"/>
              </p:cNvSpPr>
              <p:nvPr/>
            </p:nvSpPr>
            <p:spPr bwMode="auto">
              <a:xfrm>
                <a:off x="3771" y="9454"/>
                <a:ext cx="180" cy="180"/>
              </a:xfrm>
              <a:prstGeom prst="ellipse">
                <a:avLst/>
              </a:prstGeom>
              <a:solidFill>
                <a:srgbClr val="000000"/>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grpSp>
        <p:sp>
          <p:nvSpPr>
            <p:cNvPr id="7181" name="Text Box 11"/>
            <p:cNvSpPr txBox="1">
              <a:spLocks noChangeArrowheads="1"/>
            </p:cNvSpPr>
            <p:nvPr/>
          </p:nvSpPr>
          <p:spPr bwMode="auto">
            <a:xfrm>
              <a:off x="3861" y="1900"/>
              <a:ext cx="900"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ctr" defTabSz="1042782" eaLnBrk="1" fontAlgn="base" hangingPunct="1">
                <a:spcBef>
                  <a:spcPct val="0"/>
                </a:spcBef>
                <a:spcAft>
                  <a:spcPct val="0"/>
                </a:spcAft>
              </a:pPr>
              <a:r>
                <a:rPr lang="en-US" sz="1600">
                  <a:solidFill>
                    <a:srgbClr val="000000"/>
                  </a:solidFill>
                  <a:latin typeface="Times New Roman" pitchFamily="18" charset="0"/>
                  <a:cs typeface="Times New Roman" pitchFamily="18" charset="0"/>
                </a:rPr>
                <a:t>Bắt đầu đăng ký</a:t>
              </a:r>
            </a:p>
          </p:txBody>
        </p:sp>
        <p:sp>
          <p:nvSpPr>
            <p:cNvPr id="7182" name="Text Box 12"/>
            <p:cNvSpPr txBox="1">
              <a:spLocks noChangeArrowheads="1"/>
            </p:cNvSpPr>
            <p:nvPr/>
          </p:nvSpPr>
          <p:spPr bwMode="auto">
            <a:xfrm>
              <a:off x="3801" y="6098"/>
              <a:ext cx="1260"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ctr" defTabSz="1042782" eaLnBrk="1" fontAlgn="base" hangingPunct="1">
                <a:spcBef>
                  <a:spcPct val="0"/>
                </a:spcBef>
                <a:spcAft>
                  <a:spcPct val="0"/>
                </a:spcAft>
              </a:pPr>
              <a:r>
                <a:rPr lang="en-US" sz="1600">
                  <a:solidFill>
                    <a:srgbClr val="000000"/>
                  </a:solidFill>
                  <a:latin typeface="Times New Roman" pitchFamily="18" charset="0"/>
                  <a:cs typeface="Times New Roman" pitchFamily="18" charset="0"/>
                </a:rPr>
                <a:t>Khách hàng được đăng ký</a:t>
              </a:r>
              <a:endParaRPr lang="en-US" sz="1600">
                <a:solidFill>
                  <a:srgbClr val="000000"/>
                </a:solidFill>
                <a:latin typeface=".VnTime" pitchFamily="34" charset="0"/>
                <a:cs typeface="Times New Roman" pitchFamily="18" charset="0"/>
              </a:endParaRPr>
            </a:p>
          </p:txBody>
        </p:sp>
        <p:cxnSp>
          <p:nvCxnSpPr>
            <p:cNvPr id="7183" name="Line 13"/>
            <p:cNvCxnSpPr>
              <a:cxnSpLocks noChangeShapeType="1"/>
            </p:cNvCxnSpPr>
            <p:nvPr/>
          </p:nvCxnSpPr>
          <p:spPr bwMode="auto">
            <a:xfrm>
              <a:off x="3606" y="2245"/>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84" name="Line 14"/>
            <p:cNvCxnSpPr>
              <a:cxnSpLocks noChangeShapeType="1"/>
            </p:cNvCxnSpPr>
            <p:nvPr/>
          </p:nvCxnSpPr>
          <p:spPr bwMode="auto">
            <a:xfrm>
              <a:off x="3606" y="316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85" name="Line 15"/>
            <p:cNvCxnSpPr>
              <a:cxnSpLocks noChangeShapeType="1"/>
            </p:cNvCxnSpPr>
            <p:nvPr/>
          </p:nvCxnSpPr>
          <p:spPr bwMode="auto">
            <a:xfrm>
              <a:off x="3591" y="406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86" name="Line 16"/>
            <p:cNvCxnSpPr>
              <a:cxnSpLocks noChangeShapeType="1"/>
            </p:cNvCxnSpPr>
            <p:nvPr/>
          </p:nvCxnSpPr>
          <p:spPr bwMode="auto">
            <a:xfrm>
              <a:off x="3591" y="496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87" name="Line 17"/>
            <p:cNvCxnSpPr>
              <a:cxnSpLocks noChangeShapeType="1"/>
            </p:cNvCxnSpPr>
            <p:nvPr/>
          </p:nvCxnSpPr>
          <p:spPr bwMode="auto">
            <a:xfrm>
              <a:off x="3576" y="586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188" name="Oval 21"/>
            <p:cNvSpPr>
              <a:spLocks noChangeArrowheads="1"/>
            </p:cNvSpPr>
            <p:nvPr/>
          </p:nvSpPr>
          <p:spPr bwMode="auto">
            <a:xfrm>
              <a:off x="6396" y="2050"/>
              <a:ext cx="180" cy="180"/>
            </a:xfrm>
            <a:prstGeom prst="ellipse">
              <a:avLst/>
            </a:prstGeom>
            <a:solidFill>
              <a:srgbClr val="000000"/>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sp>
          <p:nvSpPr>
            <p:cNvPr id="7189" name="AutoShape 19"/>
            <p:cNvSpPr>
              <a:spLocks noChangeArrowheads="1"/>
            </p:cNvSpPr>
            <p:nvPr/>
          </p:nvSpPr>
          <p:spPr bwMode="auto">
            <a:xfrm>
              <a:off x="5676" y="2620"/>
              <a:ext cx="1620" cy="360"/>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z="1600">
                  <a:solidFill>
                    <a:srgbClr val="000000"/>
                  </a:solidFill>
                  <a:latin typeface="Times New Roman" pitchFamily="18" charset="0"/>
                  <a:cs typeface="Times New Roman" pitchFamily="18" charset="0"/>
                </a:rPr>
                <a:t>Xác nhận yêu cầu </a:t>
              </a:r>
              <a:endParaRPr lang="en-US" sz="1600">
                <a:solidFill>
                  <a:srgbClr val="000000"/>
                </a:solidFill>
                <a:latin typeface=".VnTime" pitchFamily="34" charset="0"/>
                <a:cs typeface="Times New Roman" pitchFamily="18" charset="0"/>
              </a:endParaRPr>
            </a:p>
          </p:txBody>
        </p:sp>
        <p:cxnSp>
          <p:nvCxnSpPr>
            <p:cNvPr id="7190" name="Line 20"/>
            <p:cNvCxnSpPr>
              <a:cxnSpLocks noChangeShapeType="1"/>
            </p:cNvCxnSpPr>
            <p:nvPr/>
          </p:nvCxnSpPr>
          <p:spPr bwMode="auto">
            <a:xfrm>
              <a:off x="6486" y="2245"/>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191" name="AutoShape 21"/>
            <p:cNvSpPr>
              <a:spLocks noChangeArrowheads="1"/>
            </p:cNvSpPr>
            <p:nvPr/>
          </p:nvSpPr>
          <p:spPr bwMode="auto">
            <a:xfrm>
              <a:off x="6216" y="3340"/>
              <a:ext cx="540" cy="180"/>
            </a:xfrm>
            <a:prstGeom prst="flowChartDecision">
              <a:avLst/>
            </a:prstGeom>
            <a:solidFill>
              <a:srgbClr val="FFFFFF"/>
            </a:solidFill>
            <a:ln w="9525">
              <a:solidFill>
                <a:srgbClr val="000000"/>
              </a:solidFill>
              <a:miter lim="800000"/>
              <a:headEnd/>
              <a:tailEnd/>
            </a:ln>
          </p:spPr>
          <p:txBody>
            <a:bodyPr/>
            <a:lstStyle/>
            <a:p>
              <a:pPr algn="ctr" defTabSz="1042782" fontAlgn="base">
                <a:spcBef>
                  <a:spcPct val="0"/>
                </a:spcBef>
                <a:spcAft>
                  <a:spcPct val="0"/>
                </a:spcAft>
              </a:pPr>
              <a:endParaRPr lang="en-US" sz="1600">
                <a:solidFill>
                  <a:srgbClr val="000000"/>
                </a:solidFill>
              </a:endParaRPr>
            </a:p>
          </p:txBody>
        </p:sp>
        <p:cxnSp>
          <p:nvCxnSpPr>
            <p:cNvPr id="7192" name="Line 22"/>
            <p:cNvCxnSpPr>
              <a:cxnSpLocks noChangeShapeType="1"/>
            </p:cNvCxnSpPr>
            <p:nvPr/>
          </p:nvCxnSpPr>
          <p:spPr bwMode="auto">
            <a:xfrm>
              <a:off x="6486" y="298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93" name="Line 23"/>
            <p:cNvCxnSpPr>
              <a:cxnSpLocks noChangeShapeType="1"/>
            </p:cNvCxnSpPr>
            <p:nvPr/>
          </p:nvCxnSpPr>
          <p:spPr bwMode="auto">
            <a:xfrm>
              <a:off x="6741" y="3430"/>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194" name="Text Box 24"/>
            <p:cNvSpPr txBox="1">
              <a:spLocks noChangeArrowheads="1"/>
            </p:cNvSpPr>
            <p:nvPr/>
          </p:nvSpPr>
          <p:spPr bwMode="auto">
            <a:xfrm>
              <a:off x="6921" y="2995"/>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ctr" defTabSz="1042782" eaLnBrk="1" fontAlgn="base" hangingPunct="1">
                <a:spcBef>
                  <a:spcPct val="0"/>
                </a:spcBef>
                <a:spcAft>
                  <a:spcPct val="0"/>
                </a:spcAft>
              </a:pPr>
              <a:r>
                <a:rPr lang="en-US" sz="1600">
                  <a:solidFill>
                    <a:srgbClr val="000000"/>
                  </a:solidFill>
                  <a:latin typeface="Times New Roman" pitchFamily="18" charset="0"/>
                  <a:cs typeface="Times New Roman" pitchFamily="18" charset="0"/>
                </a:rPr>
                <a:t>Yêu cầu không hợp lệ</a:t>
              </a:r>
              <a:endParaRPr lang="en-US" sz="1600">
                <a:solidFill>
                  <a:srgbClr val="000000"/>
                </a:solidFill>
                <a:latin typeface=".VnTime" pitchFamily="34" charset="0"/>
                <a:cs typeface="Times New Roman" pitchFamily="18" charset="0"/>
              </a:endParaRPr>
            </a:p>
          </p:txBody>
        </p:sp>
        <p:sp>
          <p:nvSpPr>
            <p:cNvPr id="7195" name="AutoShape 25"/>
            <p:cNvSpPr>
              <a:spLocks noChangeArrowheads="1"/>
            </p:cNvSpPr>
            <p:nvPr/>
          </p:nvSpPr>
          <p:spPr bwMode="auto">
            <a:xfrm>
              <a:off x="8361" y="3190"/>
              <a:ext cx="1620" cy="454"/>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z="1600">
                  <a:solidFill>
                    <a:srgbClr val="000000"/>
                  </a:solidFill>
                  <a:latin typeface="Times New Roman" pitchFamily="18" charset="0"/>
                  <a:cs typeface="Times New Roman" pitchFamily="18" charset="0"/>
                </a:rPr>
                <a:t>Phát sinh ngoại lệ validation</a:t>
              </a:r>
              <a:endParaRPr lang="en-US" sz="1600">
                <a:solidFill>
                  <a:srgbClr val="000000"/>
                </a:solidFill>
                <a:latin typeface=".VnTime" pitchFamily="34" charset="0"/>
                <a:cs typeface="Times New Roman" pitchFamily="18" charset="0"/>
              </a:endParaRPr>
            </a:p>
          </p:txBody>
        </p:sp>
        <p:grpSp>
          <p:nvGrpSpPr>
            <p:cNvPr id="7196" name="Group 29"/>
            <p:cNvGrpSpPr>
              <a:grpSpLocks/>
            </p:cNvGrpSpPr>
            <p:nvPr/>
          </p:nvGrpSpPr>
          <p:grpSpPr bwMode="auto">
            <a:xfrm>
              <a:off x="8961" y="4000"/>
              <a:ext cx="360" cy="360"/>
              <a:chOff x="3681" y="9364"/>
              <a:chExt cx="360" cy="360"/>
            </a:xfrm>
          </p:grpSpPr>
          <p:sp>
            <p:nvSpPr>
              <p:cNvPr id="7214" name="Oval 47"/>
              <p:cNvSpPr>
                <a:spLocks noChangeArrowheads="1"/>
              </p:cNvSpPr>
              <p:nvPr/>
            </p:nvSpPr>
            <p:spPr bwMode="auto">
              <a:xfrm>
                <a:off x="3681" y="9364"/>
                <a:ext cx="360" cy="360"/>
              </a:xfrm>
              <a:prstGeom prst="ellipse">
                <a:avLst/>
              </a:prstGeom>
              <a:solidFill>
                <a:srgbClr val="FFFFFF"/>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sp>
            <p:nvSpPr>
              <p:cNvPr id="7215" name="Oval 48"/>
              <p:cNvSpPr>
                <a:spLocks noChangeArrowheads="1"/>
              </p:cNvSpPr>
              <p:nvPr/>
            </p:nvSpPr>
            <p:spPr bwMode="auto">
              <a:xfrm>
                <a:off x="3771" y="9454"/>
                <a:ext cx="180" cy="180"/>
              </a:xfrm>
              <a:prstGeom prst="ellipse">
                <a:avLst/>
              </a:prstGeom>
              <a:solidFill>
                <a:srgbClr val="000000"/>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grpSp>
        <p:cxnSp>
          <p:nvCxnSpPr>
            <p:cNvPr id="7197" name="Line 29"/>
            <p:cNvCxnSpPr>
              <a:cxnSpLocks noChangeShapeType="1"/>
            </p:cNvCxnSpPr>
            <p:nvPr/>
          </p:nvCxnSpPr>
          <p:spPr bwMode="auto">
            <a:xfrm>
              <a:off x="9141" y="3655"/>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198" name="AutoShape 30"/>
            <p:cNvSpPr>
              <a:spLocks noChangeArrowheads="1"/>
            </p:cNvSpPr>
            <p:nvPr/>
          </p:nvSpPr>
          <p:spPr bwMode="auto">
            <a:xfrm>
              <a:off x="5676" y="3865"/>
              <a:ext cx="1605" cy="454"/>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z="1600">
                  <a:solidFill>
                    <a:srgbClr val="000000"/>
                  </a:solidFill>
                  <a:latin typeface="Times New Roman" pitchFamily="18" charset="0"/>
                  <a:cs typeface="Times New Roman" pitchFamily="18" charset="0"/>
                </a:rPr>
                <a:t>Thêm yêu cầu vào collection  </a:t>
              </a:r>
              <a:endParaRPr lang="en-US" sz="1600">
                <a:solidFill>
                  <a:srgbClr val="000000"/>
                </a:solidFill>
                <a:latin typeface=".VnTime" pitchFamily="34" charset="0"/>
                <a:cs typeface="Times New Roman" pitchFamily="18" charset="0"/>
              </a:endParaRPr>
            </a:p>
          </p:txBody>
        </p:sp>
        <p:cxnSp>
          <p:nvCxnSpPr>
            <p:cNvPr id="7199" name="Line 31"/>
            <p:cNvCxnSpPr>
              <a:cxnSpLocks noChangeShapeType="1"/>
            </p:cNvCxnSpPr>
            <p:nvPr/>
          </p:nvCxnSpPr>
          <p:spPr bwMode="auto">
            <a:xfrm>
              <a:off x="6486" y="3505"/>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00" name="AutoShape 32"/>
            <p:cNvSpPr>
              <a:spLocks noChangeArrowheads="1"/>
            </p:cNvSpPr>
            <p:nvPr/>
          </p:nvSpPr>
          <p:spPr bwMode="auto">
            <a:xfrm>
              <a:off x="6216" y="4705"/>
              <a:ext cx="540" cy="180"/>
            </a:xfrm>
            <a:prstGeom prst="flowChartDecision">
              <a:avLst/>
            </a:prstGeom>
            <a:solidFill>
              <a:srgbClr val="FFFFFF"/>
            </a:solidFill>
            <a:ln w="9525">
              <a:solidFill>
                <a:srgbClr val="000000"/>
              </a:solidFill>
              <a:miter lim="800000"/>
              <a:headEnd/>
              <a:tailEnd/>
            </a:ln>
          </p:spPr>
          <p:txBody>
            <a:bodyPr/>
            <a:lstStyle/>
            <a:p>
              <a:pPr algn="ctr" defTabSz="1042782" fontAlgn="base">
                <a:spcBef>
                  <a:spcPct val="0"/>
                </a:spcBef>
                <a:spcAft>
                  <a:spcPct val="0"/>
                </a:spcAft>
              </a:pPr>
              <a:endParaRPr lang="en-US" sz="1600">
                <a:solidFill>
                  <a:srgbClr val="000000"/>
                </a:solidFill>
              </a:endParaRPr>
            </a:p>
          </p:txBody>
        </p:sp>
        <p:cxnSp>
          <p:nvCxnSpPr>
            <p:cNvPr id="7201" name="Line 33"/>
            <p:cNvCxnSpPr>
              <a:cxnSpLocks noChangeShapeType="1"/>
            </p:cNvCxnSpPr>
            <p:nvPr/>
          </p:nvCxnSpPr>
          <p:spPr bwMode="auto">
            <a:xfrm>
              <a:off x="6486" y="433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202" name="Line 34"/>
            <p:cNvCxnSpPr>
              <a:cxnSpLocks noChangeShapeType="1"/>
            </p:cNvCxnSpPr>
            <p:nvPr/>
          </p:nvCxnSpPr>
          <p:spPr bwMode="auto">
            <a:xfrm>
              <a:off x="6741" y="4795"/>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03" name="Text Box 35"/>
            <p:cNvSpPr txBox="1">
              <a:spLocks noChangeArrowheads="1"/>
            </p:cNvSpPr>
            <p:nvPr/>
          </p:nvSpPr>
          <p:spPr bwMode="auto">
            <a:xfrm>
              <a:off x="6921" y="4360"/>
              <a:ext cx="126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ctr" defTabSz="1042782" eaLnBrk="1" fontAlgn="base" hangingPunct="1">
                <a:spcBef>
                  <a:spcPct val="0"/>
                </a:spcBef>
                <a:spcAft>
                  <a:spcPct val="0"/>
                </a:spcAft>
              </a:pPr>
              <a:r>
                <a:rPr lang="en-US" sz="1600">
                  <a:solidFill>
                    <a:srgbClr val="000000"/>
                  </a:solidFill>
                  <a:latin typeface="Times New Roman" pitchFamily="18" charset="0"/>
                  <a:cs typeface="Times New Roman" pitchFamily="18" charset="0"/>
                </a:rPr>
                <a:t>Yêu cầu bị collection từ chối </a:t>
              </a:r>
              <a:endParaRPr lang="en-US" sz="1600">
                <a:solidFill>
                  <a:srgbClr val="000000"/>
                </a:solidFill>
                <a:latin typeface=".VnTime" pitchFamily="34" charset="0"/>
                <a:cs typeface="Times New Roman" pitchFamily="18" charset="0"/>
              </a:endParaRPr>
            </a:p>
          </p:txBody>
        </p:sp>
        <p:sp>
          <p:nvSpPr>
            <p:cNvPr id="7204" name="AutoShape 36"/>
            <p:cNvSpPr>
              <a:spLocks noChangeArrowheads="1"/>
            </p:cNvSpPr>
            <p:nvPr/>
          </p:nvSpPr>
          <p:spPr bwMode="auto">
            <a:xfrm>
              <a:off x="8361" y="4615"/>
              <a:ext cx="1620" cy="454"/>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z="1600">
                  <a:solidFill>
                    <a:srgbClr val="000000"/>
                  </a:solidFill>
                  <a:latin typeface="Times New Roman" pitchFamily="18" charset="0"/>
                  <a:cs typeface="Times New Roman" pitchFamily="18" charset="0"/>
                </a:rPr>
                <a:t>Phát sinh ngoại lệ collection</a:t>
              </a:r>
              <a:endParaRPr lang="en-US" sz="1600">
                <a:solidFill>
                  <a:srgbClr val="000000"/>
                </a:solidFill>
                <a:latin typeface=".VnTime" pitchFamily="34" charset="0"/>
                <a:cs typeface="Times New Roman" pitchFamily="18" charset="0"/>
              </a:endParaRPr>
            </a:p>
          </p:txBody>
        </p:sp>
        <p:grpSp>
          <p:nvGrpSpPr>
            <p:cNvPr id="7205" name="Group 38"/>
            <p:cNvGrpSpPr>
              <a:grpSpLocks/>
            </p:cNvGrpSpPr>
            <p:nvPr/>
          </p:nvGrpSpPr>
          <p:grpSpPr bwMode="auto">
            <a:xfrm>
              <a:off x="8961" y="5425"/>
              <a:ext cx="360" cy="360"/>
              <a:chOff x="3681" y="9364"/>
              <a:chExt cx="360" cy="360"/>
            </a:xfrm>
          </p:grpSpPr>
          <p:sp>
            <p:nvSpPr>
              <p:cNvPr id="7212" name="Oval 45"/>
              <p:cNvSpPr>
                <a:spLocks noChangeArrowheads="1"/>
              </p:cNvSpPr>
              <p:nvPr/>
            </p:nvSpPr>
            <p:spPr bwMode="auto">
              <a:xfrm>
                <a:off x="3681" y="9364"/>
                <a:ext cx="360" cy="360"/>
              </a:xfrm>
              <a:prstGeom prst="ellipse">
                <a:avLst/>
              </a:prstGeom>
              <a:solidFill>
                <a:srgbClr val="FFFFFF"/>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sp>
            <p:nvSpPr>
              <p:cNvPr id="7213" name="Oval 46"/>
              <p:cNvSpPr>
                <a:spLocks noChangeArrowheads="1"/>
              </p:cNvSpPr>
              <p:nvPr/>
            </p:nvSpPr>
            <p:spPr bwMode="auto">
              <a:xfrm>
                <a:off x="3771" y="9454"/>
                <a:ext cx="180" cy="180"/>
              </a:xfrm>
              <a:prstGeom prst="ellipse">
                <a:avLst/>
              </a:prstGeom>
              <a:solidFill>
                <a:srgbClr val="000000"/>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grpSp>
        <p:cxnSp>
          <p:nvCxnSpPr>
            <p:cNvPr id="7206" name="Line 40"/>
            <p:cNvCxnSpPr>
              <a:cxnSpLocks noChangeShapeType="1"/>
            </p:cNvCxnSpPr>
            <p:nvPr/>
          </p:nvCxnSpPr>
          <p:spPr bwMode="auto">
            <a:xfrm>
              <a:off x="9141" y="508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207" name="Line 41"/>
            <p:cNvCxnSpPr>
              <a:cxnSpLocks noChangeShapeType="1"/>
            </p:cNvCxnSpPr>
            <p:nvPr/>
          </p:nvCxnSpPr>
          <p:spPr bwMode="auto">
            <a:xfrm>
              <a:off x="6486" y="487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08" name="Text Box 42"/>
            <p:cNvSpPr txBox="1">
              <a:spLocks noChangeArrowheads="1"/>
            </p:cNvSpPr>
            <p:nvPr/>
          </p:nvSpPr>
          <p:spPr bwMode="auto">
            <a:xfrm>
              <a:off x="6741" y="4960"/>
              <a:ext cx="126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ctr" defTabSz="1042782" eaLnBrk="1" fontAlgn="base" hangingPunct="1">
                <a:spcBef>
                  <a:spcPct val="0"/>
                </a:spcBef>
                <a:spcAft>
                  <a:spcPct val="0"/>
                </a:spcAft>
              </a:pPr>
              <a:r>
                <a:rPr lang="en-US" sz="1600">
                  <a:solidFill>
                    <a:srgbClr val="000000"/>
                  </a:solidFill>
                  <a:latin typeface="Times New Roman" pitchFamily="18" charset="0"/>
                  <a:cs typeface="Times New Roman" pitchFamily="18" charset="0"/>
                </a:rPr>
                <a:t>collection chấp nhận yêu cầu </a:t>
              </a:r>
              <a:endParaRPr lang="en-US" sz="1600">
                <a:solidFill>
                  <a:srgbClr val="000000"/>
                </a:solidFill>
                <a:latin typeface=".VnTime" pitchFamily="34" charset="0"/>
                <a:cs typeface="Times New Roman" pitchFamily="18" charset="0"/>
              </a:endParaRPr>
            </a:p>
          </p:txBody>
        </p:sp>
        <p:grpSp>
          <p:nvGrpSpPr>
            <p:cNvPr id="7209" name="Group 42"/>
            <p:cNvGrpSpPr>
              <a:grpSpLocks/>
            </p:cNvGrpSpPr>
            <p:nvPr/>
          </p:nvGrpSpPr>
          <p:grpSpPr bwMode="auto">
            <a:xfrm>
              <a:off x="6306" y="5200"/>
              <a:ext cx="360" cy="360"/>
              <a:chOff x="3681" y="9364"/>
              <a:chExt cx="360" cy="360"/>
            </a:xfrm>
          </p:grpSpPr>
          <p:sp>
            <p:nvSpPr>
              <p:cNvPr id="7210" name="Oval 43"/>
              <p:cNvSpPr>
                <a:spLocks noChangeArrowheads="1"/>
              </p:cNvSpPr>
              <p:nvPr/>
            </p:nvSpPr>
            <p:spPr bwMode="auto">
              <a:xfrm>
                <a:off x="3681" y="9364"/>
                <a:ext cx="360" cy="360"/>
              </a:xfrm>
              <a:prstGeom prst="ellipse">
                <a:avLst/>
              </a:prstGeom>
              <a:solidFill>
                <a:srgbClr val="FFFFFF"/>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sp>
            <p:nvSpPr>
              <p:cNvPr id="7211" name="Oval 44"/>
              <p:cNvSpPr>
                <a:spLocks noChangeArrowheads="1"/>
              </p:cNvSpPr>
              <p:nvPr/>
            </p:nvSpPr>
            <p:spPr bwMode="auto">
              <a:xfrm>
                <a:off x="3771" y="9454"/>
                <a:ext cx="180" cy="180"/>
              </a:xfrm>
              <a:prstGeom prst="ellipse">
                <a:avLst/>
              </a:prstGeom>
              <a:solidFill>
                <a:srgbClr val="000000"/>
              </a:solidFill>
              <a:ln w="9525">
                <a:solidFill>
                  <a:srgbClr val="000000"/>
                </a:solidFill>
                <a:round/>
                <a:headEnd/>
                <a:tailEnd/>
              </a:ln>
            </p:spPr>
            <p:txBody>
              <a:bodyPr/>
              <a:lstStyle/>
              <a:p>
                <a:pPr algn="ctr" defTabSz="1042782" fontAlgn="base">
                  <a:spcBef>
                    <a:spcPct val="0"/>
                  </a:spcBef>
                  <a:spcAft>
                    <a:spcPct val="0"/>
                  </a:spcAft>
                </a:pPr>
                <a:endParaRPr lang="en-US" sz="1600">
                  <a:solidFill>
                    <a:srgbClr val="000000"/>
                  </a:solidFill>
                </a:endParaRPr>
              </a:p>
            </p:txBody>
          </p:sp>
        </p:grpSp>
      </p:grpSp>
      <p:sp>
        <p:nvSpPr>
          <p:cNvPr id="7174" name="Rectangle 59"/>
          <p:cNvSpPr>
            <a:spLocks noChangeArrowheads="1"/>
          </p:cNvSpPr>
          <p:nvPr/>
        </p:nvSpPr>
        <p:spPr bwMode="auto">
          <a:xfrm>
            <a:off x="5241381" y="243376"/>
            <a:ext cx="210637" cy="520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9900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4268" tIns="52133" rIns="104268" bIns="52133" anchor="ctr">
            <a:spAutoFit/>
          </a:bodyPr>
          <a:lstStyle/>
          <a:p>
            <a:pPr algn="ctr" defTabSz="1042782" eaLnBrk="0" fontAlgn="base" hangingPunct="0">
              <a:spcBef>
                <a:spcPct val="0"/>
              </a:spcBef>
              <a:spcAft>
                <a:spcPct val="0"/>
              </a:spcAft>
            </a:pPr>
            <a:endParaRPr lang="en-US" sz="2700">
              <a:solidFill>
                <a:srgbClr val="000000"/>
              </a:solidFill>
            </a:endParaRPr>
          </a:p>
        </p:txBody>
      </p:sp>
    </p:spTree>
    <p:extLst>
      <p:ext uri="{BB962C8B-B14F-4D97-AF65-F5344CB8AC3E}">
        <p14:creationId xmlns:p14="http://schemas.microsoft.com/office/powerpoint/2010/main" val="396265476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930538" y="730250"/>
            <a:ext cx="5940162" cy="677108"/>
          </a:xfrm>
        </p:spPr>
        <p:txBody>
          <a:bodyPr/>
          <a:lstStyle/>
          <a:p>
            <a:pPr eaLnBrk="1" hangingPunct="1"/>
            <a:r>
              <a:rPr lang="en-US" sz="4400"/>
              <a:t>Biểu đồ hoạt động</a:t>
            </a:r>
          </a:p>
        </p:txBody>
      </p:sp>
      <p:sp>
        <p:nvSpPr>
          <p:cNvPr id="8197" name="Rectangle 3"/>
          <p:cNvSpPr>
            <a:spLocks noGrp="1" noChangeArrowheads="1"/>
          </p:cNvSpPr>
          <p:nvPr>
            <p:ph type="body" idx="4294967295"/>
          </p:nvPr>
        </p:nvSpPr>
        <p:spPr>
          <a:xfrm>
            <a:off x="927100" y="1696693"/>
            <a:ext cx="5346700" cy="5170646"/>
          </a:xfrm>
        </p:spPr>
        <p:txBody>
          <a:bodyPr/>
          <a:lstStyle/>
          <a:p>
            <a:pPr marL="0" indent="0" algn="just" eaLnBrk="1" hangingPunct="1">
              <a:lnSpc>
                <a:spcPct val="150000"/>
              </a:lnSpc>
              <a:buNone/>
            </a:pPr>
            <a:r>
              <a:rPr lang="en-US" sz="2800" smtClean="0"/>
              <a:t>Biểu đồ hoạt động là 1 đồ thị có hướng, các nút là các hoạt động, các cung là các chuyển dịch</a:t>
            </a:r>
          </a:p>
          <a:p>
            <a:pPr marL="0" indent="0" algn="just" eaLnBrk="1" hangingPunct="1">
              <a:lnSpc>
                <a:spcPct val="150000"/>
              </a:lnSpc>
              <a:buNone/>
            </a:pPr>
            <a:r>
              <a:rPr lang="en-US" sz="2800" smtClean="0"/>
              <a:t>+ Hoạt động (Activity) là một công việc. Trong biểu đồ hoạt động, hoạt động được biễu diễn bằng 1 hình chữ nhật tròn góc, có mang tên của các hoạt động</a:t>
            </a:r>
          </a:p>
        </p:txBody>
      </p:sp>
      <p:sp>
        <p:nvSpPr>
          <p:cNvPr id="8198" name="Rounded Rectangle 1"/>
          <p:cNvSpPr>
            <a:spLocks noChangeArrowheads="1"/>
          </p:cNvSpPr>
          <p:nvPr/>
        </p:nvSpPr>
        <p:spPr bwMode="auto">
          <a:xfrm>
            <a:off x="6950710" y="3778250"/>
            <a:ext cx="2762462" cy="1007533"/>
          </a:xfrm>
          <a:prstGeom prst="roundRect">
            <a:avLst>
              <a:gd name="adj" fmla="val 16667"/>
            </a:avLst>
          </a:prstGeom>
          <a:solidFill>
            <a:schemeClr val="accent1"/>
          </a:solidFill>
          <a:ln w="0" algn="ctr">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4268" tIns="52133" rIns="104268" bIns="52133"/>
          <a:lstStyle/>
          <a:p>
            <a:pPr algn="ctr" defTabSz="1042782" fontAlgn="base">
              <a:spcBef>
                <a:spcPct val="0"/>
              </a:spcBef>
              <a:spcAft>
                <a:spcPct val="0"/>
              </a:spcAft>
            </a:pPr>
            <a:r>
              <a:rPr lang="en-US" sz="2700">
                <a:solidFill>
                  <a:srgbClr val="000000"/>
                </a:solidFill>
              </a:rPr>
              <a:t>Xác nhận </a:t>
            </a:r>
          </a:p>
          <a:p>
            <a:pPr algn="ctr" defTabSz="1042782" fontAlgn="base">
              <a:spcBef>
                <a:spcPct val="0"/>
              </a:spcBef>
              <a:spcAft>
                <a:spcPct val="0"/>
              </a:spcAft>
            </a:pPr>
            <a:r>
              <a:rPr lang="en-US" sz="2700">
                <a:solidFill>
                  <a:srgbClr val="000000"/>
                </a:solidFill>
              </a:rPr>
              <a:t>yêu cầu</a:t>
            </a:r>
          </a:p>
        </p:txBody>
      </p:sp>
    </p:spTree>
    <p:extLst>
      <p:ext uri="{BB962C8B-B14F-4D97-AF65-F5344CB8AC3E}">
        <p14:creationId xmlns:p14="http://schemas.microsoft.com/office/powerpoint/2010/main" val="33587374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idx="4294967295"/>
          </p:nvPr>
        </p:nvSpPr>
        <p:spPr>
          <a:xfrm>
            <a:off x="774700" y="425450"/>
            <a:ext cx="5299151" cy="847725"/>
          </a:xfrm>
        </p:spPr>
        <p:txBody>
          <a:bodyPr/>
          <a:lstStyle/>
          <a:p>
            <a:pPr eaLnBrk="1" hangingPunct="1"/>
            <a:r>
              <a:rPr lang="en-US" sz="4100"/>
              <a:t>Biểu đồ hoạt động</a:t>
            </a:r>
          </a:p>
        </p:txBody>
      </p:sp>
      <p:sp>
        <p:nvSpPr>
          <p:cNvPr id="9221" name="Rectangle 3"/>
          <p:cNvSpPr>
            <a:spLocks noGrp="1" noChangeArrowheads="1"/>
          </p:cNvSpPr>
          <p:nvPr>
            <p:ph type="body" idx="4294967295"/>
          </p:nvPr>
        </p:nvSpPr>
        <p:spPr>
          <a:xfrm>
            <a:off x="755650" y="1343025"/>
            <a:ext cx="8858250" cy="2309813"/>
          </a:xfrm>
        </p:spPr>
        <p:txBody>
          <a:bodyPr/>
          <a:lstStyle/>
          <a:p>
            <a:pPr eaLnBrk="1" hangingPunct="1">
              <a:lnSpc>
                <a:spcPct val="150000"/>
              </a:lnSpc>
            </a:pPr>
            <a:r>
              <a:rPr lang="en-US" smtClean="0"/>
              <a:t>Dịch chuyển </a:t>
            </a:r>
            <a:r>
              <a:rPr lang="en-US" smtClean="0">
                <a:solidFill>
                  <a:schemeClr val="folHlink"/>
                </a:solidFill>
              </a:rPr>
              <a:t>(Transition)</a:t>
            </a:r>
          </a:p>
          <a:p>
            <a:pPr lvl="1" eaLnBrk="1" hangingPunct="1">
              <a:lnSpc>
                <a:spcPct val="150000"/>
              </a:lnSpc>
            </a:pPr>
            <a:r>
              <a:rPr lang="en-US" sz="2700"/>
              <a:t>Chỉ ra luồng điều khiển từ hoạt động này đến hoạt động khác, được biễu diễn bằng hình mũi tên.</a:t>
            </a:r>
          </a:p>
        </p:txBody>
      </p:sp>
      <p:grpSp>
        <p:nvGrpSpPr>
          <p:cNvPr id="9222" name="Group 6"/>
          <p:cNvGrpSpPr>
            <a:grpSpLocks/>
          </p:cNvGrpSpPr>
          <p:nvPr/>
        </p:nvGrpSpPr>
        <p:grpSpPr bwMode="auto">
          <a:xfrm>
            <a:off x="2138680" y="3904193"/>
            <a:ext cx="6148705" cy="713669"/>
            <a:chOff x="2601" y="14856"/>
            <a:chExt cx="4500" cy="360"/>
          </a:xfrm>
        </p:grpSpPr>
        <p:sp>
          <p:nvSpPr>
            <p:cNvPr id="9228" name="AutoShape 47"/>
            <p:cNvSpPr>
              <a:spLocks noChangeArrowheads="1"/>
            </p:cNvSpPr>
            <p:nvPr/>
          </p:nvSpPr>
          <p:spPr bwMode="auto">
            <a:xfrm>
              <a:off x="2601" y="14856"/>
              <a:ext cx="1620" cy="360"/>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mtClean="0">
                  <a:solidFill>
                    <a:srgbClr val="000000"/>
                  </a:solidFill>
                  <a:latin typeface="Times New Roman" pitchFamily="18" charset="0"/>
                  <a:cs typeface="Times New Roman" pitchFamily="18" charset="0"/>
                </a:rPr>
                <a:t>Yêu cầu trả tiền</a:t>
              </a:r>
              <a:endParaRPr lang="en-US" smtClean="0">
                <a:solidFill>
                  <a:srgbClr val="000000"/>
                </a:solidFill>
                <a:latin typeface=".VnTime" pitchFamily="34" charset="0"/>
                <a:cs typeface="Times New Roman" pitchFamily="18" charset="0"/>
              </a:endParaRPr>
            </a:p>
          </p:txBody>
        </p:sp>
        <p:sp>
          <p:nvSpPr>
            <p:cNvPr id="9229" name="AutoShape 48"/>
            <p:cNvSpPr>
              <a:spLocks noChangeArrowheads="1"/>
            </p:cNvSpPr>
            <p:nvPr/>
          </p:nvSpPr>
          <p:spPr bwMode="auto">
            <a:xfrm>
              <a:off x="5481" y="14856"/>
              <a:ext cx="1620" cy="360"/>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smtClean="0">
                  <a:solidFill>
                    <a:srgbClr val="000000"/>
                  </a:solidFill>
                  <a:latin typeface="Times New Roman" pitchFamily="18" charset="0"/>
                  <a:cs typeface="Times New Roman" pitchFamily="18" charset="0"/>
                </a:rPr>
                <a:t>Chờ trả tiền</a:t>
              </a:r>
              <a:endParaRPr lang="en-US" smtClean="0">
                <a:solidFill>
                  <a:srgbClr val="000000"/>
                </a:solidFill>
                <a:latin typeface=".VnTime" pitchFamily="34" charset="0"/>
                <a:cs typeface="Times New Roman" pitchFamily="18" charset="0"/>
              </a:endParaRPr>
            </a:p>
          </p:txBody>
        </p:sp>
        <p:cxnSp>
          <p:nvCxnSpPr>
            <p:cNvPr id="9230" name="Line 49"/>
            <p:cNvCxnSpPr>
              <a:cxnSpLocks noChangeShapeType="1"/>
            </p:cNvCxnSpPr>
            <p:nvPr/>
          </p:nvCxnSpPr>
          <p:spPr bwMode="auto">
            <a:xfrm>
              <a:off x="4221" y="15036"/>
              <a:ext cx="126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grpSp>
      <p:grpSp>
        <p:nvGrpSpPr>
          <p:cNvPr id="9223" name="Group 10"/>
          <p:cNvGrpSpPr>
            <a:grpSpLocks/>
          </p:cNvGrpSpPr>
          <p:nvPr/>
        </p:nvGrpSpPr>
        <p:grpSpPr bwMode="auto">
          <a:xfrm>
            <a:off x="2138680" y="5289550"/>
            <a:ext cx="6148705" cy="839611"/>
            <a:chOff x="3141" y="1144"/>
            <a:chExt cx="4500" cy="480"/>
          </a:xfrm>
        </p:grpSpPr>
        <p:sp>
          <p:nvSpPr>
            <p:cNvPr id="9224" name="AutoShape 51"/>
            <p:cNvSpPr>
              <a:spLocks noChangeArrowheads="1"/>
            </p:cNvSpPr>
            <p:nvPr/>
          </p:nvSpPr>
          <p:spPr bwMode="auto">
            <a:xfrm>
              <a:off x="3141" y="1264"/>
              <a:ext cx="1620" cy="360"/>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Chờ trả tiền</a:t>
              </a:r>
              <a:endParaRPr lang="en-US">
                <a:solidFill>
                  <a:srgbClr val="000000"/>
                </a:solidFill>
                <a:latin typeface=".VnTime" pitchFamily="34" charset="0"/>
                <a:cs typeface="Times New Roman" pitchFamily="18" charset="0"/>
              </a:endParaRPr>
            </a:p>
          </p:txBody>
        </p:sp>
        <p:sp>
          <p:nvSpPr>
            <p:cNvPr id="9225" name="AutoShape 52"/>
            <p:cNvSpPr>
              <a:spLocks noChangeArrowheads="1"/>
            </p:cNvSpPr>
            <p:nvPr/>
          </p:nvSpPr>
          <p:spPr bwMode="auto">
            <a:xfrm>
              <a:off x="6021" y="1264"/>
              <a:ext cx="1620" cy="360"/>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Quá trình trả tiền</a:t>
              </a:r>
              <a:endParaRPr lang="en-US">
                <a:solidFill>
                  <a:srgbClr val="000000"/>
                </a:solidFill>
                <a:latin typeface=".VnTime" pitchFamily="34" charset="0"/>
                <a:cs typeface="Times New Roman" pitchFamily="18" charset="0"/>
              </a:endParaRPr>
            </a:p>
          </p:txBody>
        </p:sp>
        <p:cxnSp>
          <p:nvCxnSpPr>
            <p:cNvPr id="9226" name="Line 53"/>
            <p:cNvCxnSpPr>
              <a:cxnSpLocks noChangeShapeType="1"/>
            </p:cNvCxnSpPr>
            <p:nvPr/>
          </p:nvCxnSpPr>
          <p:spPr bwMode="auto">
            <a:xfrm>
              <a:off x="4761" y="1444"/>
              <a:ext cx="126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sp>
          <p:nvSpPr>
            <p:cNvPr id="9227" name="Text Box 54"/>
            <p:cNvSpPr txBox="1">
              <a:spLocks noChangeArrowheads="1"/>
            </p:cNvSpPr>
            <p:nvPr/>
          </p:nvSpPr>
          <p:spPr bwMode="auto">
            <a:xfrm>
              <a:off x="4776" y="1144"/>
              <a:ext cx="10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ctr" defTabSz="1042782" eaLnBrk="1" fontAlgn="base" hangingPunct="1">
                <a:spcBef>
                  <a:spcPct val="0"/>
                </a:spcBef>
                <a:spcAft>
                  <a:spcPct val="0"/>
                </a:spcAft>
              </a:pPr>
              <a:r>
                <a:rPr lang="en-US" sz="1800">
                  <a:solidFill>
                    <a:srgbClr val="000000"/>
                  </a:solidFill>
                  <a:latin typeface="Times New Roman" pitchFamily="18" charset="0"/>
                  <a:cs typeface="Times New Roman" pitchFamily="18" charset="0"/>
                </a:rPr>
                <a:t>Tiền đến</a:t>
              </a:r>
            </a:p>
          </p:txBody>
        </p:sp>
      </p:grpSp>
    </p:spTree>
    <p:extLst>
      <p:ext uri="{BB962C8B-B14F-4D97-AF65-F5344CB8AC3E}">
        <p14:creationId xmlns:p14="http://schemas.microsoft.com/office/powerpoint/2010/main" val="3785290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04122" y="1536193"/>
            <a:ext cx="1577172" cy="128625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11541" y="996187"/>
            <a:ext cx="7369175" cy="520653"/>
          </a:xfrm>
          <a:prstGeom prst="rect">
            <a:avLst/>
          </a:prstGeom>
        </p:spPr>
        <p:txBody>
          <a:bodyPr vert="horz" wrap="square" lIns="0" tIns="12698" rIns="0" bIns="0" rtlCol="0">
            <a:spAutoFit/>
          </a:bodyPr>
          <a:lstStyle/>
          <a:p>
            <a:pPr marL="12698">
              <a:spcBef>
                <a:spcPts val="100"/>
              </a:spcBef>
            </a:pPr>
            <a:r>
              <a:rPr sz="3300" spc="-5" dirty="0"/>
              <a:t>PHƯƠNG </a:t>
            </a:r>
            <a:r>
              <a:rPr sz="3300" dirty="0"/>
              <a:t>PHÁP </a:t>
            </a:r>
            <a:r>
              <a:rPr sz="3300" spc="-5" dirty="0"/>
              <a:t>XÁC </a:t>
            </a:r>
            <a:r>
              <a:rPr sz="3300" dirty="0"/>
              <a:t>ĐỊNH </a:t>
            </a:r>
            <a:r>
              <a:rPr sz="3300" spc="-10" dirty="0"/>
              <a:t>YÊU</a:t>
            </a:r>
            <a:r>
              <a:rPr sz="3300" spc="-60" dirty="0"/>
              <a:t> </a:t>
            </a:r>
            <a:r>
              <a:rPr sz="3300" dirty="0"/>
              <a:t>CẦU</a:t>
            </a:r>
            <a:endParaRPr sz="3300"/>
          </a:p>
        </p:txBody>
      </p:sp>
      <p:sp>
        <p:nvSpPr>
          <p:cNvPr id="4" name="object 4"/>
          <p:cNvSpPr txBox="1"/>
          <p:nvPr/>
        </p:nvSpPr>
        <p:spPr>
          <a:xfrm>
            <a:off x="1311542" y="1870955"/>
            <a:ext cx="7844790" cy="3197658"/>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latin typeface="Arial"/>
                <a:cs typeface="Arial"/>
              </a:rPr>
              <a:t>Phương </a:t>
            </a:r>
            <a:r>
              <a:rPr sz="3200" b="1" spc="-10" dirty="0">
                <a:latin typeface="Arial"/>
                <a:cs typeface="Arial"/>
              </a:rPr>
              <a:t>pháp </a:t>
            </a:r>
            <a:r>
              <a:rPr sz="3200" b="1" spc="-5" dirty="0">
                <a:latin typeface="Arial"/>
                <a:cs typeface="Arial"/>
              </a:rPr>
              <a:t>truyền</a:t>
            </a:r>
            <a:r>
              <a:rPr sz="3200" b="1" spc="-60" dirty="0">
                <a:latin typeface="Arial"/>
                <a:cs typeface="Arial"/>
              </a:rPr>
              <a:t> </a:t>
            </a:r>
            <a:r>
              <a:rPr sz="3200" b="1" spc="-5" dirty="0">
                <a:latin typeface="Arial"/>
                <a:cs typeface="Arial"/>
              </a:rPr>
              <a:t>thống</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Phỏng </a:t>
            </a:r>
            <a:r>
              <a:rPr sz="2900" dirty="0">
                <a:latin typeface="Arial"/>
                <a:cs typeface="Arial"/>
              </a:rPr>
              <a:t>vấn</a:t>
            </a:r>
            <a:r>
              <a:rPr sz="2900" spc="10" dirty="0">
                <a:latin typeface="Arial"/>
                <a:cs typeface="Arial"/>
              </a:rPr>
              <a:t> </a:t>
            </a:r>
            <a:r>
              <a:rPr sz="2900" dirty="0">
                <a:latin typeface="Arial"/>
                <a:cs typeface="Arial"/>
              </a:rPr>
              <a:t>(</a:t>
            </a:r>
            <a:r>
              <a:rPr sz="2900" dirty="0">
                <a:solidFill>
                  <a:srgbClr val="006FC0"/>
                </a:solidFill>
                <a:latin typeface="Arial"/>
                <a:cs typeface="Arial"/>
              </a:rPr>
              <a:t>interview</a:t>
            </a:r>
            <a:r>
              <a:rPr sz="2900" dirty="0">
                <a:latin typeface="Arial"/>
                <a:cs typeface="Arial"/>
              </a:rPr>
              <a:t>)</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Quan </a:t>
            </a:r>
            <a:r>
              <a:rPr sz="2900" dirty="0">
                <a:latin typeface="Arial"/>
                <a:cs typeface="Arial"/>
              </a:rPr>
              <a:t>sát tại chỗ</a:t>
            </a:r>
            <a:r>
              <a:rPr sz="2900" spc="-5" dirty="0">
                <a:latin typeface="Arial"/>
                <a:cs typeface="Arial"/>
              </a:rPr>
              <a:t> </a:t>
            </a:r>
            <a:r>
              <a:rPr sz="2900" dirty="0">
                <a:latin typeface="Arial"/>
                <a:cs typeface="Arial"/>
              </a:rPr>
              <a:t>(</a:t>
            </a:r>
            <a:r>
              <a:rPr sz="2900" dirty="0">
                <a:solidFill>
                  <a:srgbClr val="006FC0"/>
                </a:solidFill>
                <a:latin typeface="Arial"/>
                <a:cs typeface="Arial"/>
              </a:rPr>
              <a:t>observe</a:t>
            </a:r>
            <a:r>
              <a:rPr sz="2900" dirty="0">
                <a:latin typeface="Arial"/>
                <a:cs typeface="Arial"/>
              </a:rPr>
              <a:t>)</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Điều tra </a:t>
            </a:r>
            <a:r>
              <a:rPr sz="2900" dirty="0">
                <a:latin typeface="Arial"/>
                <a:cs typeface="Arial"/>
              </a:rPr>
              <a:t>bảng </a:t>
            </a:r>
            <a:r>
              <a:rPr sz="2900" spc="-5" dirty="0">
                <a:latin typeface="Arial"/>
                <a:cs typeface="Arial"/>
              </a:rPr>
              <a:t>hỏi</a:t>
            </a:r>
            <a:r>
              <a:rPr sz="2900" spc="25" dirty="0">
                <a:latin typeface="Arial"/>
                <a:cs typeface="Arial"/>
              </a:rPr>
              <a:t> </a:t>
            </a:r>
            <a:r>
              <a:rPr sz="2900" dirty="0">
                <a:latin typeface="Arial"/>
                <a:cs typeface="Arial"/>
              </a:rPr>
              <a:t>(</a:t>
            </a:r>
            <a:r>
              <a:rPr sz="2900" dirty="0">
                <a:solidFill>
                  <a:srgbClr val="006FC0"/>
                </a:solidFill>
                <a:latin typeface="Arial"/>
                <a:cs typeface="Arial"/>
              </a:rPr>
              <a:t>questionnaire</a:t>
            </a:r>
            <a:r>
              <a:rPr sz="2900" dirty="0">
                <a:latin typeface="Arial"/>
                <a:cs typeface="Arial"/>
              </a:rPr>
              <a:t>)</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Nghiên cứu </a:t>
            </a:r>
            <a:r>
              <a:rPr sz="2900" dirty="0">
                <a:latin typeface="Arial"/>
                <a:cs typeface="Arial"/>
              </a:rPr>
              <a:t>tài </a:t>
            </a:r>
            <a:r>
              <a:rPr sz="2900" spc="-5" dirty="0">
                <a:latin typeface="Arial"/>
                <a:cs typeface="Arial"/>
              </a:rPr>
              <a:t>liệu </a:t>
            </a:r>
            <a:r>
              <a:rPr sz="2900" dirty="0">
                <a:latin typeface="Arial"/>
                <a:cs typeface="Arial"/>
              </a:rPr>
              <a:t>viết (</a:t>
            </a:r>
            <a:r>
              <a:rPr sz="2900" dirty="0">
                <a:solidFill>
                  <a:srgbClr val="006FC0"/>
                </a:solidFill>
                <a:latin typeface="Arial"/>
                <a:cs typeface="Arial"/>
              </a:rPr>
              <a:t>studying documents</a:t>
            </a:r>
            <a:r>
              <a:rPr sz="2900" dirty="0">
                <a:latin typeface="Arial"/>
                <a:cs typeface="Arial"/>
              </a:rPr>
              <a:t>)</a:t>
            </a:r>
            <a:endParaRPr sz="2900">
              <a:latin typeface="Arial"/>
              <a:cs typeface="Arial"/>
            </a:endParaRPr>
          </a:p>
        </p:txBody>
      </p:sp>
      <p:sp>
        <p:nvSpPr>
          <p:cNvPr id="5" name="object 5"/>
          <p:cNvSpPr/>
          <p:nvPr/>
        </p:nvSpPr>
        <p:spPr>
          <a:xfrm>
            <a:off x="1645796" y="4791456"/>
            <a:ext cx="2179321" cy="211683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84698" y="2476501"/>
            <a:ext cx="1613916" cy="12557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923765" y="5011918"/>
            <a:ext cx="2723801" cy="174245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932554" y="5007787"/>
            <a:ext cx="1964435" cy="1755724"/>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85588" y="273050"/>
            <a:ext cx="5590584" cy="677108"/>
          </a:xfrm>
        </p:spPr>
        <p:txBody>
          <a:bodyPr/>
          <a:lstStyle/>
          <a:p>
            <a:pPr eaLnBrk="1" hangingPunct="1"/>
            <a:r>
              <a:rPr lang="en-US" sz="4400"/>
              <a:t>Biểu đồ hoạt động</a:t>
            </a:r>
          </a:p>
        </p:txBody>
      </p:sp>
      <p:sp>
        <p:nvSpPr>
          <p:cNvPr id="10243" name="Rectangle 3"/>
          <p:cNvSpPr>
            <a:spLocks noGrp="1" noChangeArrowheads="1"/>
          </p:cNvSpPr>
          <p:nvPr>
            <p:ph type="body" idx="4294967295"/>
          </p:nvPr>
        </p:nvSpPr>
        <p:spPr>
          <a:xfrm>
            <a:off x="622300" y="1187450"/>
            <a:ext cx="8305800" cy="2431435"/>
          </a:xfrm>
        </p:spPr>
        <p:txBody>
          <a:bodyPr/>
          <a:lstStyle/>
          <a:p>
            <a:pPr marL="0" indent="0" algn="just" eaLnBrk="1" hangingPunct="1">
              <a:spcBef>
                <a:spcPts val="600"/>
              </a:spcBef>
              <a:spcAft>
                <a:spcPts val="600"/>
              </a:spcAft>
              <a:buNone/>
            </a:pPr>
            <a:r>
              <a:rPr lang="en-US" sz="2400" b="1" smtClean="0"/>
              <a:t>Điểm quyết định</a:t>
            </a:r>
            <a:r>
              <a:rPr lang="en-US" sz="2400" smtClean="0"/>
              <a:t> (decision point) là một điểm trên dòng công việc (được biểu diễn bằng hình thoi) mà tại đó thường là có một điều kiện quyết định cho việc rẽ nhánh của dòng công việc.</a:t>
            </a:r>
          </a:p>
          <a:p>
            <a:pPr marL="0" indent="0" eaLnBrk="1" hangingPunct="1">
              <a:spcBef>
                <a:spcPts val="600"/>
              </a:spcBef>
              <a:spcAft>
                <a:spcPts val="600"/>
              </a:spcAft>
              <a:buNone/>
            </a:pPr>
            <a:r>
              <a:rPr lang="en-US" sz="2400" b="1" smtClean="0"/>
              <a:t>Đồng bộ </a:t>
            </a:r>
            <a:r>
              <a:rPr lang="en-US" sz="2400" smtClean="0">
                <a:solidFill>
                  <a:schemeClr val="folHlink"/>
                </a:solidFill>
              </a:rPr>
              <a:t>(Synchonization)</a:t>
            </a:r>
            <a:endParaRPr lang="en-US" smtClean="0">
              <a:solidFill>
                <a:schemeClr val="folHlink"/>
              </a:solidFill>
            </a:endParaRPr>
          </a:p>
          <a:p>
            <a:pPr lvl="1" eaLnBrk="1" hangingPunct="1">
              <a:spcBef>
                <a:spcPts val="600"/>
              </a:spcBef>
              <a:spcAft>
                <a:spcPts val="600"/>
              </a:spcAft>
            </a:pPr>
            <a:r>
              <a:rPr lang="en-US" smtClean="0"/>
              <a:t>Đồng bộ là cách mô tả hai hay nhiều nhánh flows xảy ra đồng thời</a:t>
            </a:r>
          </a:p>
        </p:txBody>
      </p:sp>
      <p:grpSp>
        <p:nvGrpSpPr>
          <p:cNvPr id="10244" name="Group 4"/>
          <p:cNvGrpSpPr>
            <a:grpSpLocks/>
          </p:cNvGrpSpPr>
          <p:nvPr/>
        </p:nvGrpSpPr>
        <p:grpSpPr bwMode="auto">
          <a:xfrm>
            <a:off x="4990254" y="3715279"/>
            <a:ext cx="2833008" cy="3589338"/>
            <a:chOff x="1258" y="1452"/>
            <a:chExt cx="1421" cy="1899"/>
          </a:xfrm>
        </p:grpSpPr>
        <p:sp>
          <p:nvSpPr>
            <p:cNvPr id="10288" name="Oval 5"/>
            <p:cNvSpPr>
              <a:spLocks noChangeArrowheads="1"/>
            </p:cNvSpPr>
            <p:nvPr/>
          </p:nvSpPr>
          <p:spPr bwMode="auto">
            <a:xfrm>
              <a:off x="1903" y="1452"/>
              <a:ext cx="114" cy="119"/>
            </a:xfrm>
            <a:prstGeom prst="ellipse">
              <a:avLst/>
            </a:prstGeom>
            <a:solidFill>
              <a:srgbClr val="000000"/>
            </a:solidFill>
            <a:ln w="0">
              <a:solidFill>
                <a:srgbClr val="000000"/>
              </a:solidFill>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89" name="Freeform 6"/>
            <p:cNvSpPr>
              <a:spLocks/>
            </p:cNvSpPr>
            <p:nvPr/>
          </p:nvSpPr>
          <p:spPr bwMode="auto">
            <a:xfrm>
              <a:off x="1670" y="1666"/>
              <a:ext cx="639" cy="203"/>
            </a:xfrm>
            <a:custGeom>
              <a:avLst/>
              <a:gdLst>
                <a:gd name="T0" fmla="*/ 4 w 1597"/>
                <a:gd name="T1" fmla="*/ 0 h 506"/>
                <a:gd name="T2" fmla="*/ 4 w 1597"/>
                <a:gd name="T3" fmla="*/ 0 h 506"/>
                <a:gd name="T4" fmla="*/ 3 w 1597"/>
                <a:gd name="T5" fmla="*/ 0 h 506"/>
                <a:gd name="T6" fmla="*/ 3 w 1597"/>
                <a:gd name="T7" fmla="*/ 1 h 506"/>
                <a:gd name="T8" fmla="*/ 2 w 1597"/>
                <a:gd name="T9" fmla="*/ 1 h 506"/>
                <a:gd name="T10" fmla="*/ 2 w 1597"/>
                <a:gd name="T11" fmla="*/ 2 h 506"/>
                <a:gd name="T12" fmla="*/ 0 w 1597"/>
                <a:gd name="T13" fmla="*/ 4 h 506"/>
                <a:gd name="T14" fmla="*/ 0 w 1597"/>
                <a:gd name="T15" fmla="*/ 5 h 506"/>
                <a:gd name="T16" fmla="*/ 0 w 1597"/>
                <a:gd name="T17" fmla="*/ 6 h 506"/>
                <a:gd name="T18" fmla="*/ 0 w 1597"/>
                <a:gd name="T19" fmla="*/ 7 h 506"/>
                <a:gd name="T20" fmla="*/ 0 w 1597"/>
                <a:gd name="T21" fmla="*/ 8 h 506"/>
                <a:gd name="T22" fmla="*/ 0 w 1597"/>
                <a:gd name="T23" fmla="*/ 9 h 506"/>
                <a:gd name="T24" fmla="*/ 1 w 1597"/>
                <a:gd name="T25" fmla="*/ 10 h 506"/>
                <a:gd name="T26" fmla="*/ 2 w 1597"/>
                <a:gd name="T27" fmla="*/ 12 h 506"/>
                <a:gd name="T28" fmla="*/ 4 w 1597"/>
                <a:gd name="T29" fmla="*/ 13 h 506"/>
                <a:gd name="T30" fmla="*/ 37 w 1597"/>
                <a:gd name="T31" fmla="*/ 13 h 506"/>
                <a:gd name="T32" fmla="*/ 37 w 1597"/>
                <a:gd name="T33" fmla="*/ 13 h 506"/>
                <a:gd name="T34" fmla="*/ 38 w 1597"/>
                <a:gd name="T35" fmla="*/ 13 h 506"/>
                <a:gd name="T36" fmla="*/ 38 w 1597"/>
                <a:gd name="T37" fmla="*/ 12 h 506"/>
                <a:gd name="T38" fmla="*/ 38 w 1597"/>
                <a:gd name="T39" fmla="*/ 12 h 506"/>
                <a:gd name="T40" fmla="*/ 39 w 1597"/>
                <a:gd name="T41" fmla="*/ 10 h 506"/>
                <a:gd name="T42" fmla="*/ 40 w 1597"/>
                <a:gd name="T43" fmla="*/ 9 h 506"/>
                <a:gd name="T44" fmla="*/ 40 w 1597"/>
                <a:gd name="T45" fmla="*/ 8 h 506"/>
                <a:gd name="T46" fmla="*/ 41 w 1597"/>
                <a:gd name="T47" fmla="*/ 7 h 506"/>
                <a:gd name="T48" fmla="*/ 41 w 1597"/>
                <a:gd name="T49" fmla="*/ 6 h 506"/>
                <a:gd name="T50" fmla="*/ 41 w 1597"/>
                <a:gd name="T51" fmla="*/ 4 h 506"/>
                <a:gd name="T52" fmla="*/ 40 w 1597"/>
                <a:gd name="T53" fmla="*/ 4 h 506"/>
                <a:gd name="T54" fmla="*/ 40 w 1597"/>
                <a:gd name="T55" fmla="*/ 2 h 506"/>
                <a:gd name="T56" fmla="*/ 38 w 1597"/>
                <a:gd name="T57" fmla="*/ 2 h 506"/>
                <a:gd name="T58" fmla="*/ 37 w 1597"/>
                <a:gd name="T59" fmla="*/ 0 h 506"/>
                <a:gd name="T60" fmla="*/ 4 w 1597"/>
                <a:gd name="T61" fmla="*/ 0 h 5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97" h="506">
                  <a:moveTo>
                    <a:pt x="134" y="0"/>
                  </a:moveTo>
                  <a:lnTo>
                    <a:pt x="134" y="15"/>
                  </a:lnTo>
                  <a:lnTo>
                    <a:pt x="119" y="15"/>
                  </a:lnTo>
                  <a:lnTo>
                    <a:pt x="119" y="29"/>
                  </a:lnTo>
                  <a:lnTo>
                    <a:pt x="90" y="44"/>
                  </a:lnTo>
                  <a:lnTo>
                    <a:pt x="60" y="89"/>
                  </a:lnTo>
                  <a:lnTo>
                    <a:pt x="15" y="163"/>
                  </a:lnTo>
                  <a:lnTo>
                    <a:pt x="0" y="193"/>
                  </a:lnTo>
                  <a:lnTo>
                    <a:pt x="0" y="238"/>
                  </a:lnTo>
                  <a:lnTo>
                    <a:pt x="0" y="282"/>
                  </a:lnTo>
                  <a:lnTo>
                    <a:pt x="0" y="312"/>
                  </a:lnTo>
                  <a:lnTo>
                    <a:pt x="15" y="357"/>
                  </a:lnTo>
                  <a:lnTo>
                    <a:pt x="45" y="401"/>
                  </a:lnTo>
                  <a:lnTo>
                    <a:pt x="90" y="446"/>
                  </a:lnTo>
                  <a:lnTo>
                    <a:pt x="134" y="506"/>
                  </a:lnTo>
                  <a:lnTo>
                    <a:pt x="1448" y="506"/>
                  </a:lnTo>
                  <a:lnTo>
                    <a:pt x="1448" y="491"/>
                  </a:lnTo>
                  <a:lnTo>
                    <a:pt x="1463" y="491"/>
                  </a:lnTo>
                  <a:lnTo>
                    <a:pt x="1478" y="476"/>
                  </a:lnTo>
                  <a:lnTo>
                    <a:pt x="1492" y="461"/>
                  </a:lnTo>
                  <a:lnTo>
                    <a:pt x="1537" y="401"/>
                  </a:lnTo>
                  <a:lnTo>
                    <a:pt x="1567" y="342"/>
                  </a:lnTo>
                  <a:lnTo>
                    <a:pt x="1582" y="312"/>
                  </a:lnTo>
                  <a:lnTo>
                    <a:pt x="1597" y="268"/>
                  </a:lnTo>
                  <a:lnTo>
                    <a:pt x="1597" y="223"/>
                  </a:lnTo>
                  <a:lnTo>
                    <a:pt x="1597" y="178"/>
                  </a:lnTo>
                  <a:lnTo>
                    <a:pt x="1567" y="148"/>
                  </a:lnTo>
                  <a:lnTo>
                    <a:pt x="1552" y="89"/>
                  </a:lnTo>
                  <a:lnTo>
                    <a:pt x="1507" y="59"/>
                  </a:lnTo>
                  <a:lnTo>
                    <a:pt x="1448" y="0"/>
                  </a:lnTo>
                  <a:lnTo>
                    <a:pt x="134" y="0"/>
                  </a:lnTo>
                  <a:close/>
                </a:path>
              </a:pathLst>
            </a:custGeom>
            <a:solidFill>
              <a:srgbClr val="FFFFCC"/>
            </a:solidFill>
            <a:ln w="9525" cmpd="sng">
              <a:solidFill>
                <a:srgbClr val="000000"/>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90" name="Rectangle 7"/>
            <p:cNvSpPr>
              <a:spLocks noChangeArrowheads="1"/>
            </p:cNvSpPr>
            <p:nvPr/>
          </p:nvSpPr>
          <p:spPr bwMode="auto">
            <a:xfrm>
              <a:off x="1812" y="1726"/>
              <a:ext cx="33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eaLnBrk="0" fontAlgn="base" hangingPunct="0">
                <a:spcBef>
                  <a:spcPct val="0"/>
                </a:spcBef>
                <a:spcAft>
                  <a:spcPct val="0"/>
                </a:spcAft>
              </a:pPr>
              <a:r>
                <a:rPr lang="en-US" sz="1400">
                  <a:solidFill>
                    <a:srgbClr val="000000"/>
                  </a:solidFill>
                </a:rPr>
                <a:t>Ngủ dậy</a:t>
              </a:r>
            </a:p>
          </p:txBody>
        </p:sp>
        <p:sp>
          <p:nvSpPr>
            <p:cNvPr id="10291" name="Freeform 8"/>
            <p:cNvSpPr>
              <a:spLocks/>
            </p:cNvSpPr>
            <p:nvPr/>
          </p:nvSpPr>
          <p:spPr bwMode="auto">
            <a:xfrm>
              <a:off x="1258" y="2274"/>
              <a:ext cx="645" cy="202"/>
            </a:xfrm>
            <a:custGeom>
              <a:avLst/>
              <a:gdLst>
                <a:gd name="T0" fmla="*/ 4 w 1612"/>
                <a:gd name="T1" fmla="*/ 0 h 506"/>
                <a:gd name="T2" fmla="*/ 4 w 1612"/>
                <a:gd name="T3" fmla="*/ 0 h 506"/>
                <a:gd name="T4" fmla="*/ 4 w 1612"/>
                <a:gd name="T5" fmla="*/ 0 h 506"/>
                <a:gd name="T6" fmla="*/ 3 w 1612"/>
                <a:gd name="T7" fmla="*/ 1 h 506"/>
                <a:gd name="T8" fmla="*/ 3 w 1612"/>
                <a:gd name="T9" fmla="*/ 1 h 506"/>
                <a:gd name="T10" fmla="*/ 2 w 1612"/>
                <a:gd name="T11" fmla="*/ 2 h 506"/>
                <a:gd name="T12" fmla="*/ 1 w 1612"/>
                <a:gd name="T13" fmla="*/ 4 h 506"/>
                <a:gd name="T14" fmla="*/ 0 w 1612"/>
                <a:gd name="T15" fmla="*/ 5 h 506"/>
                <a:gd name="T16" fmla="*/ 0 w 1612"/>
                <a:gd name="T17" fmla="*/ 6 h 506"/>
                <a:gd name="T18" fmla="*/ 0 w 1612"/>
                <a:gd name="T19" fmla="*/ 7 h 506"/>
                <a:gd name="T20" fmla="*/ 0 w 1612"/>
                <a:gd name="T21" fmla="*/ 8 h 506"/>
                <a:gd name="T22" fmla="*/ 1 w 1612"/>
                <a:gd name="T23" fmla="*/ 9 h 506"/>
                <a:gd name="T24" fmla="*/ 2 w 1612"/>
                <a:gd name="T25" fmla="*/ 10 h 506"/>
                <a:gd name="T26" fmla="*/ 2 w 1612"/>
                <a:gd name="T27" fmla="*/ 11 h 506"/>
                <a:gd name="T28" fmla="*/ 4 w 1612"/>
                <a:gd name="T29" fmla="*/ 13 h 506"/>
                <a:gd name="T30" fmla="*/ 38 w 1612"/>
                <a:gd name="T31" fmla="*/ 13 h 506"/>
                <a:gd name="T32" fmla="*/ 38 w 1612"/>
                <a:gd name="T33" fmla="*/ 12 h 506"/>
                <a:gd name="T34" fmla="*/ 38 w 1612"/>
                <a:gd name="T35" fmla="*/ 12 h 506"/>
                <a:gd name="T36" fmla="*/ 38 w 1612"/>
                <a:gd name="T37" fmla="*/ 12 h 506"/>
                <a:gd name="T38" fmla="*/ 38 w 1612"/>
                <a:gd name="T39" fmla="*/ 12 h 506"/>
                <a:gd name="T40" fmla="*/ 40 w 1612"/>
                <a:gd name="T41" fmla="*/ 10 h 506"/>
                <a:gd name="T42" fmla="*/ 40 w 1612"/>
                <a:gd name="T43" fmla="*/ 9 h 506"/>
                <a:gd name="T44" fmla="*/ 41 w 1612"/>
                <a:gd name="T45" fmla="*/ 8 h 506"/>
                <a:gd name="T46" fmla="*/ 41 w 1612"/>
                <a:gd name="T47" fmla="*/ 7 h 506"/>
                <a:gd name="T48" fmla="*/ 41 w 1612"/>
                <a:gd name="T49" fmla="*/ 6 h 506"/>
                <a:gd name="T50" fmla="*/ 41 w 1612"/>
                <a:gd name="T51" fmla="*/ 5 h 506"/>
                <a:gd name="T52" fmla="*/ 40 w 1612"/>
                <a:gd name="T53" fmla="*/ 4 h 506"/>
                <a:gd name="T54" fmla="*/ 40 w 1612"/>
                <a:gd name="T55" fmla="*/ 2 h 506"/>
                <a:gd name="T56" fmla="*/ 39 w 1612"/>
                <a:gd name="T57" fmla="*/ 2 h 506"/>
                <a:gd name="T58" fmla="*/ 38 w 1612"/>
                <a:gd name="T59" fmla="*/ 0 h 506"/>
                <a:gd name="T60" fmla="*/ 4 w 1612"/>
                <a:gd name="T61" fmla="*/ 0 h 5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612" h="506">
                  <a:moveTo>
                    <a:pt x="150" y="0"/>
                  </a:moveTo>
                  <a:lnTo>
                    <a:pt x="150" y="15"/>
                  </a:lnTo>
                  <a:lnTo>
                    <a:pt x="135" y="15"/>
                  </a:lnTo>
                  <a:lnTo>
                    <a:pt x="120" y="30"/>
                  </a:lnTo>
                  <a:lnTo>
                    <a:pt x="105" y="45"/>
                  </a:lnTo>
                  <a:lnTo>
                    <a:pt x="75" y="89"/>
                  </a:lnTo>
                  <a:lnTo>
                    <a:pt x="30" y="164"/>
                  </a:lnTo>
                  <a:lnTo>
                    <a:pt x="15" y="193"/>
                  </a:lnTo>
                  <a:lnTo>
                    <a:pt x="0" y="238"/>
                  </a:lnTo>
                  <a:lnTo>
                    <a:pt x="0" y="283"/>
                  </a:lnTo>
                  <a:lnTo>
                    <a:pt x="15" y="312"/>
                  </a:lnTo>
                  <a:lnTo>
                    <a:pt x="30" y="357"/>
                  </a:lnTo>
                  <a:lnTo>
                    <a:pt x="60" y="417"/>
                  </a:lnTo>
                  <a:lnTo>
                    <a:pt x="90" y="446"/>
                  </a:lnTo>
                  <a:lnTo>
                    <a:pt x="150" y="506"/>
                  </a:lnTo>
                  <a:lnTo>
                    <a:pt x="1463" y="506"/>
                  </a:lnTo>
                  <a:lnTo>
                    <a:pt x="1463" y="491"/>
                  </a:lnTo>
                  <a:lnTo>
                    <a:pt x="1478" y="491"/>
                  </a:lnTo>
                  <a:lnTo>
                    <a:pt x="1493" y="476"/>
                  </a:lnTo>
                  <a:lnTo>
                    <a:pt x="1508" y="461"/>
                  </a:lnTo>
                  <a:lnTo>
                    <a:pt x="1552" y="417"/>
                  </a:lnTo>
                  <a:lnTo>
                    <a:pt x="1582" y="342"/>
                  </a:lnTo>
                  <a:lnTo>
                    <a:pt x="1597" y="312"/>
                  </a:lnTo>
                  <a:lnTo>
                    <a:pt x="1612" y="268"/>
                  </a:lnTo>
                  <a:lnTo>
                    <a:pt x="1612" y="223"/>
                  </a:lnTo>
                  <a:lnTo>
                    <a:pt x="1612" y="193"/>
                  </a:lnTo>
                  <a:lnTo>
                    <a:pt x="1582" y="149"/>
                  </a:lnTo>
                  <a:lnTo>
                    <a:pt x="1552" y="89"/>
                  </a:lnTo>
                  <a:lnTo>
                    <a:pt x="1523" y="60"/>
                  </a:lnTo>
                  <a:lnTo>
                    <a:pt x="1463" y="0"/>
                  </a:lnTo>
                  <a:lnTo>
                    <a:pt x="150" y="0"/>
                  </a:lnTo>
                  <a:close/>
                </a:path>
              </a:pathLst>
            </a:custGeom>
            <a:solidFill>
              <a:srgbClr val="FFFFCC"/>
            </a:solidFill>
            <a:ln w="9525" cmpd="sng">
              <a:solidFill>
                <a:srgbClr val="000000"/>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92" name="Rectangle 9"/>
            <p:cNvSpPr>
              <a:spLocks noChangeArrowheads="1"/>
            </p:cNvSpPr>
            <p:nvPr/>
          </p:nvSpPr>
          <p:spPr bwMode="auto">
            <a:xfrm>
              <a:off x="1416" y="2328"/>
              <a:ext cx="31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eaLnBrk="0" fontAlgn="base" hangingPunct="0">
                <a:spcBef>
                  <a:spcPct val="0"/>
                </a:spcBef>
                <a:spcAft>
                  <a:spcPct val="0"/>
                </a:spcAft>
              </a:pPr>
              <a:r>
                <a:rPr lang="en-US" sz="1400">
                  <a:solidFill>
                    <a:srgbClr val="000000"/>
                  </a:solidFill>
                </a:rPr>
                <a:t>Ăn sáng</a:t>
              </a:r>
            </a:p>
          </p:txBody>
        </p:sp>
        <p:sp>
          <p:nvSpPr>
            <p:cNvPr id="10293" name="Freeform 10"/>
            <p:cNvSpPr>
              <a:spLocks/>
            </p:cNvSpPr>
            <p:nvPr/>
          </p:nvSpPr>
          <p:spPr bwMode="auto">
            <a:xfrm>
              <a:off x="2040" y="2274"/>
              <a:ext cx="639" cy="202"/>
            </a:xfrm>
            <a:custGeom>
              <a:avLst/>
              <a:gdLst>
                <a:gd name="T0" fmla="*/ 4 w 1597"/>
                <a:gd name="T1" fmla="*/ 0 h 506"/>
                <a:gd name="T2" fmla="*/ 4 w 1597"/>
                <a:gd name="T3" fmla="*/ 0 h 506"/>
                <a:gd name="T4" fmla="*/ 4 w 1597"/>
                <a:gd name="T5" fmla="*/ 0 h 506"/>
                <a:gd name="T6" fmla="*/ 3 w 1597"/>
                <a:gd name="T7" fmla="*/ 1 h 506"/>
                <a:gd name="T8" fmla="*/ 3 w 1597"/>
                <a:gd name="T9" fmla="*/ 1 h 506"/>
                <a:gd name="T10" fmla="*/ 2 w 1597"/>
                <a:gd name="T11" fmla="*/ 2 h 506"/>
                <a:gd name="T12" fmla="*/ 1 w 1597"/>
                <a:gd name="T13" fmla="*/ 4 h 506"/>
                <a:gd name="T14" fmla="*/ 0 w 1597"/>
                <a:gd name="T15" fmla="*/ 5 h 506"/>
                <a:gd name="T16" fmla="*/ 0 w 1597"/>
                <a:gd name="T17" fmla="*/ 6 h 506"/>
                <a:gd name="T18" fmla="*/ 0 w 1597"/>
                <a:gd name="T19" fmla="*/ 7 h 506"/>
                <a:gd name="T20" fmla="*/ 0 w 1597"/>
                <a:gd name="T21" fmla="*/ 8 h 506"/>
                <a:gd name="T22" fmla="*/ 1 w 1597"/>
                <a:gd name="T23" fmla="*/ 9 h 506"/>
                <a:gd name="T24" fmla="*/ 1 w 1597"/>
                <a:gd name="T25" fmla="*/ 10 h 506"/>
                <a:gd name="T26" fmla="*/ 2 w 1597"/>
                <a:gd name="T27" fmla="*/ 11 h 506"/>
                <a:gd name="T28" fmla="*/ 4 w 1597"/>
                <a:gd name="T29" fmla="*/ 13 h 506"/>
                <a:gd name="T30" fmla="*/ 38 w 1597"/>
                <a:gd name="T31" fmla="*/ 13 h 506"/>
                <a:gd name="T32" fmla="*/ 38 w 1597"/>
                <a:gd name="T33" fmla="*/ 12 h 506"/>
                <a:gd name="T34" fmla="*/ 38 w 1597"/>
                <a:gd name="T35" fmla="*/ 12 h 506"/>
                <a:gd name="T36" fmla="*/ 38 w 1597"/>
                <a:gd name="T37" fmla="*/ 12 h 506"/>
                <a:gd name="T38" fmla="*/ 38 w 1597"/>
                <a:gd name="T39" fmla="*/ 12 h 506"/>
                <a:gd name="T40" fmla="*/ 39 w 1597"/>
                <a:gd name="T41" fmla="*/ 10 h 506"/>
                <a:gd name="T42" fmla="*/ 40 w 1597"/>
                <a:gd name="T43" fmla="*/ 9 h 506"/>
                <a:gd name="T44" fmla="*/ 41 w 1597"/>
                <a:gd name="T45" fmla="*/ 8 h 506"/>
                <a:gd name="T46" fmla="*/ 41 w 1597"/>
                <a:gd name="T47" fmla="*/ 7 h 506"/>
                <a:gd name="T48" fmla="*/ 41 w 1597"/>
                <a:gd name="T49" fmla="*/ 6 h 506"/>
                <a:gd name="T50" fmla="*/ 41 w 1597"/>
                <a:gd name="T51" fmla="*/ 5 h 506"/>
                <a:gd name="T52" fmla="*/ 40 w 1597"/>
                <a:gd name="T53" fmla="*/ 4 h 506"/>
                <a:gd name="T54" fmla="*/ 40 w 1597"/>
                <a:gd name="T55" fmla="*/ 2 h 506"/>
                <a:gd name="T56" fmla="*/ 38 w 1597"/>
                <a:gd name="T57" fmla="*/ 2 h 506"/>
                <a:gd name="T58" fmla="*/ 38 w 1597"/>
                <a:gd name="T59" fmla="*/ 0 h 506"/>
                <a:gd name="T60" fmla="*/ 4 w 1597"/>
                <a:gd name="T61" fmla="*/ 0 h 5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97" h="506">
                  <a:moveTo>
                    <a:pt x="150" y="0"/>
                  </a:moveTo>
                  <a:lnTo>
                    <a:pt x="150" y="15"/>
                  </a:lnTo>
                  <a:lnTo>
                    <a:pt x="135" y="15"/>
                  </a:lnTo>
                  <a:lnTo>
                    <a:pt x="120" y="30"/>
                  </a:lnTo>
                  <a:lnTo>
                    <a:pt x="105" y="45"/>
                  </a:lnTo>
                  <a:lnTo>
                    <a:pt x="60" y="89"/>
                  </a:lnTo>
                  <a:lnTo>
                    <a:pt x="30" y="164"/>
                  </a:lnTo>
                  <a:lnTo>
                    <a:pt x="15" y="193"/>
                  </a:lnTo>
                  <a:lnTo>
                    <a:pt x="0" y="238"/>
                  </a:lnTo>
                  <a:lnTo>
                    <a:pt x="0" y="283"/>
                  </a:lnTo>
                  <a:lnTo>
                    <a:pt x="15" y="312"/>
                  </a:lnTo>
                  <a:lnTo>
                    <a:pt x="30" y="357"/>
                  </a:lnTo>
                  <a:lnTo>
                    <a:pt x="45" y="417"/>
                  </a:lnTo>
                  <a:lnTo>
                    <a:pt x="90" y="446"/>
                  </a:lnTo>
                  <a:lnTo>
                    <a:pt x="150" y="506"/>
                  </a:lnTo>
                  <a:lnTo>
                    <a:pt x="1463" y="506"/>
                  </a:lnTo>
                  <a:lnTo>
                    <a:pt x="1463" y="491"/>
                  </a:lnTo>
                  <a:lnTo>
                    <a:pt x="1478" y="491"/>
                  </a:lnTo>
                  <a:lnTo>
                    <a:pt x="1478" y="476"/>
                  </a:lnTo>
                  <a:lnTo>
                    <a:pt x="1508" y="461"/>
                  </a:lnTo>
                  <a:lnTo>
                    <a:pt x="1538" y="417"/>
                  </a:lnTo>
                  <a:lnTo>
                    <a:pt x="1582" y="342"/>
                  </a:lnTo>
                  <a:lnTo>
                    <a:pt x="1597" y="312"/>
                  </a:lnTo>
                  <a:lnTo>
                    <a:pt x="1597" y="268"/>
                  </a:lnTo>
                  <a:lnTo>
                    <a:pt x="1597" y="223"/>
                  </a:lnTo>
                  <a:lnTo>
                    <a:pt x="1597" y="193"/>
                  </a:lnTo>
                  <a:lnTo>
                    <a:pt x="1582" y="149"/>
                  </a:lnTo>
                  <a:lnTo>
                    <a:pt x="1553" y="89"/>
                  </a:lnTo>
                  <a:lnTo>
                    <a:pt x="1508" y="60"/>
                  </a:lnTo>
                  <a:lnTo>
                    <a:pt x="1463" y="0"/>
                  </a:lnTo>
                  <a:lnTo>
                    <a:pt x="150" y="0"/>
                  </a:lnTo>
                  <a:close/>
                </a:path>
              </a:pathLst>
            </a:custGeom>
            <a:solidFill>
              <a:srgbClr val="FFFFCC"/>
            </a:solidFill>
            <a:ln w="9525" cmpd="sng">
              <a:solidFill>
                <a:srgbClr val="000000"/>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94" name="Rectangle 11"/>
            <p:cNvSpPr>
              <a:spLocks noChangeArrowheads="1"/>
            </p:cNvSpPr>
            <p:nvPr/>
          </p:nvSpPr>
          <p:spPr bwMode="auto">
            <a:xfrm>
              <a:off x="2119" y="2334"/>
              <a:ext cx="50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eaLnBrk="0" fontAlgn="base" hangingPunct="0">
                <a:spcBef>
                  <a:spcPct val="0"/>
                </a:spcBef>
                <a:spcAft>
                  <a:spcPct val="0"/>
                </a:spcAft>
              </a:pPr>
              <a:r>
                <a:rPr lang="en-US" sz="1400">
                  <a:solidFill>
                    <a:srgbClr val="000000"/>
                  </a:solidFill>
                </a:rPr>
                <a:t>Uống cà phê</a:t>
              </a:r>
            </a:p>
          </p:txBody>
        </p:sp>
        <p:sp>
          <p:nvSpPr>
            <p:cNvPr id="10295" name="Freeform 12"/>
            <p:cNvSpPr>
              <a:spLocks/>
            </p:cNvSpPr>
            <p:nvPr/>
          </p:nvSpPr>
          <p:spPr bwMode="auto">
            <a:xfrm>
              <a:off x="1708" y="2893"/>
              <a:ext cx="639" cy="197"/>
            </a:xfrm>
            <a:custGeom>
              <a:avLst/>
              <a:gdLst>
                <a:gd name="T0" fmla="*/ 4 w 1597"/>
                <a:gd name="T1" fmla="*/ 0 h 491"/>
                <a:gd name="T2" fmla="*/ 4 w 1597"/>
                <a:gd name="T3" fmla="*/ 0 h 491"/>
                <a:gd name="T4" fmla="*/ 4 w 1597"/>
                <a:gd name="T5" fmla="*/ 0 h 491"/>
                <a:gd name="T6" fmla="*/ 3 w 1597"/>
                <a:gd name="T7" fmla="*/ 0 h 491"/>
                <a:gd name="T8" fmla="*/ 2 w 1597"/>
                <a:gd name="T9" fmla="*/ 1 h 491"/>
                <a:gd name="T10" fmla="*/ 2 w 1597"/>
                <a:gd name="T11" fmla="*/ 2 h 491"/>
                <a:gd name="T12" fmla="*/ 0 w 1597"/>
                <a:gd name="T13" fmla="*/ 4 h 491"/>
                <a:gd name="T14" fmla="*/ 0 w 1597"/>
                <a:gd name="T15" fmla="*/ 4 h 491"/>
                <a:gd name="T16" fmla="*/ 0 w 1597"/>
                <a:gd name="T17" fmla="*/ 6 h 491"/>
                <a:gd name="T18" fmla="*/ 0 w 1597"/>
                <a:gd name="T19" fmla="*/ 7 h 491"/>
                <a:gd name="T20" fmla="*/ 0 w 1597"/>
                <a:gd name="T21" fmla="*/ 8 h 491"/>
                <a:gd name="T22" fmla="*/ 0 w 1597"/>
                <a:gd name="T23" fmla="*/ 9 h 491"/>
                <a:gd name="T24" fmla="*/ 1 w 1597"/>
                <a:gd name="T25" fmla="*/ 10 h 491"/>
                <a:gd name="T26" fmla="*/ 2 w 1597"/>
                <a:gd name="T27" fmla="*/ 12 h 491"/>
                <a:gd name="T28" fmla="*/ 4 w 1597"/>
                <a:gd name="T29" fmla="*/ 13 h 491"/>
                <a:gd name="T30" fmla="*/ 37 w 1597"/>
                <a:gd name="T31" fmla="*/ 13 h 491"/>
                <a:gd name="T32" fmla="*/ 38 w 1597"/>
                <a:gd name="T33" fmla="*/ 12 h 491"/>
                <a:gd name="T34" fmla="*/ 38 w 1597"/>
                <a:gd name="T35" fmla="*/ 12 h 491"/>
                <a:gd name="T36" fmla="*/ 38 w 1597"/>
                <a:gd name="T37" fmla="*/ 12 h 491"/>
                <a:gd name="T38" fmla="*/ 38 w 1597"/>
                <a:gd name="T39" fmla="*/ 12 h 491"/>
                <a:gd name="T40" fmla="*/ 39 w 1597"/>
                <a:gd name="T41" fmla="*/ 10 h 491"/>
                <a:gd name="T42" fmla="*/ 40 w 1597"/>
                <a:gd name="T43" fmla="*/ 9 h 491"/>
                <a:gd name="T44" fmla="*/ 41 w 1597"/>
                <a:gd name="T45" fmla="*/ 8 h 491"/>
                <a:gd name="T46" fmla="*/ 41 w 1597"/>
                <a:gd name="T47" fmla="*/ 6 h 491"/>
                <a:gd name="T48" fmla="*/ 41 w 1597"/>
                <a:gd name="T49" fmla="*/ 6 h 491"/>
                <a:gd name="T50" fmla="*/ 41 w 1597"/>
                <a:gd name="T51" fmla="*/ 4 h 491"/>
                <a:gd name="T52" fmla="*/ 40 w 1597"/>
                <a:gd name="T53" fmla="*/ 3 h 491"/>
                <a:gd name="T54" fmla="*/ 40 w 1597"/>
                <a:gd name="T55" fmla="*/ 2 h 491"/>
                <a:gd name="T56" fmla="*/ 38 w 1597"/>
                <a:gd name="T57" fmla="*/ 1 h 491"/>
                <a:gd name="T58" fmla="*/ 37 w 1597"/>
                <a:gd name="T59" fmla="*/ 0 h 491"/>
                <a:gd name="T60" fmla="*/ 4 w 1597"/>
                <a:gd name="T61" fmla="*/ 0 h 49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97" h="491">
                  <a:moveTo>
                    <a:pt x="149" y="0"/>
                  </a:moveTo>
                  <a:lnTo>
                    <a:pt x="135" y="0"/>
                  </a:lnTo>
                  <a:lnTo>
                    <a:pt x="120" y="14"/>
                  </a:lnTo>
                  <a:lnTo>
                    <a:pt x="90" y="29"/>
                  </a:lnTo>
                  <a:lnTo>
                    <a:pt x="60" y="89"/>
                  </a:lnTo>
                  <a:lnTo>
                    <a:pt x="15" y="148"/>
                  </a:lnTo>
                  <a:lnTo>
                    <a:pt x="0" y="178"/>
                  </a:lnTo>
                  <a:lnTo>
                    <a:pt x="0" y="223"/>
                  </a:lnTo>
                  <a:lnTo>
                    <a:pt x="0" y="267"/>
                  </a:lnTo>
                  <a:lnTo>
                    <a:pt x="0" y="312"/>
                  </a:lnTo>
                  <a:lnTo>
                    <a:pt x="15" y="357"/>
                  </a:lnTo>
                  <a:lnTo>
                    <a:pt x="45" y="401"/>
                  </a:lnTo>
                  <a:lnTo>
                    <a:pt x="90" y="446"/>
                  </a:lnTo>
                  <a:lnTo>
                    <a:pt x="149" y="491"/>
                  </a:lnTo>
                  <a:lnTo>
                    <a:pt x="1448" y="491"/>
                  </a:lnTo>
                  <a:lnTo>
                    <a:pt x="1463" y="476"/>
                  </a:lnTo>
                  <a:lnTo>
                    <a:pt x="1478" y="461"/>
                  </a:lnTo>
                  <a:lnTo>
                    <a:pt x="1508" y="446"/>
                  </a:lnTo>
                  <a:lnTo>
                    <a:pt x="1537" y="401"/>
                  </a:lnTo>
                  <a:lnTo>
                    <a:pt x="1582" y="342"/>
                  </a:lnTo>
                  <a:lnTo>
                    <a:pt x="1597" y="297"/>
                  </a:lnTo>
                  <a:lnTo>
                    <a:pt x="1597" y="253"/>
                  </a:lnTo>
                  <a:lnTo>
                    <a:pt x="1597" y="223"/>
                  </a:lnTo>
                  <a:lnTo>
                    <a:pt x="1597" y="178"/>
                  </a:lnTo>
                  <a:lnTo>
                    <a:pt x="1582" y="133"/>
                  </a:lnTo>
                  <a:lnTo>
                    <a:pt x="1552" y="89"/>
                  </a:lnTo>
                  <a:lnTo>
                    <a:pt x="1508" y="44"/>
                  </a:lnTo>
                  <a:lnTo>
                    <a:pt x="1448" y="0"/>
                  </a:lnTo>
                  <a:lnTo>
                    <a:pt x="149" y="0"/>
                  </a:lnTo>
                  <a:close/>
                </a:path>
              </a:pathLst>
            </a:custGeom>
            <a:solidFill>
              <a:srgbClr val="FFFFCC"/>
            </a:solidFill>
            <a:ln w="9525" cmpd="sng">
              <a:solidFill>
                <a:srgbClr val="000000"/>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96" name="Rectangle 13"/>
            <p:cNvSpPr>
              <a:spLocks noChangeArrowheads="1"/>
            </p:cNvSpPr>
            <p:nvPr/>
          </p:nvSpPr>
          <p:spPr bwMode="auto">
            <a:xfrm>
              <a:off x="1913" y="2941"/>
              <a:ext cx="25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eaLnBrk="0" fontAlgn="base" hangingPunct="0">
                <a:spcBef>
                  <a:spcPct val="0"/>
                </a:spcBef>
                <a:spcAft>
                  <a:spcPct val="0"/>
                </a:spcAft>
              </a:pPr>
              <a:r>
                <a:rPr lang="en-US" sz="1400">
                  <a:solidFill>
                    <a:srgbClr val="000000"/>
                  </a:solidFill>
                </a:rPr>
                <a:t>Đi học</a:t>
              </a:r>
            </a:p>
          </p:txBody>
        </p:sp>
        <p:sp>
          <p:nvSpPr>
            <p:cNvPr id="10297" name="Oval 14"/>
            <p:cNvSpPr>
              <a:spLocks noChangeArrowheads="1"/>
            </p:cNvSpPr>
            <p:nvPr/>
          </p:nvSpPr>
          <p:spPr bwMode="auto">
            <a:xfrm>
              <a:off x="1950" y="3191"/>
              <a:ext cx="162" cy="1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98" name="Oval 15"/>
            <p:cNvSpPr>
              <a:spLocks noChangeArrowheads="1"/>
            </p:cNvSpPr>
            <p:nvPr/>
          </p:nvSpPr>
          <p:spPr bwMode="auto">
            <a:xfrm>
              <a:off x="1975" y="3214"/>
              <a:ext cx="113" cy="114"/>
            </a:xfrm>
            <a:prstGeom prst="ellipse">
              <a:avLst/>
            </a:prstGeom>
            <a:solidFill>
              <a:srgbClr val="000000"/>
            </a:solidFill>
            <a:ln w="0">
              <a:solidFill>
                <a:srgbClr val="000000"/>
              </a:solidFill>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99" name="Rectangle 16"/>
            <p:cNvSpPr>
              <a:spLocks noChangeArrowheads="1"/>
            </p:cNvSpPr>
            <p:nvPr/>
          </p:nvSpPr>
          <p:spPr bwMode="auto">
            <a:xfrm>
              <a:off x="1706" y="2012"/>
              <a:ext cx="573" cy="35"/>
            </a:xfrm>
            <a:prstGeom prst="rect">
              <a:avLst/>
            </a:prstGeom>
            <a:solidFill>
              <a:srgbClr val="000000"/>
            </a:solidFill>
            <a:ln w="0">
              <a:solidFill>
                <a:srgbClr val="000000"/>
              </a:solidFill>
              <a:miter lim="800000"/>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300" name="Rectangle 17"/>
            <p:cNvSpPr>
              <a:spLocks noChangeArrowheads="1"/>
            </p:cNvSpPr>
            <p:nvPr/>
          </p:nvSpPr>
          <p:spPr bwMode="auto">
            <a:xfrm>
              <a:off x="1724" y="2756"/>
              <a:ext cx="597" cy="36"/>
            </a:xfrm>
            <a:prstGeom prst="rect">
              <a:avLst/>
            </a:prstGeom>
            <a:solidFill>
              <a:srgbClr val="000000"/>
            </a:solidFill>
            <a:ln w="0">
              <a:solidFill>
                <a:srgbClr val="000000"/>
              </a:solidFill>
              <a:miter lim="800000"/>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301" name="Line 18"/>
            <p:cNvSpPr>
              <a:spLocks noChangeShapeType="1"/>
            </p:cNvSpPr>
            <p:nvPr/>
          </p:nvSpPr>
          <p:spPr bwMode="auto">
            <a:xfrm>
              <a:off x="1957" y="1552"/>
              <a:ext cx="6" cy="108"/>
            </a:xfrm>
            <a:prstGeom prst="line">
              <a:avLst/>
            </a:prstGeom>
            <a:noFill/>
            <a:ln w="9525">
              <a:solidFill>
                <a:srgbClr val="000000"/>
              </a:solidFill>
              <a:round/>
              <a:headEnd/>
              <a:tailEnd type="arrow" w="sm" len="me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02" name="Line 19"/>
            <p:cNvSpPr>
              <a:spLocks noChangeShapeType="1"/>
            </p:cNvSpPr>
            <p:nvPr/>
          </p:nvSpPr>
          <p:spPr bwMode="auto">
            <a:xfrm>
              <a:off x="1969" y="1870"/>
              <a:ext cx="6" cy="145"/>
            </a:xfrm>
            <a:prstGeom prst="line">
              <a:avLst/>
            </a:prstGeom>
            <a:noFill/>
            <a:ln w="9525">
              <a:solidFill>
                <a:srgbClr val="000000"/>
              </a:solidFill>
              <a:round/>
              <a:headEnd/>
              <a:tailEnd type="arrow" w="sm" len="me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03" name="Line 20"/>
            <p:cNvSpPr>
              <a:spLocks noChangeShapeType="1"/>
            </p:cNvSpPr>
            <p:nvPr/>
          </p:nvSpPr>
          <p:spPr bwMode="auto">
            <a:xfrm>
              <a:off x="2155" y="2051"/>
              <a:ext cx="0"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04" name="Line 21"/>
            <p:cNvSpPr>
              <a:spLocks noChangeShapeType="1"/>
            </p:cNvSpPr>
            <p:nvPr/>
          </p:nvSpPr>
          <p:spPr bwMode="auto">
            <a:xfrm>
              <a:off x="2155" y="2123"/>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05" name="Line 22"/>
            <p:cNvSpPr>
              <a:spLocks noChangeShapeType="1"/>
            </p:cNvSpPr>
            <p:nvPr/>
          </p:nvSpPr>
          <p:spPr bwMode="auto">
            <a:xfrm>
              <a:off x="2371" y="2123"/>
              <a:ext cx="0" cy="144"/>
            </a:xfrm>
            <a:prstGeom prst="line">
              <a:avLst/>
            </a:prstGeom>
            <a:noFill/>
            <a:ln w="9525">
              <a:solidFill>
                <a:srgbClr val="000000"/>
              </a:solidFill>
              <a:round/>
              <a:headEnd/>
              <a:tailEnd type="arrow" w="sm" len="me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06" name="Line 23"/>
            <p:cNvSpPr>
              <a:spLocks noChangeShapeType="1"/>
            </p:cNvSpPr>
            <p:nvPr/>
          </p:nvSpPr>
          <p:spPr bwMode="auto">
            <a:xfrm>
              <a:off x="1795" y="2051"/>
              <a:ext cx="0"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07" name="Line 24"/>
            <p:cNvSpPr>
              <a:spLocks noChangeShapeType="1"/>
            </p:cNvSpPr>
            <p:nvPr/>
          </p:nvSpPr>
          <p:spPr bwMode="auto">
            <a:xfrm flipH="1">
              <a:off x="1579" y="2123"/>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08" name="Line 25"/>
            <p:cNvSpPr>
              <a:spLocks noChangeShapeType="1"/>
            </p:cNvSpPr>
            <p:nvPr/>
          </p:nvSpPr>
          <p:spPr bwMode="auto">
            <a:xfrm>
              <a:off x="1579" y="2123"/>
              <a:ext cx="0" cy="144"/>
            </a:xfrm>
            <a:prstGeom prst="line">
              <a:avLst/>
            </a:prstGeom>
            <a:noFill/>
            <a:ln w="9525">
              <a:solidFill>
                <a:srgbClr val="000000"/>
              </a:solidFill>
              <a:round/>
              <a:headEnd/>
              <a:tailEnd type="arrow" w="sm" len="me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09" name="Freeform 26"/>
            <p:cNvSpPr>
              <a:spLocks/>
            </p:cNvSpPr>
            <p:nvPr/>
          </p:nvSpPr>
          <p:spPr bwMode="auto">
            <a:xfrm>
              <a:off x="1585" y="2481"/>
              <a:ext cx="216" cy="264"/>
            </a:xfrm>
            <a:custGeom>
              <a:avLst/>
              <a:gdLst>
                <a:gd name="T0" fmla="*/ 0 w 540"/>
                <a:gd name="T1" fmla="*/ 0 h 660"/>
                <a:gd name="T2" fmla="*/ 0 w 540"/>
                <a:gd name="T3" fmla="*/ 6 h 660"/>
                <a:gd name="T4" fmla="*/ 14 w 540"/>
                <a:gd name="T5" fmla="*/ 6 h 660"/>
                <a:gd name="T6" fmla="*/ 14 w 540"/>
                <a:gd name="T7" fmla="*/ 17 h 6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0" h="660">
                  <a:moveTo>
                    <a:pt x="0" y="0"/>
                  </a:moveTo>
                  <a:lnTo>
                    <a:pt x="0" y="255"/>
                  </a:lnTo>
                  <a:lnTo>
                    <a:pt x="540" y="255"/>
                  </a:lnTo>
                  <a:lnTo>
                    <a:pt x="540" y="660"/>
                  </a:lnTo>
                </a:path>
              </a:pathLst>
            </a:custGeom>
            <a:noFill/>
            <a:ln w="9525">
              <a:solidFill>
                <a:srgbClr val="000000"/>
              </a:solidFill>
              <a:round/>
              <a:headEnd type="none" w="med" len="med"/>
              <a:tailEnd type="arrow" w="sm" len="me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10" name="Freeform 27"/>
            <p:cNvSpPr>
              <a:spLocks/>
            </p:cNvSpPr>
            <p:nvPr/>
          </p:nvSpPr>
          <p:spPr bwMode="auto">
            <a:xfrm>
              <a:off x="2197" y="2477"/>
              <a:ext cx="193" cy="276"/>
            </a:xfrm>
            <a:custGeom>
              <a:avLst/>
              <a:gdLst>
                <a:gd name="T0" fmla="*/ 12 w 482"/>
                <a:gd name="T1" fmla="*/ 0 h 690"/>
                <a:gd name="T2" fmla="*/ 12 w 482"/>
                <a:gd name="T3" fmla="*/ 8 h 690"/>
                <a:gd name="T4" fmla="*/ 0 w 482"/>
                <a:gd name="T5" fmla="*/ 8 h 690"/>
                <a:gd name="T6" fmla="*/ 0 w 482"/>
                <a:gd name="T7" fmla="*/ 18 h 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2" h="690">
                  <a:moveTo>
                    <a:pt x="465" y="0"/>
                  </a:moveTo>
                  <a:cubicBezTo>
                    <a:pt x="482" y="235"/>
                    <a:pt x="465" y="155"/>
                    <a:pt x="465" y="300"/>
                  </a:cubicBezTo>
                  <a:lnTo>
                    <a:pt x="0" y="300"/>
                  </a:lnTo>
                  <a:lnTo>
                    <a:pt x="0" y="690"/>
                  </a:lnTo>
                </a:path>
              </a:pathLst>
            </a:custGeom>
            <a:noFill/>
            <a:ln w="9525">
              <a:solidFill>
                <a:srgbClr val="000000"/>
              </a:solidFill>
              <a:round/>
              <a:headEnd type="none" w="med" len="med"/>
              <a:tailEnd type="arrow" w="sm" len="me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11" name="Line 28"/>
            <p:cNvSpPr>
              <a:spLocks noChangeShapeType="1"/>
            </p:cNvSpPr>
            <p:nvPr/>
          </p:nvSpPr>
          <p:spPr bwMode="auto">
            <a:xfrm>
              <a:off x="2011" y="2795"/>
              <a:ext cx="0" cy="95"/>
            </a:xfrm>
            <a:prstGeom prst="line">
              <a:avLst/>
            </a:prstGeom>
            <a:noFill/>
            <a:ln w="9525">
              <a:solidFill>
                <a:srgbClr val="000000"/>
              </a:solidFill>
              <a:round/>
              <a:headEnd/>
              <a:tailEnd type="arrow" w="sm" len="me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312" name="Line 29"/>
            <p:cNvSpPr>
              <a:spLocks noChangeShapeType="1"/>
            </p:cNvSpPr>
            <p:nvPr/>
          </p:nvSpPr>
          <p:spPr bwMode="auto">
            <a:xfrm>
              <a:off x="2029" y="3089"/>
              <a:ext cx="0" cy="102"/>
            </a:xfrm>
            <a:prstGeom prst="line">
              <a:avLst/>
            </a:prstGeom>
            <a:noFill/>
            <a:ln w="9525">
              <a:solidFill>
                <a:srgbClr val="000000"/>
              </a:solidFill>
              <a:round/>
              <a:headEnd/>
              <a:tailEnd type="arrow" w="sm" len="me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grpSp>
      <p:grpSp>
        <p:nvGrpSpPr>
          <p:cNvPr id="10245" name="Group 156"/>
          <p:cNvGrpSpPr>
            <a:grpSpLocks/>
          </p:cNvGrpSpPr>
          <p:nvPr/>
        </p:nvGrpSpPr>
        <p:grpSpPr bwMode="auto">
          <a:xfrm>
            <a:off x="712893" y="3967163"/>
            <a:ext cx="3831802" cy="3337454"/>
            <a:chOff x="288" y="1440"/>
            <a:chExt cx="2064" cy="1908"/>
          </a:xfrm>
        </p:grpSpPr>
        <p:sp>
          <p:nvSpPr>
            <p:cNvPr id="10246" name="Oval 113"/>
            <p:cNvSpPr>
              <a:spLocks noChangeArrowheads="1"/>
            </p:cNvSpPr>
            <p:nvPr/>
          </p:nvSpPr>
          <p:spPr bwMode="auto">
            <a:xfrm>
              <a:off x="1285" y="1440"/>
              <a:ext cx="135" cy="135"/>
            </a:xfrm>
            <a:prstGeom prst="ellipse">
              <a:avLst/>
            </a:prstGeom>
            <a:solidFill>
              <a:srgbClr val="000000"/>
            </a:solidFill>
            <a:ln w="0">
              <a:solidFill>
                <a:srgbClr val="990033"/>
              </a:solidFill>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47" name="Freeform 114"/>
            <p:cNvSpPr>
              <a:spLocks/>
            </p:cNvSpPr>
            <p:nvPr/>
          </p:nvSpPr>
          <p:spPr bwMode="auto">
            <a:xfrm>
              <a:off x="1356" y="1575"/>
              <a:ext cx="36" cy="211"/>
            </a:xfrm>
            <a:custGeom>
              <a:avLst/>
              <a:gdLst>
                <a:gd name="T0" fmla="*/ 0 w 5"/>
                <a:gd name="T1" fmla="*/ 0 h 30"/>
                <a:gd name="T2" fmla="*/ 0 w 5"/>
                <a:gd name="T3" fmla="*/ 73407 h 30"/>
                <a:gd name="T4" fmla="*/ 13428 w 5"/>
                <a:gd name="T5" fmla="*/ 46596 h 30"/>
                <a:gd name="T6" fmla="*/ 0 60000 65536"/>
                <a:gd name="T7" fmla="*/ 0 60000 65536"/>
                <a:gd name="T8" fmla="*/ 0 60000 65536"/>
              </a:gdLst>
              <a:ahLst/>
              <a:cxnLst>
                <a:cxn ang="T6">
                  <a:pos x="T0" y="T1"/>
                </a:cxn>
                <a:cxn ang="T7">
                  <a:pos x="T2" y="T3"/>
                </a:cxn>
                <a:cxn ang="T8">
                  <a:pos x="T4" y="T5"/>
                </a:cxn>
              </a:cxnLst>
              <a:rect l="0" t="0" r="r" b="b"/>
              <a:pathLst>
                <a:path w="5" h="30">
                  <a:moveTo>
                    <a:pt x="0" y="0"/>
                  </a:moveTo>
                  <a:lnTo>
                    <a:pt x="0" y="30"/>
                  </a:lnTo>
                  <a:lnTo>
                    <a:pt x="5" y="1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48" name="Line 115"/>
            <p:cNvSpPr>
              <a:spLocks noChangeShapeType="1"/>
            </p:cNvSpPr>
            <p:nvPr/>
          </p:nvSpPr>
          <p:spPr bwMode="auto">
            <a:xfrm flipH="1" flipV="1">
              <a:off x="1320" y="1708"/>
              <a:ext cx="36" cy="7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49" name="Freeform 116"/>
            <p:cNvSpPr>
              <a:spLocks/>
            </p:cNvSpPr>
            <p:nvPr/>
          </p:nvSpPr>
          <p:spPr bwMode="auto">
            <a:xfrm>
              <a:off x="922" y="1793"/>
              <a:ext cx="869" cy="269"/>
            </a:xfrm>
            <a:custGeom>
              <a:avLst/>
              <a:gdLst>
                <a:gd name="T0" fmla="*/ 169 w 729"/>
                <a:gd name="T1" fmla="*/ 0 h 228"/>
                <a:gd name="T2" fmla="*/ 97 w 729"/>
                <a:gd name="T3" fmla="*/ 46 h 228"/>
                <a:gd name="T4" fmla="*/ 36 w 729"/>
                <a:gd name="T5" fmla="*/ 106 h 228"/>
                <a:gd name="T6" fmla="*/ 12 w 729"/>
                <a:gd name="T7" fmla="*/ 163 h 228"/>
                <a:gd name="T8" fmla="*/ 0 w 729"/>
                <a:gd name="T9" fmla="*/ 222 h 228"/>
                <a:gd name="T10" fmla="*/ 12 w 729"/>
                <a:gd name="T11" fmla="*/ 280 h 228"/>
                <a:gd name="T12" fmla="*/ 36 w 729"/>
                <a:gd name="T13" fmla="*/ 337 h 228"/>
                <a:gd name="T14" fmla="*/ 97 w 729"/>
                <a:gd name="T15" fmla="*/ 395 h 228"/>
                <a:gd name="T16" fmla="*/ 169 w 729"/>
                <a:gd name="T17" fmla="*/ 441 h 228"/>
                <a:gd name="T18" fmla="*/ 1303 w 729"/>
                <a:gd name="T19" fmla="*/ 441 h 228"/>
                <a:gd name="T20" fmla="*/ 1376 w 729"/>
                <a:gd name="T21" fmla="*/ 395 h 228"/>
                <a:gd name="T22" fmla="*/ 1436 w 729"/>
                <a:gd name="T23" fmla="*/ 337 h 228"/>
                <a:gd name="T24" fmla="*/ 1460 w 729"/>
                <a:gd name="T25" fmla="*/ 280 h 228"/>
                <a:gd name="T26" fmla="*/ 1472 w 729"/>
                <a:gd name="T27" fmla="*/ 222 h 228"/>
                <a:gd name="T28" fmla="*/ 1460 w 729"/>
                <a:gd name="T29" fmla="*/ 163 h 228"/>
                <a:gd name="T30" fmla="*/ 1436 w 729"/>
                <a:gd name="T31" fmla="*/ 106 h 228"/>
                <a:gd name="T32" fmla="*/ 1376 w 729"/>
                <a:gd name="T33" fmla="*/ 46 h 228"/>
                <a:gd name="T34" fmla="*/ 1303 w 729"/>
                <a:gd name="T35" fmla="*/ 0 h 228"/>
                <a:gd name="T36" fmla="*/ 169 w 729"/>
                <a:gd name="T37" fmla="*/ 0 h 2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29" h="228">
                  <a:moveTo>
                    <a:pt x="84" y="0"/>
                  </a:moveTo>
                  <a:lnTo>
                    <a:pt x="48" y="24"/>
                  </a:lnTo>
                  <a:lnTo>
                    <a:pt x="18" y="54"/>
                  </a:lnTo>
                  <a:lnTo>
                    <a:pt x="6" y="84"/>
                  </a:lnTo>
                  <a:lnTo>
                    <a:pt x="0" y="114"/>
                  </a:lnTo>
                  <a:lnTo>
                    <a:pt x="6" y="144"/>
                  </a:lnTo>
                  <a:lnTo>
                    <a:pt x="18" y="174"/>
                  </a:lnTo>
                  <a:lnTo>
                    <a:pt x="48" y="204"/>
                  </a:lnTo>
                  <a:lnTo>
                    <a:pt x="84" y="228"/>
                  </a:lnTo>
                  <a:lnTo>
                    <a:pt x="645" y="228"/>
                  </a:lnTo>
                  <a:lnTo>
                    <a:pt x="681" y="204"/>
                  </a:lnTo>
                  <a:lnTo>
                    <a:pt x="711" y="174"/>
                  </a:lnTo>
                  <a:lnTo>
                    <a:pt x="723" y="144"/>
                  </a:lnTo>
                  <a:lnTo>
                    <a:pt x="729" y="114"/>
                  </a:lnTo>
                  <a:lnTo>
                    <a:pt x="723" y="84"/>
                  </a:lnTo>
                  <a:lnTo>
                    <a:pt x="711" y="54"/>
                  </a:lnTo>
                  <a:lnTo>
                    <a:pt x="681" y="24"/>
                  </a:lnTo>
                  <a:lnTo>
                    <a:pt x="645"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50" name="Rectangle 117"/>
            <p:cNvSpPr>
              <a:spLocks noChangeArrowheads="1"/>
            </p:cNvSpPr>
            <p:nvPr/>
          </p:nvSpPr>
          <p:spPr bwMode="auto">
            <a:xfrm>
              <a:off x="1083" y="1852"/>
              <a:ext cx="57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3333CC"/>
                  </a:solidFill>
                  <a:latin typeface="Arial" charset="0"/>
                </a:rPr>
                <a:t>Khởi động xe</a:t>
              </a:r>
            </a:p>
          </p:txBody>
        </p:sp>
        <p:sp>
          <p:nvSpPr>
            <p:cNvPr id="10251" name="Freeform 118"/>
            <p:cNvSpPr>
              <a:spLocks/>
            </p:cNvSpPr>
            <p:nvPr/>
          </p:nvSpPr>
          <p:spPr bwMode="auto">
            <a:xfrm>
              <a:off x="1356" y="1575"/>
              <a:ext cx="36" cy="211"/>
            </a:xfrm>
            <a:custGeom>
              <a:avLst/>
              <a:gdLst>
                <a:gd name="T0" fmla="*/ 0 w 5"/>
                <a:gd name="T1" fmla="*/ 0 h 30"/>
                <a:gd name="T2" fmla="*/ 0 w 5"/>
                <a:gd name="T3" fmla="*/ 73407 h 30"/>
                <a:gd name="T4" fmla="*/ 13428 w 5"/>
                <a:gd name="T5" fmla="*/ 46596 h 30"/>
                <a:gd name="T6" fmla="*/ 0 60000 65536"/>
                <a:gd name="T7" fmla="*/ 0 60000 65536"/>
                <a:gd name="T8" fmla="*/ 0 60000 65536"/>
              </a:gdLst>
              <a:ahLst/>
              <a:cxnLst>
                <a:cxn ang="T6">
                  <a:pos x="T0" y="T1"/>
                </a:cxn>
                <a:cxn ang="T7">
                  <a:pos x="T2" y="T3"/>
                </a:cxn>
                <a:cxn ang="T8">
                  <a:pos x="T4" y="T5"/>
                </a:cxn>
              </a:cxnLst>
              <a:rect l="0" t="0" r="r" b="b"/>
              <a:pathLst>
                <a:path w="5" h="30">
                  <a:moveTo>
                    <a:pt x="0" y="0"/>
                  </a:moveTo>
                  <a:lnTo>
                    <a:pt x="0" y="30"/>
                  </a:lnTo>
                  <a:lnTo>
                    <a:pt x="5" y="1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52" name="Line 119"/>
            <p:cNvSpPr>
              <a:spLocks noChangeShapeType="1"/>
            </p:cNvSpPr>
            <p:nvPr/>
          </p:nvSpPr>
          <p:spPr bwMode="auto">
            <a:xfrm flipH="1" flipV="1">
              <a:off x="1320" y="1708"/>
              <a:ext cx="36" cy="7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53" name="Freeform 120"/>
            <p:cNvSpPr>
              <a:spLocks/>
            </p:cNvSpPr>
            <p:nvPr/>
          </p:nvSpPr>
          <p:spPr bwMode="auto">
            <a:xfrm>
              <a:off x="1356" y="2069"/>
              <a:ext cx="36" cy="191"/>
            </a:xfrm>
            <a:custGeom>
              <a:avLst/>
              <a:gdLst>
                <a:gd name="T0" fmla="*/ 0 w 5"/>
                <a:gd name="T1" fmla="*/ 0 h 27"/>
                <a:gd name="T2" fmla="*/ 0 w 5"/>
                <a:gd name="T3" fmla="*/ 67607 h 27"/>
                <a:gd name="T4" fmla="*/ 13428 w 5"/>
                <a:gd name="T5" fmla="*/ 39983 h 27"/>
                <a:gd name="T6" fmla="*/ 0 60000 65536"/>
                <a:gd name="T7" fmla="*/ 0 60000 65536"/>
                <a:gd name="T8" fmla="*/ 0 60000 65536"/>
              </a:gdLst>
              <a:ahLst/>
              <a:cxnLst>
                <a:cxn ang="T6">
                  <a:pos x="T0" y="T1"/>
                </a:cxn>
                <a:cxn ang="T7">
                  <a:pos x="T2" y="T3"/>
                </a:cxn>
                <a:cxn ang="T8">
                  <a:pos x="T4" y="T5"/>
                </a:cxn>
              </a:cxnLst>
              <a:rect l="0" t="0" r="r" b="b"/>
              <a:pathLst>
                <a:path w="5" h="27">
                  <a:moveTo>
                    <a:pt x="0" y="0"/>
                  </a:moveTo>
                  <a:lnTo>
                    <a:pt x="0" y="27"/>
                  </a:lnTo>
                  <a:lnTo>
                    <a:pt x="5" y="1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54" name="Line 121"/>
            <p:cNvSpPr>
              <a:spLocks noChangeShapeType="1"/>
            </p:cNvSpPr>
            <p:nvPr/>
          </p:nvSpPr>
          <p:spPr bwMode="auto">
            <a:xfrm flipH="1" flipV="1">
              <a:off x="1320" y="2182"/>
              <a:ext cx="36" cy="7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55" name="Freeform 122"/>
            <p:cNvSpPr>
              <a:spLocks/>
            </p:cNvSpPr>
            <p:nvPr/>
          </p:nvSpPr>
          <p:spPr bwMode="auto">
            <a:xfrm>
              <a:off x="1356" y="1575"/>
              <a:ext cx="36" cy="211"/>
            </a:xfrm>
            <a:custGeom>
              <a:avLst/>
              <a:gdLst>
                <a:gd name="T0" fmla="*/ 0 w 5"/>
                <a:gd name="T1" fmla="*/ 0 h 30"/>
                <a:gd name="T2" fmla="*/ 0 w 5"/>
                <a:gd name="T3" fmla="*/ 73407 h 30"/>
                <a:gd name="T4" fmla="*/ 13428 w 5"/>
                <a:gd name="T5" fmla="*/ 46596 h 30"/>
                <a:gd name="T6" fmla="*/ 0 60000 65536"/>
                <a:gd name="T7" fmla="*/ 0 60000 65536"/>
                <a:gd name="T8" fmla="*/ 0 60000 65536"/>
              </a:gdLst>
              <a:ahLst/>
              <a:cxnLst>
                <a:cxn ang="T6">
                  <a:pos x="T0" y="T1"/>
                </a:cxn>
                <a:cxn ang="T7">
                  <a:pos x="T2" y="T3"/>
                </a:cxn>
                <a:cxn ang="T8">
                  <a:pos x="T4" y="T5"/>
                </a:cxn>
              </a:cxnLst>
              <a:rect l="0" t="0" r="r" b="b"/>
              <a:pathLst>
                <a:path w="5" h="30">
                  <a:moveTo>
                    <a:pt x="0" y="0"/>
                  </a:moveTo>
                  <a:lnTo>
                    <a:pt x="0" y="30"/>
                  </a:lnTo>
                  <a:lnTo>
                    <a:pt x="5" y="1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56" name="Line 123"/>
            <p:cNvSpPr>
              <a:spLocks noChangeShapeType="1"/>
            </p:cNvSpPr>
            <p:nvPr/>
          </p:nvSpPr>
          <p:spPr bwMode="auto">
            <a:xfrm flipH="1" flipV="1">
              <a:off x="1320" y="1708"/>
              <a:ext cx="36" cy="7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57" name="Freeform 124"/>
            <p:cNvSpPr>
              <a:spLocks/>
            </p:cNvSpPr>
            <p:nvPr/>
          </p:nvSpPr>
          <p:spPr bwMode="auto">
            <a:xfrm>
              <a:off x="1185" y="2260"/>
              <a:ext cx="328" cy="155"/>
            </a:xfrm>
            <a:custGeom>
              <a:avLst/>
              <a:gdLst>
                <a:gd name="T0" fmla="*/ 0 w 275"/>
                <a:gd name="T1" fmla="*/ 142 h 131"/>
                <a:gd name="T2" fmla="*/ 290 w 275"/>
                <a:gd name="T3" fmla="*/ 0 h 131"/>
                <a:gd name="T4" fmla="*/ 556 w 275"/>
                <a:gd name="T5" fmla="*/ 142 h 131"/>
                <a:gd name="T6" fmla="*/ 290 w 275"/>
                <a:gd name="T7" fmla="*/ 257 h 131"/>
                <a:gd name="T8" fmla="*/ 0 w 275"/>
                <a:gd name="T9" fmla="*/ 142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131">
                  <a:moveTo>
                    <a:pt x="0" y="72"/>
                  </a:moveTo>
                  <a:lnTo>
                    <a:pt x="143" y="0"/>
                  </a:lnTo>
                  <a:lnTo>
                    <a:pt x="275" y="72"/>
                  </a:lnTo>
                  <a:lnTo>
                    <a:pt x="143" y="131"/>
                  </a:lnTo>
                  <a:lnTo>
                    <a:pt x="0" y="72"/>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58" name="Freeform 125"/>
            <p:cNvSpPr>
              <a:spLocks/>
            </p:cNvSpPr>
            <p:nvPr/>
          </p:nvSpPr>
          <p:spPr bwMode="auto">
            <a:xfrm>
              <a:off x="1356" y="2069"/>
              <a:ext cx="36" cy="191"/>
            </a:xfrm>
            <a:custGeom>
              <a:avLst/>
              <a:gdLst>
                <a:gd name="T0" fmla="*/ 0 w 5"/>
                <a:gd name="T1" fmla="*/ 0 h 27"/>
                <a:gd name="T2" fmla="*/ 0 w 5"/>
                <a:gd name="T3" fmla="*/ 67607 h 27"/>
                <a:gd name="T4" fmla="*/ 13428 w 5"/>
                <a:gd name="T5" fmla="*/ 39983 h 27"/>
                <a:gd name="T6" fmla="*/ 0 60000 65536"/>
                <a:gd name="T7" fmla="*/ 0 60000 65536"/>
                <a:gd name="T8" fmla="*/ 0 60000 65536"/>
              </a:gdLst>
              <a:ahLst/>
              <a:cxnLst>
                <a:cxn ang="T6">
                  <a:pos x="T0" y="T1"/>
                </a:cxn>
                <a:cxn ang="T7">
                  <a:pos x="T2" y="T3"/>
                </a:cxn>
                <a:cxn ang="T8">
                  <a:pos x="T4" y="T5"/>
                </a:cxn>
              </a:cxnLst>
              <a:rect l="0" t="0" r="r" b="b"/>
              <a:pathLst>
                <a:path w="5" h="27">
                  <a:moveTo>
                    <a:pt x="0" y="0"/>
                  </a:moveTo>
                  <a:lnTo>
                    <a:pt x="0" y="27"/>
                  </a:lnTo>
                  <a:lnTo>
                    <a:pt x="5" y="1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59" name="Line 126"/>
            <p:cNvSpPr>
              <a:spLocks noChangeShapeType="1"/>
            </p:cNvSpPr>
            <p:nvPr/>
          </p:nvSpPr>
          <p:spPr bwMode="auto">
            <a:xfrm flipH="1" flipV="1">
              <a:off x="1320" y="2182"/>
              <a:ext cx="36" cy="7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60" name="Freeform 127"/>
            <p:cNvSpPr>
              <a:spLocks/>
            </p:cNvSpPr>
            <p:nvPr/>
          </p:nvSpPr>
          <p:spPr bwMode="auto">
            <a:xfrm>
              <a:off x="288" y="2634"/>
              <a:ext cx="869" cy="262"/>
            </a:xfrm>
            <a:custGeom>
              <a:avLst/>
              <a:gdLst>
                <a:gd name="T0" fmla="*/ 169 w 729"/>
                <a:gd name="T1" fmla="*/ 0 h 222"/>
                <a:gd name="T2" fmla="*/ 97 w 729"/>
                <a:gd name="T3" fmla="*/ 46 h 222"/>
                <a:gd name="T4" fmla="*/ 50 w 729"/>
                <a:gd name="T5" fmla="*/ 106 h 222"/>
                <a:gd name="T6" fmla="*/ 12 w 729"/>
                <a:gd name="T7" fmla="*/ 152 h 222"/>
                <a:gd name="T8" fmla="*/ 0 w 729"/>
                <a:gd name="T9" fmla="*/ 222 h 222"/>
                <a:gd name="T10" fmla="*/ 12 w 729"/>
                <a:gd name="T11" fmla="*/ 280 h 222"/>
                <a:gd name="T12" fmla="*/ 50 w 729"/>
                <a:gd name="T13" fmla="*/ 326 h 222"/>
                <a:gd name="T14" fmla="*/ 97 w 729"/>
                <a:gd name="T15" fmla="*/ 385 h 222"/>
                <a:gd name="T16" fmla="*/ 169 w 729"/>
                <a:gd name="T17" fmla="*/ 431 h 222"/>
                <a:gd name="T18" fmla="*/ 1303 w 729"/>
                <a:gd name="T19" fmla="*/ 431 h 222"/>
                <a:gd name="T20" fmla="*/ 1376 w 729"/>
                <a:gd name="T21" fmla="*/ 385 h 222"/>
                <a:gd name="T22" fmla="*/ 1436 w 729"/>
                <a:gd name="T23" fmla="*/ 326 h 222"/>
                <a:gd name="T24" fmla="*/ 1460 w 729"/>
                <a:gd name="T25" fmla="*/ 280 h 222"/>
                <a:gd name="T26" fmla="*/ 1472 w 729"/>
                <a:gd name="T27" fmla="*/ 222 h 222"/>
                <a:gd name="T28" fmla="*/ 1460 w 729"/>
                <a:gd name="T29" fmla="*/ 152 h 222"/>
                <a:gd name="T30" fmla="*/ 1436 w 729"/>
                <a:gd name="T31" fmla="*/ 106 h 222"/>
                <a:gd name="T32" fmla="*/ 1376 w 729"/>
                <a:gd name="T33" fmla="*/ 46 h 222"/>
                <a:gd name="T34" fmla="*/ 1303 w 729"/>
                <a:gd name="T35" fmla="*/ 0 h 222"/>
                <a:gd name="T36" fmla="*/ 169 w 729"/>
                <a:gd name="T37" fmla="*/ 0 h 2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29" h="222">
                  <a:moveTo>
                    <a:pt x="84" y="0"/>
                  </a:moveTo>
                  <a:lnTo>
                    <a:pt x="48" y="24"/>
                  </a:lnTo>
                  <a:lnTo>
                    <a:pt x="24" y="54"/>
                  </a:lnTo>
                  <a:lnTo>
                    <a:pt x="6" y="78"/>
                  </a:lnTo>
                  <a:lnTo>
                    <a:pt x="0" y="114"/>
                  </a:lnTo>
                  <a:lnTo>
                    <a:pt x="6" y="144"/>
                  </a:lnTo>
                  <a:lnTo>
                    <a:pt x="24" y="168"/>
                  </a:lnTo>
                  <a:lnTo>
                    <a:pt x="48" y="198"/>
                  </a:lnTo>
                  <a:lnTo>
                    <a:pt x="84" y="222"/>
                  </a:lnTo>
                  <a:lnTo>
                    <a:pt x="645" y="222"/>
                  </a:lnTo>
                  <a:lnTo>
                    <a:pt x="681" y="198"/>
                  </a:lnTo>
                  <a:lnTo>
                    <a:pt x="711" y="168"/>
                  </a:lnTo>
                  <a:lnTo>
                    <a:pt x="723" y="144"/>
                  </a:lnTo>
                  <a:lnTo>
                    <a:pt x="729" y="114"/>
                  </a:lnTo>
                  <a:lnTo>
                    <a:pt x="723" y="78"/>
                  </a:lnTo>
                  <a:lnTo>
                    <a:pt x="711" y="54"/>
                  </a:lnTo>
                  <a:lnTo>
                    <a:pt x="681" y="24"/>
                  </a:lnTo>
                  <a:lnTo>
                    <a:pt x="645"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61" name="Rectangle 128"/>
            <p:cNvSpPr>
              <a:spLocks noChangeArrowheads="1"/>
            </p:cNvSpPr>
            <p:nvPr/>
          </p:nvSpPr>
          <p:spPr bwMode="auto">
            <a:xfrm>
              <a:off x="592" y="2709"/>
              <a:ext cx="25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3333CC"/>
                  </a:solidFill>
                  <a:latin typeface="Arial" charset="0"/>
                </a:rPr>
                <a:t>Lái xe</a:t>
              </a:r>
            </a:p>
          </p:txBody>
        </p:sp>
        <p:sp>
          <p:nvSpPr>
            <p:cNvPr id="10262" name="Freeform 129"/>
            <p:cNvSpPr>
              <a:spLocks/>
            </p:cNvSpPr>
            <p:nvPr/>
          </p:nvSpPr>
          <p:spPr bwMode="auto">
            <a:xfrm>
              <a:off x="716" y="2345"/>
              <a:ext cx="469" cy="282"/>
            </a:xfrm>
            <a:custGeom>
              <a:avLst/>
              <a:gdLst>
                <a:gd name="T0" fmla="*/ 168307 w 66"/>
                <a:gd name="T1" fmla="*/ 0 h 40"/>
                <a:gd name="T2" fmla="*/ 0 w 66"/>
                <a:gd name="T3" fmla="*/ 0 h 40"/>
                <a:gd name="T4" fmla="*/ 0 w 66"/>
                <a:gd name="T5" fmla="*/ 98806 h 40"/>
                <a:gd name="T6" fmla="*/ 12926 w 66"/>
                <a:gd name="T7" fmla="*/ 69034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40">
                  <a:moveTo>
                    <a:pt x="66" y="0"/>
                  </a:moveTo>
                  <a:lnTo>
                    <a:pt x="0" y="0"/>
                  </a:lnTo>
                  <a:lnTo>
                    <a:pt x="0" y="40"/>
                  </a:lnTo>
                  <a:lnTo>
                    <a:pt x="5" y="2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63" name="Line 130"/>
            <p:cNvSpPr>
              <a:spLocks noChangeShapeType="1"/>
            </p:cNvSpPr>
            <p:nvPr/>
          </p:nvSpPr>
          <p:spPr bwMode="auto">
            <a:xfrm flipH="1" flipV="1">
              <a:off x="680" y="2542"/>
              <a:ext cx="36" cy="8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64" name="Freeform 131"/>
            <p:cNvSpPr>
              <a:spLocks/>
            </p:cNvSpPr>
            <p:nvPr/>
          </p:nvSpPr>
          <p:spPr bwMode="auto">
            <a:xfrm>
              <a:off x="901" y="2903"/>
              <a:ext cx="356" cy="275"/>
            </a:xfrm>
            <a:custGeom>
              <a:avLst/>
              <a:gdLst>
                <a:gd name="T0" fmla="*/ 0 w 50"/>
                <a:gd name="T1" fmla="*/ 0 h 39"/>
                <a:gd name="T2" fmla="*/ 128509 w 50"/>
                <a:gd name="T3" fmla="*/ 96405 h 39"/>
                <a:gd name="T4" fmla="*/ 112994 w 50"/>
                <a:gd name="T5" fmla="*/ 69060 h 39"/>
                <a:gd name="T6" fmla="*/ 0 60000 65536"/>
                <a:gd name="T7" fmla="*/ 0 60000 65536"/>
                <a:gd name="T8" fmla="*/ 0 60000 65536"/>
              </a:gdLst>
              <a:ahLst/>
              <a:cxnLst>
                <a:cxn ang="T6">
                  <a:pos x="T0" y="T1"/>
                </a:cxn>
                <a:cxn ang="T7">
                  <a:pos x="T2" y="T3"/>
                </a:cxn>
                <a:cxn ang="T8">
                  <a:pos x="T4" y="T5"/>
                </a:cxn>
              </a:cxnLst>
              <a:rect l="0" t="0" r="r" b="b"/>
              <a:pathLst>
                <a:path w="50" h="39">
                  <a:moveTo>
                    <a:pt x="0" y="0"/>
                  </a:moveTo>
                  <a:lnTo>
                    <a:pt x="50" y="39"/>
                  </a:lnTo>
                  <a:lnTo>
                    <a:pt x="44" y="2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65" name="Line 132"/>
            <p:cNvSpPr>
              <a:spLocks noChangeShapeType="1"/>
            </p:cNvSpPr>
            <p:nvPr/>
          </p:nvSpPr>
          <p:spPr bwMode="auto">
            <a:xfrm flipH="1" flipV="1">
              <a:off x="1178" y="3157"/>
              <a:ext cx="79" cy="2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66" name="Freeform 133"/>
            <p:cNvSpPr>
              <a:spLocks/>
            </p:cNvSpPr>
            <p:nvPr/>
          </p:nvSpPr>
          <p:spPr bwMode="auto">
            <a:xfrm>
              <a:off x="1492" y="2634"/>
              <a:ext cx="860" cy="262"/>
            </a:xfrm>
            <a:custGeom>
              <a:avLst/>
              <a:gdLst>
                <a:gd name="T0" fmla="*/ 156 w 722"/>
                <a:gd name="T1" fmla="*/ 0 h 222"/>
                <a:gd name="T2" fmla="*/ 85 w 722"/>
                <a:gd name="T3" fmla="*/ 46 h 222"/>
                <a:gd name="T4" fmla="*/ 36 w 722"/>
                <a:gd name="T5" fmla="*/ 106 h 222"/>
                <a:gd name="T6" fmla="*/ 0 w 722"/>
                <a:gd name="T7" fmla="*/ 152 h 222"/>
                <a:gd name="T8" fmla="*/ 0 w 722"/>
                <a:gd name="T9" fmla="*/ 222 h 222"/>
                <a:gd name="T10" fmla="*/ 0 w 722"/>
                <a:gd name="T11" fmla="*/ 280 h 222"/>
                <a:gd name="T12" fmla="*/ 36 w 722"/>
                <a:gd name="T13" fmla="*/ 326 h 222"/>
                <a:gd name="T14" fmla="*/ 85 w 722"/>
                <a:gd name="T15" fmla="*/ 385 h 222"/>
                <a:gd name="T16" fmla="*/ 156 w 722"/>
                <a:gd name="T17" fmla="*/ 431 h 222"/>
                <a:gd name="T18" fmla="*/ 1285 w 722"/>
                <a:gd name="T19" fmla="*/ 431 h 222"/>
                <a:gd name="T20" fmla="*/ 1359 w 722"/>
                <a:gd name="T21" fmla="*/ 385 h 222"/>
                <a:gd name="T22" fmla="*/ 1420 w 722"/>
                <a:gd name="T23" fmla="*/ 326 h 222"/>
                <a:gd name="T24" fmla="*/ 1441 w 722"/>
                <a:gd name="T25" fmla="*/ 280 h 222"/>
                <a:gd name="T26" fmla="*/ 1453 w 722"/>
                <a:gd name="T27" fmla="*/ 222 h 222"/>
                <a:gd name="T28" fmla="*/ 1441 w 722"/>
                <a:gd name="T29" fmla="*/ 152 h 222"/>
                <a:gd name="T30" fmla="*/ 1420 w 722"/>
                <a:gd name="T31" fmla="*/ 106 h 222"/>
                <a:gd name="T32" fmla="*/ 1359 w 722"/>
                <a:gd name="T33" fmla="*/ 46 h 222"/>
                <a:gd name="T34" fmla="*/ 1285 w 722"/>
                <a:gd name="T35" fmla="*/ 0 h 222"/>
                <a:gd name="T36" fmla="*/ 156 w 722"/>
                <a:gd name="T37" fmla="*/ 0 h 2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22" h="222">
                  <a:moveTo>
                    <a:pt x="77" y="0"/>
                  </a:moveTo>
                  <a:lnTo>
                    <a:pt x="42" y="24"/>
                  </a:lnTo>
                  <a:lnTo>
                    <a:pt x="18" y="54"/>
                  </a:lnTo>
                  <a:lnTo>
                    <a:pt x="0" y="78"/>
                  </a:lnTo>
                  <a:lnTo>
                    <a:pt x="0" y="114"/>
                  </a:lnTo>
                  <a:lnTo>
                    <a:pt x="0" y="144"/>
                  </a:lnTo>
                  <a:lnTo>
                    <a:pt x="18" y="168"/>
                  </a:lnTo>
                  <a:lnTo>
                    <a:pt x="42" y="198"/>
                  </a:lnTo>
                  <a:lnTo>
                    <a:pt x="77" y="222"/>
                  </a:lnTo>
                  <a:lnTo>
                    <a:pt x="639" y="222"/>
                  </a:lnTo>
                  <a:lnTo>
                    <a:pt x="675" y="198"/>
                  </a:lnTo>
                  <a:lnTo>
                    <a:pt x="705" y="168"/>
                  </a:lnTo>
                  <a:lnTo>
                    <a:pt x="716" y="144"/>
                  </a:lnTo>
                  <a:lnTo>
                    <a:pt x="722" y="114"/>
                  </a:lnTo>
                  <a:lnTo>
                    <a:pt x="716" y="78"/>
                  </a:lnTo>
                  <a:lnTo>
                    <a:pt x="705" y="54"/>
                  </a:lnTo>
                  <a:lnTo>
                    <a:pt x="675" y="24"/>
                  </a:lnTo>
                  <a:lnTo>
                    <a:pt x="639" y="0"/>
                  </a:lnTo>
                  <a:lnTo>
                    <a:pt x="77"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67" name="Rectangle 134"/>
            <p:cNvSpPr>
              <a:spLocks noChangeArrowheads="1"/>
            </p:cNvSpPr>
            <p:nvPr/>
          </p:nvSpPr>
          <p:spPr bwMode="auto">
            <a:xfrm>
              <a:off x="1697" y="2641"/>
              <a:ext cx="49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3333CC"/>
                  </a:solidFill>
                  <a:latin typeface="Arial" charset="0"/>
                </a:rPr>
                <a:t>Đi xe buýt,</a:t>
              </a:r>
            </a:p>
            <a:p>
              <a:pPr algn="ctr" defTabSz="1042782" fontAlgn="base">
                <a:spcBef>
                  <a:spcPct val="0"/>
                </a:spcBef>
                <a:spcAft>
                  <a:spcPct val="0"/>
                </a:spcAft>
              </a:pPr>
              <a:r>
                <a:rPr lang="en-US" sz="1400">
                  <a:solidFill>
                    <a:srgbClr val="3333CC"/>
                  </a:solidFill>
                  <a:latin typeface="Arial" charset="0"/>
                </a:rPr>
                <a:t>taxi, xe đạp</a:t>
              </a:r>
            </a:p>
          </p:txBody>
        </p:sp>
        <p:sp>
          <p:nvSpPr>
            <p:cNvPr id="10268" name="Freeform 135"/>
            <p:cNvSpPr>
              <a:spLocks/>
            </p:cNvSpPr>
            <p:nvPr/>
          </p:nvSpPr>
          <p:spPr bwMode="auto">
            <a:xfrm>
              <a:off x="1527" y="2345"/>
              <a:ext cx="427" cy="282"/>
            </a:xfrm>
            <a:custGeom>
              <a:avLst/>
              <a:gdLst>
                <a:gd name="T0" fmla="*/ 0 w 60"/>
                <a:gd name="T1" fmla="*/ 0 h 40"/>
                <a:gd name="T2" fmla="*/ 138419 w 60"/>
                <a:gd name="T3" fmla="*/ 0 h 40"/>
                <a:gd name="T4" fmla="*/ 140953 w 60"/>
                <a:gd name="T5" fmla="*/ 98806 h 40"/>
                <a:gd name="T6" fmla="*/ 153919 w 60"/>
                <a:gd name="T7" fmla="*/ 69034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40">
                  <a:moveTo>
                    <a:pt x="0" y="0"/>
                  </a:moveTo>
                  <a:lnTo>
                    <a:pt x="54" y="0"/>
                  </a:lnTo>
                  <a:lnTo>
                    <a:pt x="55" y="40"/>
                  </a:lnTo>
                  <a:lnTo>
                    <a:pt x="60" y="2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69" name="Line 136"/>
            <p:cNvSpPr>
              <a:spLocks noChangeShapeType="1"/>
            </p:cNvSpPr>
            <p:nvPr/>
          </p:nvSpPr>
          <p:spPr bwMode="auto">
            <a:xfrm flipH="1" flipV="1">
              <a:off x="1882" y="2542"/>
              <a:ext cx="36" cy="8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70" name="Freeform 137"/>
            <p:cNvSpPr>
              <a:spLocks/>
            </p:cNvSpPr>
            <p:nvPr/>
          </p:nvSpPr>
          <p:spPr bwMode="auto">
            <a:xfrm>
              <a:off x="1449" y="2903"/>
              <a:ext cx="306" cy="268"/>
            </a:xfrm>
            <a:custGeom>
              <a:avLst/>
              <a:gdLst>
                <a:gd name="T0" fmla="*/ 110295 w 43"/>
                <a:gd name="T1" fmla="*/ 0 h 38"/>
                <a:gd name="T2" fmla="*/ 0 w 43"/>
                <a:gd name="T3" fmla="*/ 94005 h 38"/>
                <a:gd name="T4" fmla="*/ 30636 w 43"/>
                <a:gd name="T5" fmla="*/ 84208 h 38"/>
                <a:gd name="T6" fmla="*/ 0 60000 65536"/>
                <a:gd name="T7" fmla="*/ 0 60000 65536"/>
                <a:gd name="T8" fmla="*/ 0 60000 65536"/>
              </a:gdLst>
              <a:ahLst/>
              <a:cxnLst>
                <a:cxn ang="T6">
                  <a:pos x="T0" y="T1"/>
                </a:cxn>
                <a:cxn ang="T7">
                  <a:pos x="T2" y="T3"/>
                </a:cxn>
                <a:cxn ang="T8">
                  <a:pos x="T4" y="T5"/>
                </a:cxn>
              </a:cxnLst>
              <a:rect l="0" t="0" r="r" b="b"/>
              <a:pathLst>
                <a:path w="43" h="38">
                  <a:moveTo>
                    <a:pt x="43" y="0"/>
                  </a:moveTo>
                  <a:lnTo>
                    <a:pt x="0" y="38"/>
                  </a:lnTo>
                  <a:lnTo>
                    <a:pt x="12" y="3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71" name="Line 138"/>
            <p:cNvSpPr>
              <a:spLocks noChangeShapeType="1"/>
            </p:cNvSpPr>
            <p:nvPr/>
          </p:nvSpPr>
          <p:spPr bwMode="auto">
            <a:xfrm flipV="1">
              <a:off x="1449" y="3094"/>
              <a:ext cx="43" cy="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72" name="Oval 139"/>
            <p:cNvSpPr>
              <a:spLocks noChangeArrowheads="1"/>
            </p:cNvSpPr>
            <p:nvPr/>
          </p:nvSpPr>
          <p:spPr bwMode="auto">
            <a:xfrm>
              <a:off x="1257" y="3157"/>
              <a:ext cx="192" cy="191"/>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73" name="Oval 140"/>
            <p:cNvSpPr>
              <a:spLocks noChangeArrowheads="1"/>
            </p:cNvSpPr>
            <p:nvPr/>
          </p:nvSpPr>
          <p:spPr bwMode="auto">
            <a:xfrm>
              <a:off x="1285" y="3185"/>
              <a:ext cx="135" cy="135"/>
            </a:xfrm>
            <a:prstGeom prst="ellipse">
              <a:avLst/>
            </a:prstGeom>
            <a:solidFill>
              <a:srgbClr val="000000"/>
            </a:solidFill>
            <a:ln w="0">
              <a:solidFill>
                <a:srgbClr val="990033"/>
              </a:solidFill>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0274" name="Freeform 141"/>
            <p:cNvSpPr>
              <a:spLocks/>
            </p:cNvSpPr>
            <p:nvPr/>
          </p:nvSpPr>
          <p:spPr bwMode="auto">
            <a:xfrm>
              <a:off x="901" y="2903"/>
              <a:ext cx="356" cy="275"/>
            </a:xfrm>
            <a:custGeom>
              <a:avLst/>
              <a:gdLst>
                <a:gd name="T0" fmla="*/ 0 w 50"/>
                <a:gd name="T1" fmla="*/ 0 h 39"/>
                <a:gd name="T2" fmla="*/ 128509 w 50"/>
                <a:gd name="T3" fmla="*/ 96405 h 39"/>
                <a:gd name="T4" fmla="*/ 112994 w 50"/>
                <a:gd name="T5" fmla="*/ 69060 h 39"/>
                <a:gd name="T6" fmla="*/ 0 60000 65536"/>
                <a:gd name="T7" fmla="*/ 0 60000 65536"/>
                <a:gd name="T8" fmla="*/ 0 60000 65536"/>
              </a:gdLst>
              <a:ahLst/>
              <a:cxnLst>
                <a:cxn ang="T6">
                  <a:pos x="T0" y="T1"/>
                </a:cxn>
                <a:cxn ang="T7">
                  <a:pos x="T2" y="T3"/>
                </a:cxn>
                <a:cxn ang="T8">
                  <a:pos x="T4" y="T5"/>
                </a:cxn>
              </a:cxnLst>
              <a:rect l="0" t="0" r="r" b="b"/>
              <a:pathLst>
                <a:path w="50" h="39">
                  <a:moveTo>
                    <a:pt x="0" y="0"/>
                  </a:moveTo>
                  <a:lnTo>
                    <a:pt x="50" y="39"/>
                  </a:lnTo>
                  <a:lnTo>
                    <a:pt x="44" y="2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75" name="Line 142"/>
            <p:cNvSpPr>
              <a:spLocks noChangeShapeType="1"/>
            </p:cNvSpPr>
            <p:nvPr/>
          </p:nvSpPr>
          <p:spPr bwMode="auto">
            <a:xfrm flipH="1" flipV="1">
              <a:off x="1178" y="3157"/>
              <a:ext cx="79" cy="2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76" name="Freeform 143"/>
            <p:cNvSpPr>
              <a:spLocks/>
            </p:cNvSpPr>
            <p:nvPr/>
          </p:nvSpPr>
          <p:spPr bwMode="auto">
            <a:xfrm>
              <a:off x="1449" y="2903"/>
              <a:ext cx="306" cy="268"/>
            </a:xfrm>
            <a:custGeom>
              <a:avLst/>
              <a:gdLst>
                <a:gd name="T0" fmla="*/ 110295 w 43"/>
                <a:gd name="T1" fmla="*/ 0 h 38"/>
                <a:gd name="T2" fmla="*/ 0 w 43"/>
                <a:gd name="T3" fmla="*/ 94005 h 38"/>
                <a:gd name="T4" fmla="*/ 30636 w 43"/>
                <a:gd name="T5" fmla="*/ 84208 h 38"/>
                <a:gd name="T6" fmla="*/ 0 60000 65536"/>
                <a:gd name="T7" fmla="*/ 0 60000 65536"/>
                <a:gd name="T8" fmla="*/ 0 60000 65536"/>
              </a:gdLst>
              <a:ahLst/>
              <a:cxnLst>
                <a:cxn ang="T6">
                  <a:pos x="T0" y="T1"/>
                </a:cxn>
                <a:cxn ang="T7">
                  <a:pos x="T2" y="T3"/>
                </a:cxn>
                <a:cxn ang="T8">
                  <a:pos x="T4" y="T5"/>
                </a:cxn>
              </a:cxnLst>
              <a:rect l="0" t="0" r="r" b="b"/>
              <a:pathLst>
                <a:path w="43" h="38">
                  <a:moveTo>
                    <a:pt x="43" y="0"/>
                  </a:moveTo>
                  <a:lnTo>
                    <a:pt x="0" y="38"/>
                  </a:lnTo>
                  <a:lnTo>
                    <a:pt x="12" y="3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77" name="Line 144"/>
            <p:cNvSpPr>
              <a:spLocks noChangeShapeType="1"/>
            </p:cNvSpPr>
            <p:nvPr/>
          </p:nvSpPr>
          <p:spPr bwMode="auto">
            <a:xfrm flipV="1">
              <a:off x="1449" y="3094"/>
              <a:ext cx="43" cy="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78" name="Freeform 145"/>
            <p:cNvSpPr>
              <a:spLocks/>
            </p:cNvSpPr>
            <p:nvPr/>
          </p:nvSpPr>
          <p:spPr bwMode="auto">
            <a:xfrm>
              <a:off x="901" y="2903"/>
              <a:ext cx="356" cy="275"/>
            </a:xfrm>
            <a:custGeom>
              <a:avLst/>
              <a:gdLst>
                <a:gd name="T0" fmla="*/ 0 w 50"/>
                <a:gd name="T1" fmla="*/ 0 h 39"/>
                <a:gd name="T2" fmla="*/ 128509 w 50"/>
                <a:gd name="T3" fmla="*/ 96405 h 39"/>
                <a:gd name="T4" fmla="*/ 112994 w 50"/>
                <a:gd name="T5" fmla="*/ 69060 h 39"/>
                <a:gd name="T6" fmla="*/ 0 60000 65536"/>
                <a:gd name="T7" fmla="*/ 0 60000 65536"/>
                <a:gd name="T8" fmla="*/ 0 60000 65536"/>
              </a:gdLst>
              <a:ahLst/>
              <a:cxnLst>
                <a:cxn ang="T6">
                  <a:pos x="T0" y="T1"/>
                </a:cxn>
                <a:cxn ang="T7">
                  <a:pos x="T2" y="T3"/>
                </a:cxn>
                <a:cxn ang="T8">
                  <a:pos x="T4" y="T5"/>
                </a:cxn>
              </a:cxnLst>
              <a:rect l="0" t="0" r="r" b="b"/>
              <a:pathLst>
                <a:path w="50" h="39">
                  <a:moveTo>
                    <a:pt x="0" y="0"/>
                  </a:moveTo>
                  <a:lnTo>
                    <a:pt x="50" y="39"/>
                  </a:lnTo>
                  <a:lnTo>
                    <a:pt x="44" y="2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79" name="Line 146"/>
            <p:cNvSpPr>
              <a:spLocks noChangeShapeType="1"/>
            </p:cNvSpPr>
            <p:nvPr/>
          </p:nvSpPr>
          <p:spPr bwMode="auto">
            <a:xfrm flipH="1" flipV="1">
              <a:off x="1178" y="3157"/>
              <a:ext cx="79" cy="2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80" name="Freeform 147"/>
            <p:cNvSpPr>
              <a:spLocks/>
            </p:cNvSpPr>
            <p:nvPr/>
          </p:nvSpPr>
          <p:spPr bwMode="auto">
            <a:xfrm>
              <a:off x="1449" y="2903"/>
              <a:ext cx="306" cy="268"/>
            </a:xfrm>
            <a:custGeom>
              <a:avLst/>
              <a:gdLst>
                <a:gd name="T0" fmla="*/ 110295 w 43"/>
                <a:gd name="T1" fmla="*/ 0 h 38"/>
                <a:gd name="T2" fmla="*/ 0 w 43"/>
                <a:gd name="T3" fmla="*/ 94005 h 38"/>
                <a:gd name="T4" fmla="*/ 30636 w 43"/>
                <a:gd name="T5" fmla="*/ 84208 h 38"/>
                <a:gd name="T6" fmla="*/ 0 60000 65536"/>
                <a:gd name="T7" fmla="*/ 0 60000 65536"/>
                <a:gd name="T8" fmla="*/ 0 60000 65536"/>
              </a:gdLst>
              <a:ahLst/>
              <a:cxnLst>
                <a:cxn ang="T6">
                  <a:pos x="T0" y="T1"/>
                </a:cxn>
                <a:cxn ang="T7">
                  <a:pos x="T2" y="T3"/>
                </a:cxn>
                <a:cxn ang="T8">
                  <a:pos x="T4" y="T5"/>
                </a:cxn>
              </a:cxnLst>
              <a:rect l="0" t="0" r="r" b="b"/>
              <a:pathLst>
                <a:path w="43" h="38">
                  <a:moveTo>
                    <a:pt x="43" y="0"/>
                  </a:moveTo>
                  <a:lnTo>
                    <a:pt x="0" y="38"/>
                  </a:lnTo>
                  <a:lnTo>
                    <a:pt x="12" y="3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81" name="Line 148"/>
            <p:cNvSpPr>
              <a:spLocks noChangeShapeType="1"/>
            </p:cNvSpPr>
            <p:nvPr/>
          </p:nvSpPr>
          <p:spPr bwMode="auto">
            <a:xfrm flipV="1">
              <a:off x="1449" y="3094"/>
              <a:ext cx="43" cy="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82" name="Freeform 149"/>
            <p:cNvSpPr>
              <a:spLocks/>
            </p:cNvSpPr>
            <p:nvPr/>
          </p:nvSpPr>
          <p:spPr bwMode="auto">
            <a:xfrm>
              <a:off x="716" y="2345"/>
              <a:ext cx="469" cy="282"/>
            </a:xfrm>
            <a:custGeom>
              <a:avLst/>
              <a:gdLst>
                <a:gd name="T0" fmla="*/ 168307 w 66"/>
                <a:gd name="T1" fmla="*/ 0 h 40"/>
                <a:gd name="T2" fmla="*/ 0 w 66"/>
                <a:gd name="T3" fmla="*/ 0 h 40"/>
                <a:gd name="T4" fmla="*/ 0 w 66"/>
                <a:gd name="T5" fmla="*/ 98806 h 40"/>
                <a:gd name="T6" fmla="*/ 12926 w 66"/>
                <a:gd name="T7" fmla="*/ 69034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40">
                  <a:moveTo>
                    <a:pt x="66" y="0"/>
                  </a:moveTo>
                  <a:lnTo>
                    <a:pt x="0" y="0"/>
                  </a:lnTo>
                  <a:lnTo>
                    <a:pt x="0" y="40"/>
                  </a:lnTo>
                  <a:lnTo>
                    <a:pt x="5" y="2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83" name="Line 150"/>
            <p:cNvSpPr>
              <a:spLocks noChangeShapeType="1"/>
            </p:cNvSpPr>
            <p:nvPr/>
          </p:nvSpPr>
          <p:spPr bwMode="auto">
            <a:xfrm flipH="1" flipV="1">
              <a:off x="680" y="2542"/>
              <a:ext cx="36" cy="8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84" name="Rectangle 151"/>
            <p:cNvSpPr>
              <a:spLocks noChangeArrowheads="1"/>
            </p:cNvSpPr>
            <p:nvPr/>
          </p:nvSpPr>
          <p:spPr bwMode="auto">
            <a:xfrm>
              <a:off x="679" y="2182"/>
              <a:ext cx="52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3333CC"/>
                  </a:solidFill>
                  <a:latin typeface="Arial" charset="0"/>
                </a:rPr>
                <a:t>[ Còn xăng ]</a:t>
              </a:r>
            </a:p>
          </p:txBody>
        </p:sp>
        <p:sp>
          <p:nvSpPr>
            <p:cNvPr id="10285" name="Freeform 152"/>
            <p:cNvSpPr>
              <a:spLocks/>
            </p:cNvSpPr>
            <p:nvPr/>
          </p:nvSpPr>
          <p:spPr bwMode="auto">
            <a:xfrm>
              <a:off x="1527" y="2345"/>
              <a:ext cx="427" cy="282"/>
            </a:xfrm>
            <a:custGeom>
              <a:avLst/>
              <a:gdLst>
                <a:gd name="T0" fmla="*/ 0 w 60"/>
                <a:gd name="T1" fmla="*/ 0 h 40"/>
                <a:gd name="T2" fmla="*/ 138419 w 60"/>
                <a:gd name="T3" fmla="*/ 0 h 40"/>
                <a:gd name="T4" fmla="*/ 140953 w 60"/>
                <a:gd name="T5" fmla="*/ 98806 h 40"/>
                <a:gd name="T6" fmla="*/ 153919 w 60"/>
                <a:gd name="T7" fmla="*/ 69034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40">
                  <a:moveTo>
                    <a:pt x="0" y="0"/>
                  </a:moveTo>
                  <a:lnTo>
                    <a:pt x="54" y="0"/>
                  </a:lnTo>
                  <a:lnTo>
                    <a:pt x="55" y="40"/>
                  </a:lnTo>
                  <a:lnTo>
                    <a:pt x="60" y="2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86" name="Line 153"/>
            <p:cNvSpPr>
              <a:spLocks noChangeShapeType="1"/>
            </p:cNvSpPr>
            <p:nvPr/>
          </p:nvSpPr>
          <p:spPr bwMode="auto">
            <a:xfrm flipH="1" flipV="1">
              <a:off x="1882" y="2542"/>
              <a:ext cx="36" cy="8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0287" name="Rectangle 154"/>
            <p:cNvSpPr>
              <a:spLocks noChangeArrowheads="1"/>
            </p:cNvSpPr>
            <p:nvPr/>
          </p:nvSpPr>
          <p:spPr bwMode="auto">
            <a:xfrm>
              <a:off x="1622" y="2189"/>
              <a:ext cx="49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3333CC"/>
                  </a:solidFill>
                  <a:latin typeface="Arial" charset="0"/>
                </a:rPr>
                <a:t>[ Hết xăng ]</a:t>
              </a:r>
            </a:p>
          </p:txBody>
        </p:sp>
      </p:grpSp>
    </p:spTree>
    <p:extLst>
      <p:ext uri="{BB962C8B-B14F-4D97-AF65-F5344CB8AC3E}">
        <p14:creationId xmlns:p14="http://schemas.microsoft.com/office/powerpoint/2010/main" val="29507821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774940" y="425450"/>
            <a:ext cx="6095760" cy="847725"/>
          </a:xfrm>
        </p:spPr>
        <p:txBody>
          <a:bodyPr/>
          <a:lstStyle/>
          <a:p>
            <a:pPr eaLnBrk="1" hangingPunct="1"/>
            <a:r>
              <a:rPr lang="en-US" sz="4100"/>
              <a:t>Biểu đồ hoạt động</a:t>
            </a:r>
          </a:p>
        </p:txBody>
      </p:sp>
      <p:sp>
        <p:nvSpPr>
          <p:cNvPr id="11267" name="Rectangle 3"/>
          <p:cNvSpPr>
            <a:spLocks noGrp="1" noChangeArrowheads="1"/>
          </p:cNvSpPr>
          <p:nvPr>
            <p:ph type="body" idx="4294967295"/>
          </p:nvPr>
        </p:nvSpPr>
        <p:spPr>
          <a:xfrm>
            <a:off x="755650" y="1497727"/>
            <a:ext cx="9010650" cy="2772297"/>
          </a:xfrm>
        </p:spPr>
        <p:txBody>
          <a:bodyPr/>
          <a:lstStyle/>
          <a:p>
            <a:pPr marL="0" indent="0" algn="just">
              <a:lnSpc>
                <a:spcPct val="120000"/>
              </a:lnSpc>
              <a:spcBef>
                <a:spcPts val="600"/>
              </a:spcBef>
              <a:spcAft>
                <a:spcPts val="600"/>
              </a:spcAft>
              <a:buNone/>
            </a:pPr>
            <a:r>
              <a:rPr lang="pt-BR" sz="2400" b="1" smtClean="0"/>
              <a:t>Fork và Join (phân nhánh và kết hợp)  </a:t>
            </a:r>
            <a:endParaRPr lang="en-US" sz="2400" smtClean="0"/>
          </a:p>
          <a:p>
            <a:pPr marL="0" indent="0" algn="just">
              <a:lnSpc>
                <a:spcPct val="120000"/>
              </a:lnSpc>
              <a:spcBef>
                <a:spcPts val="600"/>
              </a:spcBef>
              <a:spcAft>
                <a:spcPts val="600"/>
              </a:spcAft>
              <a:buNone/>
            </a:pPr>
            <a:r>
              <a:rPr lang="pt-BR" sz="2400" smtClean="0"/>
              <a:t>Đôi khi có một số hoạt động được tiến hành song song. Một  chuyển dịch có thể được chia thành nhiều nhánh (điểm chia được gọi là fork) và ngược lại các nhánh có thể được kết hợp thành một chuyển dịch (điểm kết hợp được gọi là Join) bằng cách dùng một thanh đồng bộ hóa.</a:t>
            </a:r>
            <a:endParaRPr lang="en-US" sz="2400" smtClean="0"/>
          </a:p>
        </p:txBody>
      </p:sp>
      <p:grpSp>
        <p:nvGrpSpPr>
          <p:cNvPr id="11268" name="Group 15"/>
          <p:cNvGrpSpPr>
            <a:grpSpLocks/>
          </p:cNvGrpSpPr>
          <p:nvPr/>
        </p:nvGrpSpPr>
        <p:grpSpPr bwMode="auto">
          <a:xfrm>
            <a:off x="2209227" y="4257530"/>
            <a:ext cx="5543488" cy="2711244"/>
            <a:chOff x="3999" y="3876"/>
            <a:chExt cx="2625" cy="1749"/>
          </a:xfrm>
        </p:grpSpPr>
        <p:cxnSp>
          <p:nvCxnSpPr>
            <p:cNvPr id="11269" name="Line 69"/>
            <p:cNvCxnSpPr>
              <a:cxnSpLocks noChangeShapeType="1"/>
            </p:cNvCxnSpPr>
            <p:nvPr/>
          </p:nvCxnSpPr>
          <p:spPr bwMode="auto">
            <a:xfrm>
              <a:off x="5328" y="3876"/>
              <a:ext cx="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0" name="Line 70"/>
            <p:cNvCxnSpPr>
              <a:cxnSpLocks noChangeShapeType="1"/>
            </p:cNvCxnSpPr>
            <p:nvPr/>
          </p:nvCxnSpPr>
          <p:spPr bwMode="auto">
            <a:xfrm>
              <a:off x="4782" y="4190"/>
              <a:ext cx="100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sp>
          <p:nvSpPr>
            <p:cNvPr id="11271" name="AutoShape 71"/>
            <p:cNvSpPr>
              <a:spLocks noChangeArrowheads="1"/>
            </p:cNvSpPr>
            <p:nvPr/>
          </p:nvSpPr>
          <p:spPr bwMode="auto">
            <a:xfrm>
              <a:off x="3999" y="4478"/>
              <a:ext cx="1041" cy="274"/>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GB">
                  <a:solidFill>
                    <a:srgbClr val="000000"/>
                  </a:solidFill>
                  <a:latin typeface="Times New Roman" pitchFamily="18" charset="0"/>
                  <a:cs typeface="Times New Roman" pitchFamily="18" charset="0"/>
                </a:rPr>
                <a:t>Thông báo  A</a:t>
              </a:r>
              <a:endParaRPr lang="en-US">
                <a:solidFill>
                  <a:srgbClr val="000000"/>
                </a:solidFill>
                <a:latin typeface=".VnTime" pitchFamily="34" charset="0"/>
                <a:cs typeface="Times New Roman" pitchFamily="18" charset="0"/>
              </a:endParaRPr>
            </a:p>
          </p:txBody>
        </p:sp>
        <p:sp>
          <p:nvSpPr>
            <p:cNvPr id="11272" name="AutoShape 72"/>
            <p:cNvSpPr>
              <a:spLocks noChangeArrowheads="1"/>
            </p:cNvSpPr>
            <p:nvPr/>
          </p:nvSpPr>
          <p:spPr bwMode="auto">
            <a:xfrm>
              <a:off x="5616" y="4478"/>
              <a:ext cx="1008" cy="288"/>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GB">
                  <a:solidFill>
                    <a:srgbClr val="000000"/>
                  </a:solidFill>
                  <a:latin typeface="Times New Roman" pitchFamily="18" charset="0"/>
                  <a:cs typeface="Times New Roman" pitchFamily="18" charset="0"/>
                </a:rPr>
                <a:t>Thông báo B</a:t>
              </a:r>
              <a:endParaRPr lang="en-US">
                <a:solidFill>
                  <a:srgbClr val="000000"/>
                </a:solidFill>
                <a:latin typeface=".VnTime" pitchFamily="34" charset="0"/>
                <a:cs typeface="Times New Roman" pitchFamily="18" charset="0"/>
              </a:endParaRPr>
            </a:p>
          </p:txBody>
        </p:sp>
        <p:cxnSp>
          <p:nvCxnSpPr>
            <p:cNvPr id="11273" name="Line 73"/>
            <p:cNvCxnSpPr>
              <a:cxnSpLocks noChangeShapeType="1"/>
            </p:cNvCxnSpPr>
            <p:nvPr/>
          </p:nvCxnSpPr>
          <p:spPr bwMode="auto">
            <a:xfrm flipH="1">
              <a:off x="4608" y="4190"/>
              <a:ext cx="72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4" name="Line 74"/>
            <p:cNvCxnSpPr>
              <a:cxnSpLocks noChangeShapeType="1"/>
            </p:cNvCxnSpPr>
            <p:nvPr/>
          </p:nvCxnSpPr>
          <p:spPr bwMode="auto">
            <a:xfrm>
              <a:off x="5328" y="4190"/>
              <a:ext cx="72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5" name="Line 75"/>
            <p:cNvCxnSpPr>
              <a:cxnSpLocks noChangeShapeType="1"/>
            </p:cNvCxnSpPr>
            <p:nvPr/>
          </p:nvCxnSpPr>
          <p:spPr bwMode="auto">
            <a:xfrm>
              <a:off x="5343" y="5054"/>
              <a:ext cx="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6" name="Line 76"/>
            <p:cNvCxnSpPr>
              <a:cxnSpLocks noChangeShapeType="1"/>
            </p:cNvCxnSpPr>
            <p:nvPr/>
          </p:nvCxnSpPr>
          <p:spPr bwMode="auto">
            <a:xfrm>
              <a:off x="4797" y="5054"/>
              <a:ext cx="100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11277" name="Line 77"/>
            <p:cNvCxnSpPr>
              <a:cxnSpLocks noChangeShapeType="1"/>
            </p:cNvCxnSpPr>
            <p:nvPr/>
          </p:nvCxnSpPr>
          <p:spPr bwMode="auto">
            <a:xfrm flipH="1">
              <a:off x="5472" y="4766"/>
              <a:ext cx="576"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8" name="Line 78"/>
            <p:cNvCxnSpPr>
              <a:cxnSpLocks noChangeShapeType="1"/>
            </p:cNvCxnSpPr>
            <p:nvPr/>
          </p:nvCxnSpPr>
          <p:spPr bwMode="auto">
            <a:xfrm>
              <a:off x="4608" y="4766"/>
              <a:ext cx="576"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279" name="AutoShape 79"/>
            <p:cNvSpPr>
              <a:spLocks noChangeArrowheads="1"/>
            </p:cNvSpPr>
            <p:nvPr/>
          </p:nvSpPr>
          <p:spPr bwMode="auto">
            <a:xfrm>
              <a:off x="4623" y="5337"/>
              <a:ext cx="1440" cy="288"/>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GB">
                  <a:solidFill>
                    <a:srgbClr val="000000"/>
                  </a:solidFill>
                  <a:latin typeface="Times New Roman" pitchFamily="18" charset="0"/>
                  <a:cs typeface="Times New Roman" pitchFamily="18" charset="0"/>
                </a:rPr>
                <a:t>A &amp; B thỏa thuận</a:t>
              </a:r>
              <a:endParaRPr lang="en-US">
                <a:solidFill>
                  <a:srgbClr val="000000"/>
                </a:solidFill>
                <a:latin typeface=".VnTime" pitchFamily="34" charset="0"/>
                <a:cs typeface="Times New Roman" pitchFamily="18" charset="0"/>
              </a:endParaRPr>
            </a:p>
          </p:txBody>
        </p:sp>
      </p:grpSp>
    </p:spTree>
    <p:extLst>
      <p:ext uri="{BB962C8B-B14F-4D97-AF65-F5344CB8AC3E}">
        <p14:creationId xmlns:p14="http://schemas.microsoft.com/office/powerpoint/2010/main" val="28261804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74701" y="349250"/>
            <a:ext cx="7010400" cy="847725"/>
          </a:xfrm>
        </p:spPr>
        <p:txBody>
          <a:bodyPr/>
          <a:lstStyle/>
          <a:p>
            <a:pPr eaLnBrk="1" hangingPunct="1"/>
            <a:r>
              <a:rPr lang="en-US" sz="4100"/>
              <a:t>Biểu đồ hoạt động</a:t>
            </a:r>
          </a:p>
        </p:txBody>
      </p:sp>
      <p:sp>
        <p:nvSpPr>
          <p:cNvPr id="12291" name="Rectangle 3"/>
          <p:cNvSpPr>
            <a:spLocks noGrp="1" noChangeArrowheads="1"/>
          </p:cNvSpPr>
          <p:nvPr>
            <p:ph type="body" idx="4294967295"/>
          </p:nvPr>
        </p:nvSpPr>
        <p:spPr>
          <a:xfrm>
            <a:off x="755650" y="1918126"/>
            <a:ext cx="8934450" cy="4374724"/>
          </a:xfrm>
        </p:spPr>
        <p:txBody>
          <a:bodyPr/>
          <a:lstStyle/>
          <a:p>
            <a:pPr marL="0" indent="0" algn="just" eaLnBrk="1" hangingPunct="1">
              <a:lnSpc>
                <a:spcPct val="110000"/>
              </a:lnSpc>
              <a:spcBef>
                <a:spcPts val="600"/>
              </a:spcBef>
              <a:spcAft>
                <a:spcPts val="600"/>
              </a:spcAft>
              <a:buNone/>
            </a:pPr>
            <a:r>
              <a:rPr lang="en-US" sz="2800"/>
              <a:t>Làn bơi </a:t>
            </a:r>
            <a:r>
              <a:rPr lang="en-US" sz="2800">
                <a:solidFill>
                  <a:schemeClr val="folHlink"/>
                </a:solidFill>
              </a:rPr>
              <a:t>(Swimlanes)</a:t>
            </a:r>
          </a:p>
          <a:p>
            <a:pPr lvl="1" algn="just" eaLnBrk="1" hangingPunct="1">
              <a:lnSpc>
                <a:spcPct val="110000"/>
              </a:lnSpc>
              <a:spcBef>
                <a:spcPts val="600"/>
              </a:spcBef>
              <a:spcAft>
                <a:spcPts val="600"/>
              </a:spcAft>
            </a:pPr>
            <a:r>
              <a:rPr lang="en-US" sz="2400"/>
              <a:t>Sử dụng để mô hình hóa luồng công việc trong tiến trình nghiệp vụ</a:t>
            </a:r>
          </a:p>
          <a:p>
            <a:pPr lvl="1" algn="just" eaLnBrk="1" hangingPunct="1">
              <a:lnSpc>
                <a:spcPct val="110000"/>
              </a:lnSpc>
              <a:spcBef>
                <a:spcPts val="600"/>
              </a:spcBef>
              <a:spcAft>
                <a:spcPts val="600"/>
              </a:spcAft>
            </a:pPr>
            <a:r>
              <a:rPr lang="en-US" sz="2400"/>
              <a:t>Chỉ ra ai có trách nhiệm thực hiện từng hoạt động</a:t>
            </a:r>
          </a:p>
          <a:p>
            <a:pPr lvl="1" algn="just" eaLnBrk="1" hangingPunct="1">
              <a:lnSpc>
                <a:spcPct val="110000"/>
              </a:lnSpc>
              <a:spcBef>
                <a:spcPts val="600"/>
              </a:spcBef>
              <a:spcAft>
                <a:spcPts val="600"/>
              </a:spcAft>
            </a:pPr>
            <a:r>
              <a:rPr lang="en-US" sz="2400"/>
              <a:t>Để phân hoạch các trạng thái hoạt động vào nhóm</a:t>
            </a:r>
          </a:p>
          <a:p>
            <a:pPr lvl="1" algn="just" eaLnBrk="1" hangingPunct="1">
              <a:lnSpc>
                <a:spcPct val="110000"/>
              </a:lnSpc>
              <a:spcBef>
                <a:spcPts val="600"/>
              </a:spcBef>
              <a:spcAft>
                <a:spcPts val="600"/>
              </a:spcAft>
            </a:pPr>
            <a:r>
              <a:rPr lang="en-US" sz="2400"/>
              <a:t>Phân tách nhóm trên biểu đồ bằng các làn bơi</a:t>
            </a:r>
          </a:p>
          <a:p>
            <a:pPr lvl="1" algn="just" eaLnBrk="1" hangingPunct="1">
              <a:lnSpc>
                <a:spcPct val="110000"/>
              </a:lnSpc>
              <a:spcBef>
                <a:spcPts val="600"/>
              </a:spcBef>
              <a:spcAft>
                <a:spcPts val="600"/>
              </a:spcAft>
            </a:pPr>
            <a:r>
              <a:rPr lang="en-US" sz="2400"/>
              <a:t>Mỗi hoạt động thuộc về một làn bơi</a:t>
            </a:r>
          </a:p>
          <a:p>
            <a:pPr lvl="1" algn="just" eaLnBrk="1" hangingPunct="1">
              <a:lnSpc>
                <a:spcPct val="110000"/>
              </a:lnSpc>
              <a:spcBef>
                <a:spcPts val="600"/>
              </a:spcBef>
              <a:spcAft>
                <a:spcPts val="600"/>
              </a:spcAft>
            </a:pPr>
            <a:r>
              <a:rPr lang="en-US" sz="2400"/>
              <a:t>Chuyển dịch có thể được vẽ từ làn bơi này đến làn bơi khác</a:t>
            </a:r>
          </a:p>
          <a:p>
            <a:pPr lvl="1" algn="just" eaLnBrk="1" hangingPunct="1">
              <a:lnSpc>
                <a:spcPct val="110000"/>
              </a:lnSpc>
              <a:spcBef>
                <a:spcPts val="600"/>
              </a:spcBef>
              <a:spcAft>
                <a:spcPts val="600"/>
              </a:spcAft>
            </a:pPr>
            <a:r>
              <a:rPr lang="en-US" sz="2400"/>
              <a:t>Mỗi làn bơi có thể được cài đặt bởi một hay nhiều lớp</a:t>
            </a:r>
          </a:p>
        </p:txBody>
      </p:sp>
    </p:spTree>
    <p:extLst>
      <p:ext uri="{BB962C8B-B14F-4D97-AF65-F5344CB8AC3E}">
        <p14:creationId xmlns:p14="http://schemas.microsoft.com/office/powerpoint/2010/main" val="208337624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774701" y="425450"/>
            <a:ext cx="6781800" cy="847725"/>
          </a:xfrm>
        </p:spPr>
        <p:txBody>
          <a:bodyPr/>
          <a:lstStyle/>
          <a:p>
            <a:pPr eaLnBrk="1" hangingPunct="1"/>
            <a:r>
              <a:rPr lang="en-US" sz="4100"/>
              <a:t>Biểu đồ hoạt động</a:t>
            </a:r>
          </a:p>
        </p:txBody>
      </p:sp>
      <p:sp>
        <p:nvSpPr>
          <p:cNvPr id="13316" name="Rectangle 3"/>
          <p:cNvSpPr>
            <a:spLocks noGrp="1" noChangeArrowheads="1"/>
          </p:cNvSpPr>
          <p:nvPr>
            <p:ph type="body" idx="4294967295"/>
          </p:nvPr>
        </p:nvSpPr>
        <p:spPr>
          <a:xfrm>
            <a:off x="755650" y="1876425"/>
            <a:ext cx="9086850" cy="2559932"/>
          </a:xfrm>
        </p:spPr>
        <p:txBody>
          <a:bodyPr/>
          <a:lstStyle/>
          <a:p>
            <a:pPr marL="0" indent="0" algn="just" eaLnBrk="1" hangingPunct="1">
              <a:lnSpc>
                <a:spcPct val="110000"/>
              </a:lnSpc>
              <a:spcBef>
                <a:spcPts val="600"/>
              </a:spcBef>
              <a:spcAft>
                <a:spcPts val="600"/>
              </a:spcAft>
              <a:buNone/>
            </a:pPr>
            <a:r>
              <a:rPr lang="en-US" sz="2400" b="1"/>
              <a:t>Swimlane</a:t>
            </a:r>
            <a:r>
              <a:rPr lang="en-US" sz="2400"/>
              <a:t> (đường phân dòng nghiệp vụ): trong một mô hình phức tạp, người ta nhóm các hoạt động thành các swimlane và bố trí thành các cột, mỗi cột tương ứng với một swimlane. </a:t>
            </a:r>
          </a:p>
          <a:p>
            <a:pPr marL="0" indent="0" algn="just" eaLnBrk="1" hangingPunct="1">
              <a:lnSpc>
                <a:spcPct val="110000"/>
              </a:lnSpc>
              <a:spcBef>
                <a:spcPts val="600"/>
              </a:spcBef>
              <a:spcAft>
                <a:spcPts val="600"/>
              </a:spcAft>
              <a:buNone/>
            </a:pPr>
            <a:r>
              <a:rPr lang="en-US" sz="2400"/>
              <a:t>Các hoạt động trên biểu đồ được sắp xếp vào trong các cột tương ứng và cho ta cách nhìn rõ ràng hơn là hành động hoặc trạng thái đang ở dòng nghiệp vụ nào</a:t>
            </a:r>
            <a:endParaRPr lang="en-US" sz="2400" smtClean="0"/>
          </a:p>
        </p:txBody>
      </p:sp>
    </p:spTree>
    <p:extLst>
      <p:ext uri="{BB962C8B-B14F-4D97-AF65-F5344CB8AC3E}">
        <p14:creationId xmlns:p14="http://schemas.microsoft.com/office/powerpoint/2010/main" val="18220199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546101" y="207081"/>
            <a:ext cx="8305799" cy="969496"/>
          </a:xfrm>
        </p:spPr>
        <p:txBody>
          <a:bodyPr/>
          <a:lstStyle/>
          <a:p>
            <a:pPr algn="l"/>
            <a:r>
              <a:rPr lang="pt-BR" sz="2100"/>
              <a:t>Dòng nghiệp vụ chính trong use-case "Đăng ký dịch vụ dùng chung </a:t>
            </a:r>
            <a:r>
              <a:rPr lang="pt-BR" sz="2100" smtClean="0"/>
              <a:t>xe“</a:t>
            </a:r>
            <a:br>
              <a:rPr lang="pt-BR" sz="2100" smtClean="0"/>
            </a:br>
            <a:endParaRPr lang="en-US" sz="2100"/>
          </a:p>
        </p:txBody>
      </p:sp>
      <p:grpSp>
        <p:nvGrpSpPr>
          <p:cNvPr id="14339" name="Group 5"/>
          <p:cNvGrpSpPr>
            <a:grpSpLocks/>
          </p:cNvGrpSpPr>
          <p:nvPr/>
        </p:nvGrpSpPr>
        <p:grpSpPr bwMode="auto">
          <a:xfrm>
            <a:off x="546101" y="1054806"/>
            <a:ext cx="9612630" cy="6381044"/>
            <a:chOff x="2304" y="1296"/>
            <a:chExt cx="6768" cy="5040"/>
          </a:xfrm>
        </p:grpSpPr>
        <p:sp>
          <p:nvSpPr>
            <p:cNvPr id="14340" name="Text Box 81"/>
            <p:cNvSpPr txBox="1">
              <a:spLocks noChangeArrowheads="1"/>
            </p:cNvSpPr>
            <p:nvPr/>
          </p:nvSpPr>
          <p:spPr bwMode="auto">
            <a:xfrm>
              <a:off x="2304" y="1296"/>
              <a:ext cx="6768" cy="5040"/>
            </a:xfrm>
            <a:prstGeom prst="rect">
              <a:avLst/>
            </a:prstGeom>
            <a:solidFill>
              <a:srgbClr val="FFFFFF"/>
            </a:solidFill>
            <a:ln w="9525">
              <a:solidFill>
                <a:srgbClr val="000000"/>
              </a:solidFill>
              <a:miter lim="800000"/>
              <a:headEnd/>
              <a:tailEnd/>
            </a:ln>
          </p:spPr>
          <p:txBody>
            <a:bodyPr lIns="18000" tIns="10800" rIns="18000" bIns="10800"/>
            <a:lstStyle>
              <a:lvl1pPr eaLnBrk="0" hangingPunct="0">
                <a:tabLst>
                  <a:tab pos="539750" algn="l"/>
                  <a:tab pos="2743200" algn="ctr"/>
                  <a:tab pos="2790825" algn="l"/>
                  <a:tab pos="5486400" algn="r"/>
                </a:tabLst>
                <a:defRPr sz="2400">
                  <a:solidFill>
                    <a:schemeClr val="tx1"/>
                  </a:solidFill>
                  <a:latin typeface="Tahoma" pitchFamily="34" charset="0"/>
                </a:defRPr>
              </a:lvl1pPr>
              <a:lvl2pPr marL="742950" indent="-285750" eaLnBrk="0" hangingPunct="0">
                <a:tabLst>
                  <a:tab pos="539750" algn="l"/>
                  <a:tab pos="2743200" algn="ctr"/>
                  <a:tab pos="2790825" algn="l"/>
                  <a:tab pos="5486400" algn="r"/>
                </a:tabLst>
                <a:defRPr sz="2400">
                  <a:solidFill>
                    <a:schemeClr val="tx1"/>
                  </a:solidFill>
                  <a:latin typeface="Tahoma" pitchFamily="34" charset="0"/>
                </a:defRPr>
              </a:lvl2pPr>
              <a:lvl3pPr marL="1143000" indent="-228600" eaLnBrk="0" hangingPunct="0">
                <a:tabLst>
                  <a:tab pos="539750" algn="l"/>
                  <a:tab pos="2743200" algn="ctr"/>
                  <a:tab pos="2790825" algn="l"/>
                  <a:tab pos="5486400" algn="r"/>
                </a:tabLst>
                <a:defRPr sz="2400">
                  <a:solidFill>
                    <a:schemeClr val="tx1"/>
                  </a:solidFill>
                  <a:latin typeface="Tahoma" pitchFamily="34" charset="0"/>
                </a:defRPr>
              </a:lvl3pPr>
              <a:lvl4pPr marL="1600200" indent="-228600" eaLnBrk="0" hangingPunct="0">
                <a:tabLst>
                  <a:tab pos="539750" algn="l"/>
                  <a:tab pos="2743200" algn="ctr"/>
                  <a:tab pos="2790825" algn="l"/>
                  <a:tab pos="5486400" algn="r"/>
                </a:tabLst>
                <a:defRPr sz="2400">
                  <a:solidFill>
                    <a:schemeClr val="tx1"/>
                  </a:solidFill>
                  <a:latin typeface="Tahoma" pitchFamily="34" charset="0"/>
                </a:defRPr>
              </a:lvl4pPr>
              <a:lvl5pPr marL="2057400" indent="-228600" eaLnBrk="0" hangingPunct="0">
                <a:tabLst>
                  <a:tab pos="539750" algn="l"/>
                  <a:tab pos="2743200" algn="ctr"/>
                  <a:tab pos="2790825" algn="l"/>
                  <a:tab pos="5486400" algn="r"/>
                </a:tabLst>
                <a:defRPr sz="2400">
                  <a:solidFill>
                    <a:schemeClr val="tx1"/>
                  </a:solidFill>
                  <a:latin typeface="Tahoma" pitchFamily="34" charset="0"/>
                </a:defRPr>
              </a:lvl5pPr>
              <a:lvl6pPr marL="2514600" indent="-228600" algn="ctr" eaLnBrk="0" fontAlgn="base" hangingPunct="0">
                <a:spcBef>
                  <a:spcPct val="0"/>
                </a:spcBef>
                <a:spcAft>
                  <a:spcPct val="0"/>
                </a:spcAft>
                <a:tabLst>
                  <a:tab pos="539750" algn="l"/>
                  <a:tab pos="2743200" algn="ctr"/>
                  <a:tab pos="2790825" algn="l"/>
                  <a:tab pos="5486400" algn="r"/>
                </a:tabLst>
                <a:defRPr sz="2400">
                  <a:solidFill>
                    <a:schemeClr val="tx1"/>
                  </a:solidFill>
                  <a:latin typeface="Tahoma" pitchFamily="34" charset="0"/>
                </a:defRPr>
              </a:lvl6pPr>
              <a:lvl7pPr marL="2971800" indent="-228600" algn="ctr" eaLnBrk="0" fontAlgn="base" hangingPunct="0">
                <a:spcBef>
                  <a:spcPct val="0"/>
                </a:spcBef>
                <a:spcAft>
                  <a:spcPct val="0"/>
                </a:spcAft>
                <a:tabLst>
                  <a:tab pos="539750" algn="l"/>
                  <a:tab pos="2743200" algn="ctr"/>
                  <a:tab pos="2790825" algn="l"/>
                  <a:tab pos="5486400" algn="r"/>
                </a:tabLst>
                <a:defRPr sz="2400">
                  <a:solidFill>
                    <a:schemeClr val="tx1"/>
                  </a:solidFill>
                  <a:latin typeface="Tahoma" pitchFamily="34" charset="0"/>
                </a:defRPr>
              </a:lvl7pPr>
              <a:lvl8pPr marL="3429000" indent="-228600" algn="ctr" eaLnBrk="0" fontAlgn="base" hangingPunct="0">
                <a:spcBef>
                  <a:spcPct val="0"/>
                </a:spcBef>
                <a:spcAft>
                  <a:spcPct val="0"/>
                </a:spcAft>
                <a:tabLst>
                  <a:tab pos="539750" algn="l"/>
                  <a:tab pos="2743200" algn="ctr"/>
                  <a:tab pos="2790825" algn="l"/>
                  <a:tab pos="5486400" algn="r"/>
                </a:tabLst>
                <a:defRPr sz="2400">
                  <a:solidFill>
                    <a:schemeClr val="tx1"/>
                  </a:solidFill>
                  <a:latin typeface="Tahoma" pitchFamily="34" charset="0"/>
                </a:defRPr>
              </a:lvl8pPr>
              <a:lvl9pPr marL="3886200" indent="-228600" algn="ctr" eaLnBrk="0" fontAlgn="base" hangingPunct="0">
                <a:spcBef>
                  <a:spcPct val="0"/>
                </a:spcBef>
                <a:spcAft>
                  <a:spcPct val="0"/>
                </a:spcAft>
                <a:tabLst>
                  <a:tab pos="539750" algn="l"/>
                  <a:tab pos="2743200" algn="ctr"/>
                  <a:tab pos="2790825" algn="l"/>
                  <a:tab pos="5486400" algn="r"/>
                </a:tabLst>
                <a:defRPr sz="2400">
                  <a:solidFill>
                    <a:schemeClr val="tx1"/>
                  </a:solidFill>
                  <a:latin typeface="Tahoma" pitchFamily="34" charset="0"/>
                </a:defRPr>
              </a:lvl9pPr>
            </a:lstStyle>
            <a:p>
              <a:pPr algn="just" defTabSz="1042782" eaLnBrk="1" fontAlgn="base" hangingPunct="1">
                <a:spcBef>
                  <a:spcPct val="0"/>
                </a:spcBef>
                <a:spcAft>
                  <a:spcPct val="0"/>
                </a:spcAft>
              </a:pPr>
              <a:r>
                <a:rPr lang="en-GB" sz="1800">
                  <a:solidFill>
                    <a:srgbClr val="000000"/>
                  </a:solidFill>
                  <a:latin typeface="Times New Roman" pitchFamily="18" charset="0"/>
                  <a:cs typeface="Times New Roman" pitchFamily="18" charset="0"/>
                </a:rPr>
                <a:t>	</a:t>
              </a:r>
              <a:r>
                <a:rPr lang="en-GB" sz="1800" b="1">
                  <a:solidFill>
                    <a:srgbClr val="000000"/>
                  </a:solidFill>
                  <a:latin typeface="Times New Roman" pitchFamily="18" charset="0"/>
                  <a:cs typeface="Times New Roman" pitchFamily="18" charset="0"/>
                </a:rPr>
                <a:t>Khách hàng</a:t>
              </a:r>
              <a:r>
                <a:rPr lang="en-GB" sz="1800">
                  <a:solidFill>
                    <a:srgbClr val="000000"/>
                  </a:solidFill>
                  <a:latin typeface="Times New Roman" pitchFamily="18" charset="0"/>
                  <a:cs typeface="Times New Roman" pitchFamily="18" charset="0"/>
                </a:rPr>
                <a:t>	</a:t>
              </a:r>
              <a:r>
                <a:rPr lang="en-GB" sz="1800" b="1">
                  <a:solidFill>
                    <a:srgbClr val="000000"/>
                  </a:solidFill>
                  <a:latin typeface="Times New Roman" pitchFamily="18" charset="0"/>
                  <a:cs typeface="Times New Roman" pitchFamily="18" charset="0"/>
                </a:rPr>
                <a:t>Hệ thống</a:t>
              </a:r>
              <a:endParaRPr lang="en-US" sz="1800">
                <a:solidFill>
                  <a:srgbClr val="000000"/>
                </a:solidFill>
                <a:latin typeface=".VnTime" pitchFamily="34" charset="0"/>
                <a:cs typeface="Times New Roman" pitchFamily="18" charset="0"/>
              </a:endParaRPr>
            </a:p>
          </p:txBody>
        </p:sp>
        <p:cxnSp>
          <p:nvCxnSpPr>
            <p:cNvPr id="14341" name="Line 82"/>
            <p:cNvCxnSpPr>
              <a:cxnSpLocks noChangeShapeType="1"/>
            </p:cNvCxnSpPr>
            <p:nvPr/>
          </p:nvCxnSpPr>
          <p:spPr bwMode="auto">
            <a:xfrm>
              <a:off x="5472" y="1299"/>
              <a:ext cx="0" cy="50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4342" name="Oval 8"/>
            <p:cNvSpPr>
              <a:spLocks noChangeArrowheads="1"/>
            </p:cNvSpPr>
            <p:nvPr/>
          </p:nvSpPr>
          <p:spPr bwMode="auto">
            <a:xfrm>
              <a:off x="3600" y="1653"/>
              <a:ext cx="180" cy="180"/>
            </a:xfrm>
            <a:prstGeom prst="ellipse">
              <a:avLst/>
            </a:prstGeom>
            <a:solidFill>
              <a:srgbClr val="000000"/>
            </a:solidFill>
            <a:ln w="9525">
              <a:solidFill>
                <a:srgbClr val="000000"/>
              </a:solidFill>
              <a:round/>
              <a:headEnd/>
              <a:tailEnd/>
            </a:ln>
          </p:spPr>
          <p:txBody>
            <a:bodyPr/>
            <a:lstStyle/>
            <a:p>
              <a:pPr algn="ctr" defTabSz="1042782" fontAlgn="base">
                <a:spcBef>
                  <a:spcPct val="0"/>
                </a:spcBef>
                <a:spcAft>
                  <a:spcPct val="0"/>
                </a:spcAft>
              </a:pPr>
              <a:endParaRPr lang="en-US">
                <a:solidFill>
                  <a:srgbClr val="000000"/>
                </a:solidFill>
              </a:endParaRPr>
            </a:p>
          </p:txBody>
        </p:sp>
        <p:cxnSp>
          <p:nvCxnSpPr>
            <p:cNvPr id="14343" name="Line 84"/>
            <p:cNvCxnSpPr>
              <a:cxnSpLocks noChangeShapeType="1"/>
            </p:cNvCxnSpPr>
            <p:nvPr/>
          </p:nvCxnSpPr>
          <p:spPr bwMode="auto">
            <a:xfrm>
              <a:off x="3687" y="1848"/>
              <a:ext cx="0" cy="1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344" name="AutoShape 85"/>
            <p:cNvSpPr>
              <a:spLocks noChangeArrowheads="1"/>
            </p:cNvSpPr>
            <p:nvPr/>
          </p:nvSpPr>
          <p:spPr bwMode="auto">
            <a:xfrm>
              <a:off x="2880" y="2064"/>
              <a:ext cx="1620" cy="283"/>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Nhập tên &amp; địa chỉ </a:t>
              </a:r>
              <a:endParaRPr lang="en-US">
                <a:solidFill>
                  <a:srgbClr val="000000"/>
                </a:solidFill>
                <a:latin typeface=".VnTime" pitchFamily="34" charset="0"/>
                <a:cs typeface="Times New Roman" pitchFamily="18" charset="0"/>
              </a:endParaRPr>
            </a:p>
          </p:txBody>
        </p:sp>
        <p:sp>
          <p:nvSpPr>
            <p:cNvPr id="14345" name="AutoShape 86"/>
            <p:cNvSpPr>
              <a:spLocks noChangeArrowheads="1"/>
            </p:cNvSpPr>
            <p:nvPr/>
          </p:nvSpPr>
          <p:spPr bwMode="auto">
            <a:xfrm>
              <a:off x="6657" y="4524"/>
              <a:ext cx="540" cy="180"/>
            </a:xfrm>
            <a:prstGeom prst="flowChartDecision">
              <a:avLst/>
            </a:prstGeom>
            <a:solidFill>
              <a:srgbClr val="FFFFFF"/>
            </a:solidFill>
            <a:ln w="9525">
              <a:solidFill>
                <a:srgbClr val="000000"/>
              </a:solidFill>
              <a:miter lim="800000"/>
              <a:headEnd/>
              <a:tailEnd/>
            </a:ln>
          </p:spPr>
          <p:txBody>
            <a:bodyPr/>
            <a:lstStyle/>
            <a:p>
              <a:pPr algn="ctr" defTabSz="1042782" fontAlgn="base">
                <a:spcBef>
                  <a:spcPct val="0"/>
                </a:spcBef>
                <a:spcAft>
                  <a:spcPct val="0"/>
                </a:spcAft>
              </a:pPr>
              <a:endParaRPr lang="en-US">
                <a:solidFill>
                  <a:srgbClr val="000000"/>
                </a:solidFill>
              </a:endParaRPr>
            </a:p>
          </p:txBody>
        </p:sp>
        <p:cxnSp>
          <p:nvCxnSpPr>
            <p:cNvPr id="14346" name="Line 87"/>
            <p:cNvCxnSpPr>
              <a:cxnSpLocks noChangeShapeType="1"/>
            </p:cNvCxnSpPr>
            <p:nvPr/>
          </p:nvCxnSpPr>
          <p:spPr bwMode="auto">
            <a:xfrm>
              <a:off x="6927" y="4164"/>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47" name="Line 88"/>
            <p:cNvCxnSpPr>
              <a:cxnSpLocks noChangeShapeType="1"/>
            </p:cNvCxnSpPr>
            <p:nvPr/>
          </p:nvCxnSpPr>
          <p:spPr bwMode="auto">
            <a:xfrm>
              <a:off x="7182" y="4614"/>
              <a:ext cx="14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4348" name="Text Box 89"/>
            <p:cNvSpPr txBox="1">
              <a:spLocks noChangeArrowheads="1"/>
            </p:cNvSpPr>
            <p:nvPr/>
          </p:nvSpPr>
          <p:spPr bwMode="auto">
            <a:xfrm>
              <a:off x="7362" y="4386"/>
              <a:ext cx="1134" cy="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ctr" defTabSz="1042782" eaLnBrk="1" fontAlgn="base" hangingPunct="1">
                <a:spcBef>
                  <a:spcPct val="0"/>
                </a:spcBef>
                <a:spcAft>
                  <a:spcPct val="0"/>
                </a:spcAft>
              </a:pPr>
              <a:r>
                <a:rPr lang="en-US" sz="1800">
                  <a:solidFill>
                    <a:srgbClr val="000000"/>
                  </a:solidFill>
                  <a:latin typeface="Times New Roman" pitchFamily="18" charset="0"/>
                  <a:cs typeface="Times New Roman" pitchFamily="18" charset="0"/>
                </a:rPr>
                <a:t>Lộ trình khác</a:t>
              </a:r>
              <a:endParaRPr lang="en-US" sz="1800">
                <a:solidFill>
                  <a:srgbClr val="000000"/>
                </a:solidFill>
                <a:latin typeface=".VnTime" pitchFamily="34" charset="0"/>
                <a:cs typeface="Times New Roman" pitchFamily="18" charset="0"/>
              </a:endParaRPr>
            </a:p>
          </p:txBody>
        </p:sp>
        <p:sp>
          <p:nvSpPr>
            <p:cNvPr id="14349" name="AutoShape 90"/>
            <p:cNvSpPr>
              <a:spLocks noChangeArrowheads="1"/>
            </p:cNvSpPr>
            <p:nvPr/>
          </p:nvSpPr>
          <p:spPr bwMode="auto">
            <a:xfrm>
              <a:off x="5904" y="2160"/>
              <a:ext cx="2016" cy="288"/>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Đối sánh với CSDL địa lý</a:t>
              </a:r>
              <a:endParaRPr lang="en-US">
                <a:solidFill>
                  <a:srgbClr val="000000"/>
                </a:solidFill>
                <a:latin typeface=".VnTime" pitchFamily="34" charset="0"/>
                <a:cs typeface="Times New Roman" pitchFamily="18" charset="0"/>
              </a:endParaRPr>
            </a:p>
          </p:txBody>
        </p:sp>
        <p:grpSp>
          <p:nvGrpSpPr>
            <p:cNvPr id="14350" name="Group 16"/>
            <p:cNvGrpSpPr>
              <a:grpSpLocks/>
            </p:cNvGrpSpPr>
            <p:nvPr/>
          </p:nvGrpSpPr>
          <p:grpSpPr bwMode="auto">
            <a:xfrm>
              <a:off x="6753" y="5874"/>
              <a:ext cx="360" cy="360"/>
              <a:chOff x="3681" y="9364"/>
              <a:chExt cx="360" cy="360"/>
            </a:xfrm>
          </p:grpSpPr>
          <p:sp>
            <p:nvSpPr>
              <p:cNvPr id="14371" name="Oval 37"/>
              <p:cNvSpPr>
                <a:spLocks noChangeArrowheads="1"/>
              </p:cNvSpPr>
              <p:nvPr/>
            </p:nvSpPr>
            <p:spPr bwMode="auto">
              <a:xfrm>
                <a:off x="3681" y="9364"/>
                <a:ext cx="360" cy="360"/>
              </a:xfrm>
              <a:prstGeom prst="ellipse">
                <a:avLst/>
              </a:prstGeom>
              <a:solidFill>
                <a:srgbClr val="FFFFFF"/>
              </a:solidFill>
              <a:ln w="9525">
                <a:solidFill>
                  <a:srgbClr val="000000"/>
                </a:solidFill>
                <a:round/>
                <a:headEnd/>
                <a:tailEnd/>
              </a:ln>
            </p:spPr>
            <p:txBody>
              <a:bodyPr/>
              <a:lstStyle/>
              <a:p>
                <a:pPr algn="ctr" defTabSz="1042782" fontAlgn="base">
                  <a:spcBef>
                    <a:spcPct val="0"/>
                  </a:spcBef>
                  <a:spcAft>
                    <a:spcPct val="0"/>
                  </a:spcAft>
                </a:pPr>
                <a:endParaRPr lang="en-US">
                  <a:solidFill>
                    <a:srgbClr val="000000"/>
                  </a:solidFill>
                </a:endParaRPr>
              </a:p>
            </p:txBody>
          </p:sp>
          <p:sp>
            <p:nvSpPr>
              <p:cNvPr id="14372" name="Oval 38"/>
              <p:cNvSpPr>
                <a:spLocks noChangeArrowheads="1"/>
              </p:cNvSpPr>
              <p:nvPr/>
            </p:nvSpPr>
            <p:spPr bwMode="auto">
              <a:xfrm>
                <a:off x="3771" y="9454"/>
                <a:ext cx="180" cy="180"/>
              </a:xfrm>
              <a:prstGeom prst="ellipse">
                <a:avLst/>
              </a:prstGeom>
              <a:solidFill>
                <a:srgbClr val="000000"/>
              </a:solidFill>
              <a:ln w="9525">
                <a:solidFill>
                  <a:srgbClr val="000000"/>
                </a:solidFill>
                <a:round/>
                <a:headEnd/>
                <a:tailEnd/>
              </a:ln>
            </p:spPr>
            <p:txBody>
              <a:bodyPr/>
              <a:lstStyle/>
              <a:p>
                <a:pPr algn="ctr" defTabSz="1042782" fontAlgn="base">
                  <a:spcBef>
                    <a:spcPct val="0"/>
                  </a:spcBef>
                  <a:spcAft>
                    <a:spcPct val="0"/>
                  </a:spcAft>
                </a:pPr>
                <a:endParaRPr lang="en-US">
                  <a:solidFill>
                    <a:srgbClr val="000000"/>
                  </a:solidFill>
                </a:endParaRPr>
              </a:p>
            </p:txBody>
          </p:sp>
        </p:grpSp>
        <p:sp>
          <p:nvSpPr>
            <p:cNvPr id="14351" name="AutoShape 94"/>
            <p:cNvSpPr>
              <a:spLocks noChangeArrowheads="1"/>
            </p:cNvSpPr>
            <p:nvPr/>
          </p:nvSpPr>
          <p:spPr bwMode="auto">
            <a:xfrm>
              <a:off x="6117" y="5049"/>
              <a:ext cx="1605" cy="454"/>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Lưu chi tiết thành viên và lộ trình  </a:t>
              </a:r>
              <a:endParaRPr lang="en-US">
                <a:solidFill>
                  <a:srgbClr val="000000"/>
                </a:solidFill>
                <a:latin typeface=".VnTime" pitchFamily="34" charset="0"/>
                <a:cs typeface="Times New Roman" pitchFamily="18" charset="0"/>
              </a:endParaRPr>
            </a:p>
          </p:txBody>
        </p:sp>
        <p:cxnSp>
          <p:nvCxnSpPr>
            <p:cNvPr id="14352" name="Line 95"/>
            <p:cNvCxnSpPr>
              <a:cxnSpLocks noChangeShapeType="1"/>
            </p:cNvCxnSpPr>
            <p:nvPr/>
          </p:nvCxnSpPr>
          <p:spPr bwMode="auto">
            <a:xfrm>
              <a:off x="6927" y="4689"/>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53" name="Line 96"/>
            <p:cNvCxnSpPr>
              <a:cxnSpLocks noChangeShapeType="1"/>
            </p:cNvCxnSpPr>
            <p:nvPr/>
          </p:nvCxnSpPr>
          <p:spPr bwMode="auto">
            <a:xfrm>
              <a:off x="6927" y="5514"/>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354" name="AutoShape 97"/>
            <p:cNvSpPr>
              <a:spLocks noChangeArrowheads="1"/>
            </p:cNvSpPr>
            <p:nvPr/>
          </p:nvSpPr>
          <p:spPr bwMode="auto">
            <a:xfrm>
              <a:off x="2874" y="2453"/>
              <a:ext cx="1620" cy="283"/>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Nhập số điện thoại </a:t>
              </a:r>
              <a:endParaRPr lang="en-US">
                <a:solidFill>
                  <a:srgbClr val="000000"/>
                </a:solidFill>
                <a:latin typeface=".VnTime" pitchFamily="34" charset="0"/>
                <a:cs typeface="Times New Roman" pitchFamily="18" charset="0"/>
              </a:endParaRPr>
            </a:p>
          </p:txBody>
        </p:sp>
        <p:sp>
          <p:nvSpPr>
            <p:cNvPr id="14355" name="AutoShape 98"/>
            <p:cNvSpPr>
              <a:spLocks noChangeArrowheads="1"/>
            </p:cNvSpPr>
            <p:nvPr/>
          </p:nvSpPr>
          <p:spPr bwMode="auto">
            <a:xfrm>
              <a:off x="5904" y="2736"/>
              <a:ext cx="2016" cy="288"/>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Yêu cầu lộ trình</a:t>
              </a:r>
              <a:endParaRPr lang="en-US">
                <a:solidFill>
                  <a:srgbClr val="000000"/>
                </a:solidFill>
                <a:latin typeface=".VnTime" pitchFamily="34" charset="0"/>
                <a:cs typeface="Times New Roman" pitchFamily="18" charset="0"/>
              </a:endParaRPr>
            </a:p>
          </p:txBody>
        </p:sp>
        <p:sp>
          <p:nvSpPr>
            <p:cNvPr id="14356" name="AutoShape 99"/>
            <p:cNvSpPr>
              <a:spLocks noChangeArrowheads="1"/>
            </p:cNvSpPr>
            <p:nvPr/>
          </p:nvSpPr>
          <p:spPr bwMode="auto">
            <a:xfrm>
              <a:off x="2304" y="3048"/>
              <a:ext cx="2880" cy="264"/>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Nhập địa điểm và thời điểm xuất phát</a:t>
              </a:r>
              <a:endParaRPr lang="en-US">
                <a:solidFill>
                  <a:srgbClr val="000000"/>
                </a:solidFill>
                <a:latin typeface=".VnTime" pitchFamily="34" charset="0"/>
                <a:cs typeface="Times New Roman" pitchFamily="18" charset="0"/>
              </a:endParaRPr>
            </a:p>
          </p:txBody>
        </p:sp>
        <p:sp>
          <p:nvSpPr>
            <p:cNvPr id="14357" name="AutoShape 100"/>
            <p:cNvSpPr>
              <a:spLocks noChangeArrowheads="1"/>
            </p:cNvSpPr>
            <p:nvPr/>
          </p:nvSpPr>
          <p:spPr bwMode="auto">
            <a:xfrm>
              <a:off x="5904" y="3312"/>
              <a:ext cx="2016" cy="288"/>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Đối sánh với CSDL địa lý</a:t>
              </a:r>
              <a:endParaRPr lang="en-US">
                <a:solidFill>
                  <a:srgbClr val="000000"/>
                </a:solidFill>
                <a:latin typeface=".VnTime" pitchFamily="34" charset="0"/>
                <a:cs typeface="Times New Roman" pitchFamily="18" charset="0"/>
              </a:endParaRPr>
            </a:p>
          </p:txBody>
        </p:sp>
        <p:sp>
          <p:nvSpPr>
            <p:cNvPr id="14358" name="AutoShape 101"/>
            <p:cNvSpPr>
              <a:spLocks noChangeArrowheads="1"/>
            </p:cNvSpPr>
            <p:nvPr/>
          </p:nvSpPr>
          <p:spPr bwMode="auto">
            <a:xfrm>
              <a:off x="2880" y="3605"/>
              <a:ext cx="1857" cy="283"/>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Nhập địa chỉ đến</a:t>
              </a:r>
              <a:endParaRPr lang="en-US">
                <a:solidFill>
                  <a:srgbClr val="000000"/>
                </a:solidFill>
                <a:latin typeface=".VnTime" pitchFamily="34" charset="0"/>
                <a:cs typeface="Times New Roman" pitchFamily="18" charset="0"/>
              </a:endParaRPr>
            </a:p>
          </p:txBody>
        </p:sp>
        <p:sp>
          <p:nvSpPr>
            <p:cNvPr id="14359" name="AutoShape 102"/>
            <p:cNvSpPr>
              <a:spLocks noChangeArrowheads="1"/>
            </p:cNvSpPr>
            <p:nvPr/>
          </p:nvSpPr>
          <p:spPr bwMode="auto">
            <a:xfrm>
              <a:off x="5904" y="3888"/>
              <a:ext cx="2016" cy="288"/>
            </a:xfrm>
            <a:prstGeom prst="roundRect">
              <a:avLst>
                <a:gd name="adj" fmla="val 16667"/>
              </a:avLst>
            </a:prstGeom>
            <a:solidFill>
              <a:srgbClr val="FFFFFF"/>
            </a:solidFill>
            <a:ln w="9525">
              <a:solidFill>
                <a:srgbClr val="000000"/>
              </a:solidFill>
              <a:round/>
              <a:headEnd/>
              <a:tailEnd/>
            </a:ln>
          </p:spPr>
          <p:txBody>
            <a:bodyPr lIns="18000" tIns="10800" rIns="18000" bIns="10800"/>
            <a:lstStyle/>
            <a:p>
              <a:pPr algn="ctr" defTabSz="1042782" fontAlgn="base">
                <a:spcBef>
                  <a:spcPct val="0"/>
                </a:spcBef>
                <a:spcAft>
                  <a:spcPct val="0"/>
                </a:spcAft>
              </a:pPr>
              <a:r>
                <a:rPr lang="en-US">
                  <a:solidFill>
                    <a:srgbClr val="000000"/>
                  </a:solidFill>
                  <a:latin typeface="Times New Roman" pitchFamily="18" charset="0"/>
                  <a:cs typeface="Times New Roman" pitchFamily="18" charset="0"/>
                </a:rPr>
                <a:t>Đối sánh với CSDL địa lý</a:t>
              </a:r>
              <a:endParaRPr lang="en-US">
                <a:solidFill>
                  <a:srgbClr val="000000"/>
                </a:solidFill>
                <a:latin typeface=".VnTime" pitchFamily="34" charset="0"/>
                <a:cs typeface="Times New Roman" pitchFamily="18" charset="0"/>
              </a:endParaRPr>
            </a:p>
          </p:txBody>
        </p:sp>
        <p:cxnSp>
          <p:nvCxnSpPr>
            <p:cNvPr id="14360" name="Line 103"/>
            <p:cNvCxnSpPr>
              <a:cxnSpLocks noChangeShapeType="1"/>
            </p:cNvCxnSpPr>
            <p:nvPr/>
          </p:nvCxnSpPr>
          <p:spPr bwMode="auto">
            <a:xfrm flipV="1">
              <a:off x="8640" y="2880"/>
              <a:ext cx="0" cy="17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361" name="Line 104"/>
            <p:cNvCxnSpPr>
              <a:cxnSpLocks noChangeShapeType="1"/>
            </p:cNvCxnSpPr>
            <p:nvPr/>
          </p:nvCxnSpPr>
          <p:spPr bwMode="auto">
            <a:xfrm flipH="1">
              <a:off x="7920" y="288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62" name="Line 105"/>
            <p:cNvCxnSpPr>
              <a:cxnSpLocks noChangeShapeType="1"/>
            </p:cNvCxnSpPr>
            <p:nvPr/>
          </p:nvCxnSpPr>
          <p:spPr bwMode="auto">
            <a:xfrm>
              <a:off x="4479" y="2145"/>
              <a:ext cx="144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63" name="Line 106"/>
            <p:cNvCxnSpPr>
              <a:cxnSpLocks noChangeShapeType="1"/>
            </p:cNvCxnSpPr>
            <p:nvPr/>
          </p:nvCxnSpPr>
          <p:spPr bwMode="auto">
            <a:xfrm flipH="1">
              <a:off x="4464" y="2349"/>
              <a:ext cx="1455" cy="2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64" name="Line 107"/>
            <p:cNvCxnSpPr>
              <a:cxnSpLocks noChangeShapeType="1"/>
            </p:cNvCxnSpPr>
            <p:nvPr/>
          </p:nvCxnSpPr>
          <p:spPr bwMode="auto">
            <a:xfrm>
              <a:off x="4464" y="2676"/>
              <a:ext cx="144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65" name="Line 108"/>
            <p:cNvCxnSpPr>
              <a:cxnSpLocks noChangeShapeType="1"/>
            </p:cNvCxnSpPr>
            <p:nvPr/>
          </p:nvCxnSpPr>
          <p:spPr bwMode="auto">
            <a:xfrm flipH="1">
              <a:off x="5184" y="2880"/>
              <a:ext cx="72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66" name="Line 109"/>
            <p:cNvCxnSpPr>
              <a:cxnSpLocks noChangeShapeType="1"/>
            </p:cNvCxnSpPr>
            <p:nvPr/>
          </p:nvCxnSpPr>
          <p:spPr bwMode="auto">
            <a:xfrm>
              <a:off x="5184" y="3297"/>
              <a:ext cx="72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67" name="Line 110"/>
            <p:cNvCxnSpPr>
              <a:cxnSpLocks noChangeShapeType="1"/>
            </p:cNvCxnSpPr>
            <p:nvPr/>
          </p:nvCxnSpPr>
          <p:spPr bwMode="auto">
            <a:xfrm flipH="1">
              <a:off x="4752" y="3486"/>
              <a:ext cx="1152"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68" name="Line 111"/>
            <p:cNvCxnSpPr>
              <a:cxnSpLocks noChangeShapeType="1"/>
            </p:cNvCxnSpPr>
            <p:nvPr/>
          </p:nvCxnSpPr>
          <p:spPr bwMode="auto">
            <a:xfrm>
              <a:off x="4752" y="3843"/>
              <a:ext cx="1152"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369" name="Text Box 112"/>
            <p:cNvSpPr txBox="1">
              <a:spLocks noChangeArrowheads="1"/>
            </p:cNvSpPr>
            <p:nvPr/>
          </p:nvSpPr>
          <p:spPr bwMode="auto">
            <a:xfrm>
              <a:off x="7071" y="4818"/>
              <a:ext cx="1857"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defTabSz="1042782" eaLnBrk="1" fontAlgn="base" hangingPunct="1">
                <a:spcBef>
                  <a:spcPct val="0"/>
                </a:spcBef>
                <a:spcAft>
                  <a:spcPct val="0"/>
                </a:spcAft>
              </a:pPr>
              <a:r>
                <a:rPr lang="en-US" sz="1800">
                  <a:solidFill>
                    <a:srgbClr val="000000"/>
                  </a:solidFill>
                  <a:latin typeface="Times New Roman" pitchFamily="18" charset="0"/>
                  <a:cs typeface="Times New Roman" pitchFamily="18" charset="0"/>
                </a:rPr>
                <a:t>Hoàn tất các chi tiết</a:t>
              </a:r>
              <a:endParaRPr lang="en-US" sz="1800">
                <a:solidFill>
                  <a:srgbClr val="000000"/>
                </a:solidFill>
                <a:latin typeface=".VnTime" pitchFamily="34" charset="0"/>
                <a:cs typeface="Times New Roman" pitchFamily="18" charset="0"/>
              </a:endParaRPr>
            </a:p>
          </p:txBody>
        </p:sp>
        <p:sp>
          <p:nvSpPr>
            <p:cNvPr id="14370" name="Text Box 113"/>
            <p:cNvSpPr txBox="1">
              <a:spLocks noChangeArrowheads="1"/>
            </p:cNvSpPr>
            <p:nvPr/>
          </p:nvSpPr>
          <p:spPr bwMode="auto">
            <a:xfrm>
              <a:off x="3888" y="1728"/>
              <a:ext cx="1584"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defTabSz="1042782" eaLnBrk="1" fontAlgn="base" hangingPunct="1">
                <a:spcBef>
                  <a:spcPct val="0"/>
                </a:spcBef>
                <a:spcAft>
                  <a:spcPct val="0"/>
                </a:spcAft>
              </a:pPr>
              <a:r>
                <a:rPr lang="en-US" sz="1800">
                  <a:solidFill>
                    <a:srgbClr val="000000"/>
                  </a:solidFill>
                  <a:latin typeface="Times New Roman" pitchFamily="18" charset="0"/>
                  <a:cs typeface="Times New Roman" pitchFamily="18" charset="0"/>
                </a:rPr>
                <a:t>Bắt đầu đăng ký</a:t>
              </a:r>
            </a:p>
          </p:txBody>
        </p:sp>
      </p:grpSp>
    </p:spTree>
    <p:extLst>
      <p:ext uri="{BB962C8B-B14F-4D97-AF65-F5344CB8AC3E}">
        <p14:creationId xmlns:p14="http://schemas.microsoft.com/office/powerpoint/2010/main" val="32686545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52"/>
          <p:cNvSpPr>
            <a:spLocks noChangeArrowheads="1"/>
          </p:cNvSpPr>
          <p:nvPr/>
        </p:nvSpPr>
        <p:spPr bwMode="auto">
          <a:xfrm>
            <a:off x="1785948" y="1145721"/>
            <a:ext cx="7119651" cy="17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268" tIns="52133" rIns="104268" bIns="52133"/>
          <a:lstStyle/>
          <a:p>
            <a:pPr algn="ctr" defTabSz="1042782" fontAlgn="base">
              <a:spcBef>
                <a:spcPct val="0"/>
              </a:spcBef>
              <a:spcAft>
                <a:spcPct val="0"/>
              </a:spcAft>
            </a:pPr>
            <a:endParaRPr lang="en-US" sz="2700">
              <a:solidFill>
                <a:srgbClr val="000000"/>
              </a:solidFill>
            </a:endParaRPr>
          </a:p>
        </p:txBody>
      </p:sp>
      <p:sp>
        <p:nvSpPr>
          <p:cNvPr id="15364" name="Rectangle 154"/>
          <p:cNvSpPr>
            <a:spLocks noChangeArrowheads="1"/>
          </p:cNvSpPr>
          <p:nvPr/>
        </p:nvSpPr>
        <p:spPr bwMode="auto">
          <a:xfrm>
            <a:off x="1785946" y="1145721"/>
            <a:ext cx="5198181" cy="17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268" tIns="52133" rIns="104268" bIns="52133"/>
          <a:lstStyle/>
          <a:p>
            <a:pPr algn="ctr" defTabSz="1042782" fontAlgn="base">
              <a:spcBef>
                <a:spcPct val="0"/>
              </a:spcBef>
              <a:spcAft>
                <a:spcPct val="0"/>
              </a:spcAft>
            </a:pPr>
            <a:endParaRPr lang="en-US" sz="2700">
              <a:solidFill>
                <a:srgbClr val="000000"/>
              </a:solidFill>
            </a:endParaRPr>
          </a:p>
        </p:txBody>
      </p:sp>
      <p:sp>
        <p:nvSpPr>
          <p:cNvPr id="15365" name="Rectangle 156"/>
          <p:cNvSpPr>
            <a:spLocks noChangeArrowheads="1"/>
          </p:cNvSpPr>
          <p:nvPr/>
        </p:nvSpPr>
        <p:spPr bwMode="auto">
          <a:xfrm>
            <a:off x="1785946" y="1145721"/>
            <a:ext cx="2732758" cy="17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268" tIns="52133" rIns="104268" bIns="52133"/>
          <a:lstStyle/>
          <a:p>
            <a:pPr algn="ctr" defTabSz="1042782" fontAlgn="base">
              <a:spcBef>
                <a:spcPct val="0"/>
              </a:spcBef>
              <a:spcAft>
                <a:spcPct val="0"/>
              </a:spcAft>
            </a:pPr>
            <a:endParaRPr lang="en-US" sz="2700">
              <a:solidFill>
                <a:srgbClr val="000000"/>
              </a:solidFill>
            </a:endParaRPr>
          </a:p>
        </p:txBody>
      </p:sp>
      <p:grpSp>
        <p:nvGrpSpPr>
          <p:cNvPr id="15366" name="Group 163"/>
          <p:cNvGrpSpPr>
            <a:grpSpLocks/>
          </p:cNvGrpSpPr>
          <p:nvPr/>
        </p:nvGrpSpPr>
        <p:grpSpPr bwMode="auto">
          <a:xfrm>
            <a:off x="850900" y="1157023"/>
            <a:ext cx="7752716" cy="6202627"/>
            <a:chOff x="864" y="568"/>
            <a:chExt cx="4176" cy="3546"/>
          </a:xfrm>
        </p:grpSpPr>
        <p:sp>
          <p:nvSpPr>
            <p:cNvPr id="15368" name="Freeform 5"/>
            <p:cNvSpPr>
              <a:spLocks/>
            </p:cNvSpPr>
            <p:nvPr/>
          </p:nvSpPr>
          <p:spPr bwMode="auto">
            <a:xfrm>
              <a:off x="2573" y="3552"/>
              <a:ext cx="844" cy="240"/>
            </a:xfrm>
            <a:custGeom>
              <a:avLst/>
              <a:gdLst>
                <a:gd name="T0" fmla="*/ 149 w 730"/>
                <a:gd name="T1" fmla="*/ 0 h 205"/>
                <a:gd name="T2" fmla="*/ 86 w 730"/>
                <a:gd name="T3" fmla="*/ 41 h 205"/>
                <a:gd name="T4" fmla="*/ 43 w 730"/>
                <a:gd name="T5" fmla="*/ 91 h 205"/>
                <a:gd name="T6" fmla="*/ 10 w 730"/>
                <a:gd name="T7" fmla="*/ 143 h 205"/>
                <a:gd name="T8" fmla="*/ 0 w 730"/>
                <a:gd name="T9" fmla="*/ 194 h 205"/>
                <a:gd name="T10" fmla="*/ 10 w 730"/>
                <a:gd name="T11" fmla="*/ 244 h 205"/>
                <a:gd name="T12" fmla="*/ 43 w 730"/>
                <a:gd name="T13" fmla="*/ 295 h 205"/>
                <a:gd name="T14" fmla="*/ 86 w 730"/>
                <a:gd name="T15" fmla="*/ 345 h 205"/>
                <a:gd name="T16" fmla="*/ 149 w 730"/>
                <a:gd name="T17" fmla="*/ 385 h 205"/>
                <a:gd name="T18" fmla="*/ 1155 w 730"/>
                <a:gd name="T19" fmla="*/ 385 h 205"/>
                <a:gd name="T20" fmla="*/ 1219 w 730"/>
                <a:gd name="T21" fmla="*/ 345 h 205"/>
                <a:gd name="T22" fmla="*/ 1273 w 730"/>
                <a:gd name="T23" fmla="*/ 295 h 205"/>
                <a:gd name="T24" fmla="*/ 1294 w 730"/>
                <a:gd name="T25" fmla="*/ 244 h 205"/>
                <a:gd name="T26" fmla="*/ 1304 w 730"/>
                <a:gd name="T27" fmla="*/ 194 h 205"/>
                <a:gd name="T28" fmla="*/ 1294 w 730"/>
                <a:gd name="T29" fmla="*/ 143 h 205"/>
                <a:gd name="T30" fmla="*/ 1273 w 730"/>
                <a:gd name="T31" fmla="*/ 91 h 205"/>
                <a:gd name="T32" fmla="*/ 1219 w 730"/>
                <a:gd name="T33" fmla="*/ 41 h 205"/>
                <a:gd name="T34" fmla="*/ 1155 w 730"/>
                <a:gd name="T35" fmla="*/ 0 h 205"/>
                <a:gd name="T36" fmla="*/ 149 w 730"/>
                <a:gd name="T37" fmla="*/ 0 h 2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30" h="205">
                  <a:moveTo>
                    <a:pt x="84" y="0"/>
                  </a:moveTo>
                  <a:lnTo>
                    <a:pt x="48" y="22"/>
                  </a:lnTo>
                  <a:lnTo>
                    <a:pt x="24" y="49"/>
                  </a:lnTo>
                  <a:lnTo>
                    <a:pt x="6" y="76"/>
                  </a:lnTo>
                  <a:lnTo>
                    <a:pt x="0" y="103"/>
                  </a:lnTo>
                  <a:lnTo>
                    <a:pt x="6" y="130"/>
                  </a:lnTo>
                  <a:lnTo>
                    <a:pt x="24" y="157"/>
                  </a:lnTo>
                  <a:lnTo>
                    <a:pt x="48" y="184"/>
                  </a:lnTo>
                  <a:lnTo>
                    <a:pt x="84" y="205"/>
                  </a:lnTo>
                  <a:lnTo>
                    <a:pt x="646" y="205"/>
                  </a:lnTo>
                  <a:lnTo>
                    <a:pt x="682" y="184"/>
                  </a:lnTo>
                  <a:lnTo>
                    <a:pt x="712" y="157"/>
                  </a:lnTo>
                  <a:lnTo>
                    <a:pt x="724" y="130"/>
                  </a:lnTo>
                  <a:lnTo>
                    <a:pt x="730" y="103"/>
                  </a:lnTo>
                  <a:lnTo>
                    <a:pt x="724" y="76"/>
                  </a:lnTo>
                  <a:lnTo>
                    <a:pt x="712" y="49"/>
                  </a:lnTo>
                  <a:lnTo>
                    <a:pt x="682" y="22"/>
                  </a:lnTo>
                  <a:lnTo>
                    <a:pt x="646"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369" name="Rectangle 6"/>
            <p:cNvSpPr>
              <a:spLocks noChangeArrowheads="1"/>
            </p:cNvSpPr>
            <p:nvPr/>
          </p:nvSpPr>
          <p:spPr bwMode="auto">
            <a:xfrm>
              <a:off x="2720" y="3557"/>
              <a:ext cx="59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Kết thúc mua </a:t>
              </a:r>
            </a:p>
          </p:txBody>
        </p:sp>
        <p:sp>
          <p:nvSpPr>
            <p:cNvPr id="15370" name="Rectangle 7"/>
            <p:cNvSpPr>
              <a:spLocks noChangeArrowheads="1"/>
            </p:cNvSpPr>
            <p:nvPr/>
          </p:nvSpPr>
          <p:spPr bwMode="auto">
            <a:xfrm>
              <a:off x="2907" y="3660"/>
              <a:ext cx="21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hàng</a:t>
              </a:r>
            </a:p>
          </p:txBody>
        </p:sp>
        <p:sp>
          <p:nvSpPr>
            <p:cNvPr id="15371" name="Freeform 10"/>
            <p:cNvSpPr>
              <a:spLocks/>
            </p:cNvSpPr>
            <p:nvPr/>
          </p:nvSpPr>
          <p:spPr bwMode="auto">
            <a:xfrm>
              <a:off x="1839" y="3325"/>
              <a:ext cx="803" cy="227"/>
            </a:xfrm>
            <a:custGeom>
              <a:avLst/>
              <a:gdLst>
                <a:gd name="T0" fmla="*/ 0 w 116"/>
                <a:gd name="T1" fmla="*/ 0 h 42"/>
                <a:gd name="T2" fmla="*/ 266388 w 116"/>
                <a:gd name="T3" fmla="*/ 35844 h 42"/>
                <a:gd name="T4" fmla="*/ 245829 w 116"/>
                <a:gd name="T5" fmla="*/ 29034 h 42"/>
                <a:gd name="T6" fmla="*/ 0 60000 65536"/>
                <a:gd name="T7" fmla="*/ 0 60000 65536"/>
                <a:gd name="T8" fmla="*/ 0 60000 65536"/>
              </a:gdLst>
              <a:ahLst/>
              <a:cxnLst>
                <a:cxn ang="T6">
                  <a:pos x="T0" y="T1"/>
                </a:cxn>
                <a:cxn ang="T7">
                  <a:pos x="T2" y="T3"/>
                </a:cxn>
                <a:cxn ang="T8">
                  <a:pos x="T4" y="T5"/>
                </a:cxn>
              </a:cxnLst>
              <a:rect l="0" t="0" r="r" b="b"/>
              <a:pathLst>
                <a:path w="116" h="42">
                  <a:moveTo>
                    <a:pt x="0" y="0"/>
                  </a:moveTo>
                  <a:lnTo>
                    <a:pt x="116" y="42"/>
                  </a:lnTo>
                  <a:lnTo>
                    <a:pt x="107" y="3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72" name="Line 11"/>
            <p:cNvSpPr>
              <a:spLocks noChangeShapeType="1"/>
            </p:cNvSpPr>
            <p:nvPr/>
          </p:nvSpPr>
          <p:spPr bwMode="auto">
            <a:xfrm flipH="1">
              <a:off x="2559" y="3552"/>
              <a:ext cx="83" cy="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73" name="Oval 13"/>
            <p:cNvSpPr>
              <a:spLocks noChangeArrowheads="1"/>
            </p:cNvSpPr>
            <p:nvPr/>
          </p:nvSpPr>
          <p:spPr bwMode="auto">
            <a:xfrm>
              <a:off x="1209" y="701"/>
              <a:ext cx="144" cy="144"/>
            </a:xfrm>
            <a:prstGeom prst="ellipse">
              <a:avLst/>
            </a:prstGeom>
            <a:solidFill>
              <a:srgbClr val="000000"/>
            </a:solidFill>
            <a:ln w="0">
              <a:solidFill>
                <a:srgbClr val="990033"/>
              </a:solidFill>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374" name="Freeform 14"/>
            <p:cNvSpPr>
              <a:spLocks/>
            </p:cNvSpPr>
            <p:nvPr/>
          </p:nvSpPr>
          <p:spPr bwMode="auto">
            <a:xfrm>
              <a:off x="1279" y="812"/>
              <a:ext cx="35" cy="162"/>
            </a:xfrm>
            <a:custGeom>
              <a:avLst/>
              <a:gdLst>
                <a:gd name="T0" fmla="*/ 0 w 5"/>
                <a:gd name="T1" fmla="*/ 0 h 30"/>
                <a:gd name="T2" fmla="*/ 0 w 5"/>
                <a:gd name="T3" fmla="*/ 25515 h 30"/>
                <a:gd name="T4" fmla="*/ 12005 w 5"/>
                <a:gd name="T5" fmla="*/ 16211 h 30"/>
                <a:gd name="T6" fmla="*/ 0 60000 65536"/>
                <a:gd name="T7" fmla="*/ 0 60000 65536"/>
                <a:gd name="T8" fmla="*/ 0 60000 65536"/>
              </a:gdLst>
              <a:ahLst/>
              <a:cxnLst>
                <a:cxn ang="T6">
                  <a:pos x="T0" y="T1"/>
                </a:cxn>
                <a:cxn ang="T7">
                  <a:pos x="T2" y="T3"/>
                </a:cxn>
                <a:cxn ang="T8">
                  <a:pos x="T4" y="T5"/>
                </a:cxn>
              </a:cxnLst>
              <a:rect l="0" t="0" r="r" b="b"/>
              <a:pathLst>
                <a:path w="5" h="30">
                  <a:moveTo>
                    <a:pt x="0" y="0"/>
                  </a:moveTo>
                  <a:lnTo>
                    <a:pt x="0" y="30"/>
                  </a:lnTo>
                  <a:lnTo>
                    <a:pt x="5" y="1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75" name="Line 15"/>
            <p:cNvSpPr>
              <a:spLocks noChangeShapeType="1"/>
            </p:cNvSpPr>
            <p:nvPr/>
          </p:nvSpPr>
          <p:spPr bwMode="auto">
            <a:xfrm flipH="1" flipV="1">
              <a:off x="1245" y="914"/>
              <a:ext cx="34" cy="6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76" name="Freeform 16"/>
            <p:cNvSpPr>
              <a:spLocks/>
            </p:cNvSpPr>
            <p:nvPr/>
          </p:nvSpPr>
          <p:spPr bwMode="auto">
            <a:xfrm>
              <a:off x="864" y="979"/>
              <a:ext cx="838" cy="221"/>
            </a:xfrm>
            <a:custGeom>
              <a:avLst/>
              <a:gdLst>
                <a:gd name="T0" fmla="*/ 150 w 724"/>
                <a:gd name="T1" fmla="*/ 0 h 206"/>
                <a:gd name="T2" fmla="*/ 87 w 724"/>
                <a:gd name="T3" fmla="*/ 30 h 206"/>
                <a:gd name="T4" fmla="*/ 32 w 724"/>
                <a:gd name="T5" fmla="*/ 65 h 206"/>
                <a:gd name="T6" fmla="*/ 10 w 724"/>
                <a:gd name="T7" fmla="*/ 101 h 206"/>
                <a:gd name="T8" fmla="*/ 0 w 724"/>
                <a:gd name="T9" fmla="*/ 137 h 206"/>
                <a:gd name="T10" fmla="*/ 10 w 724"/>
                <a:gd name="T11" fmla="*/ 172 h 206"/>
                <a:gd name="T12" fmla="*/ 32 w 724"/>
                <a:gd name="T13" fmla="*/ 207 h 206"/>
                <a:gd name="T14" fmla="*/ 87 w 724"/>
                <a:gd name="T15" fmla="*/ 242 h 206"/>
                <a:gd name="T16" fmla="*/ 150 w 724"/>
                <a:gd name="T17" fmla="*/ 272 h 206"/>
                <a:gd name="T18" fmla="*/ 1149 w 724"/>
                <a:gd name="T19" fmla="*/ 272 h 206"/>
                <a:gd name="T20" fmla="*/ 1213 w 724"/>
                <a:gd name="T21" fmla="*/ 242 h 206"/>
                <a:gd name="T22" fmla="*/ 1257 w 724"/>
                <a:gd name="T23" fmla="*/ 207 h 206"/>
                <a:gd name="T24" fmla="*/ 1288 w 724"/>
                <a:gd name="T25" fmla="*/ 172 h 206"/>
                <a:gd name="T26" fmla="*/ 1300 w 724"/>
                <a:gd name="T27" fmla="*/ 137 h 206"/>
                <a:gd name="T28" fmla="*/ 1288 w 724"/>
                <a:gd name="T29" fmla="*/ 101 h 206"/>
                <a:gd name="T30" fmla="*/ 1257 w 724"/>
                <a:gd name="T31" fmla="*/ 65 h 206"/>
                <a:gd name="T32" fmla="*/ 1213 w 724"/>
                <a:gd name="T33" fmla="*/ 30 h 206"/>
                <a:gd name="T34" fmla="*/ 1149 w 724"/>
                <a:gd name="T35" fmla="*/ 0 h 206"/>
                <a:gd name="T36" fmla="*/ 150 w 724"/>
                <a:gd name="T37" fmla="*/ 0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24" h="206">
                  <a:moveTo>
                    <a:pt x="84" y="0"/>
                  </a:moveTo>
                  <a:lnTo>
                    <a:pt x="48" y="22"/>
                  </a:lnTo>
                  <a:lnTo>
                    <a:pt x="18" y="49"/>
                  </a:lnTo>
                  <a:lnTo>
                    <a:pt x="6" y="76"/>
                  </a:lnTo>
                  <a:lnTo>
                    <a:pt x="0" y="103"/>
                  </a:lnTo>
                  <a:lnTo>
                    <a:pt x="6" y="130"/>
                  </a:lnTo>
                  <a:lnTo>
                    <a:pt x="18" y="157"/>
                  </a:lnTo>
                  <a:lnTo>
                    <a:pt x="48" y="184"/>
                  </a:lnTo>
                  <a:lnTo>
                    <a:pt x="84" y="206"/>
                  </a:lnTo>
                  <a:lnTo>
                    <a:pt x="640" y="206"/>
                  </a:lnTo>
                  <a:lnTo>
                    <a:pt x="676" y="184"/>
                  </a:lnTo>
                  <a:lnTo>
                    <a:pt x="700" y="157"/>
                  </a:lnTo>
                  <a:lnTo>
                    <a:pt x="718" y="130"/>
                  </a:lnTo>
                  <a:lnTo>
                    <a:pt x="724" y="103"/>
                  </a:lnTo>
                  <a:lnTo>
                    <a:pt x="718" y="76"/>
                  </a:lnTo>
                  <a:lnTo>
                    <a:pt x="700" y="49"/>
                  </a:lnTo>
                  <a:lnTo>
                    <a:pt x="676" y="22"/>
                  </a:lnTo>
                  <a:lnTo>
                    <a:pt x="640"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377" name="Rectangle 17"/>
            <p:cNvSpPr>
              <a:spLocks noChangeArrowheads="1"/>
            </p:cNvSpPr>
            <p:nvPr/>
          </p:nvSpPr>
          <p:spPr bwMode="auto">
            <a:xfrm>
              <a:off x="1007" y="985"/>
              <a:ext cx="59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Yêu cầu mua </a:t>
              </a:r>
            </a:p>
          </p:txBody>
        </p:sp>
        <p:sp>
          <p:nvSpPr>
            <p:cNvPr id="15378" name="Rectangle 18"/>
            <p:cNvSpPr>
              <a:spLocks noChangeArrowheads="1"/>
            </p:cNvSpPr>
            <p:nvPr/>
          </p:nvSpPr>
          <p:spPr bwMode="auto">
            <a:xfrm>
              <a:off x="1192" y="1087"/>
              <a:ext cx="21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hàng</a:t>
              </a:r>
            </a:p>
          </p:txBody>
        </p:sp>
        <p:sp>
          <p:nvSpPr>
            <p:cNvPr id="15379" name="Freeform 19"/>
            <p:cNvSpPr>
              <a:spLocks/>
            </p:cNvSpPr>
            <p:nvPr/>
          </p:nvSpPr>
          <p:spPr bwMode="auto">
            <a:xfrm>
              <a:off x="1279" y="812"/>
              <a:ext cx="35" cy="162"/>
            </a:xfrm>
            <a:custGeom>
              <a:avLst/>
              <a:gdLst>
                <a:gd name="T0" fmla="*/ 0 w 5"/>
                <a:gd name="T1" fmla="*/ 0 h 30"/>
                <a:gd name="T2" fmla="*/ 0 w 5"/>
                <a:gd name="T3" fmla="*/ 25515 h 30"/>
                <a:gd name="T4" fmla="*/ 12005 w 5"/>
                <a:gd name="T5" fmla="*/ 16211 h 30"/>
                <a:gd name="T6" fmla="*/ 0 60000 65536"/>
                <a:gd name="T7" fmla="*/ 0 60000 65536"/>
                <a:gd name="T8" fmla="*/ 0 60000 65536"/>
              </a:gdLst>
              <a:ahLst/>
              <a:cxnLst>
                <a:cxn ang="T6">
                  <a:pos x="T0" y="T1"/>
                </a:cxn>
                <a:cxn ang="T7">
                  <a:pos x="T2" y="T3"/>
                </a:cxn>
                <a:cxn ang="T8">
                  <a:pos x="T4" y="T5"/>
                </a:cxn>
              </a:cxnLst>
              <a:rect l="0" t="0" r="r" b="b"/>
              <a:pathLst>
                <a:path w="5" h="30">
                  <a:moveTo>
                    <a:pt x="0" y="0"/>
                  </a:moveTo>
                  <a:lnTo>
                    <a:pt x="0" y="30"/>
                  </a:lnTo>
                  <a:lnTo>
                    <a:pt x="5" y="1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80" name="Line 20"/>
            <p:cNvSpPr>
              <a:spLocks noChangeShapeType="1"/>
            </p:cNvSpPr>
            <p:nvPr/>
          </p:nvSpPr>
          <p:spPr bwMode="auto">
            <a:xfrm flipH="1" flipV="1">
              <a:off x="1245" y="914"/>
              <a:ext cx="34" cy="6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81" name="Freeform 21"/>
            <p:cNvSpPr>
              <a:spLocks/>
            </p:cNvSpPr>
            <p:nvPr/>
          </p:nvSpPr>
          <p:spPr bwMode="auto">
            <a:xfrm>
              <a:off x="1279" y="1190"/>
              <a:ext cx="35" cy="157"/>
            </a:xfrm>
            <a:custGeom>
              <a:avLst/>
              <a:gdLst>
                <a:gd name="T0" fmla="*/ 0 w 5"/>
                <a:gd name="T1" fmla="*/ 0 h 29"/>
                <a:gd name="T2" fmla="*/ 0 w 5"/>
                <a:gd name="T3" fmla="*/ 24914 h 29"/>
                <a:gd name="T4" fmla="*/ 12005 w 5"/>
                <a:gd name="T5" fmla="*/ 14596 h 29"/>
                <a:gd name="T6" fmla="*/ 0 60000 65536"/>
                <a:gd name="T7" fmla="*/ 0 60000 65536"/>
                <a:gd name="T8" fmla="*/ 0 60000 65536"/>
              </a:gdLst>
              <a:ahLst/>
              <a:cxnLst>
                <a:cxn ang="T6">
                  <a:pos x="T0" y="T1"/>
                </a:cxn>
                <a:cxn ang="T7">
                  <a:pos x="T2" y="T3"/>
                </a:cxn>
                <a:cxn ang="T8">
                  <a:pos x="T4" y="T5"/>
                </a:cxn>
              </a:cxnLst>
              <a:rect l="0" t="0" r="r" b="b"/>
              <a:pathLst>
                <a:path w="5" h="29">
                  <a:moveTo>
                    <a:pt x="0" y="0"/>
                  </a:moveTo>
                  <a:lnTo>
                    <a:pt x="0" y="29"/>
                  </a:lnTo>
                  <a:lnTo>
                    <a:pt x="5" y="17"/>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82" name="Line 22"/>
            <p:cNvSpPr>
              <a:spLocks noChangeShapeType="1"/>
            </p:cNvSpPr>
            <p:nvPr/>
          </p:nvSpPr>
          <p:spPr bwMode="auto">
            <a:xfrm flipH="1" flipV="1">
              <a:off x="1245" y="1282"/>
              <a:ext cx="34" cy="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83" name="Freeform 23"/>
            <p:cNvSpPr>
              <a:spLocks/>
            </p:cNvSpPr>
            <p:nvPr/>
          </p:nvSpPr>
          <p:spPr bwMode="auto">
            <a:xfrm>
              <a:off x="1279" y="812"/>
              <a:ext cx="35" cy="162"/>
            </a:xfrm>
            <a:custGeom>
              <a:avLst/>
              <a:gdLst>
                <a:gd name="T0" fmla="*/ 0 w 5"/>
                <a:gd name="T1" fmla="*/ 0 h 30"/>
                <a:gd name="T2" fmla="*/ 0 w 5"/>
                <a:gd name="T3" fmla="*/ 25515 h 30"/>
                <a:gd name="T4" fmla="*/ 12005 w 5"/>
                <a:gd name="T5" fmla="*/ 16211 h 30"/>
                <a:gd name="T6" fmla="*/ 0 60000 65536"/>
                <a:gd name="T7" fmla="*/ 0 60000 65536"/>
                <a:gd name="T8" fmla="*/ 0 60000 65536"/>
              </a:gdLst>
              <a:ahLst/>
              <a:cxnLst>
                <a:cxn ang="T6">
                  <a:pos x="T0" y="T1"/>
                </a:cxn>
                <a:cxn ang="T7">
                  <a:pos x="T2" y="T3"/>
                </a:cxn>
                <a:cxn ang="T8">
                  <a:pos x="T4" y="T5"/>
                </a:cxn>
              </a:cxnLst>
              <a:rect l="0" t="0" r="r" b="b"/>
              <a:pathLst>
                <a:path w="5" h="30">
                  <a:moveTo>
                    <a:pt x="0" y="0"/>
                  </a:moveTo>
                  <a:lnTo>
                    <a:pt x="0" y="30"/>
                  </a:lnTo>
                  <a:lnTo>
                    <a:pt x="5" y="1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84" name="Line 24"/>
            <p:cNvSpPr>
              <a:spLocks noChangeShapeType="1"/>
            </p:cNvSpPr>
            <p:nvPr/>
          </p:nvSpPr>
          <p:spPr bwMode="auto">
            <a:xfrm flipH="1" flipV="1">
              <a:off x="1245" y="914"/>
              <a:ext cx="34" cy="6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85" name="Freeform 25"/>
            <p:cNvSpPr>
              <a:spLocks/>
            </p:cNvSpPr>
            <p:nvPr/>
          </p:nvSpPr>
          <p:spPr bwMode="auto">
            <a:xfrm>
              <a:off x="864" y="1514"/>
              <a:ext cx="838" cy="262"/>
            </a:xfrm>
            <a:custGeom>
              <a:avLst/>
              <a:gdLst>
                <a:gd name="T0" fmla="*/ 150 w 724"/>
                <a:gd name="T1" fmla="*/ 0 h 206"/>
                <a:gd name="T2" fmla="*/ 87 w 724"/>
                <a:gd name="T3" fmla="*/ 59 h 206"/>
                <a:gd name="T4" fmla="*/ 32 w 724"/>
                <a:gd name="T5" fmla="*/ 127 h 206"/>
                <a:gd name="T6" fmla="*/ 10 w 724"/>
                <a:gd name="T7" fmla="*/ 198 h 206"/>
                <a:gd name="T8" fmla="*/ 0 w 724"/>
                <a:gd name="T9" fmla="*/ 270 h 206"/>
                <a:gd name="T10" fmla="*/ 10 w 724"/>
                <a:gd name="T11" fmla="*/ 340 h 206"/>
                <a:gd name="T12" fmla="*/ 32 w 724"/>
                <a:gd name="T13" fmla="*/ 411 h 206"/>
                <a:gd name="T14" fmla="*/ 87 w 724"/>
                <a:gd name="T15" fmla="*/ 482 h 206"/>
                <a:gd name="T16" fmla="*/ 150 w 724"/>
                <a:gd name="T17" fmla="*/ 539 h 206"/>
                <a:gd name="T18" fmla="*/ 1149 w 724"/>
                <a:gd name="T19" fmla="*/ 539 h 206"/>
                <a:gd name="T20" fmla="*/ 1213 w 724"/>
                <a:gd name="T21" fmla="*/ 482 h 206"/>
                <a:gd name="T22" fmla="*/ 1257 w 724"/>
                <a:gd name="T23" fmla="*/ 411 h 206"/>
                <a:gd name="T24" fmla="*/ 1288 w 724"/>
                <a:gd name="T25" fmla="*/ 340 h 206"/>
                <a:gd name="T26" fmla="*/ 1300 w 724"/>
                <a:gd name="T27" fmla="*/ 270 h 206"/>
                <a:gd name="T28" fmla="*/ 1288 w 724"/>
                <a:gd name="T29" fmla="*/ 198 h 206"/>
                <a:gd name="T30" fmla="*/ 1257 w 724"/>
                <a:gd name="T31" fmla="*/ 127 h 206"/>
                <a:gd name="T32" fmla="*/ 1213 w 724"/>
                <a:gd name="T33" fmla="*/ 59 h 206"/>
                <a:gd name="T34" fmla="*/ 1149 w 724"/>
                <a:gd name="T35" fmla="*/ 0 h 206"/>
                <a:gd name="T36" fmla="*/ 150 w 724"/>
                <a:gd name="T37" fmla="*/ 0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24" h="206">
                  <a:moveTo>
                    <a:pt x="84" y="0"/>
                  </a:moveTo>
                  <a:lnTo>
                    <a:pt x="48" y="22"/>
                  </a:lnTo>
                  <a:lnTo>
                    <a:pt x="18" y="49"/>
                  </a:lnTo>
                  <a:lnTo>
                    <a:pt x="6" y="76"/>
                  </a:lnTo>
                  <a:lnTo>
                    <a:pt x="0" y="103"/>
                  </a:lnTo>
                  <a:lnTo>
                    <a:pt x="6" y="130"/>
                  </a:lnTo>
                  <a:lnTo>
                    <a:pt x="18" y="157"/>
                  </a:lnTo>
                  <a:lnTo>
                    <a:pt x="48" y="184"/>
                  </a:lnTo>
                  <a:lnTo>
                    <a:pt x="84" y="206"/>
                  </a:lnTo>
                  <a:lnTo>
                    <a:pt x="640" y="206"/>
                  </a:lnTo>
                  <a:lnTo>
                    <a:pt x="676" y="184"/>
                  </a:lnTo>
                  <a:lnTo>
                    <a:pt x="700" y="157"/>
                  </a:lnTo>
                  <a:lnTo>
                    <a:pt x="718" y="130"/>
                  </a:lnTo>
                  <a:lnTo>
                    <a:pt x="724" y="103"/>
                  </a:lnTo>
                  <a:lnTo>
                    <a:pt x="718" y="76"/>
                  </a:lnTo>
                  <a:lnTo>
                    <a:pt x="700" y="49"/>
                  </a:lnTo>
                  <a:lnTo>
                    <a:pt x="676" y="22"/>
                  </a:lnTo>
                  <a:lnTo>
                    <a:pt x="640"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386" name="Rectangle 26"/>
            <p:cNvSpPr>
              <a:spLocks noChangeArrowheads="1"/>
            </p:cNvSpPr>
            <p:nvPr/>
          </p:nvSpPr>
          <p:spPr bwMode="auto">
            <a:xfrm>
              <a:off x="1001" y="1520"/>
              <a:ext cx="60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Tiếp tục công </a:t>
              </a:r>
            </a:p>
          </p:txBody>
        </p:sp>
        <p:sp>
          <p:nvSpPr>
            <p:cNvPr id="15387" name="Rectangle 27"/>
            <p:cNvSpPr>
              <a:spLocks noChangeArrowheads="1"/>
            </p:cNvSpPr>
            <p:nvPr/>
          </p:nvSpPr>
          <p:spPr bwMode="auto">
            <a:xfrm>
              <a:off x="1212" y="1638"/>
              <a:ext cx="17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việc</a:t>
              </a:r>
            </a:p>
          </p:txBody>
        </p:sp>
        <p:sp>
          <p:nvSpPr>
            <p:cNvPr id="15388" name="Freeform 28"/>
            <p:cNvSpPr>
              <a:spLocks/>
            </p:cNvSpPr>
            <p:nvPr/>
          </p:nvSpPr>
          <p:spPr bwMode="auto">
            <a:xfrm>
              <a:off x="1279" y="1379"/>
              <a:ext cx="35" cy="130"/>
            </a:xfrm>
            <a:custGeom>
              <a:avLst/>
              <a:gdLst>
                <a:gd name="T0" fmla="*/ 0 w 5"/>
                <a:gd name="T1" fmla="*/ 0 h 24"/>
                <a:gd name="T2" fmla="*/ 0 w 5"/>
                <a:gd name="T3" fmla="*/ 20654 h 24"/>
                <a:gd name="T4" fmla="*/ 12005 w 5"/>
                <a:gd name="T5" fmla="*/ 11120 h 24"/>
                <a:gd name="T6" fmla="*/ 0 60000 65536"/>
                <a:gd name="T7" fmla="*/ 0 60000 65536"/>
                <a:gd name="T8" fmla="*/ 0 60000 65536"/>
              </a:gdLst>
              <a:ahLst/>
              <a:cxnLst>
                <a:cxn ang="T6">
                  <a:pos x="T0" y="T1"/>
                </a:cxn>
                <a:cxn ang="T7">
                  <a:pos x="T2" y="T3"/>
                </a:cxn>
                <a:cxn ang="T8">
                  <a:pos x="T4" y="T5"/>
                </a:cxn>
              </a:cxnLst>
              <a:rect l="0" t="0" r="r" b="b"/>
              <a:pathLst>
                <a:path w="5" h="24">
                  <a:moveTo>
                    <a:pt x="0" y="0"/>
                  </a:moveTo>
                  <a:lnTo>
                    <a:pt x="0" y="24"/>
                  </a:lnTo>
                  <a:lnTo>
                    <a:pt x="5" y="13"/>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89" name="Line 29"/>
            <p:cNvSpPr>
              <a:spLocks noChangeShapeType="1"/>
            </p:cNvSpPr>
            <p:nvPr/>
          </p:nvSpPr>
          <p:spPr bwMode="auto">
            <a:xfrm flipH="1" flipV="1">
              <a:off x="1245" y="1449"/>
              <a:ext cx="34" cy="6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90" name="Line 31"/>
            <p:cNvSpPr>
              <a:spLocks noChangeShapeType="1"/>
            </p:cNvSpPr>
            <p:nvPr/>
          </p:nvSpPr>
          <p:spPr bwMode="auto">
            <a:xfrm flipH="1" flipV="1">
              <a:off x="2380" y="2087"/>
              <a:ext cx="83" cy="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91" name="Freeform 32"/>
            <p:cNvSpPr>
              <a:spLocks/>
            </p:cNvSpPr>
            <p:nvPr/>
          </p:nvSpPr>
          <p:spPr bwMode="auto">
            <a:xfrm>
              <a:off x="1003" y="2536"/>
              <a:ext cx="836" cy="200"/>
            </a:xfrm>
            <a:custGeom>
              <a:avLst/>
              <a:gdLst>
                <a:gd name="T0" fmla="*/ 138 w 723"/>
                <a:gd name="T1" fmla="*/ 0 h 200"/>
                <a:gd name="T2" fmla="*/ 72 w 723"/>
                <a:gd name="T3" fmla="*/ 21 h 200"/>
                <a:gd name="T4" fmla="*/ 31 w 723"/>
                <a:gd name="T5" fmla="*/ 48 h 200"/>
                <a:gd name="T6" fmla="*/ 9 w 723"/>
                <a:gd name="T7" fmla="*/ 70 h 200"/>
                <a:gd name="T8" fmla="*/ 0 w 723"/>
                <a:gd name="T9" fmla="*/ 102 h 200"/>
                <a:gd name="T10" fmla="*/ 9 w 723"/>
                <a:gd name="T11" fmla="*/ 130 h 200"/>
                <a:gd name="T12" fmla="*/ 31 w 723"/>
                <a:gd name="T13" fmla="*/ 151 h 200"/>
                <a:gd name="T14" fmla="*/ 72 w 723"/>
                <a:gd name="T15" fmla="*/ 178 h 200"/>
                <a:gd name="T16" fmla="*/ 138 w 723"/>
                <a:gd name="T17" fmla="*/ 200 h 200"/>
                <a:gd name="T18" fmla="*/ 1145 w 723"/>
                <a:gd name="T19" fmla="*/ 200 h 200"/>
                <a:gd name="T20" fmla="*/ 1206 w 723"/>
                <a:gd name="T21" fmla="*/ 178 h 200"/>
                <a:gd name="T22" fmla="*/ 1259 w 723"/>
                <a:gd name="T23" fmla="*/ 151 h 200"/>
                <a:gd name="T24" fmla="*/ 1282 w 723"/>
                <a:gd name="T25" fmla="*/ 130 h 200"/>
                <a:gd name="T26" fmla="*/ 1293 w 723"/>
                <a:gd name="T27" fmla="*/ 102 h 200"/>
                <a:gd name="T28" fmla="*/ 1282 w 723"/>
                <a:gd name="T29" fmla="*/ 70 h 200"/>
                <a:gd name="T30" fmla="*/ 1259 w 723"/>
                <a:gd name="T31" fmla="*/ 48 h 200"/>
                <a:gd name="T32" fmla="*/ 1206 w 723"/>
                <a:gd name="T33" fmla="*/ 21 h 200"/>
                <a:gd name="T34" fmla="*/ 1145 w 723"/>
                <a:gd name="T35" fmla="*/ 0 h 200"/>
                <a:gd name="T36" fmla="*/ 138 w 723"/>
                <a:gd name="T37" fmla="*/ 0 h 2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23" h="200">
                  <a:moveTo>
                    <a:pt x="77" y="0"/>
                  </a:moveTo>
                  <a:lnTo>
                    <a:pt x="41" y="21"/>
                  </a:lnTo>
                  <a:lnTo>
                    <a:pt x="17" y="48"/>
                  </a:lnTo>
                  <a:lnTo>
                    <a:pt x="5" y="70"/>
                  </a:lnTo>
                  <a:lnTo>
                    <a:pt x="0" y="102"/>
                  </a:lnTo>
                  <a:lnTo>
                    <a:pt x="5" y="130"/>
                  </a:lnTo>
                  <a:lnTo>
                    <a:pt x="17" y="151"/>
                  </a:lnTo>
                  <a:lnTo>
                    <a:pt x="41" y="178"/>
                  </a:lnTo>
                  <a:lnTo>
                    <a:pt x="77" y="200"/>
                  </a:lnTo>
                  <a:lnTo>
                    <a:pt x="640" y="200"/>
                  </a:lnTo>
                  <a:lnTo>
                    <a:pt x="675" y="178"/>
                  </a:lnTo>
                  <a:lnTo>
                    <a:pt x="705" y="151"/>
                  </a:lnTo>
                  <a:lnTo>
                    <a:pt x="717" y="130"/>
                  </a:lnTo>
                  <a:lnTo>
                    <a:pt x="723" y="102"/>
                  </a:lnTo>
                  <a:lnTo>
                    <a:pt x="717" y="70"/>
                  </a:lnTo>
                  <a:lnTo>
                    <a:pt x="705" y="48"/>
                  </a:lnTo>
                  <a:lnTo>
                    <a:pt x="675" y="21"/>
                  </a:lnTo>
                  <a:lnTo>
                    <a:pt x="640" y="0"/>
                  </a:lnTo>
                  <a:lnTo>
                    <a:pt x="77"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392" name="Rectangle 33"/>
            <p:cNvSpPr>
              <a:spLocks noChangeArrowheads="1"/>
            </p:cNvSpPr>
            <p:nvPr/>
          </p:nvSpPr>
          <p:spPr bwMode="auto">
            <a:xfrm>
              <a:off x="1202" y="2592"/>
              <a:ext cx="47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Nhận hàng</a:t>
              </a:r>
            </a:p>
          </p:txBody>
        </p:sp>
        <p:sp>
          <p:nvSpPr>
            <p:cNvPr id="15393" name="Freeform 34"/>
            <p:cNvSpPr>
              <a:spLocks/>
            </p:cNvSpPr>
            <p:nvPr/>
          </p:nvSpPr>
          <p:spPr bwMode="auto">
            <a:xfrm>
              <a:off x="1722" y="2384"/>
              <a:ext cx="402" cy="146"/>
            </a:xfrm>
            <a:custGeom>
              <a:avLst/>
              <a:gdLst>
                <a:gd name="T0" fmla="*/ 133838 w 58"/>
                <a:gd name="T1" fmla="*/ 0 h 27"/>
                <a:gd name="T2" fmla="*/ 0 w 58"/>
                <a:gd name="T3" fmla="*/ 23068 h 27"/>
                <a:gd name="T4" fmla="*/ 27620 w 58"/>
                <a:gd name="T5" fmla="*/ 22279 h 27"/>
                <a:gd name="T6" fmla="*/ 0 60000 65536"/>
                <a:gd name="T7" fmla="*/ 0 60000 65536"/>
                <a:gd name="T8" fmla="*/ 0 60000 65536"/>
              </a:gdLst>
              <a:ahLst/>
              <a:cxnLst>
                <a:cxn ang="T6">
                  <a:pos x="T0" y="T1"/>
                </a:cxn>
                <a:cxn ang="T7">
                  <a:pos x="T2" y="T3"/>
                </a:cxn>
                <a:cxn ang="T8">
                  <a:pos x="T4" y="T5"/>
                </a:cxn>
              </a:cxnLst>
              <a:rect l="0" t="0" r="r" b="b"/>
              <a:pathLst>
                <a:path w="58" h="27">
                  <a:moveTo>
                    <a:pt x="58" y="0"/>
                  </a:moveTo>
                  <a:lnTo>
                    <a:pt x="0" y="27"/>
                  </a:lnTo>
                  <a:lnTo>
                    <a:pt x="12" y="2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94" name="Line 35"/>
            <p:cNvSpPr>
              <a:spLocks noChangeShapeType="1"/>
            </p:cNvSpPr>
            <p:nvPr/>
          </p:nvSpPr>
          <p:spPr bwMode="auto">
            <a:xfrm flipV="1">
              <a:off x="1722" y="2476"/>
              <a:ext cx="55" cy="5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95" name="Freeform 36"/>
            <p:cNvSpPr>
              <a:spLocks/>
            </p:cNvSpPr>
            <p:nvPr/>
          </p:nvSpPr>
          <p:spPr bwMode="auto">
            <a:xfrm>
              <a:off x="1695" y="2741"/>
              <a:ext cx="360" cy="146"/>
            </a:xfrm>
            <a:custGeom>
              <a:avLst/>
              <a:gdLst>
                <a:gd name="T0" fmla="*/ 0 w 52"/>
                <a:gd name="T1" fmla="*/ 0 h 27"/>
                <a:gd name="T2" fmla="*/ 119437 w 52"/>
                <a:gd name="T3" fmla="*/ 23068 h 27"/>
                <a:gd name="T4" fmla="*/ 101229 w 52"/>
                <a:gd name="T5" fmla="*/ 15352 h 27"/>
                <a:gd name="T6" fmla="*/ 0 60000 65536"/>
                <a:gd name="T7" fmla="*/ 0 60000 65536"/>
                <a:gd name="T8" fmla="*/ 0 60000 65536"/>
              </a:gdLst>
              <a:ahLst/>
              <a:cxnLst>
                <a:cxn ang="T6">
                  <a:pos x="T0" y="T1"/>
                </a:cxn>
                <a:cxn ang="T7">
                  <a:pos x="T2" y="T3"/>
                </a:cxn>
                <a:cxn ang="T8">
                  <a:pos x="T4" y="T5"/>
                </a:cxn>
              </a:cxnLst>
              <a:rect l="0" t="0" r="r" b="b"/>
              <a:pathLst>
                <a:path w="52" h="27">
                  <a:moveTo>
                    <a:pt x="0" y="0"/>
                  </a:moveTo>
                  <a:lnTo>
                    <a:pt x="52" y="27"/>
                  </a:lnTo>
                  <a:lnTo>
                    <a:pt x="44"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96" name="Line 37"/>
            <p:cNvSpPr>
              <a:spLocks noChangeShapeType="1"/>
            </p:cNvSpPr>
            <p:nvPr/>
          </p:nvSpPr>
          <p:spPr bwMode="auto">
            <a:xfrm flipH="1" flipV="1">
              <a:off x="1971" y="2882"/>
              <a:ext cx="84" cy="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397" name="Freeform 38"/>
            <p:cNvSpPr>
              <a:spLocks/>
            </p:cNvSpPr>
            <p:nvPr/>
          </p:nvSpPr>
          <p:spPr bwMode="auto">
            <a:xfrm>
              <a:off x="1064" y="3125"/>
              <a:ext cx="845" cy="200"/>
            </a:xfrm>
            <a:custGeom>
              <a:avLst/>
              <a:gdLst>
                <a:gd name="T0" fmla="*/ 150 w 730"/>
                <a:gd name="T1" fmla="*/ 0 h 200"/>
                <a:gd name="T2" fmla="*/ 87 w 730"/>
                <a:gd name="T3" fmla="*/ 22 h 200"/>
                <a:gd name="T4" fmla="*/ 32 w 730"/>
                <a:gd name="T5" fmla="*/ 49 h 200"/>
                <a:gd name="T6" fmla="*/ 10 w 730"/>
                <a:gd name="T7" fmla="*/ 70 h 200"/>
                <a:gd name="T8" fmla="*/ 0 w 730"/>
                <a:gd name="T9" fmla="*/ 103 h 200"/>
                <a:gd name="T10" fmla="*/ 10 w 730"/>
                <a:gd name="T11" fmla="*/ 130 h 200"/>
                <a:gd name="T12" fmla="*/ 32 w 730"/>
                <a:gd name="T13" fmla="*/ 151 h 200"/>
                <a:gd name="T14" fmla="*/ 87 w 730"/>
                <a:gd name="T15" fmla="*/ 178 h 200"/>
                <a:gd name="T16" fmla="*/ 150 w 730"/>
                <a:gd name="T17" fmla="*/ 200 h 200"/>
                <a:gd name="T18" fmla="*/ 1160 w 730"/>
                <a:gd name="T19" fmla="*/ 200 h 200"/>
                <a:gd name="T20" fmla="*/ 1224 w 730"/>
                <a:gd name="T21" fmla="*/ 178 h 200"/>
                <a:gd name="T22" fmla="*/ 1278 w 730"/>
                <a:gd name="T23" fmla="*/ 151 h 200"/>
                <a:gd name="T24" fmla="*/ 1300 w 730"/>
                <a:gd name="T25" fmla="*/ 130 h 200"/>
                <a:gd name="T26" fmla="*/ 1310 w 730"/>
                <a:gd name="T27" fmla="*/ 103 h 200"/>
                <a:gd name="T28" fmla="*/ 1300 w 730"/>
                <a:gd name="T29" fmla="*/ 70 h 200"/>
                <a:gd name="T30" fmla="*/ 1278 w 730"/>
                <a:gd name="T31" fmla="*/ 49 h 200"/>
                <a:gd name="T32" fmla="*/ 1224 w 730"/>
                <a:gd name="T33" fmla="*/ 22 h 200"/>
                <a:gd name="T34" fmla="*/ 1160 w 730"/>
                <a:gd name="T35" fmla="*/ 0 h 200"/>
                <a:gd name="T36" fmla="*/ 150 w 730"/>
                <a:gd name="T37" fmla="*/ 0 h 2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30" h="200">
                  <a:moveTo>
                    <a:pt x="84" y="0"/>
                  </a:moveTo>
                  <a:lnTo>
                    <a:pt x="48" y="22"/>
                  </a:lnTo>
                  <a:lnTo>
                    <a:pt x="18" y="49"/>
                  </a:lnTo>
                  <a:lnTo>
                    <a:pt x="6" y="70"/>
                  </a:lnTo>
                  <a:lnTo>
                    <a:pt x="0" y="103"/>
                  </a:lnTo>
                  <a:lnTo>
                    <a:pt x="6" y="130"/>
                  </a:lnTo>
                  <a:lnTo>
                    <a:pt x="18" y="151"/>
                  </a:lnTo>
                  <a:lnTo>
                    <a:pt x="48" y="178"/>
                  </a:lnTo>
                  <a:lnTo>
                    <a:pt x="84" y="200"/>
                  </a:lnTo>
                  <a:lnTo>
                    <a:pt x="646" y="200"/>
                  </a:lnTo>
                  <a:lnTo>
                    <a:pt x="682" y="178"/>
                  </a:lnTo>
                  <a:lnTo>
                    <a:pt x="712" y="151"/>
                  </a:lnTo>
                  <a:lnTo>
                    <a:pt x="724" y="130"/>
                  </a:lnTo>
                  <a:lnTo>
                    <a:pt x="730" y="103"/>
                  </a:lnTo>
                  <a:lnTo>
                    <a:pt x="724" y="70"/>
                  </a:lnTo>
                  <a:lnTo>
                    <a:pt x="712" y="49"/>
                  </a:lnTo>
                  <a:lnTo>
                    <a:pt x="682" y="22"/>
                  </a:lnTo>
                  <a:lnTo>
                    <a:pt x="646"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398" name="Rectangle 39"/>
            <p:cNvSpPr>
              <a:spLocks noChangeArrowheads="1"/>
            </p:cNvSpPr>
            <p:nvPr/>
          </p:nvSpPr>
          <p:spPr bwMode="auto">
            <a:xfrm>
              <a:off x="1341" y="3170"/>
              <a:ext cx="32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Trả tiền</a:t>
              </a:r>
            </a:p>
          </p:txBody>
        </p:sp>
        <p:sp>
          <p:nvSpPr>
            <p:cNvPr id="15399" name="Freeform 40"/>
            <p:cNvSpPr>
              <a:spLocks/>
            </p:cNvSpPr>
            <p:nvPr/>
          </p:nvSpPr>
          <p:spPr bwMode="auto">
            <a:xfrm>
              <a:off x="1660" y="2920"/>
              <a:ext cx="408" cy="200"/>
            </a:xfrm>
            <a:custGeom>
              <a:avLst/>
              <a:gdLst>
                <a:gd name="T0" fmla="*/ 134903 w 59"/>
                <a:gd name="T1" fmla="*/ 0 h 37"/>
                <a:gd name="T2" fmla="*/ 0 w 59"/>
                <a:gd name="T3" fmla="*/ 31584 h 37"/>
                <a:gd name="T4" fmla="*/ 29743 w 59"/>
                <a:gd name="T5" fmla="*/ 29859 h 37"/>
                <a:gd name="T6" fmla="*/ 0 60000 65536"/>
                <a:gd name="T7" fmla="*/ 0 60000 65536"/>
                <a:gd name="T8" fmla="*/ 0 60000 65536"/>
              </a:gdLst>
              <a:ahLst/>
              <a:cxnLst>
                <a:cxn ang="T6">
                  <a:pos x="T0" y="T1"/>
                </a:cxn>
                <a:cxn ang="T7">
                  <a:pos x="T2" y="T3"/>
                </a:cxn>
                <a:cxn ang="T8">
                  <a:pos x="T4" y="T5"/>
                </a:cxn>
              </a:cxnLst>
              <a:rect l="0" t="0" r="r" b="b"/>
              <a:pathLst>
                <a:path w="59" h="37">
                  <a:moveTo>
                    <a:pt x="59" y="0"/>
                  </a:moveTo>
                  <a:lnTo>
                    <a:pt x="0" y="37"/>
                  </a:lnTo>
                  <a:lnTo>
                    <a:pt x="13" y="3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00" name="Line 41"/>
            <p:cNvSpPr>
              <a:spLocks noChangeShapeType="1"/>
            </p:cNvSpPr>
            <p:nvPr/>
          </p:nvSpPr>
          <p:spPr bwMode="auto">
            <a:xfrm flipV="1">
              <a:off x="1660" y="3060"/>
              <a:ext cx="56" cy="6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01" name="Freeform 45"/>
            <p:cNvSpPr>
              <a:spLocks/>
            </p:cNvSpPr>
            <p:nvPr/>
          </p:nvSpPr>
          <p:spPr bwMode="auto">
            <a:xfrm>
              <a:off x="1839" y="3325"/>
              <a:ext cx="803" cy="227"/>
            </a:xfrm>
            <a:custGeom>
              <a:avLst/>
              <a:gdLst>
                <a:gd name="T0" fmla="*/ 0 w 116"/>
                <a:gd name="T1" fmla="*/ 0 h 42"/>
                <a:gd name="T2" fmla="*/ 266388 w 116"/>
                <a:gd name="T3" fmla="*/ 35844 h 42"/>
                <a:gd name="T4" fmla="*/ 245829 w 116"/>
                <a:gd name="T5" fmla="*/ 29034 h 42"/>
                <a:gd name="T6" fmla="*/ 0 60000 65536"/>
                <a:gd name="T7" fmla="*/ 0 60000 65536"/>
                <a:gd name="T8" fmla="*/ 0 60000 65536"/>
              </a:gdLst>
              <a:ahLst/>
              <a:cxnLst>
                <a:cxn ang="T6">
                  <a:pos x="T0" y="T1"/>
                </a:cxn>
                <a:cxn ang="T7">
                  <a:pos x="T2" y="T3"/>
                </a:cxn>
                <a:cxn ang="T8">
                  <a:pos x="T4" y="T5"/>
                </a:cxn>
              </a:cxnLst>
              <a:rect l="0" t="0" r="r" b="b"/>
              <a:pathLst>
                <a:path w="116" h="42">
                  <a:moveTo>
                    <a:pt x="0" y="0"/>
                  </a:moveTo>
                  <a:lnTo>
                    <a:pt x="116" y="42"/>
                  </a:lnTo>
                  <a:lnTo>
                    <a:pt x="107" y="3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02" name="Line 46"/>
            <p:cNvSpPr>
              <a:spLocks noChangeShapeType="1"/>
            </p:cNvSpPr>
            <p:nvPr/>
          </p:nvSpPr>
          <p:spPr bwMode="auto">
            <a:xfrm flipH="1">
              <a:off x="2559" y="3552"/>
              <a:ext cx="83" cy="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03" name="Freeform 53"/>
            <p:cNvSpPr>
              <a:spLocks/>
            </p:cNvSpPr>
            <p:nvPr/>
          </p:nvSpPr>
          <p:spPr bwMode="auto">
            <a:xfrm>
              <a:off x="2531" y="1358"/>
              <a:ext cx="845" cy="200"/>
            </a:xfrm>
            <a:custGeom>
              <a:avLst/>
              <a:gdLst>
                <a:gd name="T0" fmla="*/ 150 w 730"/>
                <a:gd name="T1" fmla="*/ 0 h 200"/>
                <a:gd name="T2" fmla="*/ 87 w 730"/>
                <a:gd name="T3" fmla="*/ 21 h 200"/>
                <a:gd name="T4" fmla="*/ 32 w 730"/>
                <a:gd name="T5" fmla="*/ 48 h 200"/>
                <a:gd name="T6" fmla="*/ 10 w 730"/>
                <a:gd name="T7" fmla="*/ 70 h 200"/>
                <a:gd name="T8" fmla="*/ 0 w 730"/>
                <a:gd name="T9" fmla="*/ 97 h 200"/>
                <a:gd name="T10" fmla="*/ 10 w 730"/>
                <a:gd name="T11" fmla="*/ 129 h 200"/>
                <a:gd name="T12" fmla="*/ 32 w 730"/>
                <a:gd name="T13" fmla="*/ 151 h 200"/>
                <a:gd name="T14" fmla="*/ 87 w 730"/>
                <a:gd name="T15" fmla="*/ 178 h 200"/>
                <a:gd name="T16" fmla="*/ 150 w 730"/>
                <a:gd name="T17" fmla="*/ 200 h 200"/>
                <a:gd name="T18" fmla="*/ 1160 w 730"/>
                <a:gd name="T19" fmla="*/ 200 h 200"/>
                <a:gd name="T20" fmla="*/ 1224 w 730"/>
                <a:gd name="T21" fmla="*/ 178 h 200"/>
                <a:gd name="T22" fmla="*/ 1278 w 730"/>
                <a:gd name="T23" fmla="*/ 151 h 200"/>
                <a:gd name="T24" fmla="*/ 1300 w 730"/>
                <a:gd name="T25" fmla="*/ 129 h 200"/>
                <a:gd name="T26" fmla="*/ 1310 w 730"/>
                <a:gd name="T27" fmla="*/ 97 h 200"/>
                <a:gd name="T28" fmla="*/ 1300 w 730"/>
                <a:gd name="T29" fmla="*/ 70 h 200"/>
                <a:gd name="T30" fmla="*/ 1278 w 730"/>
                <a:gd name="T31" fmla="*/ 48 h 200"/>
                <a:gd name="T32" fmla="*/ 1224 w 730"/>
                <a:gd name="T33" fmla="*/ 21 h 200"/>
                <a:gd name="T34" fmla="*/ 1160 w 730"/>
                <a:gd name="T35" fmla="*/ 0 h 200"/>
                <a:gd name="T36" fmla="*/ 150 w 730"/>
                <a:gd name="T37" fmla="*/ 0 h 2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30" h="200">
                  <a:moveTo>
                    <a:pt x="84" y="0"/>
                  </a:moveTo>
                  <a:lnTo>
                    <a:pt x="48" y="21"/>
                  </a:lnTo>
                  <a:lnTo>
                    <a:pt x="18" y="48"/>
                  </a:lnTo>
                  <a:lnTo>
                    <a:pt x="6" y="70"/>
                  </a:lnTo>
                  <a:lnTo>
                    <a:pt x="0" y="97"/>
                  </a:lnTo>
                  <a:lnTo>
                    <a:pt x="6" y="129"/>
                  </a:lnTo>
                  <a:lnTo>
                    <a:pt x="18" y="151"/>
                  </a:lnTo>
                  <a:lnTo>
                    <a:pt x="48" y="178"/>
                  </a:lnTo>
                  <a:lnTo>
                    <a:pt x="84" y="200"/>
                  </a:lnTo>
                  <a:lnTo>
                    <a:pt x="646" y="200"/>
                  </a:lnTo>
                  <a:lnTo>
                    <a:pt x="682" y="178"/>
                  </a:lnTo>
                  <a:lnTo>
                    <a:pt x="712" y="151"/>
                  </a:lnTo>
                  <a:lnTo>
                    <a:pt x="724" y="129"/>
                  </a:lnTo>
                  <a:lnTo>
                    <a:pt x="730" y="97"/>
                  </a:lnTo>
                  <a:lnTo>
                    <a:pt x="724" y="70"/>
                  </a:lnTo>
                  <a:lnTo>
                    <a:pt x="712" y="48"/>
                  </a:lnTo>
                  <a:lnTo>
                    <a:pt x="682" y="21"/>
                  </a:lnTo>
                  <a:lnTo>
                    <a:pt x="646"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404" name="Rectangle 54"/>
            <p:cNvSpPr>
              <a:spLocks noChangeArrowheads="1"/>
            </p:cNvSpPr>
            <p:nvPr/>
          </p:nvSpPr>
          <p:spPr bwMode="auto">
            <a:xfrm>
              <a:off x="2637" y="1395"/>
              <a:ext cx="66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Xử lý đơn hàng</a:t>
              </a:r>
            </a:p>
          </p:txBody>
        </p:sp>
        <p:sp>
          <p:nvSpPr>
            <p:cNvPr id="15405" name="Freeform 55"/>
            <p:cNvSpPr>
              <a:spLocks/>
            </p:cNvSpPr>
            <p:nvPr/>
          </p:nvSpPr>
          <p:spPr bwMode="auto">
            <a:xfrm>
              <a:off x="1370" y="1379"/>
              <a:ext cx="1168" cy="130"/>
            </a:xfrm>
            <a:custGeom>
              <a:avLst/>
              <a:gdLst>
                <a:gd name="T0" fmla="*/ 0 w 169"/>
                <a:gd name="T1" fmla="*/ 0 h 24"/>
                <a:gd name="T2" fmla="*/ 218858 w 169"/>
                <a:gd name="T3" fmla="*/ 20654 h 24"/>
                <a:gd name="T4" fmla="*/ 385564 w 169"/>
                <a:gd name="T5" fmla="*/ 16375 h 24"/>
                <a:gd name="T6" fmla="*/ 358189 w 169"/>
                <a:gd name="T7" fmla="*/ 20654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 h="24">
                  <a:moveTo>
                    <a:pt x="0" y="0"/>
                  </a:moveTo>
                  <a:lnTo>
                    <a:pt x="96" y="24"/>
                  </a:lnTo>
                  <a:lnTo>
                    <a:pt x="169" y="19"/>
                  </a:lnTo>
                  <a:lnTo>
                    <a:pt x="157" y="2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06" name="Line 56"/>
            <p:cNvSpPr>
              <a:spLocks noChangeShapeType="1"/>
            </p:cNvSpPr>
            <p:nvPr/>
          </p:nvSpPr>
          <p:spPr bwMode="auto">
            <a:xfrm flipH="1" flipV="1">
              <a:off x="2456" y="1460"/>
              <a:ext cx="82" cy="2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07" name="Freeform 57"/>
            <p:cNvSpPr>
              <a:spLocks/>
            </p:cNvSpPr>
            <p:nvPr/>
          </p:nvSpPr>
          <p:spPr bwMode="auto">
            <a:xfrm>
              <a:off x="3369" y="1466"/>
              <a:ext cx="726" cy="32"/>
            </a:xfrm>
            <a:custGeom>
              <a:avLst/>
              <a:gdLst>
                <a:gd name="T0" fmla="*/ 0 w 105"/>
                <a:gd name="T1" fmla="*/ 768 h 6"/>
                <a:gd name="T2" fmla="*/ 239995 w 105"/>
                <a:gd name="T3" fmla="*/ 4864 h 6"/>
                <a:gd name="T4" fmla="*/ 214848 w 105"/>
                <a:gd name="T5" fmla="*/ 0 h 6"/>
                <a:gd name="T6" fmla="*/ 0 60000 65536"/>
                <a:gd name="T7" fmla="*/ 0 60000 65536"/>
                <a:gd name="T8" fmla="*/ 0 60000 65536"/>
              </a:gdLst>
              <a:ahLst/>
              <a:cxnLst>
                <a:cxn ang="T6">
                  <a:pos x="T0" y="T1"/>
                </a:cxn>
                <a:cxn ang="T7">
                  <a:pos x="T2" y="T3"/>
                </a:cxn>
                <a:cxn ang="T8">
                  <a:pos x="T4" y="T5"/>
                </a:cxn>
              </a:cxnLst>
              <a:rect l="0" t="0" r="r" b="b"/>
              <a:pathLst>
                <a:path w="105" h="6">
                  <a:moveTo>
                    <a:pt x="0" y="1"/>
                  </a:moveTo>
                  <a:lnTo>
                    <a:pt x="105" y="6"/>
                  </a:lnTo>
                  <a:lnTo>
                    <a:pt x="94"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08" name="Line 58"/>
            <p:cNvSpPr>
              <a:spLocks noChangeShapeType="1"/>
            </p:cNvSpPr>
            <p:nvPr/>
          </p:nvSpPr>
          <p:spPr bwMode="auto">
            <a:xfrm flipH="1">
              <a:off x="4012" y="1498"/>
              <a:ext cx="83" cy="2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09" name="Freeform 62"/>
            <p:cNvSpPr>
              <a:spLocks/>
            </p:cNvSpPr>
            <p:nvPr/>
          </p:nvSpPr>
          <p:spPr bwMode="auto">
            <a:xfrm>
              <a:off x="2898" y="2590"/>
              <a:ext cx="844" cy="200"/>
            </a:xfrm>
            <a:custGeom>
              <a:avLst/>
              <a:gdLst>
                <a:gd name="T0" fmla="*/ 149 w 730"/>
                <a:gd name="T1" fmla="*/ 0 h 200"/>
                <a:gd name="T2" fmla="*/ 86 w 730"/>
                <a:gd name="T3" fmla="*/ 21 h 200"/>
                <a:gd name="T4" fmla="*/ 43 w 730"/>
                <a:gd name="T5" fmla="*/ 48 h 200"/>
                <a:gd name="T6" fmla="*/ 10 w 730"/>
                <a:gd name="T7" fmla="*/ 70 h 200"/>
                <a:gd name="T8" fmla="*/ 0 w 730"/>
                <a:gd name="T9" fmla="*/ 97 h 200"/>
                <a:gd name="T10" fmla="*/ 10 w 730"/>
                <a:gd name="T11" fmla="*/ 130 h 200"/>
                <a:gd name="T12" fmla="*/ 43 w 730"/>
                <a:gd name="T13" fmla="*/ 151 h 200"/>
                <a:gd name="T14" fmla="*/ 86 w 730"/>
                <a:gd name="T15" fmla="*/ 178 h 200"/>
                <a:gd name="T16" fmla="*/ 149 w 730"/>
                <a:gd name="T17" fmla="*/ 200 h 200"/>
                <a:gd name="T18" fmla="*/ 1155 w 730"/>
                <a:gd name="T19" fmla="*/ 200 h 200"/>
                <a:gd name="T20" fmla="*/ 1219 w 730"/>
                <a:gd name="T21" fmla="*/ 178 h 200"/>
                <a:gd name="T22" fmla="*/ 1260 w 730"/>
                <a:gd name="T23" fmla="*/ 151 h 200"/>
                <a:gd name="T24" fmla="*/ 1294 w 730"/>
                <a:gd name="T25" fmla="*/ 130 h 200"/>
                <a:gd name="T26" fmla="*/ 1304 w 730"/>
                <a:gd name="T27" fmla="*/ 97 h 200"/>
                <a:gd name="T28" fmla="*/ 1294 w 730"/>
                <a:gd name="T29" fmla="*/ 70 h 200"/>
                <a:gd name="T30" fmla="*/ 1260 w 730"/>
                <a:gd name="T31" fmla="*/ 48 h 200"/>
                <a:gd name="T32" fmla="*/ 1219 w 730"/>
                <a:gd name="T33" fmla="*/ 21 h 200"/>
                <a:gd name="T34" fmla="*/ 1155 w 730"/>
                <a:gd name="T35" fmla="*/ 0 h 200"/>
                <a:gd name="T36" fmla="*/ 149 w 730"/>
                <a:gd name="T37" fmla="*/ 0 h 2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30" h="200">
                  <a:moveTo>
                    <a:pt x="84" y="0"/>
                  </a:moveTo>
                  <a:lnTo>
                    <a:pt x="48" y="21"/>
                  </a:lnTo>
                  <a:lnTo>
                    <a:pt x="24" y="48"/>
                  </a:lnTo>
                  <a:lnTo>
                    <a:pt x="6" y="70"/>
                  </a:lnTo>
                  <a:lnTo>
                    <a:pt x="0" y="97"/>
                  </a:lnTo>
                  <a:lnTo>
                    <a:pt x="6" y="130"/>
                  </a:lnTo>
                  <a:lnTo>
                    <a:pt x="24" y="151"/>
                  </a:lnTo>
                  <a:lnTo>
                    <a:pt x="48" y="178"/>
                  </a:lnTo>
                  <a:lnTo>
                    <a:pt x="84" y="200"/>
                  </a:lnTo>
                  <a:lnTo>
                    <a:pt x="646" y="200"/>
                  </a:lnTo>
                  <a:lnTo>
                    <a:pt x="682" y="178"/>
                  </a:lnTo>
                  <a:lnTo>
                    <a:pt x="706" y="151"/>
                  </a:lnTo>
                  <a:lnTo>
                    <a:pt x="724" y="130"/>
                  </a:lnTo>
                  <a:lnTo>
                    <a:pt x="730" y="97"/>
                  </a:lnTo>
                  <a:lnTo>
                    <a:pt x="724" y="70"/>
                  </a:lnTo>
                  <a:lnTo>
                    <a:pt x="706" y="48"/>
                  </a:lnTo>
                  <a:lnTo>
                    <a:pt x="682" y="21"/>
                  </a:lnTo>
                  <a:lnTo>
                    <a:pt x="646"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410" name="Rectangle 63"/>
            <p:cNvSpPr>
              <a:spLocks noChangeArrowheads="1"/>
            </p:cNvSpPr>
            <p:nvPr/>
          </p:nvSpPr>
          <p:spPr bwMode="auto">
            <a:xfrm>
              <a:off x="3171" y="2635"/>
              <a:ext cx="32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Báo giá</a:t>
              </a:r>
            </a:p>
          </p:txBody>
        </p:sp>
        <p:sp>
          <p:nvSpPr>
            <p:cNvPr id="15411" name="Freeform 64"/>
            <p:cNvSpPr>
              <a:spLocks/>
            </p:cNvSpPr>
            <p:nvPr/>
          </p:nvSpPr>
          <p:spPr bwMode="auto">
            <a:xfrm>
              <a:off x="2234" y="2384"/>
              <a:ext cx="733" cy="206"/>
            </a:xfrm>
            <a:custGeom>
              <a:avLst/>
              <a:gdLst>
                <a:gd name="T0" fmla="*/ 0 w 106"/>
                <a:gd name="T1" fmla="*/ 0 h 38"/>
                <a:gd name="T2" fmla="*/ 242395 w 106"/>
                <a:gd name="T3" fmla="*/ 32824 h 38"/>
                <a:gd name="T4" fmla="*/ 219582 w 106"/>
                <a:gd name="T5" fmla="*/ 25978 h 38"/>
                <a:gd name="T6" fmla="*/ 0 60000 65536"/>
                <a:gd name="T7" fmla="*/ 0 60000 65536"/>
                <a:gd name="T8" fmla="*/ 0 60000 65536"/>
              </a:gdLst>
              <a:ahLst/>
              <a:cxnLst>
                <a:cxn ang="T6">
                  <a:pos x="T0" y="T1"/>
                </a:cxn>
                <a:cxn ang="T7">
                  <a:pos x="T2" y="T3"/>
                </a:cxn>
                <a:cxn ang="T8">
                  <a:pos x="T4" y="T5"/>
                </a:cxn>
              </a:cxnLst>
              <a:rect l="0" t="0" r="r" b="b"/>
              <a:pathLst>
                <a:path w="106" h="38">
                  <a:moveTo>
                    <a:pt x="0" y="0"/>
                  </a:moveTo>
                  <a:lnTo>
                    <a:pt x="106" y="38"/>
                  </a:lnTo>
                  <a:lnTo>
                    <a:pt x="96" y="3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12" name="Line 65"/>
            <p:cNvSpPr>
              <a:spLocks noChangeShapeType="1"/>
            </p:cNvSpPr>
            <p:nvPr/>
          </p:nvSpPr>
          <p:spPr bwMode="auto">
            <a:xfrm flipH="1">
              <a:off x="2878" y="2590"/>
              <a:ext cx="89" cy="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13" name="Freeform 66"/>
            <p:cNvSpPr>
              <a:spLocks/>
            </p:cNvSpPr>
            <p:nvPr/>
          </p:nvSpPr>
          <p:spPr bwMode="auto">
            <a:xfrm>
              <a:off x="2171" y="2757"/>
              <a:ext cx="762" cy="141"/>
            </a:xfrm>
            <a:custGeom>
              <a:avLst/>
              <a:gdLst>
                <a:gd name="T0" fmla="*/ 253323 w 110"/>
                <a:gd name="T1" fmla="*/ 0 h 26"/>
                <a:gd name="T2" fmla="*/ 0 w 110"/>
                <a:gd name="T3" fmla="*/ 20732 h 26"/>
                <a:gd name="T4" fmla="*/ 27591 w 110"/>
                <a:gd name="T5" fmla="*/ 22500 h 26"/>
                <a:gd name="T6" fmla="*/ 0 60000 65536"/>
                <a:gd name="T7" fmla="*/ 0 60000 65536"/>
                <a:gd name="T8" fmla="*/ 0 60000 65536"/>
              </a:gdLst>
              <a:ahLst/>
              <a:cxnLst>
                <a:cxn ang="T6">
                  <a:pos x="T0" y="T1"/>
                </a:cxn>
                <a:cxn ang="T7">
                  <a:pos x="T2" y="T3"/>
                </a:cxn>
                <a:cxn ang="T8">
                  <a:pos x="T4" y="T5"/>
                </a:cxn>
              </a:cxnLst>
              <a:rect l="0" t="0" r="r" b="b"/>
              <a:pathLst>
                <a:path w="110" h="26">
                  <a:moveTo>
                    <a:pt x="110" y="0"/>
                  </a:moveTo>
                  <a:lnTo>
                    <a:pt x="0" y="24"/>
                  </a:lnTo>
                  <a:lnTo>
                    <a:pt x="12" y="2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14" name="Line 67"/>
            <p:cNvSpPr>
              <a:spLocks noChangeShapeType="1"/>
            </p:cNvSpPr>
            <p:nvPr/>
          </p:nvSpPr>
          <p:spPr bwMode="auto">
            <a:xfrm flipV="1">
              <a:off x="2171" y="2849"/>
              <a:ext cx="70" cy="3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grpSp>
          <p:nvGrpSpPr>
            <p:cNvPr id="15415" name="Group 162"/>
            <p:cNvGrpSpPr>
              <a:grpSpLocks/>
            </p:cNvGrpSpPr>
            <p:nvPr/>
          </p:nvGrpSpPr>
          <p:grpSpPr bwMode="auto">
            <a:xfrm>
              <a:off x="2905" y="3941"/>
              <a:ext cx="173" cy="173"/>
              <a:chOff x="2905" y="3957"/>
              <a:chExt cx="187" cy="146"/>
            </a:xfrm>
          </p:grpSpPr>
          <p:sp>
            <p:nvSpPr>
              <p:cNvPr id="15470" name="Oval 71"/>
              <p:cNvSpPr>
                <a:spLocks noChangeArrowheads="1"/>
              </p:cNvSpPr>
              <p:nvPr/>
            </p:nvSpPr>
            <p:spPr bwMode="auto">
              <a:xfrm>
                <a:off x="2905" y="3957"/>
                <a:ext cx="187" cy="146"/>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71" name="Oval 72"/>
              <p:cNvSpPr>
                <a:spLocks noChangeArrowheads="1"/>
              </p:cNvSpPr>
              <p:nvPr/>
            </p:nvSpPr>
            <p:spPr bwMode="auto">
              <a:xfrm>
                <a:off x="2933" y="3979"/>
                <a:ext cx="132" cy="103"/>
              </a:xfrm>
              <a:prstGeom prst="ellipse">
                <a:avLst/>
              </a:prstGeom>
              <a:solidFill>
                <a:srgbClr val="000000"/>
              </a:solidFill>
              <a:ln w="0">
                <a:solidFill>
                  <a:srgbClr val="990033"/>
                </a:solidFill>
                <a:round/>
                <a:headEnd/>
                <a:tailEnd/>
              </a:ln>
            </p:spPr>
            <p:txBody>
              <a:bodyPr/>
              <a:lstStyle/>
              <a:p>
                <a:pPr algn="ctr" defTabSz="1042782" fontAlgn="base">
                  <a:spcBef>
                    <a:spcPct val="0"/>
                  </a:spcBef>
                  <a:spcAft>
                    <a:spcPct val="0"/>
                  </a:spcAft>
                </a:pPr>
                <a:endParaRPr lang="en-US" sz="2700">
                  <a:solidFill>
                    <a:srgbClr val="000000"/>
                  </a:solidFill>
                </a:endParaRPr>
              </a:p>
            </p:txBody>
          </p:sp>
        </p:grpSp>
        <p:grpSp>
          <p:nvGrpSpPr>
            <p:cNvPr id="15416" name="Group 161"/>
            <p:cNvGrpSpPr>
              <a:grpSpLocks/>
            </p:cNvGrpSpPr>
            <p:nvPr/>
          </p:nvGrpSpPr>
          <p:grpSpPr bwMode="auto">
            <a:xfrm>
              <a:off x="2960" y="3795"/>
              <a:ext cx="70" cy="138"/>
              <a:chOff x="2960" y="3763"/>
              <a:chExt cx="70" cy="194"/>
            </a:xfrm>
          </p:grpSpPr>
          <p:sp>
            <p:nvSpPr>
              <p:cNvPr id="15466" name="Freeform 8"/>
              <p:cNvSpPr>
                <a:spLocks/>
              </p:cNvSpPr>
              <p:nvPr/>
            </p:nvSpPr>
            <p:spPr bwMode="auto">
              <a:xfrm>
                <a:off x="2995" y="3763"/>
                <a:ext cx="35" cy="194"/>
              </a:xfrm>
              <a:custGeom>
                <a:avLst/>
                <a:gdLst>
                  <a:gd name="T0" fmla="*/ 0 w 5"/>
                  <a:gd name="T1" fmla="*/ 0 h 36"/>
                  <a:gd name="T2" fmla="*/ 0 w 5"/>
                  <a:gd name="T3" fmla="*/ 30345 h 36"/>
                  <a:gd name="T4" fmla="*/ 12005 w 5"/>
                  <a:gd name="T5" fmla="*/ 20181 h 36"/>
                  <a:gd name="T6" fmla="*/ 0 60000 65536"/>
                  <a:gd name="T7" fmla="*/ 0 60000 65536"/>
                  <a:gd name="T8" fmla="*/ 0 60000 65536"/>
                </a:gdLst>
                <a:ahLst/>
                <a:cxnLst>
                  <a:cxn ang="T6">
                    <a:pos x="T0" y="T1"/>
                  </a:cxn>
                  <a:cxn ang="T7">
                    <a:pos x="T2" y="T3"/>
                  </a:cxn>
                  <a:cxn ang="T8">
                    <a:pos x="T4" y="T5"/>
                  </a:cxn>
                </a:cxnLst>
                <a:rect l="0" t="0" r="r" b="b"/>
                <a:pathLst>
                  <a:path w="5" h="36">
                    <a:moveTo>
                      <a:pt x="0" y="0"/>
                    </a:moveTo>
                    <a:lnTo>
                      <a:pt x="0" y="36"/>
                    </a:lnTo>
                    <a:lnTo>
                      <a:pt x="5" y="2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67" name="Line 9"/>
              <p:cNvSpPr>
                <a:spLocks noChangeShapeType="1"/>
              </p:cNvSpPr>
              <p:nvPr/>
            </p:nvSpPr>
            <p:spPr bwMode="auto">
              <a:xfrm flipH="1" flipV="1">
                <a:off x="2960" y="3892"/>
                <a:ext cx="35" cy="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68" name="Line 74"/>
              <p:cNvSpPr>
                <a:spLocks noChangeShapeType="1"/>
              </p:cNvSpPr>
              <p:nvPr/>
            </p:nvSpPr>
            <p:spPr bwMode="auto">
              <a:xfrm flipH="1" flipV="1">
                <a:off x="2960" y="3892"/>
                <a:ext cx="35" cy="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69" name="Line 76"/>
              <p:cNvSpPr>
                <a:spLocks noChangeShapeType="1"/>
              </p:cNvSpPr>
              <p:nvPr/>
            </p:nvSpPr>
            <p:spPr bwMode="auto">
              <a:xfrm flipH="1" flipV="1">
                <a:off x="2960" y="3892"/>
                <a:ext cx="35" cy="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grpSp>
        <p:sp>
          <p:nvSpPr>
            <p:cNvPr id="15417" name="Freeform 94"/>
            <p:cNvSpPr>
              <a:spLocks/>
            </p:cNvSpPr>
            <p:nvPr/>
          </p:nvSpPr>
          <p:spPr bwMode="auto">
            <a:xfrm>
              <a:off x="4095" y="1412"/>
              <a:ext cx="897" cy="200"/>
            </a:xfrm>
            <a:custGeom>
              <a:avLst/>
              <a:gdLst>
                <a:gd name="T0" fmla="*/ 198 w 724"/>
                <a:gd name="T1" fmla="*/ 0 h 200"/>
                <a:gd name="T2" fmla="*/ 112 w 724"/>
                <a:gd name="T3" fmla="*/ 21 h 200"/>
                <a:gd name="T4" fmla="*/ 41 w 724"/>
                <a:gd name="T5" fmla="*/ 43 h 200"/>
                <a:gd name="T6" fmla="*/ 14 w 724"/>
                <a:gd name="T7" fmla="*/ 70 h 200"/>
                <a:gd name="T8" fmla="*/ 0 w 724"/>
                <a:gd name="T9" fmla="*/ 97 h 200"/>
                <a:gd name="T10" fmla="*/ 14 w 724"/>
                <a:gd name="T11" fmla="*/ 129 h 200"/>
                <a:gd name="T12" fmla="*/ 41 w 724"/>
                <a:gd name="T13" fmla="*/ 151 h 200"/>
                <a:gd name="T14" fmla="*/ 112 w 724"/>
                <a:gd name="T15" fmla="*/ 178 h 200"/>
                <a:gd name="T16" fmla="*/ 198 w 724"/>
                <a:gd name="T17" fmla="*/ 200 h 200"/>
                <a:gd name="T18" fmla="*/ 1508 w 724"/>
                <a:gd name="T19" fmla="*/ 200 h 200"/>
                <a:gd name="T20" fmla="*/ 1593 w 724"/>
                <a:gd name="T21" fmla="*/ 178 h 200"/>
                <a:gd name="T22" fmla="*/ 1664 w 724"/>
                <a:gd name="T23" fmla="*/ 151 h 200"/>
                <a:gd name="T24" fmla="*/ 1694 w 724"/>
                <a:gd name="T25" fmla="*/ 129 h 200"/>
                <a:gd name="T26" fmla="*/ 1705 w 724"/>
                <a:gd name="T27" fmla="*/ 97 h 200"/>
                <a:gd name="T28" fmla="*/ 1694 w 724"/>
                <a:gd name="T29" fmla="*/ 70 h 200"/>
                <a:gd name="T30" fmla="*/ 1664 w 724"/>
                <a:gd name="T31" fmla="*/ 43 h 200"/>
                <a:gd name="T32" fmla="*/ 1593 w 724"/>
                <a:gd name="T33" fmla="*/ 21 h 200"/>
                <a:gd name="T34" fmla="*/ 1508 w 724"/>
                <a:gd name="T35" fmla="*/ 0 h 200"/>
                <a:gd name="T36" fmla="*/ 198 w 724"/>
                <a:gd name="T37" fmla="*/ 0 h 2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24" h="200">
                  <a:moveTo>
                    <a:pt x="84" y="0"/>
                  </a:moveTo>
                  <a:lnTo>
                    <a:pt x="48" y="21"/>
                  </a:lnTo>
                  <a:lnTo>
                    <a:pt x="18" y="43"/>
                  </a:lnTo>
                  <a:lnTo>
                    <a:pt x="6" y="70"/>
                  </a:lnTo>
                  <a:lnTo>
                    <a:pt x="0" y="97"/>
                  </a:lnTo>
                  <a:lnTo>
                    <a:pt x="6" y="129"/>
                  </a:lnTo>
                  <a:lnTo>
                    <a:pt x="18" y="151"/>
                  </a:lnTo>
                  <a:lnTo>
                    <a:pt x="48" y="178"/>
                  </a:lnTo>
                  <a:lnTo>
                    <a:pt x="84" y="200"/>
                  </a:lnTo>
                  <a:lnTo>
                    <a:pt x="640" y="200"/>
                  </a:lnTo>
                  <a:lnTo>
                    <a:pt x="676" y="178"/>
                  </a:lnTo>
                  <a:lnTo>
                    <a:pt x="706" y="151"/>
                  </a:lnTo>
                  <a:lnTo>
                    <a:pt x="718" y="129"/>
                  </a:lnTo>
                  <a:lnTo>
                    <a:pt x="724" y="97"/>
                  </a:lnTo>
                  <a:lnTo>
                    <a:pt x="718" y="70"/>
                  </a:lnTo>
                  <a:lnTo>
                    <a:pt x="706" y="43"/>
                  </a:lnTo>
                  <a:lnTo>
                    <a:pt x="676" y="21"/>
                  </a:lnTo>
                  <a:lnTo>
                    <a:pt x="640"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418" name="Rectangle 95"/>
            <p:cNvSpPr>
              <a:spLocks noChangeArrowheads="1"/>
            </p:cNvSpPr>
            <p:nvPr/>
          </p:nvSpPr>
          <p:spPr bwMode="auto">
            <a:xfrm>
              <a:off x="4193" y="1444"/>
              <a:ext cx="68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Chuyển hàng ra</a:t>
              </a:r>
            </a:p>
          </p:txBody>
        </p:sp>
        <p:sp>
          <p:nvSpPr>
            <p:cNvPr id="15419" name="Freeform 96"/>
            <p:cNvSpPr>
              <a:spLocks/>
            </p:cNvSpPr>
            <p:nvPr/>
          </p:nvSpPr>
          <p:spPr bwMode="auto">
            <a:xfrm>
              <a:off x="3369" y="1466"/>
              <a:ext cx="726" cy="32"/>
            </a:xfrm>
            <a:custGeom>
              <a:avLst/>
              <a:gdLst>
                <a:gd name="T0" fmla="*/ 0 w 105"/>
                <a:gd name="T1" fmla="*/ 768 h 6"/>
                <a:gd name="T2" fmla="*/ 239995 w 105"/>
                <a:gd name="T3" fmla="*/ 4864 h 6"/>
                <a:gd name="T4" fmla="*/ 214848 w 105"/>
                <a:gd name="T5" fmla="*/ 0 h 6"/>
                <a:gd name="T6" fmla="*/ 0 60000 65536"/>
                <a:gd name="T7" fmla="*/ 0 60000 65536"/>
                <a:gd name="T8" fmla="*/ 0 60000 65536"/>
              </a:gdLst>
              <a:ahLst/>
              <a:cxnLst>
                <a:cxn ang="T6">
                  <a:pos x="T0" y="T1"/>
                </a:cxn>
                <a:cxn ang="T7">
                  <a:pos x="T2" y="T3"/>
                </a:cxn>
                <a:cxn ang="T8">
                  <a:pos x="T4" y="T5"/>
                </a:cxn>
              </a:cxnLst>
              <a:rect l="0" t="0" r="r" b="b"/>
              <a:pathLst>
                <a:path w="105" h="6">
                  <a:moveTo>
                    <a:pt x="0" y="1"/>
                  </a:moveTo>
                  <a:lnTo>
                    <a:pt x="105" y="6"/>
                  </a:lnTo>
                  <a:lnTo>
                    <a:pt x="94"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20" name="Line 97"/>
            <p:cNvSpPr>
              <a:spLocks noChangeShapeType="1"/>
            </p:cNvSpPr>
            <p:nvPr/>
          </p:nvSpPr>
          <p:spPr bwMode="auto">
            <a:xfrm flipH="1">
              <a:off x="4012" y="1498"/>
              <a:ext cx="83" cy="2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21" name="Freeform 98"/>
            <p:cNvSpPr>
              <a:spLocks/>
            </p:cNvSpPr>
            <p:nvPr/>
          </p:nvSpPr>
          <p:spPr bwMode="auto">
            <a:xfrm>
              <a:off x="4511" y="1617"/>
              <a:ext cx="34" cy="162"/>
            </a:xfrm>
            <a:custGeom>
              <a:avLst/>
              <a:gdLst>
                <a:gd name="T0" fmla="*/ 0 w 5"/>
                <a:gd name="T1" fmla="*/ 0 h 30"/>
                <a:gd name="T2" fmla="*/ 0 w 5"/>
                <a:gd name="T3" fmla="*/ 25515 h 30"/>
                <a:gd name="T4" fmla="*/ 10683 w 5"/>
                <a:gd name="T5" fmla="*/ 15282 h 30"/>
                <a:gd name="T6" fmla="*/ 0 60000 65536"/>
                <a:gd name="T7" fmla="*/ 0 60000 65536"/>
                <a:gd name="T8" fmla="*/ 0 60000 65536"/>
              </a:gdLst>
              <a:ahLst/>
              <a:cxnLst>
                <a:cxn ang="T6">
                  <a:pos x="T0" y="T1"/>
                </a:cxn>
                <a:cxn ang="T7">
                  <a:pos x="T2" y="T3"/>
                </a:cxn>
                <a:cxn ang="T8">
                  <a:pos x="T4" y="T5"/>
                </a:cxn>
              </a:cxnLst>
              <a:rect l="0" t="0" r="r" b="b"/>
              <a:pathLst>
                <a:path w="5" h="30">
                  <a:moveTo>
                    <a:pt x="0" y="0"/>
                  </a:moveTo>
                  <a:lnTo>
                    <a:pt x="0" y="30"/>
                  </a:lnTo>
                  <a:lnTo>
                    <a:pt x="5"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22" name="Line 99"/>
            <p:cNvSpPr>
              <a:spLocks noChangeShapeType="1"/>
            </p:cNvSpPr>
            <p:nvPr/>
          </p:nvSpPr>
          <p:spPr bwMode="auto">
            <a:xfrm flipH="1" flipV="1">
              <a:off x="4476" y="1714"/>
              <a:ext cx="35" cy="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23" name="Freeform 100"/>
            <p:cNvSpPr>
              <a:spLocks/>
            </p:cNvSpPr>
            <p:nvPr/>
          </p:nvSpPr>
          <p:spPr bwMode="auto">
            <a:xfrm>
              <a:off x="3369" y="1466"/>
              <a:ext cx="726" cy="32"/>
            </a:xfrm>
            <a:custGeom>
              <a:avLst/>
              <a:gdLst>
                <a:gd name="T0" fmla="*/ 0 w 105"/>
                <a:gd name="T1" fmla="*/ 768 h 6"/>
                <a:gd name="T2" fmla="*/ 239995 w 105"/>
                <a:gd name="T3" fmla="*/ 4864 h 6"/>
                <a:gd name="T4" fmla="*/ 214848 w 105"/>
                <a:gd name="T5" fmla="*/ 0 h 6"/>
                <a:gd name="T6" fmla="*/ 0 60000 65536"/>
                <a:gd name="T7" fmla="*/ 0 60000 65536"/>
                <a:gd name="T8" fmla="*/ 0 60000 65536"/>
              </a:gdLst>
              <a:ahLst/>
              <a:cxnLst>
                <a:cxn ang="T6">
                  <a:pos x="T0" y="T1"/>
                </a:cxn>
                <a:cxn ang="T7">
                  <a:pos x="T2" y="T3"/>
                </a:cxn>
                <a:cxn ang="T8">
                  <a:pos x="T4" y="T5"/>
                </a:cxn>
              </a:cxnLst>
              <a:rect l="0" t="0" r="r" b="b"/>
              <a:pathLst>
                <a:path w="105" h="6">
                  <a:moveTo>
                    <a:pt x="0" y="1"/>
                  </a:moveTo>
                  <a:lnTo>
                    <a:pt x="105" y="6"/>
                  </a:lnTo>
                  <a:lnTo>
                    <a:pt x="94"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24" name="Line 101"/>
            <p:cNvSpPr>
              <a:spLocks noChangeShapeType="1"/>
            </p:cNvSpPr>
            <p:nvPr/>
          </p:nvSpPr>
          <p:spPr bwMode="auto">
            <a:xfrm flipH="1">
              <a:off x="4012" y="1498"/>
              <a:ext cx="83" cy="2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25" name="Freeform 102"/>
            <p:cNvSpPr>
              <a:spLocks/>
            </p:cNvSpPr>
            <p:nvPr/>
          </p:nvSpPr>
          <p:spPr bwMode="auto">
            <a:xfrm>
              <a:off x="4088" y="1785"/>
              <a:ext cx="848" cy="205"/>
            </a:xfrm>
            <a:custGeom>
              <a:avLst/>
              <a:gdLst>
                <a:gd name="T0" fmla="*/ 153 w 730"/>
                <a:gd name="T1" fmla="*/ 0 h 205"/>
                <a:gd name="T2" fmla="*/ 88 w 730"/>
                <a:gd name="T3" fmla="*/ 21 h 205"/>
                <a:gd name="T4" fmla="*/ 33 w 730"/>
                <a:gd name="T5" fmla="*/ 48 h 205"/>
                <a:gd name="T6" fmla="*/ 10 w 730"/>
                <a:gd name="T7" fmla="*/ 75 h 205"/>
                <a:gd name="T8" fmla="*/ 0 w 730"/>
                <a:gd name="T9" fmla="*/ 102 h 205"/>
                <a:gd name="T10" fmla="*/ 10 w 730"/>
                <a:gd name="T11" fmla="*/ 129 h 205"/>
                <a:gd name="T12" fmla="*/ 33 w 730"/>
                <a:gd name="T13" fmla="*/ 156 h 205"/>
                <a:gd name="T14" fmla="*/ 88 w 730"/>
                <a:gd name="T15" fmla="*/ 183 h 205"/>
                <a:gd name="T16" fmla="*/ 153 w 730"/>
                <a:gd name="T17" fmla="*/ 205 h 205"/>
                <a:gd name="T18" fmla="*/ 1176 w 730"/>
                <a:gd name="T19" fmla="*/ 205 h 205"/>
                <a:gd name="T20" fmla="*/ 1242 w 730"/>
                <a:gd name="T21" fmla="*/ 183 h 205"/>
                <a:gd name="T22" fmla="*/ 1296 w 730"/>
                <a:gd name="T23" fmla="*/ 156 h 205"/>
                <a:gd name="T24" fmla="*/ 1318 w 730"/>
                <a:gd name="T25" fmla="*/ 129 h 205"/>
                <a:gd name="T26" fmla="*/ 1329 w 730"/>
                <a:gd name="T27" fmla="*/ 102 h 205"/>
                <a:gd name="T28" fmla="*/ 1318 w 730"/>
                <a:gd name="T29" fmla="*/ 75 h 205"/>
                <a:gd name="T30" fmla="*/ 1296 w 730"/>
                <a:gd name="T31" fmla="*/ 48 h 205"/>
                <a:gd name="T32" fmla="*/ 1242 w 730"/>
                <a:gd name="T33" fmla="*/ 21 h 205"/>
                <a:gd name="T34" fmla="*/ 1176 w 730"/>
                <a:gd name="T35" fmla="*/ 0 h 205"/>
                <a:gd name="T36" fmla="*/ 153 w 730"/>
                <a:gd name="T37" fmla="*/ 0 h 2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30" h="205">
                  <a:moveTo>
                    <a:pt x="84" y="0"/>
                  </a:moveTo>
                  <a:lnTo>
                    <a:pt x="48" y="21"/>
                  </a:lnTo>
                  <a:lnTo>
                    <a:pt x="18" y="48"/>
                  </a:lnTo>
                  <a:lnTo>
                    <a:pt x="6" y="75"/>
                  </a:lnTo>
                  <a:lnTo>
                    <a:pt x="0" y="102"/>
                  </a:lnTo>
                  <a:lnTo>
                    <a:pt x="6" y="129"/>
                  </a:lnTo>
                  <a:lnTo>
                    <a:pt x="18" y="156"/>
                  </a:lnTo>
                  <a:lnTo>
                    <a:pt x="48" y="183"/>
                  </a:lnTo>
                  <a:lnTo>
                    <a:pt x="84" y="205"/>
                  </a:lnTo>
                  <a:lnTo>
                    <a:pt x="646" y="205"/>
                  </a:lnTo>
                  <a:lnTo>
                    <a:pt x="682" y="183"/>
                  </a:lnTo>
                  <a:lnTo>
                    <a:pt x="712" y="156"/>
                  </a:lnTo>
                  <a:lnTo>
                    <a:pt x="724" y="129"/>
                  </a:lnTo>
                  <a:lnTo>
                    <a:pt x="730" y="102"/>
                  </a:lnTo>
                  <a:lnTo>
                    <a:pt x="724" y="75"/>
                  </a:lnTo>
                  <a:lnTo>
                    <a:pt x="712" y="48"/>
                  </a:lnTo>
                  <a:lnTo>
                    <a:pt x="682" y="21"/>
                  </a:lnTo>
                  <a:lnTo>
                    <a:pt x="646" y="0"/>
                  </a:lnTo>
                  <a:lnTo>
                    <a:pt x="84" y="0"/>
                  </a:lnTo>
                  <a:close/>
                </a:path>
              </a:pathLst>
            </a:custGeom>
            <a:solidFill>
              <a:srgbClr val="FFFFCC"/>
            </a:solidFill>
            <a:ln w="0">
              <a:solidFill>
                <a:srgbClr val="990033"/>
              </a:solidFill>
              <a:prstDash val="solid"/>
              <a:round/>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426" name="Rectangle 103"/>
            <p:cNvSpPr>
              <a:spLocks noChangeArrowheads="1"/>
            </p:cNvSpPr>
            <p:nvPr/>
          </p:nvSpPr>
          <p:spPr bwMode="auto">
            <a:xfrm>
              <a:off x="4279" y="1830"/>
              <a:ext cx="50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a:solidFill>
                    <a:srgbClr val="000000"/>
                  </a:solidFill>
                  <a:latin typeface="Arial" charset="0"/>
                </a:rPr>
                <a:t>Gửi hàng đi</a:t>
              </a:r>
            </a:p>
          </p:txBody>
        </p:sp>
        <p:sp>
          <p:nvSpPr>
            <p:cNvPr id="15427" name="Freeform 104"/>
            <p:cNvSpPr>
              <a:spLocks/>
            </p:cNvSpPr>
            <p:nvPr/>
          </p:nvSpPr>
          <p:spPr bwMode="auto">
            <a:xfrm>
              <a:off x="4511" y="1617"/>
              <a:ext cx="34" cy="162"/>
            </a:xfrm>
            <a:custGeom>
              <a:avLst/>
              <a:gdLst>
                <a:gd name="T0" fmla="*/ 0 w 5"/>
                <a:gd name="T1" fmla="*/ 0 h 30"/>
                <a:gd name="T2" fmla="*/ 0 w 5"/>
                <a:gd name="T3" fmla="*/ 25515 h 30"/>
                <a:gd name="T4" fmla="*/ 10683 w 5"/>
                <a:gd name="T5" fmla="*/ 15282 h 30"/>
                <a:gd name="T6" fmla="*/ 0 60000 65536"/>
                <a:gd name="T7" fmla="*/ 0 60000 65536"/>
                <a:gd name="T8" fmla="*/ 0 60000 65536"/>
              </a:gdLst>
              <a:ahLst/>
              <a:cxnLst>
                <a:cxn ang="T6">
                  <a:pos x="T0" y="T1"/>
                </a:cxn>
                <a:cxn ang="T7">
                  <a:pos x="T2" y="T3"/>
                </a:cxn>
                <a:cxn ang="T8">
                  <a:pos x="T4" y="T5"/>
                </a:cxn>
              </a:cxnLst>
              <a:rect l="0" t="0" r="r" b="b"/>
              <a:pathLst>
                <a:path w="5" h="30">
                  <a:moveTo>
                    <a:pt x="0" y="0"/>
                  </a:moveTo>
                  <a:lnTo>
                    <a:pt x="0" y="30"/>
                  </a:lnTo>
                  <a:lnTo>
                    <a:pt x="5"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28" name="Line 105"/>
            <p:cNvSpPr>
              <a:spLocks noChangeShapeType="1"/>
            </p:cNvSpPr>
            <p:nvPr/>
          </p:nvSpPr>
          <p:spPr bwMode="auto">
            <a:xfrm flipH="1" flipV="1">
              <a:off x="4476" y="1714"/>
              <a:ext cx="35" cy="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29" name="Freeform 106"/>
            <p:cNvSpPr>
              <a:spLocks/>
            </p:cNvSpPr>
            <p:nvPr/>
          </p:nvSpPr>
          <p:spPr bwMode="auto">
            <a:xfrm>
              <a:off x="2628" y="1930"/>
              <a:ext cx="1474" cy="184"/>
            </a:xfrm>
            <a:custGeom>
              <a:avLst/>
              <a:gdLst>
                <a:gd name="T0" fmla="*/ 488468 w 213"/>
                <a:gd name="T1" fmla="*/ 0 h 34"/>
                <a:gd name="T2" fmla="*/ 0 w 213"/>
                <a:gd name="T3" fmla="*/ 25684 h 34"/>
                <a:gd name="T4" fmla="*/ 27487 w 213"/>
                <a:gd name="T5" fmla="*/ 29169 h 34"/>
                <a:gd name="T6" fmla="*/ 0 60000 65536"/>
                <a:gd name="T7" fmla="*/ 0 60000 65536"/>
                <a:gd name="T8" fmla="*/ 0 60000 65536"/>
              </a:gdLst>
              <a:ahLst/>
              <a:cxnLst>
                <a:cxn ang="T6">
                  <a:pos x="T0" y="T1"/>
                </a:cxn>
                <a:cxn ang="T7">
                  <a:pos x="T2" y="T3"/>
                </a:cxn>
                <a:cxn ang="T8">
                  <a:pos x="T4" y="T5"/>
                </a:cxn>
              </a:cxnLst>
              <a:rect l="0" t="0" r="r" b="b"/>
              <a:pathLst>
                <a:path w="213" h="34">
                  <a:moveTo>
                    <a:pt x="213" y="0"/>
                  </a:moveTo>
                  <a:lnTo>
                    <a:pt x="0" y="30"/>
                  </a:lnTo>
                  <a:lnTo>
                    <a:pt x="12" y="3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30" name="Line 107"/>
            <p:cNvSpPr>
              <a:spLocks noChangeShapeType="1"/>
            </p:cNvSpPr>
            <p:nvPr/>
          </p:nvSpPr>
          <p:spPr bwMode="auto">
            <a:xfrm flipV="1">
              <a:off x="2628" y="2060"/>
              <a:ext cx="77" cy="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31" name="Freeform 111"/>
            <p:cNvSpPr>
              <a:spLocks/>
            </p:cNvSpPr>
            <p:nvPr/>
          </p:nvSpPr>
          <p:spPr bwMode="auto">
            <a:xfrm>
              <a:off x="4511" y="1617"/>
              <a:ext cx="34" cy="162"/>
            </a:xfrm>
            <a:custGeom>
              <a:avLst/>
              <a:gdLst>
                <a:gd name="T0" fmla="*/ 0 w 5"/>
                <a:gd name="T1" fmla="*/ 0 h 30"/>
                <a:gd name="T2" fmla="*/ 0 w 5"/>
                <a:gd name="T3" fmla="*/ 25515 h 30"/>
                <a:gd name="T4" fmla="*/ 10683 w 5"/>
                <a:gd name="T5" fmla="*/ 15282 h 30"/>
                <a:gd name="T6" fmla="*/ 0 60000 65536"/>
                <a:gd name="T7" fmla="*/ 0 60000 65536"/>
                <a:gd name="T8" fmla="*/ 0 60000 65536"/>
              </a:gdLst>
              <a:ahLst/>
              <a:cxnLst>
                <a:cxn ang="T6">
                  <a:pos x="T0" y="T1"/>
                </a:cxn>
                <a:cxn ang="T7">
                  <a:pos x="T2" y="T3"/>
                </a:cxn>
                <a:cxn ang="T8">
                  <a:pos x="T4" y="T5"/>
                </a:cxn>
              </a:cxnLst>
              <a:rect l="0" t="0" r="r" b="b"/>
              <a:pathLst>
                <a:path w="5" h="30">
                  <a:moveTo>
                    <a:pt x="0" y="0"/>
                  </a:moveTo>
                  <a:lnTo>
                    <a:pt x="0" y="30"/>
                  </a:lnTo>
                  <a:lnTo>
                    <a:pt x="5"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32" name="Line 112"/>
            <p:cNvSpPr>
              <a:spLocks noChangeShapeType="1"/>
            </p:cNvSpPr>
            <p:nvPr/>
          </p:nvSpPr>
          <p:spPr bwMode="auto">
            <a:xfrm flipH="1" flipV="1">
              <a:off x="4476" y="1714"/>
              <a:ext cx="35" cy="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33" name="Rectangle 121"/>
            <p:cNvSpPr>
              <a:spLocks noChangeArrowheads="1"/>
            </p:cNvSpPr>
            <p:nvPr/>
          </p:nvSpPr>
          <p:spPr bwMode="auto">
            <a:xfrm>
              <a:off x="947" y="1347"/>
              <a:ext cx="664" cy="32"/>
            </a:xfrm>
            <a:prstGeom prst="rect">
              <a:avLst/>
            </a:prstGeom>
            <a:solidFill>
              <a:srgbClr val="990033"/>
            </a:solidFill>
            <a:ln w="0">
              <a:solidFill>
                <a:srgbClr val="990033"/>
              </a:solidFill>
              <a:miter lim="800000"/>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434" name="Freeform 122"/>
            <p:cNvSpPr>
              <a:spLocks/>
            </p:cNvSpPr>
            <p:nvPr/>
          </p:nvSpPr>
          <p:spPr bwMode="auto">
            <a:xfrm>
              <a:off x="1279" y="1190"/>
              <a:ext cx="35" cy="157"/>
            </a:xfrm>
            <a:custGeom>
              <a:avLst/>
              <a:gdLst>
                <a:gd name="T0" fmla="*/ 0 w 5"/>
                <a:gd name="T1" fmla="*/ 0 h 29"/>
                <a:gd name="T2" fmla="*/ 0 w 5"/>
                <a:gd name="T3" fmla="*/ 24914 h 29"/>
                <a:gd name="T4" fmla="*/ 12005 w 5"/>
                <a:gd name="T5" fmla="*/ 14596 h 29"/>
                <a:gd name="T6" fmla="*/ 0 60000 65536"/>
                <a:gd name="T7" fmla="*/ 0 60000 65536"/>
                <a:gd name="T8" fmla="*/ 0 60000 65536"/>
              </a:gdLst>
              <a:ahLst/>
              <a:cxnLst>
                <a:cxn ang="T6">
                  <a:pos x="T0" y="T1"/>
                </a:cxn>
                <a:cxn ang="T7">
                  <a:pos x="T2" y="T3"/>
                </a:cxn>
                <a:cxn ang="T8">
                  <a:pos x="T4" y="T5"/>
                </a:cxn>
              </a:cxnLst>
              <a:rect l="0" t="0" r="r" b="b"/>
              <a:pathLst>
                <a:path w="5" h="29">
                  <a:moveTo>
                    <a:pt x="0" y="0"/>
                  </a:moveTo>
                  <a:lnTo>
                    <a:pt x="0" y="29"/>
                  </a:lnTo>
                  <a:lnTo>
                    <a:pt x="5" y="17"/>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35" name="Line 123"/>
            <p:cNvSpPr>
              <a:spLocks noChangeShapeType="1"/>
            </p:cNvSpPr>
            <p:nvPr/>
          </p:nvSpPr>
          <p:spPr bwMode="auto">
            <a:xfrm flipH="1" flipV="1">
              <a:off x="1245" y="1282"/>
              <a:ext cx="34" cy="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36" name="Rectangle 124"/>
            <p:cNvSpPr>
              <a:spLocks noChangeArrowheads="1"/>
            </p:cNvSpPr>
            <p:nvPr/>
          </p:nvSpPr>
          <p:spPr bwMode="auto">
            <a:xfrm>
              <a:off x="947" y="2114"/>
              <a:ext cx="3141" cy="32"/>
            </a:xfrm>
            <a:prstGeom prst="rect">
              <a:avLst/>
            </a:prstGeom>
            <a:solidFill>
              <a:srgbClr val="990033"/>
            </a:solidFill>
            <a:ln w="0">
              <a:solidFill>
                <a:srgbClr val="990033"/>
              </a:solidFill>
              <a:miter lim="800000"/>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437" name="Freeform 125"/>
            <p:cNvSpPr>
              <a:spLocks/>
            </p:cNvSpPr>
            <p:nvPr/>
          </p:nvSpPr>
          <p:spPr bwMode="auto">
            <a:xfrm>
              <a:off x="1632" y="1776"/>
              <a:ext cx="831" cy="317"/>
            </a:xfrm>
            <a:custGeom>
              <a:avLst/>
              <a:gdLst>
                <a:gd name="T0" fmla="*/ 0 w 132"/>
                <a:gd name="T1" fmla="*/ 0 h 68"/>
                <a:gd name="T2" fmla="*/ 207360 w 132"/>
                <a:gd name="T3" fmla="*/ 32120 h 68"/>
                <a:gd name="T4" fmla="*/ 194876 w 132"/>
                <a:gd name="T5" fmla="*/ 27859 h 68"/>
                <a:gd name="T6" fmla="*/ 0 60000 65536"/>
                <a:gd name="T7" fmla="*/ 0 60000 65536"/>
                <a:gd name="T8" fmla="*/ 0 60000 65536"/>
              </a:gdLst>
              <a:ahLst/>
              <a:cxnLst>
                <a:cxn ang="T6">
                  <a:pos x="T0" y="T1"/>
                </a:cxn>
                <a:cxn ang="T7">
                  <a:pos x="T2" y="T3"/>
                </a:cxn>
                <a:cxn ang="T8">
                  <a:pos x="T4" y="T5"/>
                </a:cxn>
              </a:cxnLst>
              <a:rect l="0" t="0" r="r" b="b"/>
              <a:pathLst>
                <a:path w="132" h="68">
                  <a:moveTo>
                    <a:pt x="0" y="0"/>
                  </a:moveTo>
                  <a:lnTo>
                    <a:pt x="132" y="68"/>
                  </a:lnTo>
                  <a:lnTo>
                    <a:pt x="124" y="5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38" name="Line 126"/>
            <p:cNvSpPr>
              <a:spLocks noChangeShapeType="1"/>
            </p:cNvSpPr>
            <p:nvPr/>
          </p:nvSpPr>
          <p:spPr bwMode="auto">
            <a:xfrm flipH="1" flipV="1">
              <a:off x="2380" y="2087"/>
              <a:ext cx="83" cy="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39" name="Rectangle 127"/>
            <p:cNvSpPr>
              <a:spLocks noChangeArrowheads="1"/>
            </p:cNvSpPr>
            <p:nvPr/>
          </p:nvSpPr>
          <p:spPr bwMode="auto">
            <a:xfrm>
              <a:off x="1493" y="2352"/>
              <a:ext cx="1357" cy="32"/>
            </a:xfrm>
            <a:prstGeom prst="rect">
              <a:avLst/>
            </a:prstGeom>
            <a:solidFill>
              <a:srgbClr val="990033"/>
            </a:solidFill>
            <a:ln w="0">
              <a:solidFill>
                <a:srgbClr val="990033"/>
              </a:solidFill>
              <a:miter lim="800000"/>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440" name="Freeform 128"/>
            <p:cNvSpPr>
              <a:spLocks/>
            </p:cNvSpPr>
            <p:nvPr/>
          </p:nvSpPr>
          <p:spPr bwMode="auto">
            <a:xfrm>
              <a:off x="2192" y="2130"/>
              <a:ext cx="306" cy="222"/>
            </a:xfrm>
            <a:custGeom>
              <a:avLst/>
              <a:gdLst>
                <a:gd name="T0" fmla="*/ 102920 w 44"/>
                <a:gd name="T1" fmla="*/ 0 h 41"/>
                <a:gd name="T2" fmla="*/ 0 w 44"/>
                <a:gd name="T3" fmla="*/ 35238 h 41"/>
                <a:gd name="T4" fmla="*/ 25927 w 44"/>
                <a:gd name="T5" fmla="*/ 30961 h 41"/>
                <a:gd name="T6" fmla="*/ 0 60000 65536"/>
                <a:gd name="T7" fmla="*/ 0 60000 65536"/>
                <a:gd name="T8" fmla="*/ 0 60000 65536"/>
              </a:gdLst>
              <a:ahLst/>
              <a:cxnLst>
                <a:cxn ang="T6">
                  <a:pos x="T0" y="T1"/>
                </a:cxn>
                <a:cxn ang="T7">
                  <a:pos x="T2" y="T3"/>
                </a:cxn>
                <a:cxn ang="T8">
                  <a:pos x="T4" y="T5"/>
                </a:cxn>
              </a:cxnLst>
              <a:rect l="0" t="0" r="r" b="b"/>
              <a:pathLst>
                <a:path w="44" h="41">
                  <a:moveTo>
                    <a:pt x="44" y="0"/>
                  </a:moveTo>
                  <a:lnTo>
                    <a:pt x="0" y="41"/>
                  </a:lnTo>
                  <a:lnTo>
                    <a:pt x="11" y="3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41" name="Line 129"/>
            <p:cNvSpPr>
              <a:spLocks noChangeShapeType="1"/>
            </p:cNvSpPr>
            <p:nvPr/>
          </p:nvSpPr>
          <p:spPr bwMode="auto">
            <a:xfrm flipV="1">
              <a:off x="2192" y="2287"/>
              <a:ext cx="35" cy="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42" name="Freeform 130"/>
            <p:cNvSpPr>
              <a:spLocks/>
            </p:cNvSpPr>
            <p:nvPr/>
          </p:nvSpPr>
          <p:spPr bwMode="auto">
            <a:xfrm>
              <a:off x="2234" y="2384"/>
              <a:ext cx="733" cy="206"/>
            </a:xfrm>
            <a:custGeom>
              <a:avLst/>
              <a:gdLst>
                <a:gd name="T0" fmla="*/ 0 w 106"/>
                <a:gd name="T1" fmla="*/ 0 h 38"/>
                <a:gd name="T2" fmla="*/ 242395 w 106"/>
                <a:gd name="T3" fmla="*/ 32824 h 38"/>
                <a:gd name="T4" fmla="*/ 219582 w 106"/>
                <a:gd name="T5" fmla="*/ 25978 h 38"/>
                <a:gd name="T6" fmla="*/ 0 60000 65536"/>
                <a:gd name="T7" fmla="*/ 0 60000 65536"/>
                <a:gd name="T8" fmla="*/ 0 60000 65536"/>
              </a:gdLst>
              <a:ahLst/>
              <a:cxnLst>
                <a:cxn ang="T6">
                  <a:pos x="T0" y="T1"/>
                </a:cxn>
                <a:cxn ang="T7">
                  <a:pos x="T2" y="T3"/>
                </a:cxn>
                <a:cxn ang="T8">
                  <a:pos x="T4" y="T5"/>
                </a:cxn>
              </a:cxnLst>
              <a:rect l="0" t="0" r="r" b="b"/>
              <a:pathLst>
                <a:path w="106" h="38">
                  <a:moveTo>
                    <a:pt x="0" y="0"/>
                  </a:moveTo>
                  <a:lnTo>
                    <a:pt x="106" y="38"/>
                  </a:lnTo>
                  <a:lnTo>
                    <a:pt x="96" y="3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43" name="Line 131"/>
            <p:cNvSpPr>
              <a:spLocks noChangeShapeType="1"/>
            </p:cNvSpPr>
            <p:nvPr/>
          </p:nvSpPr>
          <p:spPr bwMode="auto">
            <a:xfrm flipH="1">
              <a:off x="2878" y="2590"/>
              <a:ext cx="89" cy="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44" name="Freeform 132"/>
            <p:cNvSpPr>
              <a:spLocks/>
            </p:cNvSpPr>
            <p:nvPr/>
          </p:nvSpPr>
          <p:spPr bwMode="auto">
            <a:xfrm>
              <a:off x="1722" y="2384"/>
              <a:ext cx="402" cy="146"/>
            </a:xfrm>
            <a:custGeom>
              <a:avLst/>
              <a:gdLst>
                <a:gd name="T0" fmla="*/ 133838 w 58"/>
                <a:gd name="T1" fmla="*/ 0 h 27"/>
                <a:gd name="T2" fmla="*/ 0 w 58"/>
                <a:gd name="T3" fmla="*/ 23068 h 27"/>
                <a:gd name="T4" fmla="*/ 27620 w 58"/>
                <a:gd name="T5" fmla="*/ 22279 h 27"/>
                <a:gd name="T6" fmla="*/ 0 60000 65536"/>
                <a:gd name="T7" fmla="*/ 0 60000 65536"/>
                <a:gd name="T8" fmla="*/ 0 60000 65536"/>
              </a:gdLst>
              <a:ahLst/>
              <a:cxnLst>
                <a:cxn ang="T6">
                  <a:pos x="T0" y="T1"/>
                </a:cxn>
                <a:cxn ang="T7">
                  <a:pos x="T2" y="T3"/>
                </a:cxn>
                <a:cxn ang="T8">
                  <a:pos x="T4" y="T5"/>
                </a:cxn>
              </a:cxnLst>
              <a:rect l="0" t="0" r="r" b="b"/>
              <a:pathLst>
                <a:path w="58" h="27">
                  <a:moveTo>
                    <a:pt x="58" y="0"/>
                  </a:moveTo>
                  <a:lnTo>
                    <a:pt x="0" y="27"/>
                  </a:lnTo>
                  <a:lnTo>
                    <a:pt x="12" y="2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45" name="Line 133"/>
            <p:cNvSpPr>
              <a:spLocks noChangeShapeType="1"/>
            </p:cNvSpPr>
            <p:nvPr/>
          </p:nvSpPr>
          <p:spPr bwMode="auto">
            <a:xfrm flipV="1">
              <a:off x="1722" y="2476"/>
              <a:ext cx="55" cy="5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46" name="Rectangle 134"/>
            <p:cNvSpPr>
              <a:spLocks noChangeArrowheads="1"/>
            </p:cNvSpPr>
            <p:nvPr/>
          </p:nvSpPr>
          <p:spPr bwMode="auto">
            <a:xfrm>
              <a:off x="1528" y="2887"/>
              <a:ext cx="1149" cy="33"/>
            </a:xfrm>
            <a:prstGeom prst="rect">
              <a:avLst/>
            </a:prstGeom>
            <a:solidFill>
              <a:srgbClr val="990033"/>
            </a:solidFill>
            <a:ln w="0">
              <a:solidFill>
                <a:srgbClr val="990033"/>
              </a:solidFill>
              <a:miter lim="800000"/>
              <a:headEnd/>
              <a:tailEnd/>
            </a:ln>
          </p:spPr>
          <p:txBody>
            <a:bodyPr/>
            <a:lstStyle/>
            <a:p>
              <a:pPr algn="ctr" defTabSz="1042782" fontAlgn="base">
                <a:spcBef>
                  <a:spcPct val="0"/>
                </a:spcBef>
                <a:spcAft>
                  <a:spcPct val="0"/>
                </a:spcAft>
              </a:pPr>
              <a:endParaRPr lang="en-US" sz="2700">
                <a:solidFill>
                  <a:srgbClr val="000000"/>
                </a:solidFill>
              </a:endParaRPr>
            </a:p>
          </p:txBody>
        </p:sp>
        <p:sp>
          <p:nvSpPr>
            <p:cNvPr id="15447" name="Freeform 135"/>
            <p:cNvSpPr>
              <a:spLocks/>
            </p:cNvSpPr>
            <p:nvPr/>
          </p:nvSpPr>
          <p:spPr bwMode="auto">
            <a:xfrm>
              <a:off x="1695" y="2741"/>
              <a:ext cx="360" cy="146"/>
            </a:xfrm>
            <a:custGeom>
              <a:avLst/>
              <a:gdLst>
                <a:gd name="T0" fmla="*/ 0 w 52"/>
                <a:gd name="T1" fmla="*/ 0 h 27"/>
                <a:gd name="T2" fmla="*/ 119437 w 52"/>
                <a:gd name="T3" fmla="*/ 23068 h 27"/>
                <a:gd name="T4" fmla="*/ 101229 w 52"/>
                <a:gd name="T5" fmla="*/ 15352 h 27"/>
                <a:gd name="T6" fmla="*/ 0 60000 65536"/>
                <a:gd name="T7" fmla="*/ 0 60000 65536"/>
                <a:gd name="T8" fmla="*/ 0 60000 65536"/>
              </a:gdLst>
              <a:ahLst/>
              <a:cxnLst>
                <a:cxn ang="T6">
                  <a:pos x="T0" y="T1"/>
                </a:cxn>
                <a:cxn ang="T7">
                  <a:pos x="T2" y="T3"/>
                </a:cxn>
                <a:cxn ang="T8">
                  <a:pos x="T4" y="T5"/>
                </a:cxn>
              </a:cxnLst>
              <a:rect l="0" t="0" r="r" b="b"/>
              <a:pathLst>
                <a:path w="52" h="27">
                  <a:moveTo>
                    <a:pt x="0" y="0"/>
                  </a:moveTo>
                  <a:lnTo>
                    <a:pt x="52" y="27"/>
                  </a:lnTo>
                  <a:lnTo>
                    <a:pt x="44"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48" name="Line 136"/>
            <p:cNvSpPr>
              <a:spLocks noChangeShapeType="1"/>
            </p:cNvSpPr>
            <p:nvPr/>
          </p:nvSpPr>
          <p:spPr bwMode="auto">
            <a:xfrm flipH="1" flipV="1">
              <a:off x="1971" y="2882"/>
              <a:ext cx="84" cy="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49" name="Freeform 137"/>
            <p:cNvSpPr>
              <a:spLocks/>
            </p:cNvSpPr>
            <p:nvPr/>
          </p:nvSpPr>
          <p:spPr bwMode="auto">
            <a:xfrm>
              <a:off x="2171" y="2757"/>
              <a:ext cx="762" cy="141"/>
            </a:xfrm>
            <a:custGeom>
              <a:avLst/>
              <a:gdLst>
                <a:gd name="T0" fmla="*/ 253323 w 110"/>
                <a:gd name="T1" fmla="*/ 0 h 26"/>
                <a:gd name="T2" fmla="*/ 0 w 110"/>
                <a:gd name="T3" fmla="*/ 20732 h 26"/>
                <a:gd name="T4" fmla="*/ 27591 w 110"/>
                <a:gd name="T5" fmla="*/ 22500 h 26"/>
                <a:gd name="T6" fmla="*/ 0 60000 65536"/>
                <a:gd name="T7" fmla="*/ 0 60000 65536"/>
                <a:gd name="T8" fmla="*/ 0 60000 65536"/>
              </a:gdLst>
              <a:ahLst/>
              <a:cxnLst>
                <a:cxn ang="T6">
                  <a:pos x="T0" y="T1"/>
                </a:cxn>
                <a:cxn ang="T7">
                  <a:pos x="T2" y="T3"/>
                </a:cxn>
                <a:cxn ang="T8">
                  <a:pos x="T4" y="T5"/>
                </a:cxn>
              </a:cxnLst>
              <a:rect l="0" t="0" r="r" b="b"/>
              <a:pathLst>
                <a:path w="110" h="26">
                  <a:moveTo>
                    <a:pt x="110" y="0"/>
                  </a:moveTo>
                  <a:lnTo>
                    <a:pt x="0" y="24"/>
                  </a:lnTo>
                  <a:lnTo>
                    <a:pt x="12" y="2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0" name="Line 138"/>
            <p:cNvSpPr>
              <a:spLocks noChangeShapeType="1"/>
            </p:cNvSpPr>
            <p:nvPr/>
          </p:nvSpPr>
          <p:spPr bwMode="auto">
            <a:xfrm flipV="1">
              <a:off x="2171" y="2849"/>
              <a:ext cx="70" cy="3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1" name="Freeform 139"/>
            <p:cNvSpPr>
              <a:spLocks/>
            </p:cNvSpPr>
            <p:nvPr/>
          </p:nvSpPr>
          <p:spPr bwMode="auto">
            <a:xfrm>
              <a:off x="1660" y="2920"/>
              <a:ext cx="408" cy="200"/>
            </a:xfrm>
            <a:custGeom>
              <a:avLst/>
              <a:gdLst>
                <a:gd name="T0" fmla="*/ 134903 w 59"/>
                <a:gd name="T1" fmla="*/ 0 h 37"/>
                <a:gd name="T2" fmla="*/ 0 w 59"/>
                <a:gd name="T3" fmla="*/ 31584 h 37"/>
                <a:gd name="T4" fmla="*/ 29743 w 59"/>
                <a:gd name="T5" fmla="*/ 29859 h 37"/>
                <a:gd name="T6" fmla="*/ 0 60000 65536"/>
                <a:gd name="T7" fmla="*/ 0 60000 65536"/>
                <a:gd name="T8" fmla="*/ 0 60000 65536"/>
              </a:gdLst>
              <a:ahLst/>
              <a:cxnLst>
                <a:cxn ang="T6">
                  <a:pos x="T0" y="T1"/>
                </a:cxn>
                <a:cxn ang="T7">
                  <a:pos x="T2" y="T3"/>
                </a:cxn>
                <a:cxn ang="T8">
                  <a:pos x="T4" y="T5"/>
                </a:cxn>
              </a:cxnLst>
              <a:rect l="0" t="0" r="r" b="b"/>
              <a:pathLst>
                <a:path w="59" h="37">
                  <a:moveTo>
                    <a:pt x="59" y="0"/>
                  </a:moveTo>
                  <a:lnTo>
                    <a:pt x="0" y="37"/>
                  </a:lnTo>
                  <a:lnTo>
                    <a:pt x="13" y="3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2" name="Line 140"/>
            <p:cNvSpPr>
              <a:spLocks noChangeShapeType="1"/>
            </p:cNvSpPr>
            <p:nvPr/>
          </p:nvSpPr>
          <p:spPr bwMode="auto">
            <a:xfrm flipV="1">
              <a:off x="1660" y="3060"/>
              <a:ext cx="56" cy="6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3" name="Freeform 144"/>
            <p:cNvSpPr>
              <a:spLocks/>
            </p:cNvSpPr>
            <p:nvPr/>
          </p:nvSpPr>
          <p:spPr bwMode="auto">
            <a:xfrm>
              <a:off x="1839" y="3325"/>
              <a:ext cx="803" cy="227"/>
            </a:xfrm>
            <a:custGeom>
              <a:avLst/>
              <a:gdLst>
                <a:gd name="T0" fmla="*/ 0 w 116"/>
                <a:gd name="T1" fmla="*/ 0 h 42"/>
                <a:gd name="T2" fmla="*/ 266388 w 116"/>
                <a:gd name="T3" fmla="*/ 35844 h 42"/>
                <a:gd name="T4" fmla="*/ 245829 w 116"/>
                <a:gd name="T5" fmla="*/ 29034 h 42"/>
                <a:gd name="T6" fmla="*/ 0 60000 65536"/>
                <a:gd name="T7" fmla="*/ 0 60000 65536"/>
                <a:gd name="T8" fmla="*/ 0 60000 65536"/>
              </a:gdLst>
              <a:ahLst/>
              <a:cxnLst>
                <a:cxn ang="T6">
                  <a:pos x="T0" y="T1"/>
                </a:cxn>
                <a:cxn ang="T7">
                  <a:pos x="T2" y="T3"/>
                </a:cxn>
                <a:cxn ang="T8">
                  <a:pos x="T4" y="T5"/>
                </a:cxn>
              </a:cxnLst>
              <a:rect l="0" t="0" r="r" b="b"/>
              <a:pathLst>
                <a:path w="116" h="42">
                  <a:moveTo>
                    <a:pt x="0" y="0"/>
                  </a:moveTo>
                  <a:lnTo>
                    <a:pt x="116" y="42"/>
                  </a:lnTo>
                  <a:lnTo>
                    <a:pt x="107" y="3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4" name="Line 145"/>
            <p:cNvSpPr>
              <a:spLocks noChangeShapeType="1"/>
            </p:cNvSpPr>
            <p:nvPr/>
          </p:nvSpPr>
          <p:spPr bwMode="auto">
            <a:xfrm flipH="1">
              <a:off x="2559" y="3552"/>
              <a:ext cx="83" cy="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5" name="Freeform 146"/>
            <p:cNvSpPr>
              <a:spLocks/>
            </p:cNvSpPr>
            <p:nvPr/>
          </p:nvSpPr>
          <p:spPr bwMode="auto">
            <a:xfrm>
              <a:off x="1370" y="1379"/>
              <a:ext cx="1168" cy="130"/>
            </a:xfrm>
            <a:custGeom>
              <a:avLst/>
              <a:gdLst>
                <a:gd name="T0" fmla="*/ 0 w 169"/>
                <a:gd name="T1" fmla="*/ 0 h 24"/>
                <a:gd name="T2" fmla="*/ 218858 w 169"/>
                <a:gd name="T3" fmla="*/ 20654 h 24"/>
                <a:gd name="T4" fmla="*/ 385564 w 169"/>
                <a:gd name="T5" fmla="*/ 16375 h 24"/>
                <a:gd name="T6" fmla="*/ 358189 w 169"/>
                <a:gd name="T7" fmla="*/ 20654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 h="24">
                  <a:moveTo>
                    <a:pt x="0" y="0"/>
                  </a:moveTo>
                  <a:lnTo>
                    <a:pt x="96" y="24"/>
                  </a:lnTo>
                  <a:lnTo>
                    <a:pt x="169" y="19"/>
                  </a:lnTo>
                  <a:lnTo>
                    <a:pt x="157" y="2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6" name="Line 147"/>
            <p:cNvSpPr>
              <a:spLocks noChangeShapeType="1"/>
            </p:cNvSpPr>
            <p:nvPr/>
          </p:nvSpPr>
          <p:spPr bwMode="auto">
            <a:xfrm flipH="1" flipV="1">
              <a:off x="2456" y="1460"/>
              <a:ext cx="82" cy="2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7" name="Freeform 148"/>
            <p:cNvSpPr>
              <a:spLocks/>
            </p:cNvSpPr>
            <p:nvPr/>
          </p:nvSpPr>
          <p:spPr bwMode="auto">
            <a:xfrm>
              <a:off x="1279" y="1379"/>
              <a:ext cx="35" cy="130"/>
            </a:xfrm>
            <a:custGeom>
              <a:avLst/>
              <a:gdLst>
                <a:gd name="T0" fmla="*/ 0 w 5"/>
                <a:gd name="T1" fmla="*/ 0 h 24"/>
                <a:gd name="T2" fmla="*/ 0 w 5"/>
                <a:gd name="T3" fmla="*/ 20654 h 24"/>
                <a:gd name="T4" fmla="*/ 12005 w 5"/>
                <a:gd name="T5" fmla="*/ 11120 h 24"/>
                <a:gd name="T6" fmla="*/ 0 60000 65536"/>
                <a:gd name="T7" fmla="*/ 0 60000 65536"/>
                <a:gd name="T8" fmla="*/ 0 60000 65536"/>
              </a:gdLst>
              <a:ahLst/>
              <a:cxnLst>
                <a:cxn ang="T6">
                  <a:pos x="T0" y="T1"/>
                </a:cxn>
                <a:cxn ang="T7">
                  <a:pos x="T2" y="T3"/>
                </a:cxn>
                <a:cxn ang="T8">
                  <a:pos x="T4" y="T5"/>
                </a:cxn>
              </a:cxnLst>
              <a:rect l="0" t="0" r="r" b="b"/>
              <a:pathLst>
                <a:path w="5" h="24">
                  <a:moveTo>
                    <a:pt x="0" y="0"/>
                  </a:moveTo>
                  <a:lnTo>
                    <a:pt x="0" y="24"/>
                  </a:lnTo>
                  <a:lnTo>
                    <a:pt x="5" y="13"/>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8" name="Line 149"/>
            <p:cNvSpPr>
              <a:spLocks noChangeShapeType="1"/>
            </p:cNvSpPr>
            <p:nvPr/>
          </p:nvSpPr>
          <p:spPr bwMode="auto">
            <a:xfrm flipH="1" flipV="1">
              <a:off x="1245" y="1449"/>
              <a:ext cx="34" cy="6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59" name="Freeform 150"/>
            <p:cNvSpPr>
              <a:spLocks/>
            </p:cNvSpPr>
            <p:nvPr/>
          </p:nvSpPr>
          <p:spPr bwMode="auto">
            <a:xfrm>
              <a:off x="2628" y="1930"/>
              <a:ext cx="1474" cy="184"/>
            </a:xfrm>
            <a:custGeom>
              <a:avLst/>
              <a:gdLst>
                <a:gd name="T0" fmla="*/ 488468 w 213"/>
                <a:gd name="T1" fmla="*/ 0 h 34"/>
                <a:gd name="T2" fmla="*/ 0 w 213"/>
                <a:gd name="T3" fmla="*/ 25684 h 34"/>
                <a:gd name="T4" fmla="*/ 27487 w 213"/>
                <a:gd name="T5" fmla="*/ 29169 h 34"/>
                <a:gd name="T6" fmla="*/ 0 60000 65536"/>
                <a:gd name="T7" fmla="*/ 0 60000 65536"/>
                <a:gd name="T8" fmla="*/ 0 60000 65536"/>
              </a:gdLst>
              <a:ahLst/>
              <a:cxnLst>
                <a:cxn ang="T6">
                  <a:pos x="T0" y="T1"/>
                </a:cxn>
                <a:cxn ang="T7">
                  <a:pos x="T2" y="T3"/>
                </a:cxn>
                <a:cxn ang="T8">
                  <a:pos x="T4" y="T5"/>
                </a:cxn>
              </a:cxnLst>
              <a:rect l="0" t="0" r="r" b="b"/>
              <a:pathLst>
                <a:path w="213" h="34">
                  <a:moveTo>
                    <a:pt x="213" y="0"/>
                  </a:moveTo>
                  <a:lnTo>
                    <a:pt x="0" y="30"/>
                  </a:lnTo>
                  <a:lnTo>
                    <a:pt x="12" y="3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60" name="Line 151"/>
            <p:cNvSpPr>
              <a:spLocks noChangeShapeType="1"/>
            </p:cNvSpPr>
            <p:nvPr/>
          </p:nvSpPr>
          <p:spPr bwMode="auto">
            <a:xfrm flipV="1">
              <a:off x="2628" y="2060"/>
              <a:ext cx="77" cy="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pPr algn="ctr" defTabSz="1042782" fontAlgn="base">
                <a:spcBef>
                  <a:spcPct val="0"/>
                </a:spcBef>
                <a:spcAft>
                  <a:spcPct val="0"/>
                </a:spcAft>
              </a:pPr>
              <a:endParaRPr lang="en-US" sz="2700">
                <a:solidFill>
                  <a:srgbClr val="000000"/>
                </a:solidFill>
              </a:endParaRPr>
            </a:p>
          </p:txBody>
        </p:sp>
        <p:sp>
          <p:nvSpPr>
            <p:cNvPr id="15461" name="Rectangle 153"/>
            <p:cNvSpPr>
              <a:spLocks noChangeArrowheads="1"/>
            </p:cNvSpPr>
            <p:nvPr/>
          </p:nvSpPr>
          <p:spPr bwMode="auto">
            <a:xfrm>
              <a:off x="4126" y="568"/>
              <a:ext cx="91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b="1">
                  <a:solidFill>
                    <a:srgbClr val="FF0000"/>
                  </a:solidFill>
                  <a:latin typeface="Arial" charset="0"/>
                </a:rPr>
                <a:t>Nhân viên kho hàng</a:t>
              </a:r>
              <a:endParaRPr lang="en-US" sz="1400">
                <a:solidFill>
                  <a:srgbClr val="FF0000"/>
                </a:solidFill>
                <a:latin typeface="Arial" charset="0"/>
              </a:endParaRPr>
            </a:p>
          </p:txBody>
        </p:sp>
        <p:sp>
          <p:nvSpPr>
            <p:cNvPr id="15462" name="Rectangle 155"/>
            <p:cNvSpPr>
              <a:spLocks noChangeArrowheads="1"/>
            </p:cNvSpPr>
            <p:nvPr/>
          </p:nvSpPr>
          <p:spPr bwMode="auto">
            <a:xfrm>
              <a:off x="2528" y="568"/>
              <a:ext cx="91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b="1">
                  <a:solidFill>
                    <a:srgbClr val="FF0000"/>
                  </a:solidFill>
                  <a:latin typeface="Arial" charset="0"/>
                </a:rPr>
                <a:t>Nhân viên bán hàng</a:t>
              </a:r>
              <a:endParaRPr lang="en-US" sz="1400">
                <a:solidFill>
                  <a:srgbClr val="FF0000"/>
                </a:solidFill>
                <a:latin typeface="Arial" charset="0"/>
              </a:endParaRPr>
            </a:p>
          </p:txBody>
        </p:sp>
        <p:sp>
          <p:nvSpPr>
            <p:cNvPr id="15463" name="Rectangle 157"/>
            <p:cNvSpPr>
              <a:spLocks noChangeArrowheads="1"/>
            </p:cNvSpPr>
            <p:nvPr/>
          </p:nvSpPr>
          <p:spPr bwMode="auto">
            <a:xfrm>
              <a:off x="1038" y="568"/>
              <a:ext cx="55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042782" fontAlgn="base">
                <a:spcBef>
                  <a:spcPct val="0"/>
                </a:spcBef>
                <a:spcAft>
                  <a:spcPct val="0"/>
                </a:spcAft>
              </a:pPr>
              <a:r>
                <a:rPr lang="en-US" sz="1400" b="1">
                  <a:solidFill>
                    <a:srgbClr val="FF0000"/>
                  </a:solidFill>
                  <a:latin typeface="Arial" charset="0"/>
                </a:rPr>
                <a:t>Khách hàng</a:t>
              </a:r>
              <a:endParaRPr lang="en-US" sz="1400">
                <a:solidFill>
                  <a:srgbClr val="FF0000"/>
                </a:solidFill>
                <a:latin typeface="Arial" charset="0"/>
              </a:endParaRPr>
            </a:p>
          </p:txBody>
        </p:sp>
        <p:sp>
          <p:nvSpPr>
            <p:cNvPr id="15464" name="Line 158"/>
            <p:cNvSpPr>
              <a:spLocks noChangeShapeType="1"/>
            </p:cNvSpPr>
            <p:nvPr/>
          </p:nvSpPr>
          <p:spPr bwMode="auto">
            <a:xfrm>
              <a:off x="2160" y="624"/>
              <a:ext cx="0" cy="3456"/>
            </a:xfrm>
            <a:prstGeom prst="line">
              <a:avLst/>
            </a:prstGeom>
            <a:noFill/>
            <a:ln w="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defTabSz="1042782" fontAlgn="base">
                <a:spcBef>
                  <a:spcPct val="0"/>
                </a:spcBef>
                <a:spcAft>
                  <a:spcPct val="0"/>
                </a:spcAft>
              </a:pPr>
              <a:endParaRPr lang="en-US" sz="2700">
                <a:solidFill>
                  <a:srgbClr val="000000"/>
                </a:solidFill>
              </a:endParaRPr>
            </a:p>
          </p:txBody>
        </p:sp>
        <p:sp>
          <p:nvSpPr>
            <p:cNvPr id="15465" name="Line 159"/>
            <p:cNvSpPr>
              <a:spLocks noChangeShapeType="1"/>
            </p:cNvSpPr>
            <p:nvPr/>
          </p:nvSpPr>
          <p:spPr bwMode="auto">
            <a:xfrm>
              <a:off x="3826" y="576"/>
              <a:ext cx="0" cy="3456"/>
            </a:xfrm>
            <a:prstGeom prst="line">
              <a:avLst/>
            </a:prstGeom>
            <a:noFill/>
            <a:ln w="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defTabSz="1042782" fontAlgn="base">
                <a:spcBef>
                  <a:spcPct val="0"/>
                </a:spcBef>
                <a:spcAft>
                  <a:spcPct val="0"/>
                </a:spcAft>
              </a:pPr>
              <a:endParaRPr lang="en-US" sz="2700">
                <a:solidFill>
                  <a:srgbClr val="000000"/>
                </a:solidFill>
              </a:endParaRPr>
            </a:p>
          </p:txBody>
        </p:sp>
      </p:grpSp>
      <p:sp>
        <p:nvSpPr>
          <p:cNvPr id="15367" name="AutoShape 164"/>
          <p:cNvSpPr>
            <a:spLocks noChangeArrowheads="1"/>
          </p:cNvSpPr>
          <p:nvPr/>
        </p:nvSpPr>
        <p:spPr bwMode="auto">
          <a:xfrm>
            <a:off x="8020050" y="5793318"/>
            <a:ext cx="2406015" cy="671689"/>
          </a:xfrm>
          <a:prstGeom prst="cloudCallout">
            <a:avLst>
              <a:gd name="adj1" fmla="val -74384"/>
              <a:gd name="adj2" fmla="val -173699"/>
            </a:avLst>
          </a:prstGeom>
          <a:solidFill>
            <a:srgbClr val="81FFDE"/>
          </a:solidFill>
          <a:ln w="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4268" tIns="52133" rIns="104268" bIns="52133"/>
          <a:lstStyle/>
          <a:p>
            <a:pPr algn="ctr" defTabSz="1042782" fontAlgn="base">
              <a:spcBef>
                <a:spcPct val="0"/>
              </a:spcBef>
              <a:spcAft>
                <a:spcPct val="0"/>
              </a:spcAft>
            </a:pPr>
            <a:r>
              <a:rPr lang="en-US" b="1">
                <a:solidFill>
                  <a:srgbClr val="3333CC"/>
                </a:solidFill>
              </a:rPr>
              <a:t>Swimlanes</a:t>
            </a:r>
          </a:p>
        </p:txBody>
      </p:sp>
    </p:spTree>
    <p:extLst>
      <p:ext uri="{BB962C8B-B14F-4D97-AF65-F5344CB8AC3E}">
        <p14:creationId xmlns:p14="http://schemas.microsoft.com/office/powerpoint/2010/main" val="326651048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102" y="3625850"/>
            <a:ext cx="8375127" cy="615553"/>
          </a:xfrm>
        </p:spPr>
        <p:txBody>
          <a:bodyPr/>
          <a:lstStyle/>
          <a:p>
            <a:r>
              <a:rPr lang="en-US" smtClean="0"/>
              <a:t>Bước 4.5: BIỂU ĐỒ TRẠNG THÁI</a:t>
            </a:r>
            <a:endParaRPr lang="en-US"/>
          </a:p>
        </p:txBody>
      </p:sp>
    </p:spTree>
    <p:extLst>
      <p:ext uri="{BB962C8B-B14F-4D97-AF65-F5344CB8AC3E}">
        <p14:creationId xmlns:p14="http://schemas.microsoft.com/office/powerpoint/2010/main" val="31763487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98501" y="806450"/>
            <a:ext cx="5562600" cy="615553"/>
          </a:xfrm>
        </p:spPr>
        <p:txBody>
          <a:bodyPr/>
          <a:lstStyle/>
          <a:p>
            <a:pPr eaLnBrk="1" hangingPunct="1"/>
            <a:r>
              <a:rPr lang="en-US" smtClean="0"/>
              <a:t>Biểu đồ trạng thái</a:t>
            </a:r>
          </a:p>
        </p:txBody>
      </p:sp>
      <p:sp>
        <p:nvSpPr>
          <p:cNvPr id="5123" name="Rectangle 3"/>
          <p:cNvSpPr>
            <a:spLocks noGrp="1" noChangeArrowheads="1"/>
          </p:cNvSpPr>
          <p:nvPr>
            <p:ph type="body" idx="1"/>
          </p:nvPr>
        </p:nvSpPr>
        <p:spPr>
          <a:xfrm>
            <a:off x="622300" y="1869559"/>
            <a:ext cx="9713172" cy="5109091"/>
          </a:xfrm>
        </p:spPr>
        <p:txBody>
          <a:bodyPr/>
          <a:lstStyle/>
          <a:p>
            <a:pPr algn="just" eaLnBrk="1" hangingPunct="1">
              <a:spcBef>
                <a:spcPts val="600"/>
              </a:spcBef>
              <a:spcAft>
                <a:spcPts val="600"/>
              </a:spcAft>
            </a:pPr>
            <a:r>
              <a:rPr lang="en-US" sz="2800" smtClean="0"/>
              <a:t>Mô tả chu kỳ tồn tại của đối tượng từ khi nó sinh ra đến khi nó bị phá hủy</a:t>
            </a:r>
          </a:p>
          <a:p>
            <a:pPr algn="just" eaLnBrk="1" hangingPunct="1">
              <a:spcBef>
                <a:spcPts val="600"/>
              </a:spcBef>
              <a:spcAft>
                <a:spcPts val="600"/>
              </a:spcAft>
            </a:pPr>
            <a:r>
              <a:rPr lang="en-US" sz="2800" smtClean="0"/>
              <a:t>Sử dụng để mô hình hóa khía cạnh động của lớp</a:t>
            </a:r>
          </a:p>
          <a:p>
            <a:pPr algn="just" eaLnBrk="1" hangingPunct="1">
              <a:spcBef>
                <a:spcPts val="600"/>
              </a:spcBef>
              <a:spcAft>
                <a:spcPts val="600"/>
              </a:spcAft>
            </a:pPr>
            <a:r>
              <a:rPr lang="en-US" sz="2800" smtClean="0"/>
              <a:t>Biểu đồ bao gồm các thông tin sau</a:t>
            </a:r>
          </a:p>
          <a:p>
            <a:pPr lvl="1" eaLnBrk="1" hangingPunct="1">
              <a:spcBef>
                <a:spcPts val="600"/>
              </a:spcBef>
              <a:spcAft>
                <a:spcPts val="600"/>
              </a:spcAft>
            </a:pPr>
            <a:r>
              <a:rPr lang="en-US" smtClean="0"/>
              <a:t>Các trạng thái của đối tượng</a:t>
            </a:r>
          </a:p>
          <a:p>
            <a:pPr lvl="1" eaLnBrk="1" hangingPunct="1">
              <a:spcBef>
                <a:spcPts val="600"/>
              </a:spcBef>
              <a:spcAft>
                <a:spcPts val="600"/>
              </a:spcAft>
            </a:pPr>
            <a:r>
              <a:rPr lang="en-US" smtClean="0"/>
              <a:t>Hành vi của đối tượng</a:t>
            </a:r>
          </a:p>
          <a:p>
            <a:pPr lvl="1" eaLnBrk="1" hangingPunct="1">
              <a:spcBef>
                <a:spcPts val="600"/>
              </a:spcBef>
              <a:spcAft>
                <a:spcPts val="600"/>
              </a:spcAft>
            </a:pPr>
            <a:r>
              <a:rPr lang="en-US" smtClean="0"/>
              <a:t>Sự kiện tác động làm thay đổi trạng thái</a:t>
            </a:r>
          </a:p>
          <a:p>
            <a:pPr eaLnBrk="1" hangingPunct="1">
              <a:spcBef>
                <a:spcPts val="600"/>
              </a:spcBef>
              <a:spcAft>
                <a:spcPts val="600"/>
              </a:spcAft>
            </a:pPr>
            <a:r>
              <a:rPr lang="en-US" sz="2800" smtClean="0"/>
              <a:t>Thông thường</a:t>
            </a:r>
          </a:p>
          <a:p>
            <a:pPr lvl="1" eaLnBrk="1" hangingPunct="1">
              <a:spcBef>
                <a:spcPts val="600"/>
              </a:spcBef>
              <a:spcAft>
                <a:spcPts val="600"/>
              </a:spcAft>
            </a:pPr>
            <a:r>
              <a:rPr lang="en-US" smtClean="0"/>
              <a:t>Xây dựng biểu đồ chuyển trạng thái cho một vài đối tượng của lớp có nhiều hành vi động trong dự án</a:t>
            </a:r>
          </a:p>
          <a:p>
            <a:pPr lvl="1" eaLnBrk="1" hangingPunct="1">
              <a:spcBef>
                <a:spcPts val="600"/>
              </a:spcBef>
              <a:spcAft>
                <a:spcPts val="600"/>
              </a:spcAft>
            </a:pPr>
            <a:r>
              <a:rPr lang="en-US" smtClean="0"/>
              <a:t>Không phải mọi dự án sử dụng biểu đồ loại này</a:t>
            </a:r>
          </a:p>
        </p:txBody>
      </p:sp>
    </p:spTree>
    <p:extLst>
      <p:ext uri="{BB962C8B-B14F-4D97-AF65-F5344CB8AC3E}">
        <p14:creationId xmlns:p14="http://schemas.microsoft.com/office/powerpoint/2010/main" val="1385233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10870" y="1970822"/>
            <a:ext cx="9384030" cy="4832092"/>
          </a:xfrm>
        </p:spPr>
        <p:txBody>
          <a:bodyPr/>
          <a:lstStyle/>
          <a:p>
            <a:pPr algn="just">
              <a:spcBef>
                <a:spcPts val="600"/>
              </a:spcBef>
              <a:spcAft>
                <a:spcPts val="600"/>
              </a:spcAft>
            </a:pPr>
            <a:r>
              <a:rPr lang="en-US" sz="2800" smtClean="0"/>
              <a:t>Biểu đồ trạng thái chủ yếu được dùng để </a:t>
            </a:r>
            <a:r>
              <a:rPr lang="en-US" sz="2800" b="1" smtClean="0"/>
              <a:t>mô tả hành vi của các lớp</a:t>
            </a:r>
          </a:p>
          <a:p>
            <a:pPr algn="just">
              <a:spcBef>
                <a:spcPts val="600"/>
              </a:spcBef>
              <a:spcAft>
                <a:spcPts val="600"/>
              </a:spcAft>
            </a:pPr>
            <a:r>
              <a:rPr lang="pt-BR" sz="2000" b="1"/>
              <a:t>Khi nào sử dụng biểu đồ trạng thái (when to use State Diagram)?</a:t>
            </a:r>
            <a:r>
              <a:rPr lang="en-US" sz="2000"/>
              <a:t> </a:t>
            </a:r>
          </a:p>
          <a:p>
            <a:pPr algn="just">
              <a:spcBef>
                <a:spcPts val="600"/>
              </a:spcBef>
              <a:spcAft>
                <a:spcPts val="600"/>
              </a:spcAft>
            </a:pPr>
            <a:r>
              <a:rPr lang="en-US" sz="3600" baseline="-25000" smtClean="0"/>
              <a:t>- Biểu đồ trạng thái dùng để biểu diễn sự thay đổi </a:t>
            </a:r>
            <a:r>
              <a:rPr lang="en-US" sz="3600" b="1" i="1" baseline="-25000" smtClean="0"/>
              <a:t>trạng thái của một lớp</a:t>
            </a:r>
            <a:r>
              <a:rPr lang="en-US" sz="3600" baseline="-25000" smtClean="0"/>
              <a:t> tương ứng với các thông điệp mà lớp đó gửi đi hoặc nhận được.</a:t>
            </a:r>
          </a:p>
          <a:p>
            <a:pPr algn="just">
              <a:spcBef>
                <a:spcPts val="600"/>
              </a:spcBef>
              <a:spcAft>
                <a:spcPts val="600"/>
              </a:spcAft>
            </a:pPr>
            <a:r>
              <a:rPr lang="en-US" sz="3600" baseline="-25000" smtClean="0"/>
              <a:t>- Biểu đồ trạng thái được sử dụng để mô tả ứng xử của một đối tượng trải qua nhiều use-case.</a:t>
            </a:r>
          </a:p>
          <a:p>
            <a:pPr algn="just">
              <a:spcBef>
                <a:spcPts val="600"/>
              </a:spcBef>
              <a:spcAft>
                <a:spcPts val="600"/>
              </a:spcAft>
            </a:pPr>
            <a:r>
              <a:rPr lang="en-US" sz="3600" baseline="-25000" smtClean="0"/>
              <a:t>- Hãy vẽ biểu đồ trạng thái cho những lớp mà các ứng xử của chúng không dễ hiểu và do đó cần mô tả chi tiết hơn.</a:t>
            </a:r>
          </a:p>
          <a:p>
            <a:pPr algn="just">
              <a:spcBef>
                <a:spcPts val="600"/>
              </a:spcBef>
              <a:spcAft>
                <a:spcPts val="600"/>
              </a:spcAft>
            </a:pPr>
            <a:endParaRPr lang="en-US" sz="2000"/>
          </a:p>
        </p:txBody>
      </p:sp>
    </p:spTree>
    <p:extLst>
      <p:ext uri="{BB962C8B-B14F-4D97-AF65-F5344CB8AC3E}">
        <p14:creationId xmlns:p14="http://schemas.microsoft.com/office/powerpoint/2010/main" val="1755649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534671" y="2162691"/>
            <a:ext cx="9307830" cy="3724096"/>
          </a:xfrm>
        </p:spPr>
        <p:txBody>
          <a:bodyPr/>
          <a:lstStyle/>
          <a:p>
            <a:pPr algn="just">
              <a:spcBef>
                <a:spcPts val="600"/>
              </a:spcBef>
              <a:spcAft>
                <a:spcPts val="600"/>
              </a:spcAft>
            </a:pPr>
            <a:r>
              <a:rPr lang="pt-BR" sz="2000" b="1" smtClean="0"/>
              <a:t>Khi </a:t>
            </a:r>
            <a:r>
              <a:rPr lang="pt-BR" sz="2000" b="1"/>
              <a:t>nào sử dụng biểu đồ trạng thái (when to use State Diagram)?</a:t>
            </a:r>
            <a:r>
              <a:rPr lang="en-US" sz="2000"/>
              <a:t> </a:t>
            </a:r>
          </a:p>
          <a:p>
            <a:pPr algn="just">
              <a:spcBef>
                <a:spcPts val="600"/>
              </a:spcBef>
              <a:spcAft>
                <a:spcPts val="600"/>
              </a:spcAft>
            </a:pPr>
            <a:r>
              <a:rPr lang="en-US" sz="3600" baseline="-25000" smtClean="0"/>
              <a:t>- Nếu bạn cần mô tả nhiều đối tượng cùng tham gia vào một use-case thì nên sử dụng biểu đồ tương tác.</a:t>
            </a:r>
          </a:p>
          <a:p>
            <a:pPr algn="just">
              <a:spcBef>
                <a:spcPts val="600"/>
              </a:spcBef>
              <a:spcAft>
                <a:spcPts val="600"/>
              </a:spcAft>
            </a:pPr>
            <a:r>
              <a:rPr lang="en-US" sz="3600" baseline="-25000" smtClean="0"/>
              <a:t>- Để diễn tả các ứng xử của nhiều đối tượng qua nhiều use-case thì sử dụng biểu đồ hoạt động</a:t>
            </a:r>
            <a:endParaRPr lang="en-US" sz="3600" smtClean="0"/>
          </a:p>
          <a:p>
            <a:pPr algn="just">
              <a:spcBef>
                <a:spcPts val="600"/>
              </a:spcBef>
              <a:spcAft>
                <a:spcPts val="600"/>
              </a:spcAft>
            </a:pPr>
            <a:r>
              <a:rPr lang="en-US" sz="2800" b="1" i="1"/>
              <a:t>(Biểu đồ trạng thái</a:t>
            </a:r>
            <a:r>
              <a:rPr lang="en-US" sz="2800"/>
              <a:t> chủ yếu được dùng để </a:t>
            </a:r>
            <a:r>
              <a:rPr lang="en-US" sz="2800" b="1" i="1"/>
              <a:t>mô tả các trạng thái</a:t>
            </a:r>
            <a:r>
              <a:rPr lang="en-US" sz="2800"/>
              <a:t> và các sự kiện, hoạt động </a:t>
            </a:r>
            <a:r>
              <a:rPr lang="en-US" sz="2800" b="1" i="1"/>
              <a:t>trong vòng đời của một đối tượng)</a:t>
            </a:r>
            <a:endParaRPr lang="en-US" sz="2800"/>
          </a:p>
        </p:txBody>
      </p:sp>
    </p:spTree>
    <p:extLst>
      <p:ext uri="{BB962C8B-B14F-4D97-AF65-F5344CB8AC3E}">
        <p14:creationId xmlns:p14="http://schemas.microsoft.com/office/powerpoint/2010/main" val="180528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017" y="994663"/>
            <a:ext cx="7369175" cy="520653"/>
          </a:xfrm>
          <a:prstGeom prst="rect">
            <a:avLst/>
          </a:prstGeom>
        </p:spPr>
        <p:txBody>
          <a:bodyPr vert="horz" wrap="square" lIns="0" tIns="12698" rIns="0" bIns="0" rtlCol="0">
            <a:spAutoFit/>
          </a:bodyPr>
          <a:lstStyle/>
          <a:p>
            <a:pPr marL="12698">
              <a:spcBef>
                <a:spcPts val="100"/>
              </a:spcBef>
            </a:pPr>
            <a:r>
              <a:rPr sz="3300" spc="-5" dirty="0"/>
              <a:t>PHƯƠNG </a:t>
            </a:r>
            <a:r>
              <a:rPr sz="3300" dirty="0"/>
              <a:t>PHÁP </a:t>
            </a:r>
            <a:r>
              <a:rPr sz="3300" spc="-5" dirty="0"/>
              <a:t>XÁC </a:t>
            </a:r>
            <a:r>
              <a:rPr sz="3300" dirty="0"/>
              <a:t>ĐỊNH </a:t>
            </a:r>
            <a:r>
              <a:rPr sz="3300" spc="-10" dirty="0"/>
              <a:t>YÊU</a:t>
            </a:r>
            <a:r>
              <a:rPr sz="3300" spc="-60" dirty="0"/>
              <a:t> </a:t>
            </a:r>
            <a:r>
              <a:rPr sz="3300" dirty="0"/>
              <a:t>CẦU</a:t>
            </a:r>
            <a:endParaRPr sz="3300"/>
          </a:p>
        </p:txBody>
      </p:sp>
      <p:sp>
        <p:nvSpPr>
          <p:cNvPr id="3" name="object 3"/>
          <p:cNvSpPr txBox="1"/>
          <p:nvPr/>
        </p:nvSpPr>
        <p:spPr>
          <a:xfrm>
            <a:off x="1310018" y="1869432"/>
            <a:ext cx="6322682" cy="2751382"/>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latin typeface="Arial"/>
                <a:cs typeface="Arial"/>
              </a:rPr>
              <a:t>Phương </a:t>
            </a:r>
            <a:r>
              <a:rPr sz="3200" b="1" spc="-10" dirty="0">
                <a:latin typeface="Arial"/>
                <a:cs typeface="Arial"/>
              </a:rPr>
              <a:t>pháp hiện</a:t>
            </a:r>
            <a:r>
              <a:rPr sz="3200" b="1" spc="-44" dirty="0">
                <a:latin typeface="Arial"/>
                <a:cs typeface="Arial"/>
              </a:rPr>
              <a:t> </a:t>
            </a:r>
            <a:r>
              <a:rPr sz="3200" b="1" spc="-5" dirty="0">
                <a:latin typeface="Arial"/>
                <a:cs typeface="Arial"/>
              </a:rPr>
              <a:t>đại</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Thiết </a:t>
            </a:r>
            <a:r>
              <a:rPr sz="2900" dirty="0">
                <a:latin typeface="Arial"/>
                <a:cs typeface="Arial"/>
              </a:rPr>
              <a:t>kế </a:t>
            </a:r>
            <a:r>
              <a:rPr sz="2900" spc="-5" dirty="0">
                <a:latin typeface="Arial"/>
                <a:cs typeface="Arial"/>
              </a:rPr>
              <a:t>ứng </a:t>
            </a:r>
            <a:r>
              <a:rPr sz="2900" dirty="0">
                <a:latin typeface="Arial"/>
                <a:cs typeface="Arial"/>
              </a:rPr>
              <a:t>dụng </a:t>
            </a:r>
            <a:r>
              <a:rPr sz="2900" spc="-5" dirty="0">
                <a:latin typeface="Arial"/>
                <a:cs typeface="Arial"/>
              </a:rPr>
              <a:t>liên</a:t>
            </a:r>
            <a:r>
              <a:rPr sz="2900" spc="10" dirty="0">
                <a:latin typeface="Arial"/>
                <a:cs typeface="Arial"/>
              </a:rPr>
              <a:t> </a:t>
            </a:r>
            <a:r>
              <a:rPr sz="2900" spc="-5" dirty="0">
                <a:latin typeface="Arial"/>
                <a:cs typeface="Arial"/>
              </a:rPr>
              <a:t>kết</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10" dirty="0">
                <a:latin typeface="Arial"/>
                <a:cs typeface="Arial"/>
              </a:rPr>
              <a:t>Hệ </a:t>
            </a:r>
            <a:r>
              <a:rPr sz="2900" dirty="0">
                <a:latin typeface="Arial"/>
                <a:cs typeface="Arial"/>
              </a:rPr>
              <a:t>thống trợ giúp</a:t>
            </a:r>
            <a:r>
              <a:rPr sz="2900" spc="-15" dirty="0">
                <a:latin typeface="Arial"/>
                <a:cs typeface="Arial"/>
              </a:rPr>
              <a:t> </a:t>
            </a:r>
            <a:r>
              <a:rPr sz="2900" dirty="0">
                <a:latin typeface="Arial"/>
                <a:cs typeface="Arial"/>
              </a:rPr>
              <a:t>nhóm</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Công cụ</a:t>
            </a:r>
            <a:r>
              <a:rPr sz="2900" dirty="0">
                <a:latin typeface="Arial"/>
                <a:cs typeface="Arial"/>
              </a:rPr>
              <a:t> </a:t>
            </a:r>
            <a:r>
              <a:rPr sz="2900" spc="-10" dirty="0">
                <a:latin typeface="Arial"/>
                <a:cs typeface="Arial"/>
              </a:rPr>
              <a:t>CASE</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dirty="0">
                <a:latin typeface="Arial"/>
                <a:cs typeface="Arial"/>
              </a:rPr>
              <a:t>Làm </a:t>
            </a:r>
            <a:r>
              <a:rPr sz="2900" spc="-5" dirty="0">
                <a:latin typeface="Arial"/>
                <a:cs typeface="Arial"/>
              </a:rPr>
              <a:t>bản</a:t>
            </a:r>
            <a:r>
              <a:rPr sz="2900" spc="5" dirty="0">
                <a:latin typeface="Arial"/>
                <a:cs typeface="Arial"/>
              </a:rPr>
              <a:t> </a:t>
            </a:r>
            <a:r>
              <a:rPr sz="2900" spc="-5" dirty="0">
                <a:latin typeface="Arial"/>
                <a:cs typeface="Arial"/>
              </a:rPr>
              <a:t>mẫu</a:t>
            </a:r>
            <a:endParaRPr sz="2900">
              <a:latin typeface="Arial"/>
              <a:cs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774701" y="577850"/>
            <a:ext cx="7239000" cy="615553"/>
          </a:xfrm>
        </p:spPr>
        <p:txBody>
          <a:bodyPr/>
          <a:lstStyle/>
          <a:p>
            <a:pPr eaLnBrk="1" hangingPunct="1"/>
            <a:r>
              <a:rPr lang="en-US" smtClean="0"/>
              <a:t>Trạng thái đối tượng?</a:t>
            </a:r>
          </a:p>
        </p:txBody>
      </p:sp>
      <p:sp>
        <p:nvSpPr>
          <p:cNvPr id="6149" name="Rectangle 3"/>
          <p:cNvSpPr>
            <a:spLocks noGrp="1" noChangeArrowheads="1"/>
          </p:cNvSpPr>
          <p:nvPr>
            <p:ph type="body" idx="1"/>
          </p:nvPr>
        </p:nvSpPr>
        <p:spPr>
          <a:xfrm>
            <a:off x="712893" y="2025650"/>
            <a:ext cx="9053407" cy="5139869"/>
          </a:xfrm>
        </p:spPr>
        <p:txBody>
          <a:bodyPr/>
          <a:lstStyle/>
          <a:p>
            <a:pPr algn="just" eaLnBrk="1" hangingPunct="1">
              <a:spcBef>
                <a:spcPts val="600"/>
              </a:spcBef>
              <a:spcAft>
                <a:spcPts val="600"/>
              </a:spcAft>
            </a:pPr>
            <a:r>
              <a:rPr lang="en-US" sz="2400" smtClean="0"/>
              <a:t>Trạng thái đối tượng là kết quả của các hoạt động trước đó của đối tượng</a:t>
            </a:r>
          </a:p>
          <a:p>
            <a:pPr algn="just" eaLnBrk="1" hangingPunct="1">
              <a:spcBef>
                <a:spcPts val="600"/>
              </a:spcBef>
              <a:spcAft>
                <a:spcPts val="600"/>
              </a:spcAft>
            </a:pPr>
            <a:r>
              <a:rPr lang="en-US" sz="2400" smtClean="0"/>
              <a:t>Đối tượng luôn ở trong một trạng thác xác định tại một thời điểm</a:t>
            </a:r>
          </a:p>
          <a:p>
            <a:pPr lvl="1" eaLnBrk="1" hangingPunct="1">
              <a:spcBef>
                <a:spcPts val="600"/>
              </a:spcBef>
              <a:spcAft>
                <a:spcPts val="600"/>
              </a:spcAft>
            </a:pPr>
            <a:r>
              <a:rPr lang="en-US" smtClean="0"/>
              <a:t>Trạng thái được xác định bởi giá trị của thuộc tính và liên kết với đối tượng khác</a:t>
            </a:r>
          </a:p>
          <a:p>
            <a:pPr eaLnBrk="1" hangingPunct="1">
              <a:spcBef>
                <a:spcPts val="600"/>
              </a:spcBef>
              <a:spcAft>
                <a:spcPts val="600"/>
              </a:spcAft>
            </a:pPr>
            <a:r>
              <a:rPr lang="en-US" b="1" u="sng" smtClean="0"/>
              <a:t>Thí dụ</a:t>
            </a:r>
          </a:p>
          <a:p>
            <a:pPr lvl="1" eaLnBrk="1" hangingPunct="1">
              <a:spcBef>
                <a:spcPts val="600"/>
              </a:spcBef>
              <a:spcAft>
                <a:spcPts val="600"/>
              </a:spcAft>
            </a:pPr>
            <a:r>
              <a:rPr lang="en-US" smtClean="0"/>
              <a:t>Con người cụ thể của lớp Person có các trạng thái: Người lao động, Thất nghiệp, Về hưu</a:t>
            </a:r>
          </a:p>
          <a:p>
            <a:pPr lvl="1" eaLnBrk="1" hangingPunct="1">
              <a:spcBef>
                <a:spcPts val="600"/>
              </a:spcBef>
              <a:spcAft>
                <a:spcPts val="600"/>
              </a:spcAft>
            </a:pPr>
            <a:r>
              <a:rPr lang="en-US" smtClean="0"/>
              <a:t>Hóa đơn mua hàng: Đã thanh toán, chưa thanh toán</a:t>
            </a:r>
          </a:p>
          <a:p>
            <a:pPr lvl="1" eaLnBrk="1" hangingPunct="1">
              <a:spcBef>
                <a:spcPts val="600"/>
              </a:spcBef>
              <a:spcAft>
                <a:spcPts val="600"/>
              </a:spcAft>
            </a:pPr>
            <a:r>
              <a:rPr lang="en-US" smtClean="0"/>
              <a:t>Xe ô tô: Đang chạy, Đang đứng</a:t>
            </a:r>
          </a:p>
          <a:p>
            <a:pPr eaLnBrk="1" hangingPunct="1">
              <a:spcBef>
                <a:spcPts val="600"/>
              </a:spcBef>
              <a:spcAft>
                <a:spcPts val="600"/>
              </a:spcAft>
            </a:pPr>
            <a:r>
              <a:rPr lang="en-US" smtClean="0"/>
              <a:t>Thay đổi trạng thái đối tượng</a:t>
            </a:r>
          </a:p>
          <a:p>
            <a:pPr lvl="1" eaLnBrk="1" hangingPunct="1">
              <a:spcBef>
                <a:spcPts val="600"/>
              </a:spcBef>
              <a:spcAft>
                <a:spcPts val="600"/>
              </a:spcAft>
            </a:pPr>
            <a:r>
              <a:rPr lang="en-US" smtClean="0"/>
              <a:t>Có sự kiện xảy ra</a:t>
            </a:r>
          </a:p>
          <a:p>
            <a:pPr lvl="1" eaLnBrk="1" hangingPunct="1">
              <a:spcBef>
                <a:spcPts val="600"/>
              </a:spcBef>
              <a:spcAft>
                <a:spcPts val="600"/>
              </a:spcAft>
            </a:pPr>
            <a:r>
              <a:rPr lang="en-US" smtClean="0"/>
              <a:t>Thí dụ: ai đó thanh toán hóa đơn hàng</a:t>
            </a:r>
          </a:p>
        </p:txBody>
      </p:sp>
    </p:spTree>
    <p:extLst>
      <p:ext uri="{BB962C8B-B14F-4D97-AF65-F5344CB8AC3E}">
        <p14:creationId xmlns:p14="http://schemas.microsoft.com/office/powerpoint/2010/main" val="38954733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97873" y="501650"/>
            <a:ext cx="6915828" cy="615553"/>
          </a:xfrm>
        </p:spPr>
        <p:txBody>
          <a:bodyPr/>
          <a:lstStyle/>
          <a:p>
            <a:pPr eaLnBrk="1" hangingPunct="1"/>
            <a:r>
              <a:rPr lang="en-US" smtClean="0"/>
              <a:t>Biểu đồ trạng thái</a:t>
            </a:r>
          </a:p>
        </p:txBody>
      </p:sp>
      <p:sp>
        <p:nvSpPr>
          <p:cNvPr id="7171" name="Rectangle 3"/>
          <p:cNvSpPr>
            <a:spLocks noGrp="1" noChangeArrowheads="1"/>
          </p:cNvSpPr>
          <p:nvPr>
            <p:ph type="body" idx="1"/>
          </p:nvPr>
        </p:nvSpPr>
        <p:spPr>
          <a:xfrm>
            <a:off x="622300" y="1568450"/>
            <a:ext cx="8977256" cy="5447645"/>
          </a:xfrm>
        </p:spPr>
        <p:txBody>
          <a:bodyPr/>
          <a:lstStyle/>
          <a:p>
            <a:pPr eaLnBrk="1" hangingPunct="1"/>
            <a:r>
              <a:rPr lang="en-US" smtClean="0"/>
              <a:t>Thí dụ biểu đồ trạng thái</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spcBef>
                <a:spcPts val="600"/>
              </a:spcBef>
              <a:spcAft>
                <a:spcPts val="600"/>
              </a:spcAft>
            </a:pPr>
            <a:r>
              <a:rPr lang="en-US" smtClean="0"/>
              <a:t>Sử dụng biểu đồ trạng thái để làm gì?</a:t>
            </a:r>
          </a:p>
          <a:p>
            <a:pPr lvl="1" eaLnBrk="1" hangingPunct="1">
              <a:spcBef>
                <a:spcPts val="600"/>
              </a:spcBef>
              <a:spcAft>
                <a:spcPts val="600"/>
              </a:spcAft>
            </a:pPr>
            <a:r>
              <a:rPr lang="en-US" smtClean="0"/>
              <a:t>Phân tích viên, người thiết kế và người sử dụng hiểu hành vi đối tượng</a:t>
            </a:r>
          </a:p>
          <a:p>
            <a:pPr lvl="1" eaLnBrk="1" hangingPunct="1">
              <a:spcBef>
                <a:spcPts val="600"/>
              </a:spcBef>
              <a:spcAft>
                <a:spcPts val="600"/>
              </a:spcAft>
            </a:pPr>
            <a:r>
              <a:rPr lang="en-US" smtClean="0"/>
              <a:t>Người phát triển hiểu hành vi đối tượng để cài đặt nó</a:t>
            </a:r>
          </a:p>
          <a:p>
            <a:pPr eaLnBrk="1" hangingPunct="1"/>
            <a:endParaRPr lang="en-US" smtClean="0"/>
          </a:p>
        </p:txBody>
      </p:sp>
      <p:grpSp>
        <p:nvGrpSpPr>
          <p:cNvPr id="7172" name="Group 33"/>
          <p:cNvGrpSpPr>
            <a:grpSpLocks/>
          </p:cNvGrpSpPr>
          <p:nvPr/>
        </p:nvGrpSpPr>
        <p:grpSpPr bwMode="auto">
          <a:xfrm>
            <a:off x="2495127" y="2483424"/>
            <a:ext cx="5686439" cy="2209226"/>
            <a:chOff x="1348" y="1511"/>
            <a:chExt cx="3063" cy="1263"/>
          </a:xfrm>
        </p:grpSpPr>
        <p:sp>
          <p:nvSpPr>
            <p:cNvPr id="7173" name="Oval 5"/>
            <p:cNvSpPr>
              <a:spLocks noChangeArrowheads="1"/>
            </p:cNvSpPr>
            <p:nvPr/>
          </p:nvSpPr>
          <p:spPr bwMode="auto">
            <a:xfrm>
              <a:off x="1348" y="2249"/>
              <a:ext cx="142" cy="134"/>
            </a:xfrm>
            <a:prstGeom prst="ellipse">
              <a:avLst/>
            </a:prstGeom>
            <a:solidFill>
              <a:srgbClr val="000000"/>
            </a:solidFill>
            <a:ln w="0">
              <a:solidFill>
                <a:srgbClr val="990033"/>
              </a:solidFill>
              <a:round/>
              <a:headEnd/>
              <a:tailEnd/>
            </a:ln>
          </p:spPr>
          <p:txBody>
            <a:bodyPr/>
            <a:lstStyle/>
            <a:p>
              <a:endParaRPr lang="en-US"/>
            </a:p>
          </p:txBody>
        </p:sp>
        <p:sp>
          <p:nvSpPr>
            <p:cNvPr id="7174" name="Freeform 6"/>
            <p:cNvSpPr>
              <a:spLocks/>
            </p:cNvSpPr>
            <p:nvPr/>
          </p:nvSpPr>
          <p:spPr bwMode="auto">
            <a:xfrm>
              <a:off x="1490" y="1816"/>
              <a:ext cx="766" cy="461"/>
            </a:xfrm>
            <a:custGeom>
              <a:avLst/>
              <a:gdLst>
                <a:gd name="T0" fmla="*/ 0 w 108"/>
                <a:gd name="T1" fmla="*/ 23192 h 65"/>
                <a:gd name="T2" fmla="*/ 38534 w 108"/>
                <a:gd name="T3" fmla="*/ 0 h 65"/>
                <a:gd name="T4" fmla="*/ 35669 w 108"/>
                <a:gd name="T5" fmla="*/ 3575 h 65"/>
                <a:gd name="T6" fmla="*/ 0 60000 65536"/>
                <a:gd name="T7" fmla="*/ 0 60000 65536"/>
                <a:gd name="T8" fmla="*/ 0 60000 65536"/>
              </a:gdLst>
              <a:ahLst/>
              <a:cxnLst>
                <a:cxn ang="T6">
                  <a:pos x="T0" y="T1"/>
                </a:cxn>
                <a:cxn ang="T7">
                  <a:pos x="T2" y="T3"/>
                </a:cxn>
                <a:cxn ang="T8">
                  <a:pos x="T4" y="T5"/>
                </a:cxn>
              </a:cxnLst>
              <a:rect l="0" t="0" r="r" b="b"/>
              <a:pathLst>
                <a:path w="108" h="65">
                  <a:moveTo>
                    <a:pt x="0" y="65"/>
                  </a:moveTo>
                  <a:lnTo>
                    <a:pt x="108" y="0"/>
                  </a:lnTo>
                  <a:lnTo>
                    <a:pt x="100" y="1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5" name="Line 7"/>
            <p:cNvSpPr>
              <a:spLocks noChangeShapeType="1"/>
            </p:cNvSpPr>
            <p:nvPr/>
          </p:nvSpPr>
          <p:spPr bwMode="auto">
            <a:xfrm flipH="1">
              <a:off x="2163" y="1816"/>
              <a:ext cx="93" cy="1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AutoShape 8"/>
            <p:cNvSpPr>
              <a:spLocks noChangeArrowheads="1"/>
            </p:cNvSpPr>
            <p:nvPr/>
          </p:nvSpPr>
          <p:spPr bwMode="auto">
            <a:xfrm>
              <a:off x="2170" y="1511"/>
              <a:ext cx="681" cy="305"/>
            </a:xfrm>
            <a:prstGeom prst="roundRect">
              <a:avLst>
                <a:gd name="adj" fmla="val 16278"/>
              </a:avLst>
            </a:prstGeom>
            <a:solidFill>
              <a:srgbClr val="FFFFCC"/>
            </a:solidFill>
            <a:ln w="0">
              <a:solidFill>
                <a:srgbClr val="990033"/>
              </a:solidFill>
              <a:round/>
              <a:headEnd/>
              <a:tailEnd/>
            </a:ln>
          </p:spPr>
          <p:txBody>
            <a:bodyPr/>
            <a:lstStyle/>
            <a:p>
              <a:endParaRPr lang="en-US"/>
            </a:p>
          </p:txBody>
        </p:sp>
        <p:sp>
          <p:nvSpPr>
            <p:cNvPr id="7177" name="Rectangle 9"/>
            <p:cNvSpPr>
              <a:spLocks noChangeArrowheads="1"/>
            </p:cNvSpPr>
            <p:nvPr/>
          </p:nvSpPr>
          <p:spPr bwMode="auto">
            <a:xfrm>
              <a:off x="2210" y="1511"/>
              <a:ext cx="64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lang="en-US" sz="1600">
                  <a:solidFill>
                    <a:srgbClr val="000000"/>
                  </a:solidFill>
                </a:rPr>
                <a:t>Chưa thanh toán</a:t>
              </a:r>
              <a:endParaRPr lang="en-US" sz="1600"/>
            </a:p>
          </p:txBody>
        </p:sp>
        <p:sp>
          <p:nvSpPr>
            <p:cNvPr id="7178" name="Freeform 10"/>
            <p:cNvSpPr>
              <a:spLocks/>
            </p:cNvSpPr>
            <p:nvPr/>
          </p:nvSpPr>
          <p:spPr bwMode="auto">
            <a:xfrm>
              <a:off x="1490" y="1816"/>
              <a:ext cx="766" cy="461"/>
            </a:xfrm>
            <a:custGeom>
              <a:avLst/>
              <a:gdLst>
                <a:gd name="T0" fmla="*/ 0 w 108"/>
                <a:gd name="T1" fmla="*/ 23192 h 65"/>
                <a:gd name="T2" fmla="*/ 38534 w 108"/>
                <a:gd name="T3" fmla="*/ 0 h 65"/>
                <a:gd name="T4" fmla="*/ 35669 w 108"/>
                <a:gd name="T5" fmla="*/ 3575 h 65"/>
                <a:gd name="T6" fmla="*/ 0 60000 65536"/>
                <a:gd name="T7" fmla="*/ 0 60000 65536"/>
                <a:gd name="T8" fmla="*/ 0 60000 65536"/>
              </a:gdLst>
              <a:ahLst/>
              <a:cxnLst>
                <a:cxn ang="T6">
                  <a:pos x="T0" y="T1"/>
                </a:cxn>
                <a:cxn ang="T7">
                  <a:pos x="T2" y="T3"/>
                </a:cxn>
                <a:cxn ang="T8">
                  <a:pos x="T4" y="T5"/>
                </a:cxn>
              </a:cxnLst>
              <a:rect l="0" t="0" r="r" b="b"/>
              <a:pathLst>
                <a:path w="108" h="65">
                  <a:moveTo>
                    <a:pt x="0" y="65"/>
                  </a:moveTo>
                  <a:lnTo>
                    <a:pt x="108" y="0"/>
                  </a:lnTo>
                  <a:lnTo>
                    <a:pt x="100" y="1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9" name="Line 11"/>
            <p:cNvSpPr>
              <a:spLocks noChangeShapeType="1"/>
            </p:cNvSpPr>
            <p:nvPr/>
          </p:nvSpPr>
          <p:spPr bwMode="auto">
            <a:xfrm flipH="1">
              <a:off x="2163" y="1816"/>
              <a:ext cx="93" cy="1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Freeform 12"/>
            <p:cNvSpPr>
              <a:spLocks/>
            </p:cNvSpPr>
            <p:nvPr/>
          </p:nvSpPr>
          <p:spPr bwMode="auto">
            <a:xfrm>
              <a:off x="2851" y="1802"/>
              <a:ext cx="879" cy="369"/>
            </a:xfrm>
            <a:custGeom>
              <a:avLst/>
              <a:gdLst>
                <a:gd name="T0" fmla="*/ 0 w 124"/>
                <a:gd name="T1" fmla="*/ 0 h 52"/>
                <a:gd name="T2" fmla="*/ 44170 w 124"/>
                <a:gd name="T3" fmla="*/ 18578 h 52"/>
                <a:gd name="T4" fmla="*/ 40951 w 124"/>
                <a:gd name="T5" fmla="*/ 15356 h 52"/>
                <a:gd name="T6" fmla="*/ 0 60000 65536"/>
                <a:gd name="T7" fmla="*/ 0 60000 65536"/>
                <a:gd name="T8" fmla="*/ 0 60000 65536"/>
              </a:gdLst>
              <a:ahLst/>
              <a:cxnLst>
                <a:cxn ang="T6">
                  <a:pos x="T0" y="T1"/>
                </a:cxn>
                <a:cxn ang="T7">
                  <a:pos x="T2" y="T3"/>
                </a:cxn>
                <a:cxn ang="T8">
                  <a:pos x="T4" y="T5"/>
                </a:cxn>
              </a:cxnLst>
              <a:rect l="0" t="0" r="r" b="b"/>
              <a:pathLst>
                <a:path w="124" h="52">
                  <a:moveTo>
                    <a:pt x="0" y="0"/>
                  </a:moveTo>
                  <a:lnTo>
                    <a:pt x="124" y="52"/>
                  </a:lnTo>
                  <a:lnTo>
                    <a:pt x="115" y="43"/>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1" name="Line 13"/>
            <p:cNvSpPr>
              <a:spLocks noChangeShapeType="1"/>
            </p:cNvSpPr>
            <p:nvPr/>
          </p:nvSpPr>
          <p:spPr bwMode="auto">
            <a:xfrm flipH="1">
              <a:off x="3638" y="2171"/>
              <a:ext cx="9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AutoShape 14"/>
            <p:cNvSpPr>
              <a:spLocks noChangeArrowheads="1"/>
            </p:cNvSpPr>
            <p:nvPr/>
          </p:nvSpPr>
          <p:spPr bwMode="auto">
            <a:xfrm>
              <a:off x="3730" y="2164"/>
              <a:ext cx="681" cy="305"/>
            </a:xfrm>
            <a:prstGeom prst="roundRect">
              <a:avLst>
                <a:gd name="adj" fmla="val 16278"/>
              </a:avLst>
            </a:prstGeom>
            <a:solidFill>
              <a:srgbClr val="FFFFCC"/>
            </a:solidFill>
            <a:ln w="0">
              <a:solidFill>
                <a:srgbClr val="990033"/>
              </a:solidFill>
              <a:round/>
              <a:headEnd/>
              <a:tailEnd/>
            </a:ln>
          </p:spPr>
          <p:txBody>
            <a:bodyPr/>
            <a:lstStyle/>
            <a:p>
              <a:endParaRPr lang="en-US"/>
            </a:p>
          </p:txBody>
        </p:sp>
        <p:sp>
          <p:nvSpPr>
            <p:cNvPr id="7183" name="Rectangle 15"/>
            <p:cNvSpPr>
              <a:spLocks noChangeArrowheads="1"/>
            </p:cNvSpPr>
            <p:nvPr/>
          </p:nvSpPr>
          <p:spPr bwMode="auto">
            <a:xfrm>
              <a:off x="3730" y="2226"/>
              <a:ext cx="68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lang="en-US" sz="1600">
                  <a:solidFill>
                    <a:srgbClr val="000000"/>
                  </a:solidFill>
                </a:rPr>
                <a:t>Đã thanh toán</a:t>
              </a:r>
              <a:endParaRPr lang="en-US" sz="1600"/>
            </a:p>
          </p:txBody>
        </p:sp>
        <p:sp>
          <p:nvSpPr>
            <p:cNvPr id="7184" name="Freeform 16"/>
            <p:cNvSpPr>
              <a:spLocks/>
            </p:cNvSpPr>
            <p:nvPr/>
          </p:nvSpPr>
          <p:spPr bwMode="auto">
            <a:xfrm>
              <a:off x="2851" y="1802"/>
              <a:ext cx="879" cy="369"/>
            </a:xfrm>
            <a:custGeom>
              <a:avLst/>
              <a:gdLst>
                <a:gd name="T0" fmla="*/ 0 w 124"/>
                <a:gd name="T1" fmla="*/ 0 h 52"/>
                <a:gd name="T2" fmla="*/ 44170 w 124"/>
                <a:gd name="T3" fmla="*/ 18578 h 52"/>
                <a:gd name="T4" fmla="*/ 40951 w 124"/>
                <a:gd name="T5" fmla="*/ 15356 h 52"/>
                <a:gd name="T6" fmla="*/ 0 60000 65536"/>
                <a:gd name="T7" fmla="*/ 0 60000 65536"/>
                <a:gd name="T8" fmla="*/ 0 60000 65536"/>
              </a:gdLst>
              <a:ahLst/>
              <a:cxnLst>
                <a:cxn ang="T6">
                  <a:pos x="T0" y="T1"/>
                </a:cxn>
                <a:cxn ang="T7">
                  <a:pos x="T2" y="T3"/>
                </a:cxn>
                <a:cxn ang="T8">
                  <a:pos x="T4" y="T5"/>
                </a:cxn>
              </a:cxnLst>
              <a:rect l="0" t="0" r="r" b="b"/>
              <a:pathLst>
                <a:path w="124" h="52">
                  <a:moveTo>
                    <a:pt x="0" y="0"/>
                  </a:moveTo>
                  <a:lnTo>
                    <a:pt x="124" y="52"/>
                  </a:lnTo>
                  <a:lnTo>
                    <a:pt x="115" y="43"/>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5" name="Line 17"/>
            <p:cNvSpPr>
              <a:spLocks noChangeShapeType="1"/>
            </p:cNvSpPr>
            <p:nvPr/>
          </p:nvSpPr>
          <p:spPr bwMode="auto">
            <a:xfrm flipH="1">
              <a:off x="3638" y="2171"/>
              <a:ext cx="9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Freeform 18"/>
            <p:cNvSpPr>
              <a:spLocks/>
            </p:cNvSpPr>
            <p:nvPr/>
          </p:nvSpPr>
          <p:spPr bwMode="auto">
            <a:xfrm>
              <a:off x="2674" y="2398"/>
              <a:ext cx="1056" cy="269"/>
            </a:xfrm>
            <a:custGeom>
              <a:avLst/>
              <a:gdLst>
                <a:gd name="T0" fmla="*/ 53041 w 149"/>
                <a:gd name="T1" fmla="*/ 0 h 38"/>
                <a:gd name="T2" fmla="*/ 0 w 149"/>
                <a:gd name="T3" fmla="*/ 12778 h 38"/>
                <a:gd name="T4" fmla="*/ 4621 w 149"/>
                <a:gd name="T5" fmla="*/ 13478 h 38"/>
                <a:gd name="T6" fmla="*/ 0 60000 65536"/>
                <a:gd name="T7" fmla="*/ 0 60000 65536"/>
                <a:gd name="T8" fmla="*/ 0 60000 65536"/>
              </a:gdLst>
              <a:ahLst/>
              <a:cxnLst>
                <a:cxn ang="T6">
                  <a:pos x="T0" y="T1"/>
                </a:cxn>
                <a:cxn ang="T7">
                  <a:pos x="T2" y="T3"/>
                </a:cxn>
                <a:cxn ang="T8">
                  <a:pos x="T4" y="T5"/>
                </a:cxn>
              </a:cxnLst>
              <a:rect l="0" t="0" r="r" b="b"/>
              <a:pathLst>
                <a:path w="149" h="38">
                  <a:moveTo>
                    <a:pt x="149" y="0"/>
                  </a:moveTo>
                  <a:lnTo>
                    <a:pt x="0" y="36"/>
                  </a:lnTo>
                  <a:lnTo>
                    <a:pt x="13" y="3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7" name="Line 19"/>
            <p:cNvSpPr>
              <a:spLocks noChangeShapeType="1"/>
            </p:cNvSpPr>
            <p:nvPr/>
          </p:nvSpPr>
          <p:spPr bwMode="auto">
            <a:xfrm flipV="1">
              <a:off x="2674" y="2596"/>
              <a:ext cx="71" cy="5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Oval 20"/>
            <p:cNvSpPr>
              <a:spLocks noChangeArrowheads="1"/>
            </p:cNvSpPr>
            <p:nvPr/>
          </p:nvSpPr>
          <p:spPr bwMode="auto">
            <a:xfrm>
              <a:off x="2482" y="2582"/>
              <a:ext cx="192" cy="192"/>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9" name="Oval 21"/>
            <p:cNvSpPr>
              <a:spLocks noChangeArrowheads="1"/>
            </p:cNvSpPr>
            <p:nvPr/>
          </p:nvSpPr>
          <p:spPr bwMode="auto">
            <a:xfrm>
              <a:off x="2511" y="2611"/>
              <a:ext cx="135" cy="134"/>
            </a:xfrm>
            <a:prstGeom prst="ellipse">
              <a:avLst/>
            </a:prstGeom>
            <a:solidFill>
              <a:srgbClr val="000000"/>
            </a:solidFill>
            <a:ln w="0">
              <a:solidFill>
                <a:srgbClr val="990033"/>
              </a:solidFill>
              <a:round/>
              <a:headEnd/>
              <a:tailEnd/>
            </a:ln>
          </p:spPr>
          <p:txBody>
            <a:bodyPr/>
            <a:lstStyle/>
            <a:p>
              <a:endParaRPr lang="en-US"/>
            </a:p>
          </p:txBody>
        </p:sp>
        <p:sp>
          <p:nvSpPr>
            <p:cNvPr id="7190" name="Freeform 22"/>
            <p:cNvSpPr>
              <a:spLocks/>
            </p:cNvSpPr>
            <p:nvPr/>
          </p:nvSpPr>
          <p:spPr bwMode="auto">
            <a:xfrm>
              <a:off x="2674" y="2398"/>
              <a:ext cx="1056" cy="269"/>
            </a:xfrm>
            <a:custGeom>
              <a:avLst/>
              <a:gdLst>
                <a:gd name="T0" fmla="*/ 53041 w 149"/>
                <a:gd name="T1" fmla="*/ 0 h 38"/>
                <a:gd name="T2" fmla="*/ 0 w 149"/>
                <a:gd name="T3" fmla="*/ 12778 h 38"/>
                <a:gd name="T4" fmla="*/ 4621 w 149"/>
                <a:gd name="T5" fmla="*/ 13478 h 38"/>
                <a:gd name="T6" fmla="*/ 0 60000 65536"/>
                <a:gd name="T7" fmla="*/ 0 60000 65536"/>
                <a:gd name="T8" fmla="*/ 0 60000 65536"/>
              </a:gdLst>
              <a:ahLst/>
              <a:cxnLst>
                <a:cxn ang="T6">
                  <a:pos x="T0" y="T1"/>
                </a:cxn>
                <a:cxn ang="T7">
                  <a:pos x="T2" y="T3"/>
                </a:cxn>
                <a:cxn ang="T8">
                  <a:pos x="T4" y="T5"/>
                </a:cxn>
              </a:cxnLst>
              <a:rect l="0" t="0" r="r" b="b"/>
              <a:pathLst>
                <a:path w="149" h="38">
                  <a:moveTo>
                    <a:pt x="149" y="0"/>
                  </a:moveTo>
                  <a:lnTo>
                    <a:pt x="0" y="36"/>
                  </a:lnTo>
                  <a:lnTo>
                    <a:pt x="13" y="3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1" name="Line 23"/>
            <p:cNvSpPr>
              <a:spLocks noChangeShapeType="1"/>
            </p:cNvSpPr>
            <p:nvPr/>
          </p:nvSpPr>
          <p:spPr bwMode="auto">
            <a:xfrm flipV="1">
              <a:off x="2674" y="2596"/>
              <a:ext cx="71" cy="5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 name="Freeform 24"/>
            <p:cNvSpPr>
              <a:spLocks/>
            </p:cNvSpPr>
            <p:nvPr/>
          </p:nvSpPr>
          <p:spPr bwMode="auto">
            <a:xfrm>
              <a:off x="1490" y="1816"/>
              <a:ext cx="766" cy="461"/>
            </a:xfrm>
            <a:custGeom>
              <a:avLst/>
              <a:gdLst>
                <a:gd name="T0" fmla="*/ 0 w 108"/>
                <a:gd name="T1" fmla="*/ 23192 h 65"/>
                <a:gd name="T2" fmla="*/ 38534 w 108"/>
                <a:gd name="T3" fmla="*/ 0 h 65"/>
                <a:gd name="T4" fmla="*/ 35669 w 108"/>
                <a:gd name="T5" fmla="*/ 3575 h 65"/>
                <a:gd name="T6" fmla="*/ 0 60000 65536"/>
                <a:gd name="T7" fmla="*/ 0 60000 65536"/>
                <a:gd name="T8" fmla="*/ 0 60000 65536"/>
              </a:gdLst>
              <a:ahLst/>
              <a:cxnLst>
                <a:cxn ang="T6">
                  <a:pos x="T0" y="T1"/>
                </a:cxn>
                <a:cxn ang="T7">
                  <a:pos x="T2" y="T3"/>
                </a:cxn>
                <a:cxn ang="T8">
                  <a:pos x="T4" y="T5"/>
                </a:cxn>
              </a:cxnLst>
              <a:rect l="0" t="0" r="r" b="b"/>
              <a:pathLst>
                <a:path w="108" h="65">
                  <a:moveTo>
                    <a:pt x="0" y="65"/>
                  </a:moveTo>
                  <a:lnTo>
                    <a:pt x="108" y="0"/>
                  </a:lnTo>
                  <a:lnTo>
                    <a:pt x="100" y="1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3" name="Line 25"/>
            <p:cNvSpPr>
              <a:spLocks noChangeShapeType="1"/>
            </p:cNvSpPr>
            <p:nvPr/>
          </p:nvSpPr>
          <p:spPr bwMode="auto">
            <a:xfrm flipH="1">
              <a:off x="2163" y="1816"/>
              <a:ext cx="93" cy="1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 name="Rectangle 26"/>
            <p:cNvSpPr>
              <a:spLocks noChangeArrowheads="1"/>
            </p:cNvSpPr>
            <p:nvPr/>
          </p:nvSpPr>
          <p:spPr bwMode="auto">
            <a:xfrm>
              <a:off x="1837" y="2114"/>
              <a:ext cx="55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a:solidFill>
                    <a:srgbClr val="000000"/>
                  </a:solidFill>
                </a:rPr>
                <a:t>Tạo hóa đơn</a:t>
              </a:r>
              <a:endParaRPr lang="en-US" sz="1600"/>
            </a:p>
          </p:txBody>
        </p:sp>
        <p:sp>
          <p:nvSpPr>
            <p:cNvPr id="7195" name="Freeform 27"/>
            <p:cNvSpPr>
              <a:spLocks/>
            </p:cNvSpPr>
            <p:nvPr/>
          </p:nvSpPr>
          <p:spPr bwMode="auto">
            <a:xfrm>
              <a:off x="2851" y="1802"/>
              <a:ext cx="879" cy="369"/>
            </a:xfrm>
            <a:custGeom>
              <a:avLst/>
              <a:gdLst>
                <a:gd name="T0" fmla="*/ 0 w 124"/>
                <a:gd name="T1" fmla="*/ 0 h 52"/>
                <a:gd name="T2" fmla="*/ 44170 w 124"/>
                <a:gd name="T3" fmla="*/ 18578 h 52"/>
                <a:gd name="T4" fmla="*/ 40951 w 124"/>
                <a:gd name="T5" fmla="*/ 15356 h 52"/>
                <a:gd name="T6" fmla="*/ 0 60000 65536"/>
                <a:gd name="T7" fmla="*/ 0 60000 65536"/>
                <a:gd name="T8" fmla="*/ 0 60000 65536"/>
              </a:gdLst>
              <a:ahLst/>
              <a:cxnLst>
                <a:cxn ang="T6">
                  <a:pos x="T0" y="T1"/>
                </a:cxn>
                <a:cxn ang="T7">
                  <a:pos x="T2" y="T3"/>
                </a:cxn>
                <a:cxn ang="T8">
                  <a:pos x="T4" y="T5"/>
                </a:cxn>
              </a:cxnLst>
              <a:rect l="0" t="0" r="r" b="b"/>
              <a:pathLst>
                <a:path w="124" h="52">
                  <a:moveTo>
                    <a:pt x="0" y="0"/>
                  </a:moveTo>
                  <a:lnTo>
                    <a:pt x="124" y="52"/>
                  </a:lnTo>
                  <a:lnTo>
                    <a:pt x="115" y="43"/>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6" name="Line 28"/>
            <p:cNvSpPr>
              <a:spLocks noChangeShapeType="1"/>
            </p:cNvSpPr>
            <p:nvPr/>
          </p:nvSpPr>
          <p:spPr bwMode="auto">
            <a:xfrm flipH="1">
              <a:off x="3638" y="2171"/>
              <a:ext cx="9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 name="Rectangle 29"/>
            <p:cNvSpPr>
              <a:spLocks noChangeArrowheads="1"/>
            </p:cNvSpPr>
            <p:nvPr/>
          </p:nvSpPr>
          <p:spPr bwMode="auto">
            <a:xfrm>
              <a:off x="3213" y="1830"/>
              <a:ext cx="51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a:solidFill>
                    <a:srgbClr val="000000"/>
                  </a:solidFill>
                </a:rPr>
                <a:t>Thanh toán</a:t>
              </a:r>
              <a:endParaRPr lang="en-US" sz="1600"/>
            </a:p>
          </p:txBody>
        </p:sp>
        <p:sp>
          <p:nvSpPr>
            <p:cNvPr id="7198" name="Freeform 30"/>
            <p:cNvSpPr>
              <a:spLocks/>
            </p:cNvSpPr>
            <p:nvPr/>
          </p:nvSpPr>
          <p:spPr bwMode="auto">
            <a:xfrm>
              <a:off x="2674" y="2398"/>
              <a:ext cx="1056" cy="269"/>
            </a:xfrm>
            <a:custGeom>
              <a:avLst/>
              <a:gdLst>
                <a:gd name="T0" fmla="*/ 53041 w 149"/>
                <a:gd name="T1" fmla="*/ 0 h 38"/>
                <a:gd name="T2" fmla="*/ 0 w 149"/>
                <a:gd name="T3" fmla="*/ 12778 h 38"/>
                <a:gd name="T4" fmla="*/ 4621 w 149"/>
                <a:gd name="T5" fmla="*/ 13478 h 38"/>
                <a:gd name="T6" fmla="*/ 0 60000 65536"/>
                <a:gd name="T7" fmla="*/ 0 60000 65536"/>
                <a:gd name="T8" fmla="*/ 0 60000 65536"/>
              </a:gdLst>
              <a:ahLst/>
              <a:cxnLst>
                <a:cxn ang="T6">
                  <a:pos x="T0" y="T1"/>
                </a:cxn>
                <a:cxn ang="T7">
                  <a:pos x="T2" y="T3"/>
                </a:cxn>
                <a:cxn ang="T8">
                  <a:pos x="T4" y="T5"/>
                </a:cxn>
              </a:cxnLst>
              <a:rect l="0" t="0" r="r" b="b"/>
              <a:pathLst>
                <a:path w="149" h="38">
                  <a:moveTo>
                    <a:pt x="149" y="0"/>
                  </a:moveTo>
                  <a:lnTo>
                    <a:pt x="0" y="36"/>
                  </a:lnTo>
                  <a:lnTo>
                    <a:pt x="13" y="3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9" name="Line 31"/>
            <p:cNvSpPr>
              <a:spLocks noChangeShapeType="1"/>
            </p:cNvSpPr>
            <p:nvPr/>
          </p:nvSpPr>
          <p:spPr bwMode="auto">
            <a:xfrm flipV="1">
              <a:off x="2674" y="2596"/>
              <a:ext cx="71" cy="5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0" name="Rectangle 32"/>
            <p:cNvSpPr>
              <a:spLocks noChangeArrowheads="1"/>
            </p:cNvSpPr>
            <p:nvPr/>
          </p:nvSpPr>
          <p:spPr bwMode="auto">
            <a:xfrm>
              <a:off x="3035" y="2625"/>
              <a:ext cx="57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600">
                  <a:solidFill>
                    <a:srgbClr val="000000"/>
                  </a:solidFill>
                </a:rPr>
                <a:t>Hủy hóa đơn</a:t>
              </a:r>
              <a:endParaRPr lang="en-US" sz="1600"/>
            </a:p>
          </p:txBody>
        </p:sp>
      </p:grpSp>
    </p:spTree>
    <p:extLst>
      <p:ext uri="{BB962C8B-B14F-4D97-AF65-F5344CB8AC3E}">
        <p14:creationId xmlns:p14="http://schemas.microsoft.com/office/powerpoint/2010/main" val="26637587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type="body" idx="1"/>
          </p:nvPr>
        </p:nvSpPr>
        <p:spPr>
          <a:xfrm>
            <a:off x="1247563" y="1708316"/>
            <a:ext cx="7832937" cy="5062924"/>
          </a:xfrm>
        </p:spPr>
        <p:txBody>
          <a:bodyPr/>
          <a:lstStyle/>
          <a:p>
            <a:pPr lvl="1" eaLnBrk="1" hangingPunct="1">
              <a:spcBef>
                <a:spcPts val="600"/>
              </a:spcBef>
              <a:spcAft>
                <a:spcPts val="600"/>
              </a:spcAft>
            </a:pPr>
            <a:r>
              <a:rPr lang="en-US" smtClean="0"/>
              <a:t>Trạng thái khởi đầu: Khi đối tượng được tạo ra</a:t>
            </a:r>
          </a:p>
          <a:p>
            <a:pPr lvl="1" eaLnBrk="1" hangingPunct="1">
              <a:spcBef>
                <a:spcPts val="600"/>
              </a:spcBef>
              <a:spcAft>
                <a:spcPts val="600"/>
              </a:spcAft>
            </a:pPr>
            <a:r>
              <a:rPr lang="en-US" smtClean="0"/>
              <a:t>Trạng thái dừng: Khi đối tượng bị phá hủy</a:t>
            </a:r>
          </a:p>
          <a:p>
            <a:pPr lvl="2" eaLnBrk="1" hangingPunct="1">
              <a:spcBef>
                <a:spcPts val="600"/>
              </a:spcBef>
              <a:spcAft>
                <a:spcPts val="600"/>
              </a:spcAft>
            </a:pPr>
            <a:endParaRPr lang="en-US" smtClean="0"/>
          </a:p>
          <a:p>
            <a:pPr lvl="1" eaLnBrk="1" hangingPunct="1">
              <a:spcBef>
                <a:spcPts val="600"/>
              </a:spcBef>
              <a:spcAft>
                <a:spcPts val="600"/>
              </a:spcAft>
            </a:pPr>
            <a:r>
              <a:rPr lang="en-US" b="1" smtClean="0"/>
              <a:t>Trạng thái </a:t>
            </a:r>
            <a:r>
              <a:rPr lang="en-US" b="1" smtClean="0">
                <a:solidFill>
                  <a:schemeClr val="tx1"/>
                </a:solidFill>
              </a:rPr>
              <a:t>(State)</a:t>
            </a:r>
          </a:p>
          <a:p>
            <a:pPr lvl="2" eaLnBrk="1" hangingPunct="1">
              <a:spcBef>
                <a:spcPts val="600"/>
              </a:spcBef>
              <a:spcAft>
                <a:spcPts val="600"/>
              </a:spcAft>
            </a:pPr>
            <a:r>
              <a:rPr lang="en-US" smtClean="0"/>
              <a:t>Hoạt động</a:t>
            </a:r>
          </a:p>
          <a:p>
            <a:pPr lvl="2" eaLnBrk="1" hangingPunct="1">
              <a:spcBef>
                <a:spcPts val="600"/>
              </a:spcBef>
              <a:spcAft>
                <a:spcPts val="600"/>
              </a:spcAft>
            </a:pPr>
            <a:r>
              <a:rPr lang="en-US" smtClean="0"/>
              <a:t>Hành động vào</a:t>
            </a:r>
          </a:p>
          <a:p>
            <a:pPr lvl="2" eaLnBrk="1" hangingPunct="1">
              <a:spcBef>
                <a:spcPts val="600"/>
              </a:spcBef>
              <a:spcAft>
                <a:spcPts val="600"/>
              </a:spcAft>
            </a:pPr>
            <a:r>
              <a:rPr lang="en-US" smtClean="0"/>
              <a:t>Hành động ra</a:t>
            </a:r>
          </a:p>
          <a:p>
            <a:pPr lvl="1" eaLnBrk="1" hangingPunct="1">
              <a:spcBef>
                <a:spcPts val="600"/>
              </a:spcBef>
              <a:spcAft>
                <a:spcPts val="600"/>
              </a:spcAft>
            </a:pPr>
            <a:r>
              <a:rPr lang="en-US" b="1" smtClean="0"/>
              <a:t>Chuyển dịch</a:t>
            </a:r>
            <a:r>
              <a:rPr lang="en-US" b="1" smtClean="0">
                <a:solidFill>
                  <a:schemeClr val="tx1"/>
                </a:solidFill>
              </a:rPr>
              <a:t>(</a:t>
            </a:r>
            <a:r>
              <a:rPr lang="en-US" b="1" smtClean="0">
                <a:solidFill>
                  <a:schemeClr val="tx1"/>
                </a:solidFill>
                <a:cs typeface="Times New Roman" pitchFamily="18" charset="0"/>
              </a:rPr>
              <a:t>Transition</a:t>
            </a:r>
            <a:r>
              <a:rPr lang="en-US" b="1" smtClean="0">
                <a:solidFill>
                  <a:schemeClr val="tx1"/>
                </a:solidFill>
              </a:rPr>
              <a:t>)</a:t>
            </a:r>
          </a:p>
          <a:p>
            <a:pPr lvl="2" eaLnBrk="1" hangingPunct="1">
              <a:spcBef>
                <a:spcPts val="600"/>
              </a:spcBef>
              <a:spcAft>
                <a:spcPts val="600"/>
              </a:spcAft>
            </a:pPr>
            <a:r>
              <a:rPr lang="en-US" smtClean="0"/>
              <a:t>Sự kiện</a:t>
            </a:r>
          </a:p>
          <a:p>
            <a:pPr lvl="2" eaLnBrk="1" hangingPunct="1">
              <a:spcBef>
                <a:spcPts val="600"/>
              </a:spcBef>
              <a:spcAft>
                <a:spcPts val="600"/>
              </a:spcAft>
            </a:pPr>
            <a:r>
              <a:rPr lang="en-US" smtClean="0"/>
              <a:t>Điều kiện canh</a:t>
            </a:r>
          </a:p>
          <a:p>
            <a:pPr lvl="2" eaLnBrk="1" hangingPunct="1">
              <a:spcBef>
                <a:spcPts val="600"/>
              </a:spcBef>
              <a:spcAft>
                <a:spcPts val="600"/>
              </a:spcAft>
            </a:pPr>
            <a:r>
              <a:rPr lang="en-US" smtClean="0"/>
              <a:t>Hành động</a:t>
            </a:r>
          </a:p>
          <a:p>
            <a:pPr lvl="2" eaLnBrk="1" hangingPunct="1">
              <a:spcBef>
                <a:spcPts val="600"/>
              </a:spcBef>
              <a:spcAft>
                <a:spcPts val="600"/>
              </a:spcAft>
            </a:pPr>
            <a:r>
              <a:rPr lang="en-US" smtClean="0"/>
              <a:t>Trạng thái ẩn</a:t>
            </a:r>
            <a:endParaRPr lang="en-US" sz="2100">
              <a:solidFill>
                <a:schemeClr val="tx2"/>
              </a:solidFill>
            </a:endParaRPr>
          </a:p>
        </p:txBody>
      </p:sp>
      <p:sp>
        <p:nvSpPr>
          <p:cNvPr id="8198" name="Oval 34"/>
          <p:cNvSpPr>
            <a:spLocks noChangeArrowheads="1"/>
          </p:cNvSpPr>
          <p:nvPr/>
        </p:nvSpPr>
        <p:spPr bwMode="auto">
          <a:xfrm>
            <a:off x="6523200" y="1644650"/>
            <a:ext cx="332312" cy="311356"/>
          </a:xfrm>
          <a:prstGeom prst="ellipse">
            <a:avLst/>
          </a:prstGeom>
          <a:solidFill>
            <a:srgbClr val="000000"/>
          </a:solidFill>
          <a:ln w="0">
            <a:solidFill>
              <a:srgbClr val="990033"/>
            </a:solidFill>
            <a:round/>
            <a:headEnd/>
            <a:tailEnd/>
          </a:ln>
        </p:spPr>
        <p:txBody>
          <a:bodyPr lIns="104278" tIns="52139" rIns="104278" bIns="52139"/>
          <a:lstStyle/>
          <a:p>
            <a:endParaRPr lang="en-US"/>
          </a:p>
        </p:txBody>
      </p:sp>
      <p:grpSp>
        <p:nvGrpSpPr>
          <p:cNvPr id="8199" name="Group 42"/>
          <p:cNvGrpSpPr>
            <a:grpSpLocks/>
          </p:cNvGrpSpPr>
          <p:nvPr/>
        </p:nvGrpSpPr>
        <p:grpSpPr bwMode="auto">
          <a:xfrm>
            <a:off x="6480500" y="2202095"/>
            <a:ext cx="417712" cy="395317"/>
            <a:chOff x="3486" y="2030"/>
            <a:chExt cx="192" cy="185"/>
          </a:xfrm>
        </p:grpSpPr>
        <p:sp>
          <p:nvSpPr>
            <p:cNvPr id="8200" name="Oval 38"/>
            <p:cNvSpPr>
              <a:spLocks noChangeArrowheads="1"/>
            </p:cNvSpPr>
            <p:nvPr/>
          </p:nvSpPr>
          <p:spPr bwMode="auto">
            <a:xfrm>
              <a:off x="3486" y="2030"/>
              <a:ext cx="192" cy="185"/>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1" name="Oval 39"/>
            <p:cNvSpPr>
              <a:spLocks noChangeArrowheads="1"/>
            </p:cNvSpPr>
            <p:nvPr/>
          </p:nvSpPr>
          <p:spPr bwMode="auto">
            <a:xfrm>
              <a:off x="3514" y="2052"/>
              <a:ext cx="135" cy="142"/>
            </a:xfrm>
            <a:prstGeom prst="ellipse">
              <a:avLst/>
            </a:prstGeom>
            <a:solidFill>
              <a:srgbClr val="000000"/>
            </a:solidFill>
            <a:ln w="0">
              <a:solidFill>
                <a:srgbClr val="990033"/>
              </a:solidFill>
              <a:round/>
              <a:headEnd/>
              <a:tailEnd/>
            </a:ln>
          </p:spPr>
          <p:txBody>
            <a:bodyPr/>
            <a:lstStyle/>
            <a:p>
              <a:endParaRPr lang="en-US"/>
            </a:p>
          </p:txBody>
        </p:sp>
      </p:grpSp>
      <p:sp>
        <p:nvSpPr>
          <p:cNvPr id="3" name="Rectangle 2"/>
          <p:cNvSpPr/>
          <p:nvPr/>
        </p:nvSpPr>
        <p:spPr>
          <a:xfrm>
            <a:off x="1460500" y="730250"/>
            <a:ext cx="5271556" cy="590931"/>
          </a:xfrm>
          <a:prstGeom prst="rect">
            <a:avLst/>
          </a:prstGeom>
        </p:spPr>
        <p:txBody>
          <a:bodyPr wrap="square">
            <a:spAutoFit/>
          </a:bodyPr>
          <a:lstStyle/>
          <a:p>
            <a:pPr>
              <a:lnSpc>
                <a:spcPct val="90000"/>
              </a:lnSpc>
            </a:pPr>
            <a:r>
              <a:rPr lang="en-US" sz="3600" b="1">
                <a:solidFill>
                  <a:srgbClr val="FF0000"/>
                </a:solidFill>
              </a:rPr>
              <a:t>Các phần tử đồ họa</a:t>
            </a:r>
          </a:p>
        </p:txBody>
      </p:sp>
    </p:spTree>
    <p:extLst>
      <p:ext uri="{BB962C8B-B14F-4D97-AF65-F5344CB8AC3E}">
        <p14:creationId xmlns:p14="http://schemas.microsoft.com/office/powerpoint/2010/main" val="15086414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247563" y="2330450"/>
            <a:ext cx="8442537" cy="3939540"/>
          </a:xfrm>
        </p:spPr>
        <p:txBody>
          <a:bodyPr/>
          <a:lstStyle/>
          <a:p>
            <a:pPr lvl="1" algn="just" eaLnBrk="1" hangingPunct="1">
              <a:spcBef>
                <a:spcPts val="600"/>
              </a:spcBef>
              <a:spcAft>
                <a:spcPts val="600"/>
              </a:spcAft>
            </a:pPr>
            <a:r>
              <a:rPr lang="en-US" sz="2800" b="1" smtClean="0"/>
              <a:t>Trạng thái </a:t>
            </a:r>
            <a:r>
              <a:rPr lang="en-US" sz="2800" b="1" smtClean="0">
                <a:solidFill>
                  <a:schemeClr val="tx1"/>
                </a:solidFill>
              </a:rPr>
              <a:t>(State)</a:t>
            </a:r>
          </a:p>
          <a:p>
            <a:pPr lvl="1" algn="just" eaLnBrk="1" hangingPunct="1">
              <a:spcBef>
                <a:spcPts val="600"/>
              </a:spcBef>
              <a:spcAft>
                <a:spcPts val="600"/>
              </a:spcAft>
            </a:pPr>
            <a:r>
              <a:rPr lang="en-US" sz="2000" smtClean="0"/>
              <a:t>Trạng thái được xác định từ khảo sát thuộc tính lớp và quan hệ giữa các lớp</a:t>
            </a:r>
          </a:p>
          <a:p>
            <a:pPr lvl="2" algn="just" eaLnBrk="1" hangingPunct="1">
              <a:spcBef>
                <a:spcPts val="600"/>
              </a:spcBef>
              <a:spcAft>
                <a:spcPts val="600"/>
              </a:spcAft>
            </a:pPr>
            <a:r>
              <a:rPr lang="en-US" sz="2000" smtClean="0"/>
              <a:t>Ký pháp đồ họa</a:t>
            </a:r>
          </a:p>
          <a:p>
            <a:pPr lvl="2" algn="just" eaLnBrk="1" hangingPunct="1">
              <a:spcBef>
                <a:spcPts val="600"/>
              </a:spcBef>
              <a:spcAft>
                <a:spcPts val="600"/>
              </a:spcAft>
            </a:pPr>
            <a:endParaRPr lang="en-US">
              <a:solidFill>
                <a:schemeClr val="tx1"/>
              </a:solidFill>
            </a:endParaRPr>
          </a:p>
          <a:p>
            <a:pPr lvl="2" algn="just" eaLnBrk="1" hangingPunct="1">
              <a:spcBef>
                <a:spcPts val="600"/>
              </a:spcBef>
              <a:spcAft>
                <a:spcPts val="600"/>
              </a:spcAft>
            </a:pPr>
            <a:endParaRPr lang="en-US" smtClean="0">
              <a:solidFill>
                <a:schemeClr val="tx1"/>
              </a:solidFill>
            </a:endParaRPr>
          </a:p>
          <a:p>
            <a:pPr marL="457200" lvl="2" algn="just" eaLnBrk="1" hangingPunct="1">
              <a:spcBef>
                <a:spcPts val="600"/>
              </a:spcBef>
              <a:spcAft>
                <a:spcPts val="600"/>
              </a:spcAft>
            </a:pPr>
            <a:r>
              <a:rPr lang="en-US" sz="2000" smtClean="0"/>
              <a:t>Khi đối tượng trong trạng thái nào đó nó thực hiện vài hoạt động (</a:t>
            </a:r>
            <a:r>
              <a:rPr lang="en-US" sz="2000" smtClean="0">
                <a:solidFill>
                  <a:schemeClr val="tx1"/>
                </a:solidFill>
              </a:rPr>
              <a:t>Activity</a:t>
            </a:r>
            <a:r>
              <a:rPr lang="en-US" sz="2000" smtClean="0"/>
              <a:t>)</a:t>
            </a:r>
          </a:p>
          <a:p>
            <a:pPr marL="457200" lvl="2" algn="just" eaLnBrk="1" hangingPunct="1">
              <a:spcBef>
                <a:spcPts val="600"/>
              </a:spcBef>
              <a:spcAft>
                <a:spcPts val="600"/>
              </a:spcAft>
            </a:pPr>
            <a:r>
              <a:rPr lang="en-US" smtClean="0"/>
              <a:t>	Phát sinh báo cáo, Thực hiện tính toán và Gửi thông điệp đến đối tượng khác</a:t>
            </a:r>
          </a:p>
          <a:p>
            <a:pPr marL="457200" lvl="2" algn="just" eaLnBrk="1" hangingPunct="1">
              <a:spcBef>
                <a:spcPts val="600"/>
              </a:spcBef>
              <a:spcAft>
                <a:spcPts val="600"/>
              </a:spcAft>
            </a:pPr>
            <a:r>
              <a:rPr lang="en-US" smtClean="0"/>
              <a:t>	Có năm loại thông tin có thể gộp trong trạng thái</a:t>
            </a:r>
          </a:p>
          <a:p>
            <a:pPr lvl="3" algn="just" eaLnBrk="1" hangingPunct="1">
              <a:spcBef>
                <a:spcPts val="600"/>
              </a:spcBef>
              <a:spcAft>
                <a:spcPts val="600"/>
              </a:spcAft>
            </a:pPr>
            <a:r>
              <a:rPr lang="en-US" smtClean="0"/>
              <a:t>Hoạt động, Hành động vào, Hành động ra, Sự kiện, Lịch sử trạng thái.</a:t>
            </a:r>
          </a:p>
        </p:txBody>
      </p:sp>
      <p:grpSp>
        <p:nvGrpSpPr>
          <p:cNvPr id="9220" name="Group 12"/>
          <p:cNvGrpSpPr>
            <a:grpSpLocks/>
          </p:cNvGrpSpPr>
          <p:nvPr/>
        </p:nvGrpSpPr>
        <p:grpSpPr bwMode="auto">
          <a:xfrm>
            <a:off x="4737098" y="3545607"/>
            <a:ext cx="1290262" cy="517760"/>
            <a:chOff x="4346" y="830"/>
            <a:chExt cx="695" cy="296"/>
          </a:xfrm>
        </p:grpSpPr>
        <p:sp>
          <p:nvSpPr>
            <p:cNvPr id="9221" name="AutoShape 10"/>
            <p:cNvSpPr>
              <a:spLocks noChangeArrowheads="1"/>
            </p:cNvSpPr>
            <p:nvPr/>
          </p:nvSpPr>
          <p:spPr bwMode="auto">
            <a:xfrm>
              <a:off x="4355" y="830"/>
              <a:ext cx="671" cy="296"/>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9222" name="Rectangle 11"/>
            <p:cNvSpPr>
              <a:spLocks noChangeArrowheads="1"/>
            </p:cNvSpPr>
            <p:nvPr/>
          </p:nvSpPr>
          <p:spPr bwMode="auto">
            <a:xfrm>
              <a:off x="4346" y="917"/>
              <a:ext cx="69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Tên trạng thái</a:t>
              </a:r>
              <a:endParaRPr lang="en-US"/>
            </a:p>
          </p:txBody>
        </p:sp>
      </p:grpSp>
      <p:sp>
        <p:nvSpPr>
          <p:cNvPr id="8" name="Rectangle 7"/>
          <p:cNvSpPr/>
          <p:nvPr/>
        </p:nvSpPr>
        <p:spPr>
          <a:xfrm>
            <a:off x="1460500" y="730250"/>
            <a:ext cx="5271556" cy="590931"/>
          </a:xfrm>
          <a:prstGeom prst="rect">
            <a:avLst/>
          </a:prstGeom>
        </p:spPr>
        <p:txBody>
          <a:bodyPr wrap="square">
            <a:spAutoFit/>
          </a:bodyPr>
          <a:lstStyle/>
          <a:p>
            <a:pPr>
              <a:lnSpc>
                <a:spcPct val="90000"/>
              </a:lnSpc>
            </a:pPr>
            <a:r>
              <a:rPr lang="en-US" sz="3600" b="1">
                <a:solidFill>
                  <a:srgbClr val="FF0000"/>
                </a:solidFill>
              </a:rPr>
              <a:t>Các phần tử đồ họa</a:t>
            </a:r>
          </a:p>
        </p:txBody>
      </p:sp>
    </p:spTree>
    <p:extLst>
      <p:ext uri="{BB962C8B-B14F-4D97-AF65-F5344CB8AC3E}">
        <p14:creationId xmlns:p14="http://schemas.microsoft.com/office/powerpoint/2010/main" val="32301621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623782" y="1416050"/>
            <a:ext cx="7024970" cy="4583994"/>
          </a:xfrm>
        </p:spPr>
        <p:txBody>
          <a:bodyPr/>
          <a:lstStyle/>
          <a:p>
            <a:pPr marL="228600" lvl="1" indent="-50800" eaLnBrk="1" hangingPunct="1"/>
            <a:r>
              <a:rPr lang="en-US" sz="2800" b="1" smtClean="0"/>
              <a:t>Chuyển dịch</a:t>
            </a:r>
            <a:r>
              <a:rPr lang="en-US" sz="2800" b="1" smtClean="0">
                <a:solidFill>
                  <a:schemeClr val="tx1"/>
                </a:solidFill>
              </a:rPr>
              <a:t>(Transition</a:t>
            </a:r>
            <a:r>
              <a:rPr lang="en-US" smtClean="0">
                <a:solidFill>
                  <a:schemeClr val="tx1"/>
                </a:solidFill>
              </a:rPr>
              <a:t>)</a:t>
            </a:r>
          </a:p>
          <a:p>
            <a:pPr marL="457200" lvl="2" algn="just" eaLnBrk="1" hangingPunct="1">
              <a:spcBef>
                <a:spcPts val="600"/>
              </a:spcBef>
              <a:spcAft>
                <a:spcPts val="600"/>
              </a:spcAft>
            </a:pPr>
            <a:r>
              <a:rPr lang="en-US"/>
              <a:t>Chuyển dịch là chuyển động từ trạng thái này sang trạng thái khác</a:t>
            </a:r>
          </a:p>
          <a:p>
            <a:pPr marL="457200" lvl="2" algn="just" eaLnBrk="1" hangingPunct="1">
              <a:spcBef>
                <a:spcPts val="600"/>
              </a:spcBef>
              <a:spcAft>
                <a:spcPts val="600"/>
              </a:spcAft>
            </a:pPr>
            <a:r>
              <a:rPr lang="en-US"/>
              <a:t>Chuyển dịch phản thân</a:t>
            </a:r>
          </a:p>
          <a:p>
            <a:pPr marL="457200" lvl="2" algn="just" eaLnBrk="1" hangingPunct="1">
              <a:spcBef>
                <a:spcPts val="600"/>
              </a:spcBef>
              <a:spcAft>
                <a:spcPts val="600"/>
              </a:spcAft>
            </a:pPr>
            <a:r>
              <a:rPr lang="en-US"/>
              <a:t>Đặc tả chuyển dịch</a:t>
            </a:r>
          </a:p>
          <a:p>
            <a:pPr marL="457200" lvl="3" algn="just" eaLnBrk="1" hangingPunct="1">
              <a:spcBef>
                <a:spcPts val="600"/>
              </a:spcBef>
              <a:spcAft>
                <a:spcPts val="600"/>
              </a:spcAft>
            </a:pPr>
            <a:r>
              <a:rPr lang="en-US" sz="1600"/>
              <a:t>Sự kiện (</a:t>
            </a:r>
            <a:r>
              <a:rPr lang="en-US" sz="1600">
                <a:solidFill>
                  <a:schemeClr val="hlink"/>
                </a:solidFill>
              </a:rPr>
              <a:t>Event</a:t>
            </a:r>
            <a:r>
              <a:rPr lang="en-US" sz="1600"/>
              <a:t>): cái gì đó là nguyên nhân chuyển từ trạng thái này sang trạng thái khác</a:t>
            </a:r>
          </a:p>
          <a:p>
            <a:pPr marL="457200" lvl="3" algn="just" eaLnBrk="1" hangingPunct="1">
              <a:spcBef>
                <a:spcPts val="600"/>
              </a:spcBef>
              <a:spcAft>
                <a:spcPts val="600"/>
              </a:spcAft>
              <a:buFont typeface="Wingdings" pitchFamily="2" charset="2"/>
              <a:buNone/>
            </a:pPr>
            <a:r>
              <a:rPr lang="en-US" sz="1600"/>
              <a:t>     Hầu hết chuyển dịch đều có sự kiện. Sự kiện có thể có đối số, thí dụ, Remove passenger(name)</a:t>
            </a:r>
          </a:p>
          <a:p>
            <a:pPr marL="457200" lvl="3" algn="just" eaLnBrk="1" hangingPunct="1">
              <a:spcBef>
                <a:spcPts val="600"/>
              </a:spcBef>
              <a:spcAft>
                <a:spcPts val="600"/>
              </a:spcAft>
            </a:pPr>
            <a:r>
              <a:rPr lang="en-US" sz="1600"/>
              <a:t>Điều kiện canh (</a:t>
            </a:r>
            <a:r>
              <a:rPr lang="en-US" sz="1600">
                <a:solidFill>
                  <a:schemeClr val="hlink"/>
                </a:solidFill>
              </a:rPr>
              <a:t>Guard</a:t>
            </a:r>
            <a:r>
              <a:rPr lang="en-US" sz="1600"/>
              <a:t>): xác định khi nào sự kiện xảy ra, thí dụ, Trạng thái máy bay từ Open sang Full khi chỗ cuối cùng đã có người mua vé</a:t>
            </a:r>
          </a:p>
          <a:p>
            <a:pPr marL="457200" lvl="3" algn="just" eaLnBrk="1" hangingPunct="1">
              <a:spcBef>
                <a:spcPts val="600"/>
              </a:spcBef>
              <a:spcAft>
                <a:spcPts val="600"/>
              </a:spcAft>
            </a:pPr>
            <a:r>
              <a:rPr lang="en-US" sz="1600"/>
              <a:t>Hành động (</a:t>
            </a:r>
            <a:r>
              <a:rPr lang="en-US" sz="1600">
                <a:solidFill>
                  <a:schemeClr val="hlink"/>
                </a:solidFill>
              </a:rPr>
              <a:t>Action</a:t>
            </a:r>
            <a:r>
              <a:rPr lang="en-US" sz="1600"/>
              <a:t>): hành vi không ngắt được, xảy ra như một phần của chuyển tiếp.</a:t>
            </a:r>
          </a:p>
          <a:p>
            <a:pPr lvl="1" eaLnBrk="1" hangingPunct="1"/>
            <a:endParaRPr lang="en-US" smtClean="0"/>
          </a:p>
          <a:p>
            <a:pPr lvl="1" eaLnBrk="1" hangingPunct="1"/>
            <a:endParaRPr lang="en-US" smtClean="0"/>
          </a:p>
          <a:p>
            <a:pPr lvl="1" eaLnBrk="1" hangingPunct="1"/>
            <a:endParaRPr lang="en-US" smtClean="0"/>
          </a:p>
        </p:txBody>
      </p:sp>
      <p:grpSp>
        <p:nvGrpSpPr>
          <p:cNvPr id="11268" name="Group 38"/>
          <p:cNvGrpSpPr>
            <a:grpSpLocks/>
          </p:cNvGrpSpPr>
          <p:nvPr/>
        </p:nvGrpSpPr>
        <p:grpSpPr bwMode="auto">
          <a:xfrm>
            <a:off x="7839679" y="1928372"/>
            <a:ext cx="2307621" cy="1773678"/>
            <a:chOff x="4230" y="858"/>
            <a:chExt cx="1141" cy="902"/>
          </a:xfrm>
        </p:grpSpPr>
        <p:sp>
          <p:nvSpPr>
            <p:cNvPr id="11291" name="AutoShape 25"/>
            <p:cNvSpPr>
              <a:spLocks noChangeArrowheads="1"/>
            </p:cNvSpPr>
            <p:nvPr/>
          </p:nvSpPr>
          <p:spPr bwMode="auto">
            <a:xfrm>
              <a:off x="4230" y="858"/>
              <a:ext cx="1141" cy="349"/>
            </a:xfrm>
            <a:prstGeom prst="roundRect">
              <a:avLst>
                <a:gd name="adj" fmla="val 12069"/>
              </a:avLst>
            </a:prstGeom>
            <a:solidFill>
              <a:srgbClr val="FFFFCC"/>
            </a:solidFill>
            <a:ln w="0">
              <a:solidFill>
                <a:srgbClr val="990033"/>
              </a:solidFill>
              <a:round/>
              <a:headEnd/>
              <a:tailEnd/>
            </a:ln>
          </p:spPr>
          <p:txBody>
            <a:bodyPr/>
            <a:lstStyle/>
            <a:p>
              <a:endParaRPr lang="en-US"/>
            </a:p>
          </p:txBody>
        </p:sp>
        <p:sp>
          <p:nvSpPr>
            <p:cNvPr id="11292" name="Rectangle 26"/>
            <p:cNvSpPr>
              <a:spLocks noChangeArrowheads="1"/>
            </p:cNvSpPr>
            <p:nvPr/>
          </p:nvSpPr>
          <p:spPr bwMode="auto">
            <a:xfrm>
              <a:off x="4661" y="886"/>
              <a:ext cx="28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In Flight</a:t>
              </a:r>
              <a:endParaRPr lang="en-US" sz="1400"/>
            </a:p>
          </p:txBody>
        </p:sp>
        <p:sp>
          <p:nvSpPr>
            <p:cNvPr id="11293" name="Line 27"/>
            <p:cNvSpPr>
              <a:spLocks noChangeShapeType="1"/>
            </p:cNvSpPr>
            <p:nvPr/>
          </p:nvSpPr>
          <p:spPr bwMode="auto">
            <a:xfrm>
              <a:off x="4337" y="1032"/>
              <a:ext cx="927"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4" name="Rectangle 28"/>
            <p:cNvSpPr>
              <a:spLocks noChangeArrowheads="1"/>
            </p:cNvSpPr>
            <p:nvPr/>
          </p:nvSpPr>
          <p:spPr bwMode="auto">
            <a:xfrm>
              <a:off x="4311" y="1052"/>
              <a:ext cx="909"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exit/ Record landing time</a:t>
              </a:r>
              <a:endParaRPr lang="en-US" sz="1400"/>
            </a:p>
          </p:txBody>
        </p:sp>
        <p:sp>
          <p:nvSpPr>
            <p:cNvPr id="11295" name="Freeform 29"/>
            <p:cNvSpPr>
              <a:spLocks/>
            </p:cNvSpPr>
            <p:nvPr/>
          </p:nvSpPr>
          <p:spPr bwMode="auto">
            <a:xfrm>
              <a:off x="4798" y="1207"/>
              <a:ext cx="29" cy="294"/>
            </a:xfrm>
            <a:custGeom>
              <a:avLst/>
              <a:gdLst>
                <a:gd name="T0" fmla="*/ 0 w 5"/>
                <a:gd name="T1" fmla="*/ 0 h 49"/>
                <a:gd name="T2" fmla="*/ 0 w 5"/>
                <a:gd name="T3" fmla="*/ 10584 h 49"/>
                <a:gd name="T4" fmla="*/ 974 w 5"/>
                <a:gd name="T5" fmla="*/ 7992 h 49"/>
                <a:gd name="T6" fmla="*/ 0 60000 65536"/>
                <a:gd name="T7" fmla="*/ 0 60000 65536"/>
                <a:gd name="T8" fmla="*/ 0 60000 65536"/>
              </a:gdLst>
              <a:ahLst/>
              <a:cxnLst>
                <a:cxn ang="T6">
                  <a:pos x="T0" y="T1"/>
                </a:cxn>
                <a:cxn ang="T7">
                  <a:pos x="T2" y="T3"/>
                </a:cxn>
                <a:cxn ang="T8">
                  <a:pos x="T4" y="T5"/>
                </a:cxn>
              </a:cxnLst>
              <a:rect l="0" t="0" r="r" b="b"/>
              <a:pathLst>
                <a:path w="5" h="49">
                  <a:moveTo>
                    <a:pt x="0" y="0"/>
                  </a:moveTo>
                  <a:lnTo>
                    <a:pt x="0" y="49"/>
                  </a:lnTo>
                  <a:lnTo>
                    <a:pt x="5" y="37"/>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6" name="Line 30"/>
            <p:cNvSpPr>
              <a:spLocks noChangeShapeType="1"/>
            </p:cNvSpPr>
            <p:nvPr/>
          </p:nvSpPr>
          <p:spPr bwMode="auto">
            <a:xfrm flipH="1" flipV="1">
              <a:off x="4774" y="1429"/>
              <a:ext cx="24" cy="7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7" name="AutoShape 31"/>
            <p:cNvSpPr>
              <a:spLocks noChangeArrowheads="1"/>
            </p:cNvSpPr>
            <p:nvPr/>
          </p:nvSpPr>
          <p:spPr bwMode="auto">
            <a:xfrm>
              <a:off x="4517" y="1501"/>
              <a:ext cx="567" cy="259"/>
            </a:xfrm>
            <a:prstGeom prst="roundRect">
              <a:avLst>
                <a:gd name="adj" fmla="val 16278"/>
              </a:avLst>
            </a:prstGeom>
            <a:solidFill>
              <a:srgbClr val="FFFFCC"/>
            </a:solidFill>
            <a:ln w="0">
              <a:solidFill>
                <a:srgbClr val="990033"/>
              </a:solidFill>
              <a:round/>
              <a:headEnd/>
              <a:tailEnd/>
            </a:ln>
          </p:spPr>
          <p:txBody>
            <a:bodyPr/>
            <a:lstStyle/>
            <a:p>
              <a:endParaRPr lang="en-US"/>
            </a:p>
          </p:txBody>
        </p:sp>
        <p:sp>
          <p:nvSpPr>
            <p:cNvPr id="11298" name="Rectangle 32"/>
            <p:cNvSpPr>
              <a:spLocks noChangeArrowheads="1"/>
            </p:cNvSpPr>
            <p:nvPr/>
          </p:nvSpPr>
          <p:spPr bwMode="auto">
            <a:xfrm>
              <a:off x="4672" y="1561"/>
              <a:ext cx="265"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Landed</a:t>
              </a:r>
              <a:endParaRPr lang="en-US" sz="1400"/>
            </a:p>
          </p:txBody>
        </p:sp>
        <p:sp>
          <p:nvSpPr>
            <p:cNvPr id="11299" name="Freeform 33"/>
            <p:cNvSpPr>
              <a:spLocks/>
            </p:cNvSpPr>
            <p:nvPr/>
          </p:nvSpPr>
          <p:spPr bwMode="auto">
            <a:xfrm>
              <a:off x="4798" y="1207"/>
              <a:ext cx="29" cy="294"/>
            </a:xfrm>
            <a:custGeom>
              <a:avLst/>
              <a:gdLst>
                <a:gd name="T0" fmla="*/ 0 w 5"/>
                <a:gd name="T1" fmla="*/ 0 h 49"/>
                <a:gd name="T2" fmla="*/ 0 w 5"/>
                <a:gd name="T3" fmla="*/ 10584 h 49"/>
                <a:gd name="T4" fmla="*/ 974 w 5"/>
                <a:gd name="T5" fmla="*/ 7992 h 49"/>
                <a:gd name="T6" fmla="*/ 0 60000 65536"/>
                <a:gd name="T7" fmla="*/ 0 60000 65536"/>
                <a:gd name="T8" fmla="*/ 0 60000 65536"/>
              </a:gdLst>
              <a:ahLst/>
              <a:cxnLst>
                <a:cxn ang="T6">
                  <a:pos x="T0" y="T1"/>
                </a:cxn>
                <a:cxn ang="T7">
                  <a:pos x="T2" y="T3"/>
                </a:cxn>
                <a:cxn ang="T8">
                  <a:pos x="T4" y="T5"/>
                </a:cxn>
              </a:cxnLst>
              <a:rect l="0" t="0" r="r" b="b"/>
              <a:pathLst>
                <a:path w="5" h="49">
                  <a:moveTo>
                    <a:pt x="0" y="0"/>
                  </a:moveTo>
                  <a:lnTo>
                    <a:pt x="0" y="49"/>
                  </a:lnTo>
                  <a:lnTo>
                    <a:pt x="5" y="37"/>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0" name="Line 34"/>
            <p:cNvSpPr>
              <a:spLocks noChangeShapeType="1"/>
            </p:cNvSpPr>
            <p:nvPr/>
          </p:nvSpPr>
          <p:spPr bwMode="auto">
            <a:xfrm flipH="1" flipV="1">
              <a:off x="4774" y="1429"/>
              <a:ext cx="24" cy="7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1" name="Freeform 35"/>
            <p:cNvSpPr>
              <a:spLocks/>
            </p:cNvSpPr>
            <p:nvPr/>
          </p:nvSpPr>
          <p:spPr bwMode="auto">
            <a:xfrm>
              <a:off x="4798" y="1207"/>
              <a:ext cx="29" cy="294"/>
            </a:xfrm>
            <a:custGeom>
              <a:avLst/>
              <a:gdLst>
                <a:gd name="T0" fmla="*/ 0 w 5"/>
                <a:gd name="T1" fmla="*/ 0 h 49"/>
                <a:gd name="T2" fmla="*/ 0 w 5"/>
                <a:gd name="T3" fmla="*/ 10584 h 49"/>
                <a:gd name="T4" fmla="*/ 974 w 5"/>
                <a:gd name="T5" fmla="*/ 7992 h 49"/>
                <a:gd name="T6" fmla="*/ 0 60000 65536"/>
                <a:gd name="T7" fmla="*/ 0 60000 65536"/>
                <a:gd name="T8" fmla="*/ 0 60000 65536"/>
              </a:gdLst>
              <a:ahLst/>
              <a:cxnLst>
                <a:cxn ang="T6">
                  <a:pos x="T0" y="T1"/>
                </a:cxn>
                <a:cxn ang="T7">
                  <a:pos x="T2" y="T3"/>
                </a:cxn>
                <a:cxn ang="T8">
                  <a:pos x="T4" y="T5"/>
                </a:cxn>
              </a:cxnLst>
              <a:rect l="0" t="0" r="r" b="b"/>
              <a:pathLst>
                <a:path w="5" h="49">
                  <a:moveTo>
                    <a:pt x="0" y="0"/>
                  </a:moveTo>
                  <a:lnTo>
                    <a:pt x="0" y="49"/>
                  </a:lnTo>
                  <a:lnTo>
                    <a:pt x="5" y="37"/>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2" name="Line 36"/>
            <p:cNvSpPr>
              <a:spLocks noChangeShapeType="1"/>
            </p:cNvSpPr>
            <p:nvPr/>
          </p:nvSpPr>
          <p:spPr bwMode="auto">
            <a:xfrm flipH="1" flipV="1">
              <a:off x="4774" y="1429"/>
              <a:ext cx="24" cy="7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3" name="Rectangle 37"/>
            <p:cNvSpPr>
              <a:spLocks noChangeArrowheads="1"/>
            </p:cNvSpPr>
            <p:nvPr/>
          </p:nvSpPr>
          <p:spPr bwMode="auto">
            <a:xfrm>
              <a:off x="4838" y="1285"/>
              <a:ext cx="263"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Landan</a:t>
              </a:r>
              <a:endParaRPr lang="en-US" sz="1400"/>
            </a:p>
          </p:txBody>
        </p:sp>
      </p:grpSp>
      <p:grpSp>
        <p:nvGrpSpPr>
          <p:cNvPr id="11269" name="Group 48"/>
          <p:cNvGrpSpPr>
            <a:grpSpLocks/>
          </p:cNvGrpSpPr>
          <p:nvPr/>
        </p:nvGrpSpPr>
        <p:grpSpPr bwMode="auto">
          <a:xfrm>
            <a:off x="8155116" y="4027854"/>
            <a:ext cx="1839784" cy="1198196"/>
            <a:chOff x="4280" y="2116"/>
            <a:chExt cx="991" cy="685"/>
          </a:xfrm>
        </p:grpSpPr>
        <p:sp>
          <p:nvSpPr>
            <p:cNvPr id="11282" name="AutoShape 39"/>
            <p:cNvSpPr>
              <a:spLocks noChangeArrowheads="1"/>
            </p:cNvSpPr>
            <p:nvPr/>
          </p:nvSpPr>
          <p:spPr bwMode="auto">
            <a:xfrm>
              <a:off x="4518" y="2549"/>
              <a:ext cx="574" cy="252"/>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11283" name="Rectangle 40"/>
            <p:cNvSpPr>
              <a:spLocks noChangeArrowheads="1"/>
            </p:cNvSpPr>
            <p:nvPr/>
          </p:nvSpPr>
          <p:spPr bwMode="auto">
            <a:xfrm>
              <a:off x="4713" y="2625"/>
              <a:ext cx="21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Open</a:t>
              </a:r>
              <a:endParaRPr lang="en-US" sz="1400"/>
            </a:p>
          </p:txBody>
        </p:sp>
        <p:sp>
          <p:nvSpPr>
            <p:cNvPr id="11284" name="Arc 41"/>
            <p:cNvSpPr>
              <a:spLocks/>
            </p:cNvSpPr>
            <p:nvPr/>
          </p:nvSpPr>
          <p:spPr bwMode="auto">
            <a:xfrm>
              <a:off x="4697" y="2262"/>
              <a:ext cx="216" cy="285"/>
            </a:xfrm>
            <a:custGeom>
              <a:avLst/>
              <a:gdLst>
                <a:gd name="T0" fmla="*/ 0 w 43200"/>
                <a:gd name="T1" fmla="*/ 0 h 27022"/>
                <a:gd name="T2" fmla="*/ 0 w 43200"/>
                <a:gd name="T3" fmla="*/ 0 h 27022"/>
                <a:gd name="T4" fmla="*/ 0 w 43200"/>
                <a:gd name="T5" fmla="*/ 0 h 27022"/>
                <a:gd name="T6" fmla="*/ 0 60000 65536"/>
                <a:gd name="T7" fmla="*/ 0 60000 65536"/>
                <a:gd name="T8" fmla="*/ 0 60000 65536"/>
              </a:gdLst>
              <a:ahLst/>
              <a:cxnLst>
                <a:cxn ang="T6">
                  <a:pos x="T0" y="T1"/>
                </a:cxn>
                <a:cxn ang="T7">
                  <a:pos x="T2" y="T3"/>
                </a:cxn>
                <a:cxn ang="T8">
                  <a:pos x="T4" y="T5"/>
                </a:cxn>
              </a:cxnLst>
              <a:rect l="0" t="0" r="r" b="b"/>
              <a:pathLst>
                <a:path w="43200" h="27022" fill="none" extrusionOk="0">
                  <a:moveTo>
                    <a:pt x="563" y="26500"/>
                  </a:moveTo>
                  <a:cubicBezTo>
                    <a:pt x="189" y="24894"/>
                    <a:pt x="0" y="23249"/>
                    <a:pt x="0" y="21600"/>
                  </a:cubicBezTo>
                  <a:cubicBezTo>
                    <a:pt x="0" y="9670"/>
                    <a:pt x="9670" y="0"/>
                    <a:pt x="21600" y="0"/>
                  </a:cubicBezTo>
                  <a:cubicBezTo>
                    <a:pt x="33529" y="0"/>
                    <a:pt x="43200" y="9670"/>
                    <a:pt x="43200" y="21600"/>
                  </a:cubicBezTo>
                  <a:cubicBezTo>
                    <a:pt x="43199" y="23429"/>
                    <a:pt x="42967" y="25251"/>
                    <a:pt x="42508" y="27022"/>
                  </a:cubicBezTo>
                </a:path>
                <a:path w="43200" h="27022" stroke="0" extrusionOk="0">
                  <a:moveTo>
                    <a:pt x="563" y="26500"/>
                  </a:moveTo>
                  <a:cubicBezTo>
                    <a:pt x="189" y="24894"/>
                    <a:pt x="0" y="23249"/>
                    <a:pt x="0" y="21600"/>
                  </a:cubicBezTo>
                  <a:cubicBezTo>
                    <a:pt x="0" y="9670"/>
                    <a:pt x="9670" y="0"/>
                    <a:pt x="21600" y="0"/>
                  </a:cubicBezTo>
                  <a:cubicBezTo>
                    <a:pt x="33529" y="0"/>
                    <a:pt x="43200" y="9670"/>
                    <a:pt x="43200" y="21600"/>
                  </a:cubicBezTo>
                  <a:cubicBezTo>
                    <a:pt x="43199" y="23429"/>
                    <a:pt x="42967" y="25251"/>
                    <a:pt x="42508" y="27022"/>
                  </a:cubicBezTo>
                  <a:lnTo>
                    <a:pt x="21600" y="21600"/>
                  </a:lnTo>
                  <a:lnTo>
                    <a:pt x="563" y="265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5" name="Line 42"/>
            <p:cNvSpPr>
              <a:spLocks noChangeShapeType="1"/>
            </p:cNvSpPr>
            <p:nvPr/>
          </p:nvSpPr>
          <p:spPr bwMode="auto">
            <a:xfrm flipV="1">
              <a:off x="4907" y="2477"/>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43"/>
            <p:cNvSpPr>
              <a:spLocks noChangeShapeType="1"/>
            </p:cNvSpPr>
            <p:nvPr/>
          </p:nvSpPr>
          <p:spPr bwMode="auto">
            <a:xfrm flipH="1" flipV="1">
              <a:off x="4877" y="2477"/>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Arc 44"/>
            <p:cNvSpPr>
              <a:spLocks/>
            </p:cNvSpPr>
            <p:nvPr/>
          </p:nvSpPr>
          <p:spPr bwMode="auto">
            <a:xfrm>
              <a:off x="4697" y="2262"/>
              <a:ext cx="216" cy="285"/>
            </a:xfrm>
            <a:custGeom>
              <a:avLst/>
              <a:gdLst>
                <a:gd name="T0" fmla="*/ 0 w 43200"/>
                <a:gd name="T1" fmla="*/ 0 h 27022"/>
                <a:gd name="T2" fmla="*/ 0 w 43200"/>
                <a:gd name="T3" fmla="*/ 0 h 27022"/>
                <a:gd name="T4" fmla="*/ 0 w 43200"/>
                <a:gd name="T5" fmla="*/ 0 h 27022"/>
                <a:gd name="T6" fmla="*/ 0 60000 65536"/>
                <a:gd name="T7" fmla="*/ 0 60000 65536"/>
                <a:gd name="T8" fmla="*/ 0 60000 65536"/>
              </a:gdLst>
              <a:ahLst/>
              <a:cxnLst>
                <a:cxn ang="T6">
                  <a:pos x="T0" y="T1"/>
                </a:cxn>
                <a:cxn ang="T7">
                  <a:pos x="T2" y="T3"/>
                </a:cxn>
                <a:cxn ang="T8">
                  <a:pos x="T4" y="T5"/>
                </a:cxn>
              </a:cxnLst>
              <a:rect l="0" t="0" r="r" b="b"/>
              <a:pathLst>
                <a:path w="43200" h="27022" fill="none" extrusionOk="0">
                  <a:moveTo>
                    <a:pt x="563" y="26500"/>
                  </a:moveTo>
                  <a:cubicBezTo>
                    <a:pt x="189" y="24894"/>
                    <a:pt x="0" y="23249"/>
                    <a:pt x="0" y="21600"/>
                  </a:cubicBezTo>
                  <a:cubicBezTo>
                    <a:pt x="0" y="9670"/>
                    <a:pt x="9670" y="0"/>
                    <a:pt x="21600" y="0"/>
                  </a:cubicBezTo>
                  <a:cubicBezTo>
                    <a:pt x="33529" y="0"/>
                    <a:pt x="43200" y="9670"/>
                    <a:pt x="43200" y="21600"/>
                  </a:cubicBezTo>
                  <a:cubicBezTo>
                    <a:pt x="43199" y="23429"/>
                    <a:pt x="42967" y="25251"/>
                    <a:pt x="42508" y="27022"/>
                  </a:cubicBezTo>
                </a:path>
                <a:path w="43200" h="27022" stroke="0" extrusionOk="0">
                  <a:moveTo>
                    <a:pt x="563" y="26500"/>
                  </a:moveTo>
                  <a:cubicBezTo>
                    <a:pt x="189" y="24894"/>
                    <a:pt x="0" y="23249"/>
                    <a:pt x="0" y="21600"/>
                  </a:cubicBezTo>
                  <a:cubicBezTo>
                    <a:pt x="0" y="9670"/>
                    <a:pt x="9670" y="0"/>
                    <a:pt x="21600" y="0"/>
                  </a:cubicBezTo>
                  <a:cubicBezTo>
                    <a:pt x="33529" y="0"/>
                    <a:pt x="43200" y="9670"/>
                    <a:pt x="43200" y="21600"/>
                  </a:cubicBezTo>
                  <a:cubicBezTo>
                    <a:pt x="43199" y="23429"/>
                    <a:pt x="42967" y="25251"/>
                    <a:pt x="42508" y="27022"/>
                  </a:cubicBezTo>
                  <a:lnTo>
                    <a:pt x="21600" y="21600"/>
                  </a:lnTo>
                  <a:lnTo>
                    <a:pt x="563" y="265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8" name="Line 45"/>
            <p:cNvSpPr>
              <a:spLocks noChangeShapeType="1"/>
            </p:cNvSpPr>
            <p:nvPr/>
          </p:nvSpPr>
          <p:spPr bwMode="auto">
            <a:xfrm flipV="1">
              <a:off x="4907" y="2477"/>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46"/>
            <p:cNvSpPr>
              <a:spLocks noChangeShapeType="1"/>
            </p:cNvSpPr>
            <p:nvPr/>
          </p:nvSpPr>
          <p:spPr bwMode="auto">
            <a:xfrm flipH="1" flipV="1">
              <a:off x="4877" y="2477"/>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Rectangle 47"/>
            <p:cNvSpPr>
              <a:spLocks noChangeArrowheads="1"/>
            </p:cNvSpPr>
            <p:nvPr/>
          </p:nvSpPr>
          <p:spPr bwMode="auto">
            <a:xfrm>
              <a:off x="4280" y="2116"/>
              <a:ext cx="99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Pass / Remove passenger</a:t>
              </a:r>
              <a:endParaRPr lang="en-US" sz="1400"/>
            </a:p>
          </p:txBody>
        </p:sp>
      </p:grpSp>
      <p:grpSp>
        <p:nvGrpSpPr>
          <p:cNvPr id="11270" name="Group 62"/>
          <p:cNvGrpSpPr>
            <a:grpSpLocks/>
          </p:cNvGrpSpPr>
          <p:nvPr/>
        </p:nvGrpSpPr>
        <p:grpSpPr bwMode="auto">
          <a:xfrm>
            <a:off x="2038430" y="6151901"/>
            <a:ext cx="6605402" cy="648949"/>
            <a:chOff x="1626" y="3579"/>
            <a:chExt cx="3558" cy="371"/>
          </a:xfrm>
        </p:grpSpPr>
        <p:sp>
          <p:nvSpPr>
            <p:cNvPr id="11271" name="AutoShape 50"/>
            <p:cNvSpPr>
              <a:spLocks noChangeArrowheads="1"/>
            </p:cNvSpPr>
            <p:nvPr/>
          </p:nvSpPr>
          <p:spPr bwMode="auto">
            <a:xfrm>
              <a:off x="1626" y="3579"/>
              <a:ext cx="787" cy="371"/>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11272" name="Rectangle 51"/>
            <p:cNvSpPr>
              <a:spLocks noChangeArrowheads="1"/>
            </p:cNvSpPr>
            <p:nvPr/>
          </p:nvSpPr>
          <p:spPr bwMode="auto">
            <a:xfrm>
              <a:off x="1886" y="3701"/>
              <a:ext cx="27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State 1</a:t>
              </a:r>
              <a:endParaRPr lang="en-US" sz="1400"/>
            </a:p>
          </p:txBody>
        </p:sp>
        <p:sp>
          <p:nvSpPr>
            <p:cNvPr id="11273" name="Freeform 52"/>
            <p:cNvSpPr>
              <a:spLocks/>
            </p:cNvSpPr>
            <p:nvPr/>
          </p:nvSpPr>
          <p:spPr bwMode="auto">
            <a:xfrm>
              <a:off x="2413" y="3765"/>
              <a:ext cx="1984" cy="44"/>
            </a:xfrm>
            <a:custGeom>
              <a:avLst/>
              <a:gdLst>
                <a:gd name="T0" fmla="*/ 0 w 242"/>
                <a:gd name="T1" fmla="*/ 0 h 5"/>
                <a:gd name="T2" fmla="*/ 133354 w 242"/>
                <a:gd name="T3" fmla="*/ 0 h 5"/>
                <a:gd name="T4" fmla="*/ 126763 w 242"/>
                <a:gd name="T5" fmla="*/ 3406 h 5"/>
                <a:gd name="T6" fmla="*/ 0 60000 65536"/>
                <a:gd name="T7" fmla="*/ 0 60000 65536"/>
                <a:gd name="T8" fmla="*/ 0 60000 65536"/>
              </a:gdLst>
              <a:ahLst/>
              <a:cxnLst>
                <a:cxn ang="T6">
                  <a:pos x="T0" y="T1"/>
                </a:cxn>
                <a:cxn ang="T7">
                  <a:pos x="T2" y="T3"/>
                </a:cxn>
                <a:cxn ang="T8">
                  <a:pos x="T4" y="T5"/>
                </a:cxn>
              </a:cxnLst>
              <a:rect l="0" t="0" r="r" b="b"/>
              <a:pathLst>
                <a:path w="242" h="5">
                  <a:moveTo>
                    <a:pt x="0" y="0"/>
                  </a:moveTo>
                  <a:lnTo>
                    <a:pt x="242" y="0"/>
                  </a:lnTo>
                  <a:lnTo>
                    <a:pt x="230" y="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4" name="Line 53"/>
            <p:cNvSpPr>
              <a:spLocks noChangeShapeType="1"/>
            </p:cNvSpPr>
            <p:nvPr/>
          </p:nvSpPr>
          <p:spPr bwMode="auto">
            <a:xfrm flipH="1" flipV="1">
              <a:off x="4298" y="3720"/>
              <a:ext cx="99" cy="4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AutoShape 54"/>
            <p:cNvSpPr>
              <a:spLocks noChangeArrowheads="1"/>
            </p:cNvSpPr>
            <p:nvPr/>
          </p:nvSpPr>
          <p:spPr bwMode="auto">
            <a:xfrm>
              <a:off x="4397" y="3579"/>
              <a:ext cx="787" cy="371"/>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11276" name="Rectangle 55"/>
            <p:cNvSpPr>
              <a:spLocks noChangeArrowheads="1"/>
            </p:cNvSpPr>
            <p:nvPr/>
          </p:nvSpPr>
          <p:spPr bwMode="auto">
            <a:xfrm>
              <a:off x="4648" y="3701"/>
              <a:ext cx="27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State 2</a:t>
              </a:r>
              <a:endParaRPr lang="en-US" sz="1400"/>
            </a:p>
          </p:txBody>
        </p:sp>
        <p:sp>
          <p:nvSpPr>
            <p:cNvPr id="11277" name="Freeform 56"/>
            <p:cNvSpPr>
              <a:spLocks/>
            </p:cNvSpPr>
            <p:nvPr/>
          </p:nvSpPr>
          <p:spPr bwMode="auto">
            <a:xfrm>
              <a:off x="2413" y="3765"/>
              <a:ext cx="1984" cy="44"/>
            </a:xfrm>
            <a:custGeom>
              <a:avLst/>
              <a:gdLst>
                <a:gd name="T0" fmla="*/ 0 w 242"/>
                <a:gd name="T1" fmla="*/ 0 h 5"/>
                <a:gd name="T2" fmla="*/ 133354 w 242"/>
                <a:gd name="T3" fmla="*/ 0 h 5"/>
                <a:gd name="T4" fmla="*/ 126763 w 242"/>
                <a:gd name="T5" fmla="*/ 3406 h 5"/>
                <a:gd name="T6" fmla="*/ 0 60000 65536"/>
                <a:gd name="T7" fmla="*/ 0 60000 65536"/>
                <a:gd name="T8" fmla="*/ 0 60000 65536"/>
              </a:gdLst>
              <a:ahLst/>
              <a:cxnLst>
                <a:cxn ang="T6">
                  <a:pos x="T0" y="T1"/>
                </a:cxn>
                <a:cxn ang="T7">
                  <a:pos x="T2" y="T3"/>
                </a:cxn>
                <a:cxn ang="T8">
                  <a:pos x="T4" y="T5"/>
                </a:cxn>
              </a:cxnLst>
              <a:rect l="0" t="0" r="r" b="b"/>
              <a:pathLst>
                <a:path w="242" h="5">
                  <a:moveTo>
                    <a:pt x="0" y="0"/>
                  </a:moveTo>
                  <a:lnTo>
                    <a:pt x="242" y="0"/>
                  </a:lnTo>
                  <a:lnTo>
                    <a:pt x="230" y="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8" name="Line 57"/>
            <p:cNvSpPr>
              <a:spLocks noChangeShapeType="1"/>
            </p:cNvSpPr>
            <p:nvPr/>
          </p:nvSpPr>
          <p:spPr bwMode="auto">
            <a:xfrm flipH="1" flipV="1">
              <a:off x="4298" y="3720"/>
              <a:ext cx="99" cy="4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Freeform 58"/>
            <p:cNvSpPr>
              <a:spLocks/>
            </p:cNvSpPr>
            <p:nvPr/>
          </p:nvSpPr>
          <p:spPr bwMode="auto">
            <a:xfrm>
              <a:off x="2413" y="3765"/>
              <a:ext cx="1984" cy="44"/>
            </a:xfrm>
            <a:custGeom>
              <a:avLst/>
              <a:gdLst>
                <a:gd name="T0" fmla="*/ 0 w 242"/>
                <a:gd name="T1" fmla="*/ 0 h 5"/>
                <a:gd name="T2" fmla="*/ 133354 w 242"/>
                <a:gd name="T3" fmla="*/ 0 h 5"/>
                <a:gd name="T4" fmla="*/ 126763 w 242"/>
                <a:gd name="T5" fmla="*/ 3406 h 5"/>
                <a:gd name="T6" fmla="*/ 0 60000 65536"/>
                <a:gd name="T7" fmla="*/ 0 60000 65536"/>
                <a:gd name="T8" fmla="*/ 0 60000 65536"/>
              </a:gdLst>
              <a:ahLst/>
              <a:cxnLst>
                <a:cxn ang="T6">
                  <a:pos x="T0" y="T1"/>
                </a:cxn>
                <a:cxn ang="T7">
                  <a:pos x="T2" y="T3"/>
                </a:cxn>
                <a:cxn ang="T8">
                  <a:pos x="T4" y="T5"/>
                </a:cxn>
              </a:cxnLst>
              <a:rect l="0" t="0" r="r" b="b"/>
              <a:pathLst>
                <a:path w="242" h="5">
                  <a:moveTo>
                    <a:pt x="0" y="0"/>
                  </a:moveTo>
                  <a:lnTo>
                    <a:pt x="242" y="0"/>
                  </a:lnTo>
                  <a:lnTo>
                    <a:pt x="230" y="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0" name="Line 59"/>
            <p:cNvSpPr>
              <a:spLocks noChangeShapeType="1"/>
            </p:cNvSpPr>
            <p:nvPr/>
          </p:nvSpPr>
          <p:spPr bwMode="auto">
            <a:xfrm flipH="1" flipV="1">
              <a:off x="4298" y="3720"/>
              <a:ext cx="99" cy="4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Rectangle 60"/>
            <p:cNvSpPr>
              <a:spLocks noChangeArrowheads="1"/>
            </p:cNvSpPr>
            <p:nvPr/>
          </p:nvSpPr>
          <p:spPr bwMode="auto">
            <a:xfrm>
              <a:off x="2736" y="3602"/>
              <a:ext cx="1248"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chemeClr val="hlink"/>
                  </a:solidFill>
                </a:rPr>
                <a:t>Event</a:t>
              </a:r>
              <a:r>
                <a:rPr lang="en-US" sz="1400">
                  <a:solidFill>
                    <a:schemeClr val="folHlink"/>
                  </a:solidFill>
                </a:rPr>
                <a:t>[Guard condition]</a:t>
              </a:r>
              <a:r>
                <a:rPr lang="en-US" sz="1400">
                  <a:solidFill>
                    <a:srgbClr val="000000"/>
                  </a:solidFill>
                </a:rPr>
                <a:t> </a:t>
              </a:r>
              <a:r>
                <a:rPr lang="en-US" sz="1400"/>
                <a:t>/ Action</a:t>
              </a:r>
            </a:p>
          </p:txBody>
        </p:sp>
      </p:grpSp>
      <p:sp>
        <p:nvSpPr>
          <p:cNvPr id="44" name="Rectangle 43"/>
          <p:cNvSpPr/>
          <p:nvPr/>
        </p:nvSpPr>
        <p:spPr>
          <a:xfrm>
            <a:off x="774700" y="501650"/>
            <a:ext cx="5271556" cy="590931"/>
          </a:xfrm>
          <a:prstGeom prst="rect">
            <a:avLst/>
          </a:prstGeom>
        </p:spPr>
        <p:txBody>
          <a:bodyPr wrap="square">
            <a:spAutoFit/>
          </a:bodyPr>
          <a:lstStyle/>
          <a:p>
            <a:pPr>
              <a:lnSpc>
                <a:spcPct val="90000"/>
              </a:lnSpc>
            </a:pPr>
            <a:r>
              <a:rPr lang="en-US" sz="3600" b="1">
                <a:solidFill>
                  <a:srgbClr val="FF0000"/>
                </a:solidFill>
              </a:rPr>
              <a:t>Các phần tử đồ họa</a:t>
            </a:r>
          </a:p>
        </p:txBody>
      </p:sp>
    </p:spTree>
    <p:extLst>
      <p:ext uri="{BB962C8B-B14F-4D97-AF65-F5344CB8AC3E}">
        <p14:creationId xmlns:p14="http://schemas.microsoft.com/office/powerpoint/2010/main" val="25988724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824653" y="958850"/>
            <a:ext cx="8505712" cy="707886"/>
          </a:xfrm>
        </p:spPr>
        <p:txBody>
          <a:bodyPr/>
          <a:lstStyle/>
          <a:p>
            <a:pPr eaLnBrk="1" hangingPunct="1"/>
            <a:r>
              <a:rPr lang="en-US" sz="2800" b="1" smtClean="0"/>
              <a:t>Mô tả quan hệ giữa biểu đồ trạng thái và lớp</a:t>
            </a:r>
          </a:p>
          <a:p>
            <a:pPr lvl="1" eaLnBrk="1" hangingPunct="1"/>
            <a:r>
              <a:rPr lang="en-US" smtClean="0"/>
              <a:t>Thí dụ Biểu đồ trạng thái của lớp </a:t>
            </a:r>
            <a:r>
              <a:rPr lang="en-US" smtClean="0">
                <a:solidFill>
                  <a:schemeClr val="folHlink"/>
                </a:solidFill>
              </a:rPr>
              <a:t>Digital watch</a:t>
            </a:r>
          </a:p>
        </p:txBody>
      </p:sp>
      <p:grpSp>
        <p:nvGrpSpPr>
          <p:cNvPr id="14340" name="Group 52"/>
          <p:cNvGrpSpPr>
            <a:grpSpLocks/>
          </p:cNvGrpSpPr>
          <p:nvPr/>
        </p:nvGrpSpPr>
        <p:grpSpPr bwMode="auto">
          <a:xfrm>
            <a:off x="2493271" y="3442406"/>
            <a:ext cx="5341131" cy="3377686"/>
            <a:chOff x="1343" y="1968"/>
            <a:chExt cx="2877" cy="1931"/>
          </a:xfrm>
        </p:grpSpPr>
        <p:sp>
          <p:nvSpPr>
            <p:cNvPr id="14356" name="AutoShape 5"/>
            <p:cNvSpPr>
              <a:spLocks noChangeArrowheads="1"/>
            </p:cNvSpPr>
            <p:nvPr/>
          </p:nvSpPr>
          <p:spPr bwMode="auto">
            <a:xfrm>
              <a:off x="1343" y="2364"/>
              <a:ext cx="1011" cy="348"/>
            </a:xfrm>
            <a:prstGeom prst="roundRect">
              <a:avLst>
                <a:gd name="adj" fmla="val 12069"/>
              </a:avLst>
            </a:prstGeom>
            <a:solidFill>
              <a:srgbClr val="FFFFCC"/>
            </a:solidFill>
            <a:ln w="0">
              <a:solidFill>
                <a:srgbClr val="990033"/>
              </a:solidFill>
              <a:round/>
              <a:headEnd/>
              <a:tailEnd/>
            </a:ln>
          </p:spPr>
          <p:txBody>
            <a:bodyPr/>
            <a:lstStyle/>
            <a:p>
              <a:endParaRPr lang="en-US"/>
            </a:p>
          </p:txBody>
        </p:sp>
        <p:sp>
          <p:nvSpPr>
            <p:cNvPr id="14357" name="Rectangle 6"/>
            <p:cNvSpPr>
              <a:spLocks noChangeArrowheads="1"/>
            </p:cNvSpPr>
            <p:nvPr/>
          </p:nvSpPr>
          <p:spPr bwMode="auto">
            <a:xfrm>
              <a:off x="1715" y="2370"/>
              <a:ext cx="28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Display</a:t>
              </a:r>
              <a:endParaRPr lang="en-US" sz="1400"/>
            </a:p>
          </p:txBody>
        </p:sp>
        <p:sp>
          <p:nvSpPr>
            <p:cNvPr id="14358" name="Line 7"/>
            <p:cNvSpPr>
              <a:spLocks noChangeShapeType="1"/>
            </p:cNvSpPr>
            <p:nvPr/>
          </p:nvSpPr>
          <p:spPr bwMode="auto">
            <a:xfrm>
              <a:off x="1451" y="2538"/>
              <a:ext cx="795"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9" name="Rectangle 8"/>
            <p:cNvSpPr>
              <a:spLocks noChangeArrowheads="1"/>
            </p:cNvSpPr>
            <p:nvPr/>
          </p:nvSpPr>
          <p:spPr bwMode="auto">
            <a:xfrm>
              <a:off x="1383" y="2550"/>
              <a:ext cx="798"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do/ Set current time</a:t>
              </a:r>
              <a:endParaRPr lang="en-US" sz="1400"/>
            </a:p>
          </p:txBody>
        </p:sp>
        <p:sp>
          <p:nvSpPr>
            <p:cNvPr id="14360" name="Freeform 9"/>
            <p:cNvSpPr>
              <a:spLocks/>
            </p:cNvSpPr>
            <p:nvPr/>
          </p:nvSpPr>
          <p:spPr bwMode="auto">
            <a:xfrm>
              <a:off x="2354" y="2538"/>
              <a:ext cx="651" cy="24"/>
            </a:xfrm>
            <a:custGeom>
              <a:avLst/>
              <a:gdLst>
                <a:gd name="T0" fmla="*/ 0 w 109"/>
                <a:gd name="T1" fmla="*/ 0 h 4"/>
                <a:gd name="T2" fmla="*/ 23221 w 109"/>
                <a:gd name="T3" fmla="*/ 0 h 4"/>
                <a:gd name="T4" fmla="*/ 20653 w 109"/>
                <a:gd name="T5" fmla="*/ 864 h 4"/>
                <a:gd name="T6" fmla="*/ 0 60000 65536"/>
                <a:gd name="T7" fmla="*/ 0 60000 65536"/>
                <a:gd name="T8" fmla="*/ 0 60000 65536"/>
              </a:gdLst>
              <a:ahLst/>
              <a:cxnLst>
                <a:cxn ang="T6">
                  <a:pos x="T0" y="T1"/>
                </a:cxn>
                <a:cxn ang="T7">
                  <a:pos x="T2" y="T3"/>
                </a:cxn>
                <a:cxn ang="T8">
                  <a:pos x="T4" y="T5"/>
                </a:cxn>
              </a:cxnLst>
              <a:rect l="0" t="0" r="r" b="b"/>
              <a:pathLst>
                <a:path w="109" h="4">
                  <a:moveTo>
                    <a:pt x="0" y="0"/>
                  </a:moveTo>
                  <a:lnTo>
                    <a:pt x="109" y="0"/>
                  </a:lnTo>
                  <a:lnTo>
                    <a:pt x="97" y="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1" name="Line 10"/>
            <p:cNvSpPr>
              <a:spLocks noChangeShapeType="1"/>
            </p:cNvSpPr>
            <p:nvPr/>
          </p:nvSpPr>
          <p:spPr bwMode="auto">
            <a:xfrm flipH="1" flipV="1">
              <a:off x="2934" y="2508"/>
              <a:ext cx="71" cy="3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2" name="Freeform 11"/>
            <p:cNvSpPr>
              <a:spLocks/>
            </p:cNvSpPr>
            <p:nvPr/>
          </p:nvSpPr>
          <p:spPr bwMode="auto">
            <a:xfrm>
              <a:off x="1846" y="2706"/>
              <a:ext cx="490" cy="845"/>
            </a:xfrm>
            <a:custGeom>
              <a:avLst/>
              <a:gdLst>
                <a:gd name="T0" fmla="*/ 17497 w 82"/>
                <a:gd name="T1" fmla="*/ 30348 h 141"/>
                <a:gd name="T2" fmla="*/ 0 w 82"/>
                <a:gd name="T3" fmla="*/ 23666 h 141"/>
                <a:gd name="T4" fmla="*/ 0 w 82"/>
                <a:gd name="T5" fmla="*/ 0 h 141"/>
                <a:gd name="T6" fmla="*/ 1070 w 82"/>
                <a:gd name="T7" fmla="*/ 2583 h 1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41">
                  <a:moveTo>
                    <a:pt x="82" y="141"/>
                  </a:moveTo>
                  <a:lnTo>
                    <a:pt x="0" y="110"/>
                  </a:lnTo>
                  <a:lnTo>
                    <a:pt x="0" y="0"/>
                  </a:lnTo>
                  <a:lnTo>
                    <a:pt x="5" y="12"/>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3" name="Line 12"/>
            <p:cNvSpPr>
              <a:spLocks noChangeShapeType="1"/>
            </p:cNvSpPr>
            <p:nvPr/>
          </p:nvSpPr>
          <p:spPr bwMode="auto">
            <a:xfrm flipH="1">
              <a:off x="1822" y="2706"/>
              <a:ext cx="24" cy="7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4" name="AutoShape 13"/>
            <p:cNvSpPr>
              <a:spLocks noChangeArrowheads="1"/>
            </p:cNvSpPr>
            <p:nvPr/>
          </p:nvSpPr>
          <p:spPr bwMode="auto">
            <a:xfrm>
              <a:off x="3005" y="2364"/>
              <a:ext cx="885" cy="348"/>
            </a:xfrm>
            <a:prstGeom prst="roundRect">
              <a:avLst>
                <a:gd name="adj" fmla="val 12069"/>
              </a:avLst>
            </a:prstGeom>
            <a:solidFill>
              <a:srgbClr val="FFFFCC"/>
            </a:solidFill>
            <a:ln w="0">
              <a:solidFill>
                <a:srgbClr val="990033"/>
              </a:solidFill>
              <a:round/>
              <a:headEnd/>
              <a:tailEnd/>
            </a:ln>
          </p:spPr>
          <p:txBody>
            <a:bodyPr/>
            <a:lstStyle/>
            <a:p>
              <a:endParaRPr lang="en-US"/>
            </a:p>
          </p:txBody>
        </p:sp>
        <p:sp>
          <p:nvSpPr>
            <p:cNvPr id="14365" name="Rectangle 14"/>
            <p:cNvSpPr>
              <a:spLocks noChangeArrowheads="1"/>
            </p:cNvSpPr>
            <p:nvPr/>
          </p:nvSpPr>
          <p:spPr bwMode="auto">
            <a:xfrm>
              <a:off x="3263" y="2370"/>
              <a:ext cx="36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Set hours</a:t>
              </a:r>
              <a:endParaRPr lang="en-US" sz="1400"/>
            </a:p>
          </p:txBody>
        </p:sp>
        <p:sp>
          <p:nvSpPr>
            <p:cNvPr id="14366" name="Line 15"/>
            <p:cNvSpPr>
              <a:spLocks noChangeShapeType="1"/>
            </p:cNvSpPr>
            <p:nvPr/>
          </p:nvSpPr>
          <p:spPr bwMode="auto">
            <a:xfrm>
              <a:off x="3113" y="2538"/>
              <a:ext cx="669"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7" name="Rectangle 16"/>
            <p:cNvSpPr>
              <a:spLocks noChangeArrowheads="1"/>
            </p:cNvSpPr>
            <p:nvPr/>
          </p:nvSpPr>
          <p:spPr bwMode="auto">
            <a:xfrm>
              <a:off x="3062" y="2550"/>
              <a:ext cx="65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do/ Display hour</a:t>
              </a:r>
              <a:endParaRPr lang="en-US" sz="1400"/>
            </a:p>
          </p:txBody>
        </p:sp>
        <p:sp>
          <p:nvSpPr>
            <p:cNvPr id="14368" name="Freeform 17"/>
            <p:cNvSpPr>
              <a:spLocks/>
            </p:cNvSpPr>
            <p:nvPr/>
          </p:nvSpPr>
          <p:spPr bwMode="auto">
            <a:xfrm>
              <a:off x="2354" y="2538"/>
              <a:ext cx="651" cy="24"/>
            </a:xfrm>
            <a:custGeom>
              <a:avLst/>
              <a:gdLst>
                <a:gd name="T0" fmla="*/ 0 w 109"/>
                <a:gd name="T1" fmla="*/ 0 h 4"/>
                <a:gd name="T2" fmla="*/ 23221 w 109"/>
                <a:gd name="T3" fmla="*/ 0 h 4"/>
                <a:gd name="T4" fmla="*/ 20653 w 109"/>
                <a:gd name="T5" fmla="*/ 864 h 4"/>
                <a:gd name="T6" fmla="*/ 0 60000 65536"/>
                <a:gd name="T7" fmla="*/ 0 60000 65536"/>
                <a:gd name="T8" fmla="*/ 0 60000 65536"/>
              </a:gdLst>
              <a:ahLst/>
              <a:cxnLst>
                <a:cxn ang="T6">
                  <a:pos x="T0" y="T1"/>
                </a:cxn>
                <a:cxn ang="T7">
                  <a:pos x="T2" y="T3"/>
                </a:cxn>
                <a:cxn ang="T8">
                  <a:pos x="T4" y="T5"/>
                </a:cxn>
              </a:cxnLst>
              <a:rect l="0" t="0" r="r" b="b"/>
              <a:pathLst>
                <a:path w="109" h="4">
                  <a:moveTo>
                    <a:pt x="0" y="0"/>
                  </a:moveTo>
                  <a:lnTo>
                    <a:pt x="109" y="0"/>
                  </a:lnTo>
                  <a:lnTo>
                    <a:pt x="97" y="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9" name="Line 18"/>
            <p:cNvSpPr>
              <a:spLocks noChangeShapeType="1"/>
            </p:cNvSpPr>
            <p:nvPr/>
          </p:nvSpPr>
          <p:spPr bwMode="auto">
            <a:xfrm flipH="1" flipV="1">
              <a:off x="2934" y="2508"/>
              <a:ext cx="71" cy="3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0" name="Freeform 19"/>
            <p:cNvSpPr>
              <a:spLocks/>
            </p:cNvSpPr>
            <p:nvPr/>
          </p:nvSpPr>
          <p:spPr bwMode="auto">
            <a:xfrm>
              <a:off x="3298" y="2532"/>
              <a:ext cx="915" cy="1073"/>
            </a:xfrm>
            <a:custGeom>
              <a:avLst/>
              <a:gdLst>
                <a:gd name="T0" fmla="*/ 21171 w 153"/>
                <a:gd name="T1" fmla="*/ 0 h 179"/>
                <a:gd name="T2" fmla="*/ 32725 w 153"/>
                <a:gd name="T3" fmla="*/ 0 h 179"/>
                <a:gd name="T4" fmla="*/ 32725 w 153"/>
                <a:gd name="T5" fmla="*/ 29930 h 179"/>
                <a:gd name="T6" fmla="*/ 0 w 153"/>
                <a:gd name="T7" fmla="*/ 38124 h 179"/>
                <a:gd name="T8" fmla="*/ 2787 w 153"/>
                <a:gd name="T9" fmla="*/ 38556 h 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179">
                  <a:moveTo>
                    <a:pt x="99" y="0"/>
                  </a:moveTo>
                  <a:lnTo>
                    <a:pt x="153" y="0"/>
                  </a:lnTo>
                  <a:lnTo>
                    <a:pt x="153" y="139"/>
                  </a:lnTo>
                  <a:lnTo>
                    <a:pt x="0" y="177"/>
                  </a:lnTo>
                  <a:lnTo>
                    <a:pt x="13" y="17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1" name="Line 20"/>
            <p:cNvSpPr>
              <a:spLocks noChangeShapeType="1"/>
            </p:cNvSpPr>
            <p:nvPr/>
          </p:nvSpPr>
          <p:spPr bwMode="auto">
            <a:xfrm flipV="1">
              <a:off x="3298" y="3551"/>
              <a:ext cx="60" cy="4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2" name="Arc 21"/>
            <p:cNvSpPr>
              <a:spLocks/>
            </p:cNvSpPr>
            <p:nvPr/>
          </p:nvSpPr>
          <p:spPr bwMode="auto">
            <a:xfrm>
              <a:off x="3340" y="2076"/>
              <a:ext cx="215" cy="286"/>
            </a:xfrm>
            <a:custGeom>
              <a:avLst/>
              <a:gdLst>
                <a:gd name="T0" fmla="*/ 0 w 43200"/>
                <a:gd name="T1" fmla="*/ 0 h 27121"/>
                <a:gd name="T2" fmla="*/ 0 w 43200"/>
                <a:gd name="T3" fmla="*/ 0 h 27121"/>
                <a:gd name="T4" fmla="*/ 0 w 43200"/>
                <a:gd name="T5" fmla="*/ 0 h 27121"/>
                <a:gd name="T6" fmla="*/ 0 60000 65536"/>
                <a:gd name="T7" fmla="*/ 0 60000 65536"/>
                <a:gd name="T8" fmla="*/ 0 60000 65536"/>
              </a:gdLst>
              <a:ahLst/>
              <a:cxnLst>
                <a:cxn ang="T6">
                  <a:pos x="T0" y="T1"/>
                </a:cxn>
                <a:cxn ang="T7">
                  <a:pos x="T2" y="T3"/>
                </a:cxn>
                <a:cxn ang="T8">
                  <a:pos x="T4" y="T5"/>
                </a:cxn>
              </a:cxnLst>
              <a:rect l="0" t="0" r="r" b="b"/>
              <a:pathLst>
                <a:path w="43200" h="27121" fill="none" extrusionOk="0">
                  <a:moveTo>
                    <a:pt x="576" y="26555"/>
                  </a:moveTo>
                  <a:cubicBezTo>
                    <a:pt x="193" y="24931"/>
                    <a:pt x="0" y="23268"/>
                    <a:pt x="0" y="21600"/>
                  </a:cubicBezTo>
                  <a:cubicBezTo>
                    <a:pt x="0" y="9670"/>
                    <a:pt x="9670" y="0"/>
                    <a:pt x="21600" y="0"/>
                  </a:cubicBezTo>
                  <a:cubicBezTo>
                    <a:pt x="33529" y="0"/>
                    <a:pt x="43200" y="9670"/>
                    <a:pt x="43200" y="21600"/>
                  </a:cubicBezTo>
                  <a:cubicBezTo>
                    <a:pt x="43199" y="23463"/>
                    <a:pt x="42958" y="25319"/>
                    <a:pt x="42482" y="27121"/>
                  </a:cubicBezTo>
                </a:path>
                <a:path w="43200" h="27121" stroke="0" extrusionOk="0">
                  <a:moveTo>
                    <a:pt x="576" y="26555"/>
                  </a:moveTo>
                  <a:cubicBezTo>
                    <a:pt x="193" y="24931"/>
                    <a:pt x="0" y="23268"/>
                    <a:pt x="0" y="21600"/>
                  </a:cubicBezTo>
                  <a:cubicBezTo>
                    <a:pt x="0" y="9670"/>
                    <a:pt x="9670" y="0"/>
                    <a:pt x="21600" y="0"/>
                  </a:cubicBezTo>
                  <a:cubicBezTo>
                    <a:pt x="33529" y="0"/>
                    <a:pt x="43200" y="9670"/>
                    <a:pt x="43200" y="21600"/>
                  </a:cubicBezTo>
                  <a:cubicBezTo>
                    <a:pt x="43199" y="23463"/>
                    <a:pt x="42958" y="25319"/>
                    <a:pt x="42482" y="27121"/>
                  </a:cubicBezTo>
                  <a:lnTo>
                    <a:pt x="21600" y="21600"/>
                  </a:lnTo>
                  <a:lnTo>
                    <a:pt x="576" y="26555"/>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3" name="Line 22"/>
            <p:cNvSpPr>
              <a:spLocks noChangeShapeType="1"/>
            </p:cNvSpPr>
            <p:nvPr/>
          </p:nvSpPr>
          <p:spPr bwMode="auto">
            <a:xfrm flipV="1">
              <a:off x="3549" y="2292"/>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4" name="Line 23"/>
            <p:cNvSpPr>
              <a:spLocks noChangeShapeType="1"/>
            </p:cNvSpPr>
            <p:nvPr/>
          </p:nvSpPr>
          <p:spPr bwMode="auto">
            <a:xfrm flipH="1" flipV="1">
              <a:off x="3519" y="2292"/>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5" name="AutoShape 24"/>
            <p:cNvSpPr>
              <a:spLocks noChangeArrowheads="1"/>
            </p:cNvSpPr>
            <p:nvPr/>
          </p:nvSpPr>
          <p:spPr bwMode="auto">
            <a:xfrm>
              <a:off x="2294" y="3551"/>
              <a:ext cx="1004" cy="348"/>
            </a:xfrm>
            <a:prstGeom prst="roundRect">
              <a:avLst>
                <a:gd name="adj" fmla="val 12069"/>
              </a:avLst>
            </a:prstGeom>
            <a:solidFill>
              <a:srgbClr val="FFFFCC"/>
            </a:solidFill>
            <a:ln w="0">
              <a:solidFill>
                <a:srgbClr val="990033"/>
              </a:solidFill>
              <a:round/>
              <a:headEnd/>
              <a:tailEnd/>
            </a:ln>
          </p:spPr>
          <p:txBody>
            <a:bodyPr/>
            <a:lstStyle/>
            <a:p>
              <a:endParaRPr lang="en-US"/>
            </a:p>
          </p:txBody>
        </p:sp>
        <p:sp>
          <p:nvSpPr>
            <p:cNvPr id="14376" name="Rectangle 25"/>
            <p:cNvSpPr>
              <a:spLocks noChangeArrowheads="1"/>
            </p:cNvSpPr>
            <p:nvPr/>
          </p:nvSpPr>
          <p:spPr bwMode="auto">
            <a:xfrm>
              <a:off x="2562" y="3563"/>
              <a:ext cx="46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Set minutes</a:t>
              </a:r>
              <a:endParaRPr lang="en-US" sz="1400"/>
            </a:p>
          </p:txBody>
        </p:sp>
        <p:sp>
          <p:nvSpPr>
            <p:cNvPr id="14377" name="Line 26"/>
            <p:cNvSpPr>
              <a:spLocks noChangeShapeType="1"/>
            </p:cNvSpPr>
            <p:nvPr/>
          </p:nvSpPr>
          <p:spPr bwMode="auto">
            <a:xfrm>
              <a:off x="2402" y="3725"/>
              <a:ext cx="789"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8" name="Rectangle 27"/>
            <p:cNvSpPr>
              <a:spLocks noChangeArrowheads="1"/>
            </p:cNvSpPr>
            <p:nvPr/>
          </p:nvSpPr>
          <p:spPr bwMode="auto">
            <a:xfrm>
              <a:off x="2343" y="3737"/>
              <a:ext cx="78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do/ Display minutes</a:t>
              </a:r>
              <a:endParaRPr lang="en-US" sz="1400"/>
            </a:p>
          </p:txBody>
        </p:sp>
        <p:sp>
          <p:nvSpPr>
            <p:cNvPr id="14379" name="Freeform 28"/>
            <p:cNvSpPr>
              <a:spLocks/>
            </p:cNvSpPr>
            <p:nvPr/>
          </p:nvSpPr>
          <p:spPr bwMode="auto">
            <a:xfrm>
              <a:off x="3298" y="2532"/>
              <a:ext cx="915" cy="1073"/>
            </a:xfrm>
            <a:custGeom>
              <a:avLst/>
              <a:gdLst>
                <a:gd name="T0" fmla="*/ 21171 w 153"/>
                <a:gd name="T1" fmla="*/ 0 h 179"/>
                <a:gd name="T2" fmla="*/ 32725 w 153"/>
                <a:gd name="T3" fmla="*/ 0 h 179"/>
                <a:gd name="T4" fmla="*/ 32725 w 153"/>
                <a:gd name="T5" fmla="*/ 29930 h 179"/>
                <a:gd name="T6" fmla="*/ 0 w 153"/>
                <a:gd name="T7" fmla="*/ 38124 h 179"/>
                <a:gd name="T8" fmla="*/ 2787 w 153"/>
                <a:gd name="T9" fmla="*/ 38556 h 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179">
                  <a:moveTo>
                    <a:pt x="99" y="0"/>
                  </a:moveTo>
                  <a:lnTo>
                    <a:pt x="153" y="0"/>
                  </a:lnTo>
                  <a:lnTo>
                    <a:pt x="153" y="139"/>
                  </a:lnTo>
                  <a:lnTo>
                    <a:pt x="0" y="177"/>
                  </a:lnTo>
                  <a:lnTo>
                    <a:pt x="13" y="17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0" name="Line 29"/>
            <p:cNvSpPr>
              <a:spLocks noChangeShapeType="1"/>
            </p:cNvSpPr>
            <p:nvPr/>
          </p:nvSpPr>
          <p:spPr bwMode="auto">
            <a:xfrm flipV="1">
              <a:off x="3298" y="3551"/>
              <a:ext cx="60" cy="4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1" name="Freeform 30"/>
            <p:cNvSpPr>
              <a:spLocks/>
            </p:cNvSpPr>
            <p:nvPr/>
          </p:nvSpPr>
          <p:spPr bwMode="auto">
            <a:xfrm>
              <a:off x="1846" y="2706"/>
              <a:ext cx="490" cy="845"/>
            </a:xfrm>
            <a:custGeom>
              <a:avLst/>
              <a:gdLst>
                <a:gd name="T0" fmla="*/ 17497 w 82"/>
                <a:gd name="T1" fmla="*/ 30348 h 141"/>
                <a:gd name="T2" fmla="*/ 0 w 82"/>
                <a:gd name="T3" fmla="*/ 23666 h 141"/>
                <a:gd name="T4" fmla="*/ 0 w 82"/>
                <a:gd name="T5" fmla="*/ 0 h 141"/>
                <a:gd name="T6" fmla="*/ 1070 w 82"/>
                <a:gd name="T7" fmla="*/ 2583 h 1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41">
                  <a:moveTo>
                    <a:pt x="82" y="141"/>
                  </a:moveTo>
                  <a:lnTo>
                    <a:pt x="0" y="110"/>
                  </a:lnTo>
                  <a:lnTo>
                    <a:pt x="0" y="0"/>
                  </a:lnTo>
                  <a:lnTo>
                    <a:pt x="5" y="12"/>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2" name="Line 31"/>
            <p:cNvSpPr>
              <a:spLocks noChangeShapeType="1"/>
            </p:cNvSpPr>
            <p:nvPr/>
          </p:nvSpPr>
          <p:spPr bwMode="auto">
            <a:xfrm flipH="1">
              <a:off x="1822" y="2706"/>
              <a:ext cx="24" cy="7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3" name="Arc 32"/>
            <p:cNvSpPr>
              <a:spLocks/>
            </p:cNvSpPr>
            <p:nvPr/>
          </p:nvSpPr>
          <p:spPr bwMode="auto">
            <a:xfrm>
              <a:off x="2688" y="3263"/>
              <a:ext cx="216" cy="281"/>
            </a:xfrm>
            <a:custGeom>
              <a:avLst/>
              <a:gdLst>
                <a:gd name="T0" fmla="*/ 0 w 43200"/>
                <a:gd name="T1" fmla="*/ 0 h 26257"/>
                <a:gd name="T2" fmla="*/ 0 w 43200"/>
                <a:gd name="T3" fmla="*/ 0 h 26257"/>
                <a:gd name="T4" fmla="*/ 0 w 43200"/>
                <a:gd name="T5" fmla="*/ 0 h 26257"/>
                <a:gd name="T6" fmla="*/ 0 60000 65536"/>
                <a:gd name="T7" fmla="*/ 0 60000 65536"/>
                <a:gd name="T8" fmla="*/ 0 60000 65536"/>
              </a:gdLst>
              <a:ahLst/>
              <a:cxnLst>
                <a:cxn ang="T6">
                  <a:pos x="T0" y="T1"/>
                </a:cxn>
                <a:cxn ang="T7">
                  <a:pos x="T2" y="T3"/>
                </a:cxn>
                <a:cxn ang="T8">
                  <a:pos x="T4" y="T5"/>
                </a:cxn>
              </a:cxnLst>
              <a:rect l="0" t="0" r="r" b="b"/>
              <a:pathLst>
                <a:path w="43200" h="26257" fill="none" extrusionOk="0">
                  <a:moveTo>
                    <a:pt x="508" y="26256"/>
                  </a:moveTo>
                  <a:cubicBezTo>
                    <a:pt x="170" y="24727"/>
                    <a:pt x="0" y="23166"/>
                    <a:pt x="0" y="21600"/>
                  </a:cubicBezTo>
                  <a:cubicBezTo>
                    <a:pt x="0" y="9670"/>
                    <a:pt x="9670" y="0"/>
                    <a:pt x="21600" y="0"/>
                  </a:cubicBezTo>
                  <a:cubicBezTo>
                    <a:pt x="33529" y="0"/>
                    <a:pt x="43200" y="9670"/>
                    <a:pt x="43200" y="21600"/>
                  </a:cubicBezTo>
                  <a:cubicBezTo>
                    <a:pt x="43199" y="23166"/>
                    <a:pt x="43029" y="24727"/>
                    <a:pt x="42691" y="26256"/>
                  </a:cubicBezTo>
                </a:path>
                <a:path w="43200" h="26257" stroke="0" extrusionOk="0">
                  <a:moveTo>
                    <a:pt x="508" y="26256"/>
                  </a:moveTo>
                  <a:cubicBezTo>
                    <a:pt x="170" y="24727"/>
                    <a:pt x="0" y="23166"/>
                    <a:pt x="0" y="21600"/>
                  </a:cubicBezTo>
                  <a:cubicBezTo>
                    <a:pt x="0" y="9670"/>
                    <a:pt x="9670" y="0"/>
                    <a:pt x="21600" y="0"/>
                  </a:cubicBezTo>
                  <a:cubicBezTo>
                    <a:pt x="33529" y="0"/>
                    <a:pt x="43200" y="9670"/>
                    <a:pt x="43200" y="21600"/>
                  </a:cubicBezTo>
                  <a:cubicBezTo>
                    <a:pt x="43199" y="23166"/>
                    <a:pt x="43029" y="24727"/>
                    <a:pt x="42691" y="26256"/>
                  </a:cubicBezTo>
                  <a:lnTo>
                    <a:pt x="21600" y="21600"/>
                  </a:lnTo>
                  <a:lnTo>
                    <a:pt x="508" y="26256"/>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4" name="Line 33"/>
            <p:cNvSpPr>
              <a:spLocks noChangeShapeType="1"/>
            </p:cNvSpPr>
            <p:nvPr/>
          </p:nvSpPr>
          <p:spPr bwMode="auto">
            <a:xfrm flipV="1">
              <a:off x="2898" y="3479"/>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5" name="Line 34"/>
            <p:cNvSpPr>
              <a:spLocks noChangeShapeType="1"/>
            </p:cNvSpPr>
            <p:nvPr/>
          </p:nvSpPr>
          <p:spPr bwMode="auto">
            <a:xfrm flipH="1" flipV="1">
              <a:off x="2874" y="3479"/>
              <a:ext cx="24"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6" name="Freeform 35"/>
            <p:cNvSpPr>
              <a:spLocks/>
            </p:cNvSpPr>
            <p:nvPr/>
          </p:nvSpPr>
          <p:spPr bwMode="auto">
            <a:xfrm>
              <a:off x="2354" y="2538"/>
              <a:ext cx="651" cy="24"/>
            </a:xfrm>
            <a:custGeom>
              <a:avLst/>
              <a:gdLst>
                <a:gd name="T0" fmla="*/ 0 w 109"/>
                <a:gd name="T1" fmla="*/ 0 h 4"/>
                <a:gd name="T2" fmla="*/ 23221 w 109"/>
                <a:gd name="T3" fmla="*/ 0 h 4"/>
                <a:gd name="T4" fmla="*/ 20653 w 109"/>
                <a:gd name="T5" fmla="*/ 864 h 4"/>
                <a:gd name="T6" fmla="*/ 0 60000 65536"/>
                <a:gd name="T7" fmla="*/ 0 60000 65536"/>
                <a:gd name="T8" fmla="*/ 0 60000 65536"/>
              </a:gdLst>
              <a:ahLst/>
              <a:cxnLst>
                <a:cxn ang="T6">
                  <a:pos x="T0" y="T1"/>
                </a:cxn>
                <a:cxn ang="T7">
                  <a:pos x="T2" y="T3"/>
                </a:cxn>
                <a:cxn ang="T8">
                  <a:pos x="T4" y="T5"/>
                </a:cxn>
              </a:cxnLst>
              <a:rect l="0" t="0" r="r" b="b"/>
              <a:pathLst>
                <a:path w="109" h="4">
                  <a:moveTo>
                    <a:pt x="0" y="0"/>
                  </a:moveTo>
                  <a:lnTo>
                    <a:pt x="109" y="0"/>
                  </a:lnTo>
                  <a:lnTo>
                    <a:pt x="97" y="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7" name="Line 36"/>
            <p:cNvSpPr>
              <a:spLocks noChangeShapeType="1"/>
            </p:cNvSpPr>
            <p:nvPr/>
          </p:nvSpPr>
          <p:spPr bwMode="auto">
            <a:xfrm flipH="1" flipV="1">
              <a:off x="2934" y="2508"/>
              <a:ext cx="71" cy="3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8" name="Rectangle 37"/>
            <p:cNvSpPr>
              <a:spLocks noChangeArrowheads="1"/>
            </p:cNvSpPr>
            <p:nvPr/>
          </p:nvSpPr>
          <p:spPr bwMode="auto">
            <a:xfrm>
              <a:off x="2415" y="2406"/>
              <a:ext cx="54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mode_button</a:t>
              </a:r>
              <a:endParaRPr lang="en-US" sz="1400"/>
            </a:p>
          </p:txBody>
        </p:sp>
        <p:sp>
          <p:nvSpPr>
            <p:cNvPr id="14389" name="Freeform 38"/>
            <p:cNvSpPr>
              <a:spLocks/>
            </p:cNvSpPr>
            <p:nvPr/>
          </p:nvSpPr>
          <p:spPr bwMode="auto">
            <a:xfrm>
              <a:off x="1846" y="2706"/>
              <a:ext cx="490" cy="845"/>
            </a:xfrm>
            <a:custGeom>
              <a:avLst/>
              <a:gdLst>
                <a:gd name="T0" fmla="*/ 17497 w 82"/>
                <a:gd name="T1" fmla="*/ 30348 h 141"/>
                <a:gd name="T2" fmla="*/ 0 w 82"/>
                <a:gd name="T3" fmla="*/ 23666 h 141"/>
                <a:gd name="T4" fmla="*/ 0 w 82"/>
                <a:gd name="T5" fmla="*/ 0 h 141"/>
                <a:gd name="T6" fmla="*/ 1070 w 82"/>
                <a:gd name="T7" fmla="*/ 2583 h 1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41">
                  <a:moveTo>
                    <a:pt x="82" y="141"/>
                  </a:moveTo>
                  <a:lnTo>
                    <a:pt x="0" y="110"/>
                  </a:lnTo>
                  <a:lnTo>
                    <a:pt x="0" y="0"/>
                  </a:lnTo>
                  <a:lnTo>
                    <a:pt x="5" y="12"/>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0" name="Line 39"/>
            <p:cNvSpPr>
              <a:spLocks noChangeShapeType="1"/>
            </p:cNvSpPr>
            <p:nvPr/>
          </p:nvSpPr>
          <p:spPr bwMode="auto">
            <a:xfrm flipH="1">
              <a:off x="1822" y="2706"/>
              <a:ext cx="24" cy="7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1" name="Rectangle 40"/>
            <p:cNvSpPr>
              <a:spLocks noChangeArrowheads="1"/>
            </p:cNvSpPr>
            <p:nvPr/>
          </p:nvSpPr>
          <p:spPr bwMode="auto">
            <a:xfrm>
              <a:off x="1596" y="3479"/>
              <a:ext cx="54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mode_button</a:t>
              </a:r>
              <a:endParaRPr lang="en-US" sz="1400"/>
            </a:p>
          </p:txBody>
        </p:sp>
        <p:sp>
          <p:nvSpPr>
            <p:cNvPr id="14392" name="Freeform 41"/>
            <p:cNvSpPr>
              <a:spLocks/>
            </p:cNvSpPr>
            <p:nvPr/>
          </p:nvSpPr>
          <p:spPr bwMode="auto">
            <a:xfrm>
              <a:off x="3298" y="2532"/>
              <a:ext cx="915" cy="1073"/>
            </a:xfrm>
            <a:custGeom>
              <a:avLst/>
              <a:gdLst>
                <a:gd name="T0" fmla="*/ 21171 w 153"/>
                <a:gd name="T1" fmla="*/ 0 h 179"/>
                <a:gd name="T2" fmla="*/ 32725 w 153"/>
                <a:gd name="T3" fmla="*/ 0 h 179"/>
                <a:gd name="T4" fmla="*/ 32725 w 153"/>
                <a:gd name="T5" fmla="*/ 29930 h 179"/>
                <a:gd name="T6" fmla="*/ 0 w 153"/>
                <a:gd name="T7" fmla="*/ 38124 h 179"/>
                <a:gd name="T8" fmla="*/ 2787 w 153"/>
                <a:gd name="T9" fmla="*/ 38556 h 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179">
                  <a:moveTo>
                    <a:pt x="99" y="0"/>
                  </a:moveTo>
                  <a:lnTo>
                    <a:pt x="153" y="0"/>
                  </a:lnTo>
                  <a:lnTo>
                    <a:pt x="153" y="139"/>
                  </a:lnTo>
                  <a:lnTo>
                    <a:pt x="0" y="177"/>
                  </a:lnTo>
                  <a:lnTo>
                    <a:pt x="13" y="17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3" name="Line 42"/>
            <p:cNvSpPr>
              <a:spLocks noChangeShapeType="1"/>
            </p:cNvSpPr>
            <p:nvPr/>
          </p:nvSpPr>
          <p:spPr bwMode="auto">
            <a:xfrm flipV="1">
              <a:off x="3298" y="3551"/>
              <a:ext cx="60" cy="4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4" name="Rectangle 43"/>
            <p:cNvSpPr>
              <a:spLocks noChangeArrowheads="1"/>
            </p:cNvSpPr>
            <p:nvPr/>
          </p:nvSpPr>
          <p:spPr bwMode="auto">
            <a:xfrm>
              <a:off x="3677" y="3539"/>
              <a:ext cx="54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mode_button</a:t>
              </a:r>
              <a:endParaRPr lang="en-US" sz="1400"/>
            </a:p>
          </p:txBody>
        </p:sp>
        <p:sp>
          <p:nvSpPr>
            <p:cNvPr id="14395" name="Arc 44"/>
            <p:cNvSpPr>
              <a:spLocks/>
            </p:cNvSpPr>
            <p:nvPr/>
          </p:nvSpPr>
          <p:spPr bwMode="auto">
            <a:xfrm>
              <a:off x="3340" y="2076"/>
              <a:ext cx="215" cy="286"/>
            </a:xfrm>
            <a:custGeom>
              <a:avLst/>
              <a:gdLst>
                <a:gd name="T0" fmla="*/ 0 w 43200"/>
                <a:gd name="T1" fmla="*/ 0 h 27121"/>
                <a:gd name="T2" fmla="*/ 0 w 43200"/>
                <a:gd name="T3" fmla="*/ 0 h 27121"/>
                <a:gd name="T4" fmla="*/ 0 w 43200"/>
                <a:gd name="T5" fmla="*/ 0 h 27121"/>
                <a:gd name="T6" fmla="*/ 0 60000 65536"/>
                <a:gd name="T7" fmla="*/ 0 60000 65536"/>
                <a:gd name="T8" fmla="*/ 0 60000 65536"/>
              </a:gdLst>
              <a:ahLst/>
              <a:cxnLst>
                <a:cxn ang="T6">
                  <a:pos x="T0" y="T1"/>
                </a:cxn>
                <a:cxn ang="T7">
                  <a:pos x="T2" y="T3"/>
                </a:cxn>
                <a:cxn ang="T8">
                  <a:pos x="T4" y="T5"/>
                </a:cxn>
              </a:cxnLst>
              <a:rect l="0" t="0" r="r" b="b"/>
              <a:pathLst>
                <a:path w="43200" h="27121" fill="none" extrusionOk="0">
                  <a:moveTo>
                    <a:pt x="576" y="26555"/>
                  </a:moveTo>
                  <a:cubicBezTo>
                    <a:pt x="193" y="24931"/>
                    <a:pt x="0" y="23268"/>
                    <a:pt x="0" y="21600"/>
                  </a:cubicBezTo>
                  <a:cubicBezTo>
                    <a:pt x="0" y="9670"/>
                    <a:pt x="9670" y="0"/>
                    <a:pt x="21600" y="0"/>
                  </a:cubicBezTo>
                  <a:cubicBezTo>
                    <a:pt x="33529" y="0"/>
                    <a:pt x="43200" y="9670"/>
                    <a:pt x="43200" y="21600"/>
                  </a:cubicBezTo>
                  <a:cubicBezTo>
                    <a:pt x="43199" y="23463"/>
                    <a:pt x="42958" y="25319"/>
                    <a:pt x="42482" y="27121"/>
                  </a:cubicBezTo>
                </a:path>
                <a:path w="43200" h="27121" stroke="0" extrusionOk="0">
                  <a:moveTo>
                    <a:pt x="576" y="26555"/>
                  </a:moveTo>
                  <a:cubicBezTo>
                    <a:pt x="193" y="24931"/>
                    <a:pt x="0" y="23268"/>
                    <a:pt x="0" y="21600"/>
                  </a:cubicBezTo>
                  <a:cubicBezTo>
                    <a:pt x="0" y="9670"/>
                    <a:pt x="9670" y="0"/>
                    <a:pt x="21600" y="0"/>
                  </a:cubicBezTo>
                  <a:cubicBezTo>
                    <a:pt x="33529" y="0"/>
                    <a:pt x="43200" y="9670"/>
                    <a:pt x="43200" y="21600"/>
                  </a:cubicBezTo>
                  <a:cubicBezTo>
                    <a:pt x="43199" y="23463"/>
                    <a:pt x="42958" y="25319"/>
                    <a:pt x="42482" y="27121"/>
                  </a:cubicBezTo>
                  <a:lnTo>
                    <a:pt x="21600" y="21600"/>
                  </a:lnTo>
                  <a:lnTo>
                    <a:pt x="576" y="26555"/>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6" name="Line 45"/>
            <p:cNvSpPr>
              <a:spLocks noChangeShapeType="1"/>
            </p:cNvSpPr>
            <p:nvPr/>
          </p:nvSpPr>
          <p:spPr bwMode="auto">
            <a:xfrm flipV="1">
              <a:off x="3549" y="2292"/>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7" name="Line 46"/>
            <p:cNvSpPr>
              <a:spLocks noChangeShapeType="1"/>
            </p:cNvSpPr>
            <p:nvPr/>
          </p:nvSpPr>
          <p:spPr bwMode="auto">
            <a:xfrm flipH="1" flipV="1">
              <a:off x="3519" y="2292"/>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8" name="Rectangle 47"/>
            <p:cNvSpPr>
              <a:spLocks noChangeArrowheads="1"/>
            </p:cNvSpPr>
            <p:nvPr/>
          </p:nvSpPr>
          <p:spPr bwMode="auto">
            <a:xfrm>
              <a:off x="3006" y="1968"/>
              <a:ext cx="81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inc / hours:=hours+1</a:t>
              </a:r>
              <a:endParaRPr lang="en-US" sz="1400"/>
            </a:p>
          </p:txBody>
        </p:sp>
        <p:sp>
          <p:nvSpPr>
            <p:cNvPr id="14399" name="Arc 48"/>
            <p:cNvSpPr>
              <a:spLocks/>
            </p:cNvSpPr>
            <p:nvPr/>
          </p:nvSpPr>
          <p:spPr bwMode="auto">
            <a:xfrm>
              <a:off x="2688" y="3263"/>
              <a:ext cx="216" cy="281"/>
            </a:xfrm>
            <a:custGeom>
              <a:avLst/>
              <a:gdLst>
                <a:gd name="T0" fmla="*/ 0 w 43200"/>
                <a:gd name="T1" fmla="*/ 0 h 26257"/>
                <a:gd name="T2" fmla="*/ 0 w 43200"/>
                <a:gd name="T3" fmla="*/ 0 h 26257"/>
                <a:gd name="T4" fmla="*/ 0 w 43200"/>
                <a:gd name="T5" fmla="*/ 0 h 26257"/>
                <a:gd name="T6" fmla="*/ 0 60000 65536"/>
                <a:gd name="T7" fmla="*/ 0 60000 65536"/>
                <a:gd name="T8" fmla="*/ 0 60000 65536"/>
              </a:gdLst>
              <a:ahLst/>
              <a:cxnLst>
                <a:cxn ang="T6">
                  <a:pos x="T0" y="T1"/>
                </a:cxn>
                <a:cxn ang="T7">
                  <a:pos x="T2" y="T3"/>
                </a:cxn>
                <a:cxn ang="T8">
                  <a:pos x="T4" y="T5"/>
                </a:cxn>
              </a:cxnLst>
              <a:rect l="0" t="0" r="r" b="b"/>
              <a:pathLst>
                <a:path w="43200" h="26257" fill="none" extrusionOk="0">
                  <a:moveTo>
                    <a:pt x="508" y="26256"/>
                  </a:moveTo>
                  <a:cubicBezTo>
                    <a:pt x="170" y="24727"/>
                    <a:pt x="0" y="23166"/>
                    <a:pt x="0" y="21600"/>
                  </a:cubicBezTo>
                  <a:cubicBezTo>
                    <a:pt x="0" y="9670"/>
                    <a:pt x="9670" y="0"/>
                    <a:pt x="21600" y="0"/>
                  </a:cubicBezTo>
                  <a:cubicBezTo>
                    <a:pt x="33529" y="0"/>
                    <a:pt x="43200" y="9670"/>
                    <a:pt x="43200" y="21600"/>
                  </a:cubicBezTo>
                  <a:cubicBezTo>
                    <a:pt x="43199" y="23166"/>
                    <a:pt x="43029" y="24727"/>
                    <a:pt x="42691" y="26256"/>
                  </a:cubicBezTo>
                </a:path>
                <a:path w="43200" h="26257" stroke="0" extrusionOk="0">
                  <a:moveTo>
                    <a:pt x="508" y="26256"/>
                  </a:moveTo>
                  <a:cubicBezTo>
                    <a:pt x="170" y="24727"/>
                    <a:pt x="0" y="23166"/>
                    <a:pt x="0" y="21600"/>
                  </a:cubicBezTo>
                  <a:cubicBezTo>
                    <a:pt x="0" y="9670"/>
                    <a:pt x="9670" y="0"/>
                    <a:pt x="21600" y="0"/>
                  </a:cubicBezTo>
                  <a:cubicBezTo>
                    <a:pt x="33529" y="0"/>
                    <a:pt x="43200" y="9670"/>
                    <a:pt x="43200" y="21600"/>
                  </a:cubicBezTo>
                  <a:cubicBezTo>
                    <a:pt x="43199" y="23166"/>
                    <a:pt x="43029" y="24727"/>
                    <a:pt x="42691" y="26256"/>
                  </a:cubicBezTo>
                  <a:lnTo>
                    <a:pt x="21600" y="21600"/>
                  </a:lnTo>
                  <a:lnTo>
                    <a:pt x="508" y="26256"/>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00" name="Line 49"/>
            <p:cNvSpPr>
              <a:spLocks noChangeShapeType="1"/>
            </p:cNvSpPr>
            <p:nvPr/>
          </p:nvSpPr>
          <p:spPr bwMode="auto">
            <a:xfrm flipV="1">
              <a:off x="2898" y="3479"/>
              <a:ext cx="30"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1" name="Line 50"/>
            <p:cNvSpPr>
              <a:spLocks noChangeShapeType="1"/>
            </p:cNvSpPr>
            <p:nvPr/>
          </p:nvSpPr>
          <p:spPr bwMode="auto">
            <a:xfrm flipH="1" flipV="1">
              <a:off x="2874" y="3479"/>
              <a:ext cx="24" cy="6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2" name="Rectangle 51"/>
            <p:cNvSpPr>
              <a:spLocks noChangeArrowheads="1"/>
            </p:cNvSpPr>
            <p:nvPr/>
          </p:nvSpPr>
          <p:spPr bwMode="auto">
            <a:xfrm>
              <a:off x="2315" y="3161"/>
              <a:ext cx="100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inc / minutes:=minutes+1</a:t>
              </a:r>
              <a:endParaRPr lang="en-US" sz="1400"/>
            </a:p>
          </p:txBody>
        </p:sp>
      </p:grpSp>
      <p:grpSp>
        <p:nvGrpSpPr>
          <p:cNvPr id="14341" name="Group 70"/>
          <p:cNvGrpSpPr>
            <a:grpSpLocks/>
          </p:cNvGrpSpPr>
          <p:nvPr/>
        </p:nvGrpSpPr>
        <p:grpSpPr bwMode="auto">
          <a:xfrm>
            <a:off x="2495127" y="2550319"/>
            <a:ext cx="3208020" cy="1563776"/>
            <a:chOff x="1344" y="1458"/>
            <a:chExt cx="1728" cy="894"/>
          </a:xfrm>
        </p:grpSpPr>
        <p:sp>
          <p:nvSpPr>
            <p:cNvPr id="14342" name="Rectangle 54"/>
            <p:cNvSpPr>
              <a:spLocks noChangeArrowheads="1"/>
            </p:cNvSpPr>
            <p:nvPr/>
          </p:nvSpPr>
          <p:spPr bwMode="auto">
            <a:xfrm>
              <a:off x="1344" y="1458"/>
              <a:ext cx="1056" cy="558"/>
            </a:xfrm>
            <a:prstGeom prst="rect">
              <a:avLst/>
            </a:prstGeom>
            <a:solidFill>
              <a:srgbClr val="FFFFCC"/>
            </a:solidFill>
            <a:ln w="0">
              <a:solidFill>
                <a:schemeClr val="tx2"/>
              </a:solidFill>
              <a:miter lim="800000"/>
              <a:headEnd/>
              <a:tailEnd/>
            </a:ln>
          </p:spPr>
          <p:txBody>
            <a:bodyPr/>
            <a:lstStyle/>
            <a:p>
              <a:endParaRPr lang="en-US"/>
            </a:p>
          </p:txBody>
        </p:sp>
        <p:sp>
          <p:nvSpPr>
            <p:cNvPr id="14343" name="Rectangle 55"/>
            <p:cNvSpPr>
              <a:spLocks noChangeArrowheads="1"/>
            </p:cNvSpPr>
            <p:nvPr/>
          </p:nvSpPr>
          <p:spPr bwMode="auto">
            <a:xfrm>
              <a:off x="1613" y="1488"/>
              <a:ext cx="53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chemeClr val="folHlink"/>
                  </a:solidFill>
                </a:rPr>
                <a:t>Digital_watch</a:t>
              </a:r>
            </a:p>
          </p:txBody>
        </p:sp>
        <p:sp>
          <p:nvSpPr>
            <p:cNvPr id="14344" name="Rectangle 56"/>
            <p:cNvSpPr>
              <a:spLocks noChangeArrowheads="1"/>
            </p:cNvSpPr>
            <p:nvPr/>
          </p:nvSpPr>
          <p:spPr bwMode="auto">
            <a:xfrm>
              <a:off x="1344" y="1619"/>
              <a:ext cx="1056" cy="397"/>
            </a:xfrm>
            <a:prstGeom prst="rect">
              <a:avLst/>
            </a:prstGeom>
            <a:noFill/>
            <a:ln w="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5" name="Rectangle 57"/>
            <p:cNvSpPr>
              <a:spLocks noChangeArrowheads="1"/>
            </p:cNvSpPr>
            <p:nvPr/>
          </p:nvSpPr>
          <p:spPr bwMode="auto">
            <a:xfrm>
              <a:off x="1344" y="1678"/>
              <a:ext cx="1056" cy="338"/>
            </a:xfrm>
            <a:prstGeom prst="rect">
              <a:avLst/>
            </a:prstGeom>
            <a:noFill/>
            <a:ln w="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4346"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 y="1751"/>
              <a:ext cx="13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 y="1751"/>
              <a:ext cx="13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 y="1751"/>
              <a:ext cx="13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Rectangle 61"/>
            <p:cNvSpPr>
              <a:spLocks noChangeArrowheads="1"/>
            </p:cNvSpPr>
            <p:nvPr/>
          </p:nvSpPr>
          <p:spPr bwMode="auto">
            <a:xfrm>
              <a:off x="1576" y="1856"/>
              <a:ext cx="60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chemeClr val="folHlink"/>
                  </a:solidFill>
                </a:rPr>
                <a:t>mode_button()</a:t>
              </a:r>
            </a:p>
          </p:txBody>
        </p:sp>
        <p:pic>
          <p:nvPicPr>
            <p:cNvPr id="1435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0" y="1862"/>
              <a:ext cx="13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0" y="1862"/>
              <a:ext cx="13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0" y="1862"/>
              <a:ext cx="13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3" name="Rectangle 65"/>
            <p:cNvSpPr>
              <a:spLocks noChangeArrowheads="1"/>
            </p:cNvSpPr>
            <p:nvPr/>
          </p:nvSpPr>
          <p:spPr bwMode="auto">
            <a:xfrm>
              <a:off x="1581" y="1733"/>
              <a:ext cx="17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chemeClr val="folHlink"/>
                  </a:solidFill>
                </a:rPr>
                <a:t>inc()</a:t>
              </a:r>
            </a:p>
          </p:txBody>
        </p:sp>
        <p:sp>
          <p:nvSpPr>
            <p:cNvPr id="14354" name="Freeform 68"/>
            <p:cNvSpPr>
              <a:spLocks/>
            </p:cNvSpPr>
            <p:nvPr/>
          </p:nvSpPr>
          <p:spPr bwMode="auto">
            <a:xfrm>
              <a:off x="1920" y="1776"/>
              <a:ext cx="1152" cy="144"/>
            </a:xfrm>
            <a:custGeom>
              <a:avLst/>
              <a:gdLst>
                <a:gd name="T0" fmla="*/ 0 w 1152"/>
                <a:gd name="T1" fmla="*/ 0 h 144"/>
                <a:gd name="T2" fmla="*/ 1152 w 1152"/>
                <a:gd name="T3" fmla="*/ 0 h 144"/>
                <a:gd name="T4" fmla="*/ 1152 w 1152"/>
                <a:gd name="T5" fmla="*/ 144 h 144"/>
                <a:gd name="T6" fmla="*/ 0 60000 65536"/>
                <a:gd name="T7" fmla="*/ 0 60000 65536"/>
                <a:gd name="T8" fmla="*/ 0 60000 65536"/>
              </a:gdLst>
              <a:ahLst/>
              <a:cxnLst>
                <a:cxn ang="T6">
                  <a:pos x="T0" y="T1"/>
                </a:cxn>
                <a:cxn ang="T7">
                  <a:pos x="T2" y="T3"/>
                </a:cxn>
                <a:cxn ang="T8">
                  <a:pos x="T4" y="T5"/>
                </a:cxn>
              </a:cxnLst>
              <a:rect l="0" t="0" r="r" b="b"/>
              <a:pathLst>
                <a:path w="1152" h="144">
                  <a:moveTo>
                    <a:pt x="0" y="0"/>
                  </a:moveTo>
                  <a:lnTo>
                    <a:pt x="1152" y="0"/>
                  </a:lnTo>
                  <a:lnTo>
                    <a:pt x="1152" y="144"/>
                  </a:lnTo>
                </a:path>
              </a:pathLst>
            </a:custGeom>
            <a:noFill/>
            <a:ln w="0" cap="flat" cmpd="sng">
              <a:solidFill>
                <a:schemeClr val="tx2"/>
              </a:solidFill>
              <a:prstDash val="lg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55" name="Line 69"/>
            <p:cNvSpPr>
              <a:spLocks noChangeShapeType="1"/>
            </p:cNvSpPr>
            <p:nvPr/>
          </p:nvSpPr>
          <p:spPr bwMode="auto">
            <a:xfrm>
              <a:off x="2016" y="1968"/>
              <a:ext cx="576" cy="384"/>
            </a:xfrm>
            <a:prstGeom prst="line">
              <a:avLst/>
            </a:prstGeom>
            <a:noFill/>
            <a:ln w="0">
              <a:solidFill>
                <a:schemeClr val="tx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302784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1542" y="903223"/>
            <a:ext cx="3025775" cy="612986"/>
          </a:xfrm>
          <a:prstGeom prst="rect">
            <a:avLst/>
          </a:prstGeom>
        </p:spPr>
        <p:txBody>
          <a:bodyPr vert="horz" wrap="square" lIns="0" tIns="12698" rIns="0" bIns="0" rtlCol="0">
            <a:spAutoFit/>
          </a:bodyPr>
          <a:lstStyle/>
          <a:p>
            <a:pPr marL="12698">
              <a:spcBef>
                <a:spcPts val="100"/>
              </a:spcBef>
            </a:pPr>
            <a:r>
              <a:rPr sz="3900" dirty="0"/>
              <a:t>PHỎNG</a:t>
            </a:r>
            <a:r>
              <a:rPr sz="3900" spc="-105" dirty="0"/>
              <a:t> </a:t>
            </a:r>
            <a:r>
              <a:rPr sz="3900" dirty="0"/>
              <a:t>VẤN</a:t>
            </a:r>
            <a:endParaRPr sz="3900"/>
          </a:p>
        </p:txBody>
      </p:sp>
      <p:sp>
        <p:nvSpPr>
          <p:cNvPr id="3" name="object 3"/>
          <p:cNvSpPr txBox="1">
            <a:spLocks noGrp="1"/>
          </p:cNvSpPr>
          <p:nvPr>
            <p:ph type="body" idx="1"/>
          </p:nvPr>
        </p:nvSpPr>
        <p:spPr>
          <a:xfrm>
            <a:off x="1093844" y="1870955"/>
            <a:ext cx="8505712" cy="4910948"/>
          </a:xfrm>
          <a:prstGeom prst="rect">
            <a:avLst/>
          </a:prstGeom>
        </p:spPr>
        <p:txBody>
          <a:bodyPr vert="horz" wrap="square" lIns="0" tIns="113653" rIns="0" bIns="0" rtlCol="0">
            <a:spAutoFit/>
          </a:bodyPr>
          <a:lstStyle/>
          <a:p>
            <a:pPr marL="420329" indent="-342867" algn="just">
              <a:spcBef>
                <a:spcPts val="894"/>
              </a:spcBef>
              <a:buClr>
                <a:srgbClr val="000099"/>
              </a:buClr>
              <a:buSzPct val="70312"/>
              <a:buFont typeface="Wingdings"/>
              <a:buChar char=""/>
              <a:tabLst>
                <a:tab pos="420329" algn="l"/>
                <a:tab pos="420964" algn="l"/>
              </a:tabLst>
            </a:pPr>
            <a:r>
              <a:rPr b="1" spc="-5" dirty="0"/>
              <a:t>Hỏi </a:t>
            </a:r>
            <a:r>
              <a:rPr b="1" dirty="0"/>
              <a:t>trực </a:t>
            </a:r>
            <a:r>
              <a:rPr b="1" spc="-5" dirty="0"/>
              <a:t>tiếp người liên </a:t>
            </a:r>
            <a:r>
              <a:rPr b="1" spc="-10" dirty="0"/>
              <a:t>quan </a:t>
            </a:r>
            <a:r>
              <a:rPr b="1" spc="-5" dirty="0"/>
              <a:t>để thu thông</a:t>
            </a:r>
            <a:r>
              <a:rPr b="1" spc="-86" dirty="0"/>
              <a:t> </a:t>
            </a:r>
            <a:r>
              <a:rPr b="1" spc="-5" dirty="0"/>
              <a:t>tin</a:t>
            </a:r>
          </a:p>
          <a:p>
            <a:pPr marL="768910" lvl="1" indent="-347311">
              <a:spcBef>
                <a:spcPts val="690"/>
              </a:spcBef>
              <a:buClr>
                <a:srgbClr val="659999"/>
              </a:buClr>
              <a:buSzPct val="69642"/>
              <a:buFont typeface="Wingdings"/>
              <a:buChar char=""/>
              <a:tabLst>
                <a:tab pos="769545" algn="l"/>
                <a:tab pos="770181" algn="l"/>
              </a:tabLst>
            </a:pPr>
            <a:r>
              <a:rPr sz="2900" dirty="0">
                <a:solidFill>
                  <a:srgbClr val="00B0F0"/>
                </a:solidFill>
                <a:latin typeface="Arial"/>
                <a:cs typeface="Arial"/>
              </a:rPr>
              <a:t>Là cách </a:t>
            </a:r>
            <a:r>
              <a:rPr sz="2900" spc="-5" dirty="0">
                <a:solidFill>
                  <a:srgbClr val="00B0F0"/>
                </a:solidFill>
                <a:latin typeface="Arial"/>
                <a:cs typeface="Arial"/>
              </a:rPr>
              <a:t>đơn </a:t>
            </a:r>
            <a:r>
              <a:rPr sz="2900" dirty="0">
                <a:solidFill>
                  <a:srgbClr val="00B0F0"/>
                </a:solidFill>
                <a:latin typeface="Arial"/>
                <a:cs typeface="Arial"/>
              </a:rPr>
              <a:t>giản và quan trọng</a:t>
            </a:r>
            <a:r>
              <a:rPr sz="2900" spc="15" dirty="0">
                <a:solidFill>
                  <a:srgbClr val="00B0F0"/>
                </a:solidFill>
                <a:latin typeface="Arial"/>
                <a:cs typeface="Arial"/>
              </a:rPr>
              <a:t> </a:t>
            </a:r>
            <a:r>
              <a:rPr sz="2900" dirty="0">
                <a:solidFill>
                  <a:srgbClr val="00B0F0"/>
                </a:solidFill>
                <a:latin typeface="Arial"/>
                <a:cs typeface="Arial"/>
              </a:rPr>
              <a:t>nhất</a:t>
            </a:r>
            <a:endParaRPr sz="2900">
              <a:latin typeface="Arial"/>
              <a:cs typeface="Arial"/>
            </a:endParaRPr>
          </a:p>
          <a:p>
            <a:pPr marL="768910" lvl="1" indent="-347311">
              <a:spcBef>
                <a:spcPts val="669"/>
              </a:spcBef>
              <a:buClr>
                <a:srgbClr val="659999"/>
              </a:buClr>
              <a:buSzPct val="69642"/>
              <a:buFont typeface="Wingdings"/>
              <a:buChar char=""/>
              <a:tabLst>
                <a:tab pos="769545" algn="l"/>
                <a:tab pos="770181" algn="l"/>
              </a:tabLst>
            </a:pPr>
            <a:r>
              <a:rPr sz="2900" spc="-5" dirty="0">
                <a:solidFill>
                  <a:srgbClr val="00B0F0"/>
                </a:solidFill>
                <a:latin typeface="Arial"/>
                <a:cs typeface="Arial"/>
              </a:rPr>
              <a:t>Thu được </a:t>
            </a:r>
            <a:r>
              <a:rPr sz="2900" dirty="0">
                <a:solidFill>
                  <a:srgbClr val="00B0F0"/>
                </a:solidFill>
                <a:latin typeface="Arial"/>
                <a:cs typeface="Arial"/>
              </a:rPr>
              <a:t>nhiều thông </a:t>
            </a:r>
            <a:r>
              <a:rPr sz="2900" spc="-5" dirty="0">
                <a:solidFill>
                  <a:srgbClr val="00B0F0"/>
                </a:solidFill>
                <a:latin typeface="Arial"/>
                <a:cs typeface="Arial"/>
              </a:rPr>
              <a:t>tin, </a:t>
            </a:r>
            <a:r>
              <a:rPr sz="2900" dirty="0">
                <a:solidFill>
                  <a:srgbClr val="00B0F0"/>
                </a:solidFill>
                <a:latin typeface="Arial"/>
                <a:cs typeface="Arial"/>
              </a:rPr>
              <a:t>khó tổng</a:t>
            </a:r>
            <a:r>
              <a:rPr sz="2900" spc="30" dirty="0">
                <a:solidFill>
                  <a:srgbClr val="00B0F0"/>
                </a:solidFill>
                <a:latin typeface="Arial"/>
                <a:cs typeface="Arial"/>
              </a:rPr>
              <a:t> </a:t>
            </a:r>
            <a:r>
              <a:rPr sz="2900" spc="-5" dirty="0">
                <a:solidFill>
                  <a:srgbClr val="00B0F0"/>
                </a:solidFill>
                <a:latin typeface="Arial"/>
                <a:cs typeface="Arial"/>
              </a:rPr>
              <a:t>hợp</a:t>
            </a:r>
            <a:endParaRPr sz="2900">
              <a:latin typeface="Arial"/>
              <a:cs typeface="Arial"/>
            </a:endParaRPr>
          </a:p>
          <a:p>
            <a:pPr marL="420329" indent="-342867">
              <a:spcBef>
                <a:spcPts val="750"/>
              </a:spcBef>
              <a:buClr>
                <a:srgbClr val="000099"/>
              </a:buClr>
              <a:buSzPct val="70312"/>
              <a:buFont typeface="Wingdings"/>
              <a:buChar char=""/>
              <a:tabLst>
                <a:tab pos="420329" algn="l"/>
                <a:tab pos="420964" algn="l"/>
              </a:tabLst>
            </a:pPr>
            <a:r>
              <a:rPr b="1" spc="-5" dirty="0"/>
              <a:t>Các </a:t>
            </a:r>
            <a:r>
              <a:rPr b="1"/>
              <a:t>yếu </a:t>
            </a:r>
            <a:r>
              <a:rPr b="1" spc="-5"/>
              <a:t>t</a:t>
            </a:r>
            <a:r>
              <a:rPr lang="en-US" b="1" spc="-5"/>
              <a:t>ố</a:t>
            </a:r>
            <a:r>
              <a:rPr b="1" spc="-5"/>
              <a:t> </a:t>
            </a:r>
            <a:r>
              <a:rPr b="1" spc="-5" dirty="0"/>
              <a:t>ảnh</a:t>
            </a:r>
            <a:r>
              <a:rPr b="1" spc="-50" dirty="0"/>
              <a:t> </a:t>
            </a:r>
            <a:r>
              <a:rPr b="1" spc="-5" dirty="0"/>
              <a:t>hướng</a:t>
            </a:r>
          </a:p>
          <a:p>
            <a:pPr marL="768910" lvl="1" indent="-347311">
              <a:spcBef>
                <a:spcPts val="690"/>
              </a:spcBef>
              <a:buClr>
                <a:srgbClr val="659999"/>
              </a:buClr>
              <a:buSzPct val="69642"/>
              <a:buFont typeface="Wingdings"/>
              <a:buChar char=""/>
              <a:tabLst>
                <a:tab pos="769545" algn="l"/>
                <a:tab pos="770181" algn="l"/>
              </a:tabLst>
            </a:pPr>
            <a:r>
              <a:rPr sz="2900" spc="-10" dirty="0">
                <a:solidFill>
                  <a:srgbClr val="8509FF"/>
                </a:solidFill>
                <a:latin typeface="Arial"/>
                <a:cs typeface="Arial"/>
              </a:rPr>
              <a:t>Sự </a:t>
            </a:r>
            <a:r>
              <a:rPr sz="2900" dirty="0">
                <a:solidFill>
                  <a:srgbClr val="8509FF"/>
                </a:solidFill>
                <a:latin typeface="Arial"/>
                <a:cs typeface="Arial"/>
              </a:rPr>
              <a:t>chuẩn</a:t>
            </a:r>
            <a:r>
              <a:rPr sz="2900" spc="10" dirty="0">
                <a:solidFill>
                  <a:srgbClr val="8509FF"/>
                </a:solidFill>
                <a:latin typeface="Arial"/>
                <a:cs typeface="Arial"/>
              </a:rPr>
              <a:t> </a:t>
            </a:r>
            <a:r>
              <a:rPr sz="2900" dirty="0">
                <a:solidFill>
                  <a:srgbClr val="8509FF"/>
                </a:solidFill>
                <a:latin typeface="Arial"/>
                <a:cs typeface="Arial"/>
              </a:rPr>
              <a:t>bị</a:t>
            </a:r>
            <a:endParaRPr sz="2900">
              <a:latin typeface="Arial"/>
              <a:cs typeface="Arial"/>
            </a:endParaRPr>
          </a:p>
          <a:p>
            <a:pPr marL="768910" lvl="1" indent="-347311">
              <a:spcBef>
                <a:spcPts val="669"/>
              </a:spcBef>
              <a:buClr>
                <a:srgbClr val="659999"/>
              </a:buClr>
              <a:buSzPct val="69642"/>
              <a:buFont typeface="Wingdings"/>
              <a:buChar char=""/>
              <a:tabLst>
                <a:tab pos="769545" algn="l"/>
                <a:tab pos="770181" algn="l"/>
              </a:tabLst>
            </a:pPr>
            <a:r>
              <a:rPr sz="2900" spc="-5" dirty="0">
                <a:solidFill>
                  <a:srgbClr val="8509FF"/>
                </a:solidFill>
                <a:latin typeface="Arial"/>
                <a:cs typeface="Arial"/>
              </a:rPr>
              <a:t>Chất lượng </a:t>
            </a:r>
            <a:r>
              <a:rPr sz="2900" dirty="0">
                <a:solidFill>
                  <a:srgbClr val="8509FF"/>
                </a:solidFill>
                <a:latin typeface="Arial"/>
                <a:cs typeface="Arial"/>
              </a:rPr>
              <a:t>câu</a:t>
            </a:r>
            <a:r>
              <a:rPr sz="2900" spc="15" dirty="0">
                <a:solidFill>
                  <a:srgbClr val="8509FF"/>
                </a:solidFill>
                <a:latin typeface="Arial"/>
                <a:cs typeface="Arial"/>
              </a:rPr>
              <a:t> </a:t>
            </a:r>
            <a:r>
              <a:rPr sz="2900" spc="-5" dirty="0">
                <a:solidFill>
                  <a:srgbClr val="8509FF"/>
                </a:solidFill>
                <a:latin typeface="Arial"/>
                <a:cs typeface="Arial"/>
              </a:rPr>
              <a:t>hỏi</a:t>
            </a:r>
            <a:endParaRPr sz="2900">
              <a:latin typeface="Arial"/>
              <a:cs typeface="Arial"/>
            </a:endParaRPr>
          </a:p>
          <a:p>
            <a:pPr marL="768910" lvl="1" indent="-347311">
              <a:spcBef>
                <a:spcPts val="675"/>
              </a:spcBef>
              <a:buClr>
                <a:srgbClr val="659999"/>
              </a:buClr>
              <a:buSzPct val="69642"/>
              <a:buFont typeface="Wingdings"/>
              <a:buChar char=""/>
              <a:tabLst>
                <a:tab pos="769545" algn="l"/>
                <a:tab pos="770181" algn="l"/>
              </a:tabLst>
            </a:pPr>
            <a:r>
              <a:rPr sz="2900" spc="-5" dirty="0">
                <a:solidFill>
                  <a:srgbClr val="8509FF"/>
                </a:solidFill>
                <a:latin typeface="Arial"/>
                <a:cs typeface="Arial"/>
              </a:rPr>
              <a:t>Phương </a:t>
            </a:r>
            <a:r>
              <a:rPr sz="2900" dirty="0">
                <a:solidFill>
                  <a:srgbClr val="8509FF"/>
                </a:solidFill>
                <a:latin typeface="Arial"/>
                <a:cs typeface="Arial"/>
              </a:rPr>
              <a:t>pháp, </a:t>
            </a:r>
            <a:r>
              <a:rPr sz="2900" spc="-5" dirty="0">
                <a:solidFill>
                  <a:srgbClr val="8509FF"/>
                </a:solidFill>
                <a:latin typeface="Arial"/>
                <a:cs typeface="Arial"/>
              </a:rPr>
              <a:t>phương tiện</a:t>
            </a:r>
            <a:r>
              <a:rPr sz="2900" spc="30" dirty="0">
                <a:solidFill>
                  <a:srgbClr val="8509FF"/>
                </a:solidFill>
                <a:latin typeface="Arial"/>
                <a:cs typeface="Arial"/>
              </a:rPr>
              <a:t> </a:t>
            </a:r>
            <a:r>
              <a:rPr sz="2900" dirty="0">
                <a:solidFill>
                  <a:srgbClr val="8509FF"/>
                </a:solidFill>
                <a:latin typeface="Arial"/>
                <a:cs typeface="Arial"/>
              </a:rPr>
              <a:t>ghi</a:t>
            </a:r>
            <a:endParaRPr sz="2900">
              <a:latin typeface="Arial"/>
              <a:cs typeface="Arial"/>
            </a:endParaRPr>
          </a:p>
          <a:p>
            <a:pPr marL="768910" lvl="1" indent="-347311">
              <a:spcBef>
                <a:spcPts val="669"/>
              </a:spcBef>
              <a:buClr>
                <a:srgbClr val="659999"/>
              </a:buClr>
              <a:buSzPct val="69642"/>
              <a:buFont typeface="Wingdings"/>
              <a:buChar char=""/>
              <a:tabLst>
                <a:tab pos="769545" algn="l"/>
                <a:tab pos="770181" algn="l"/>
              </a:tabLst>
            </a:pPr>
            <a:r>
              <a:rPr sz="2900" spc="-5" dirty="0">
                <a:solidFill>
                  <a:srgbClr val="8509FF"/>
                </a:solidFill>
                <a:latin typeface="Arial"/>
                <a:cs typeface="Arial"/>
              </a:rPr>
              <a:t>Kinh </a:t>
            </a:r>
            <a:r>
              <a:rPr sz="2900" dirty="0">
                <a:solidFill>
                  <a:srgbClr val="8509FF"/>
                </a:solidFill>
                <a:latin typeface="Arial"/>
                <a:cs typeface="Arial"/>
              </a:rPr>
              <a:t>nghiệm và khả năng giao</a:t>
            </a:r>
            <a:r>
              <a:rPr sz="2900" spc="25" dirty="0">
                <a:solidFill>
                  <a:srgbClr val="8509FF"/>
                </a:solidFill>
                <a:latin typeface="Arial"/>
                <a:cs typeface="Arial"/>
              </a:rPr>
              <a:t> </a:t>
            </a:r>
            <a:r>
              <a:rPr sz="2900" spc="-5" dirty="0">
                <a:solidFill>
                  <a:srgbClr val="8509FF"/>
                </a:solidFill>
                <a:latin typeface="Arial"/>
                <a:cs typeface="Arial"/>
              </a:rPr>
              <a:t>tiếp</a:t>
            </a:r>
            <a:endParaRPr sz="2900">
              <a:latin typeface="Arial"/>
              <a:cs typeface="Arial"/>
            </a:endParaRPr>
          </a:p>
        </p:txBody>
      </p:sp>
      <p:sp>
        <p:nvSpPr>
          <p:cNvPr id="4" name="object 4"/>
          <p:cNvSpPr/>
          <p:nvPr/>
        </p:nvSpPr>
        <p:spPr>
          <a:xfrm>
            <a:off x="7288278" y="4197351"/>
            <a:ext cx="2478024" cy="1866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39691" y="3174492"/>
            <a:ext cx="2054351" cy="136855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224093" y="5247931"/>
            <a:ext cx="1622167" cy="153118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255898" y="1391412"/>
            <a:ext cx="2677666" cy="1248155"/>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235336" y="750823"/>
            <a:ext cx="5996940" cy="612986"/>
          </a:xfrm>
          <a:prstGeom prst="rect">
            <a:avLst/>
          </a:prstGeom>
        </p:spPr>
        <p:txBody>
          <a:bodyPr vert="horz" wrap="square" lIns="0" tIns="12698" rIns="0" bIns="0" rtlCol="0">
            <a:spAutoFit/>
          </a:bodyPr>
          <a:lstStyle/>
          <a:p>
            <a:pPr marL="12698">
              <a:spcBef>
                <a:spcPts val="100"/>
              </a:spcBef>
            </a:pPr>
            <a:r>
              <a:rPr sz="3900" dirty="0"/>
              <a:t>PHỎNG VẤN – CHUẨN</a:t>
            </a:r>
            <a:r>
              <a:rPr sz="3900" spc="-145" dirty="0"/>
              <a:t> </a:t>
            </a:r>
            <a:r>
              <a:rPr sz="3900" dirty="0"/>
              <a:t>BỊ</a:t>
            </a:r>
            <a:endParaRPr sz="3900"/>
          </a:p>
        </p:txBody>
      </p:sp>
      <p:sp>
        <p:nvSpPr>
          <p:cNvPr id="6" name="object 6"/>
          <p:cNvSpPr txBox="1"/>
          <p:nvPr/>
        </p:nvSpPr>
        <p:spPr>
          <a:xfrm>
            <a:off x="786130" y="1949451"/>
            <a:ext cx="6694170" cy="3733702"/>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latin typeface="Arial"/>
                <a:cs typeface="Arial"/>
              </a:rPr>
              <a:t>Chuẩn</a:t>
            </a:r>
            <a:r>
              <a:rPr sz="3200" b="1" spc="-25" dirty="0">
                <a:latin typeface="Arial"/>
                <a:cs typeface="Arial"/>
              </a:rPr>
              <a:t> </a:t>
            </a:r>
            <a:r>
              <a:rPr sz="3200" b="1" spc="-5" dirty="0">
                <a:latin typeface="Arial"/>
                <a:cs typeface="Arial"/>
              </a:rPr>
              <a:t>bị</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dirty="0">
                <a:latin typeface="Arial"/>
                <a:cs typeface="Arial"/>
              </a:rPr>
              <a:t>Lập danh sách và chọn </a:t>
            </a:r>
            <a:r>
              <a:rPr sz="2900" spc="-5" dirty="0">
                <a:latin typeface="Arial"/>
                <a:cs typeface="Arial"/>
              </a:rPr>
              <a:t>người </a:t>
            </a:r>
            <a:r>
              <a:rPr sz="2900" dirty="0">
                <a:latin typeface="Arial"/>
                <a:cs typeface="Arial"/>
              </a:rPr>
              <a:t>cần</a:t>
            </a:r>
            <a:r>
              <a:rPr sz="2900" spc="-30" dirty="0">
                <a:latin typeface="Arial"/>
                <a:cs typeface="Arial"/>
              </a:rPr>
              <a:t> </a:t>
            </a:r>
            <a:r>
              <a:rPr sz="2900" dirty="0">
                <a:latin typeface="Arial"/>
                <a:cs typeface="Arial"/>
              </a:rPr>
              <a:t>hỏi</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Hẹn</a:t>
            </a:r>
            <a:r>
              <a:rPr sz="2900" spc="10" dirty="0">
                <a:latin typeface="Arial"/>
                <a:cs typeface="Arial"/>
              </a:rPr>
              <a:t> </a:t>
            </a:r>
            <a:r>
              <a:rPr sz="2900" dirty="0">
                <a:latin typeface="Arial"/>
                <a:cs typeface="Arial"/>
              </a:rPr>
              <a:t>gặp</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Tìm </a:t>
            </a:r>
            <a:r>
              <a:rPr sz="2900" dirty="0">
                <a:latin typeface="Arial"/>
                <a:cs typeface="Arial"/>
              </a:rPr>
              <a:t>hiểu, xác </a:t>
            </a:r>
            <a:r>
              <a:rPr sz="2900" spc="-5" dirty="0">
                <a:latin typeface="Arial"/>
                <a:cs typeface="Arial"/>
              </a:rPr>
              <a:t>định </a:t>
            </a:r>
            <a:r>
              <a:rPr sz="2900" dirty="0">
                <a:latin typeface="Arial"/>
                <a:cs typeface="Arial"/>
              </a:rPr>
              <a:t>câu </a:t>
            </a:r>
            <a:r>
              <a:rPr sz="2900" spc="-5" dirty="0">
                <a:latin typeface="Arial"/>
                <a:cs typeface="Arial"/>
              </a:rPr>
              <a:t>hỏi </a:t>
            </a:r>
            <a:r>
              <a:rPr sz="2900" dirty="0">
                <a:latin typeface="Arial"/>
                <a:cs typeface="Arial"/>
              </a:rPr>
              <a:t>thích</a:t>
            </a:r>
            <a:r>
              <a:rPr sz="2900" spc="-5" dirty="0">
                <a:latin typeface="Arial"/>
                <a:cs typeface="Arial"/>
              </a:rPr>
              <a:t> hợp</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Chuẩn </a:t>
            </a:r>
            <a:r>
              <a:rPr sz="2900" dirty="0">
                <a:latin typeface="Arial"/>
                <a:cs typeface="Arial"/>
              </a:rPr>
              <a:t>bị </a:t>
            </a:r>
            <a:r>
              <a:rPr sz="2900" spc="-5" dirty="0">
                <a:latin typeface="Arial"/>
                <a:cs typeface="Arial"/>
              </a:rPr>
              <a:t>phương tiện </a:t>
            </a:r>
            <a:r>
              <a:rPr sz="2900" dirty="0">
                <a:latin typeface="Arial"/>
                <a:cs typeface="Arial"/>
              </a:rPr>
              <a:t>hỗ</a:t>
            </a:r>
            <a:r>
              <a:rPr sz="2900" spc="44" dirty="0">
                <a:latin typeface="Arial"/>
                <a:cs typeface="Arial"/>
              </a:rPr>
              <a:t> </a:t>
            </a:r>
            <a:r>
              <a:rPr sz="2900" dirty="0">
                <a:latin typeface="Arial"/>
                <a:cs typeface="Arial"/>
              </a:rPr>
              <a:t>trợ</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dirty="0">
                <a:latin typeface="Arial"/>
                <a:cs typeface="Arial"/>
              </a:rPr>
              <a:t>Lập kế</a:t>
            </a:r>
            <a:r>
              <a:rPr sz="2900" spc="5" dirty="0">
                <a:latin typeface="Arial"/>
                <a:cs typeface="Arial"/>
              </a:rPr>
              <a:t> </a:t>
            </a:r>
            <a:r>
              <a:rPr sz="2900" dirty="0">
                <a:latin typeface="Arial"/>
                <a:cs typeface="Arial"/>
              </a:rPr>
              <a:t>hoạch</a:t>
            </a:r>
            <a:endParaRPr sz="2900">
              <a:latin typeface="Arial"/>
              <a:cs typeface="Arial"/>
            </a:endParaRPr>
          </a:p>
        </p:txBody>
      </p:sp>
      <p:sp>
        <p:nvSpPr>
          <p:cNvPr id="7" name="object 7"/>
          <p:cNvSpPr/>
          <p:nvPr/>
        </p:nvSpPr>
        <p:spPr>
          <a:xfrm>
            <a:off x="7935103" y="5032247"/>
            <a:ext cx="1585202" cy="162306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427097" y="5186173"/>
            <a:ext cx="1609344" cy="156387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6409822" y="5227320"/>
            <a:ext cx="1207008" cy="1507236"/>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55898" y="1391412"/>
            <a:ext cx="2677666" cy="124815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35337" y="750823"/>
            <a:ext cx="5668010" cy="612986"/>
          </a:xfrm>
          <a:prstGeom prst="rect">
            <a:avLst/>
          </a:prstGeom>
        </p:spPr>
        <p:txBody>
          <a:bodyPr vert="horz" wrap="square" lIns="0" tIns="12698" rIns="0" bIns="0" rtlCol="0">
            <a:spAutoFit/>
          </a:bodyPr>
          <a:lstStyle/>
          <a:p>
            <a:pPr marL="12698">
              <a:spcBef>
                <a:spcPts val="100"/>
              </a:spcBef>
            </a:pPr>
            <a:r>
              <a:rPr sz="3900" dirty="0"/>
              <a:t>PHỎNG VẤN – CÂU</a:t>
            </a:r>
            <a:r>
              <a:rPr sz="3900" spc="-135" dirty="0"/>
              <a:t> </a:t>
            </a:r>
            <a:r>
              <a:rPr sz="3900" dirty="0"/>
              <a:t>HỎI</a:t>
            </a:r>
            <a:endParaRPr sz="3900"/>
          </a:p>
        </p:txBody>
      </p:sp>
      <p:sp>
        <p:nvSpPr>
          <p:cNvPr id="4" name="object 4"/>
          <p:cNvSpPr txBox="1"/>
          <p:nvPr/>
        </p:nvSpPr>
        <p:spPr>
          <a:xfrm>
            <a:off x="1159137" y="1870956"/>
            <a:ext cx="8099425" cy="4328737"/>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latin typeface="Arial"/>
                <a:cs typeface="Arial"/>
              </a:rPr>
              <a:t>Câu</a:t>
            </a:r>
            <a:r>
              <a:rPr sz="3200" b="1" spc="-25" dirty="0">
                <a:latin typeface="Arial"/>
                <a:cs typeface="Arial"/>
              </a:rPr>
              <a:t> </a:t>
            </a:r>
            <a:r>
              <a:rPr sz="3200" b="1" spc="-5" dirty="0">
                <a:latin typeface="Arial"/>
                <a:cs typeface="Arial"/>
              </a:rPr>
              <a:t>hỏi</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solidFill>
                  <a:srgbClr val="AD5BFF"/>
                </a:solidFill>
                <a:latin typeface="Arial"/>
                <a:cs typeface="Arial"/>
              </a:rPr>
              <a:t>Câu hỏi </a:t>
            </a:r>
            <a:r>
              <a:rPr sz="2900" dirty="0">
                <a:solidFill>
                  <a:srgbClr val="AD5BFF"/>
                </a:solidFill>
                <a:latin typeface="Arial"/>
                <a:cs typeface="Arial"/>
              </a:rPr>
              <a:t>đóng</a:t>
            </a:r>
            <a:r>
              <a:rPr sz="2900" dirty="0">
                <a:latin typeface="Arial"/>
                <a:cs typeface="Arial"/>
              </a:rPr>
              <a:t>: câu trả </a:t>
            </a:r>
            <a:r>
              <a:rPr sz="2900" spc="-5" dirty="0">
                <a:latin typeface="Arial"/>
                <a:cs typeface="Arial"/>
              </a:rPr>
              <a:t>lời </a:t>
            </a:r>
            <a:r>
              <a:rPr sz="2900" dirty="0">
                <a:latin typeface="Arial"/>
                <a:cs typeface="Arial"/>
              </a:rPr>
              <a:t>đã xác</a:t>
            </a:r>
            <a:r>
              <a:rPr sz="2900" spc="10" dirty="0">
                <a:latin typeface="Arial"/>
                <a:cs typeface="Arial"/>
              </a:rPr>
              <a:t> </a:t>
            </a:r>
            <a:r>
              <a:rPr sz="2900" spc="-5" dirty="0">
                <a:latin typeface="Arial"/>
                <a:cs typeface="Arial"/>
              </a:rPr>
              <a:t>định</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solidFill>
                  <a:srgbClr val="AD5BFF"/>
                </a:solidFill>
                <a:latin typeface="Arial"/>
                <a:cs typeface="Arial"/>
              </a:rPr>
              <a:t>Câu hỏi mở</a:t>
            </a:r>
            <a:r>
              <a:rPr sz="2900" spc="-5" dirty="0">
                <a:latin typeface="Arial"/>
                <a:cs typeface="Arial"/>
              </a:rPr>
              <a:t>: tùy người </a:t>
            </a:r>
            <a:r>
              <a:rPr sz="2900" dirty="0">
                <a:latin typeface="Arial"/>
                <a:cs typeface="Arial"/>
              </a:rPr>
              <a:t>trả</a:t>
            </a:r>
            <a:r>
              <a:rPr sz="2900" spc="30" dirty="0">
                <a:latin typeface="Arial"/>
                <a:cs typeface="Arial"/>
              </a:rPr>
              <a:t> </a:t>
            </a:r>
            <a:r>
              <a:rPr sz="2900" spc="-5" dirty="0">
                <a:latin typeface="Arial"/>
                <a:cs typeface="Arial"/>
              </a:rPr>
              <a:t>lời</a:t>
            </a:r>
            <a:endParaRPr sz="2900">
              <a:latin typeface="Arial"/>
              <a:cs typeface="Arial"/>
            </a:endParaRPr>
          </a:p>
          <a:p>
            <a:pPr marL="704147" marR="5079" lvl="1" indent="-347311" algn="just">
              <a:spcBef>
                <a:spcPts val="669"/>
              </a:spcBef>
              <a:buClr>
                <a:srgbClr val="659999"/>
              </a:buClr>
              <a:buSzPct val="69642"/>
              <a:buFont typeface="Wingdings"/>
              <a:buChar char=""/>
              <a:tabLst>
                <a:tab pos="704147" algn="l"/>
                <a:tab pos="704781" algn="l"/>
              </a:tabLst>
            </a:pPr>
            <a:r>
              <a:rPr sz="2900" spc="-5" dirty="0">
                <a:solidFill>
                  <a:srgbClr val="AD5BFF"/>
                </a:solidFill>
                <a:latin typeface="Arial"/>
                <a:cs typeface="Arial"/>
              </a:rPr>
              <a:t>Câu hỏi </a:t>
            </a:r>
            <a:r>
              <a:rPr sz="2900" dirty="0">
                <a:solidFill>
                  <a:srgbClr val="AD5BFF"/>
                </a:solidFill>
                <a:latin typeface="Arial"/>
                <a:cs typeface="Arial"/>
              </a:rPr>
              <a:t>chiến </a:t>
            </a:r>
            <a:r>
              <a:rPr sz="2900" spc="-5" dirty="0">
                <a:solidFill>
                  <a:srgbClr val="AD5BFF"/>
                </a:solidFill>
                <a:latin typeface="Arial"/>
                <a:cs typeface="Arial"/>
              </a:rPr>
              <a:t>lược/chéo</a:t>
            </a:r>
            <a:r>
              <a:rPr sz="2900" spc="-5" dirty="0">
                <a:latin typeface="Arial"/>
                <a:cs typeface="Arial"/>
              </a:rPr>
              <a:t>: từ </a:t>
            </a:r>
            <a:r>
              <a:rPr sz="2900" dirty="0">
                <a:latin typeface="Arial"/>
                <a:cs typeface="Arial"/>
              </a:rPr>
              <a:t>các nội dung khác  nhau </a:t>
            </a:r>
            <a:r>
              <a:rPr sz="2900" spc="-5" dirty="0">
                <a:latin typeface="Arial"/>
                <a:cs typeface="Arial"/>
              </a:rPr>
              <a:t>để </a:t>
            </a:r>
            <a:r>
              <a:rPr sz="2900" dirty="0">
                <a:latin typeface="Arial"/>
                <a:cs typeface="Arial"/>
              </a:rPr>
              <a:t>biết điều nằm sau</a:t>
            </a:r>
            <a:r>
              <a:rPr sz="2900" spc="25" dirty="0">
                <a:latin typeface="Arial"/>
                <a:cs typeface="Arial"/>
              </a:rPr>
              <a:t> </a:t>
            </a:r>
            <a:r>
              <a:rPr sz="2900" dirty="0">
                <a:latin typeface="Arial"/>
                <a:cs typeface="Arial"/>
              </a:rPr>
              <a:t>đó</a:t>
            </a:r>
            <a:endParaRPr sz="2900">
              <a:latin typeface="Arial"/>
              <a:cs typeface="Arial"/>
            </a:endParaRPr>
          </a:p>
          <a:p>
            <a:pPr marL="355565" indent="-342867">
              <a:spcBef>
                <a:spcPts val="755"/>
              </a:spcBef>
              <a:buClr>
                <a:srgbClr val="000099"/>
              </a:buClr>
              <a:buSzPct val="70312"/>
              <a:buFont typeface="Wingdings"/>
              <a:buChar char=""/>
              <a:tabLst>
                <a:tab pos="354930" algn="l"/>
                <a:tab pos="355565" algn="l"/>
              </a:tabLst>
            </a:pPr>
            <a:r>
              <a:rPr sz="3200" b="1" dirty="0">
                <a:latin typeface="Arial"/>
                <a:cs typeface="Arial"/>
              </a:rPr>
              <a:t>Cách</a:t>
            </a:r>
            <a:r>
              <a:rPr sz="3200" b="1" spc="-25" dirty="0">
                <a:latin typeface="Arial"/>
                <a:cs typeface="Arial"/>
              </a:rPr>
              <a:t> </a:t>
            </a:r>
            <a:r>
              <a:rPr sz="3200" b="1" spc="-5" dirty="0">
                <a:latin typeface="Arial"/>
                <a:cs typeface="Arial"/>
              </a:rPr>
              <a:t>hỏi</a:t>
            </a:r>
            <a:endParaRPr sz="3200" b="1">
              <a:latin typeface="Arial"/>
              <a:cs typeface="Arial"/>
            </a:endParaRPr>
          </a:p>
          <a:p>
            <a:pPr marL="704147" lvl="1" indent="-347311">
              <a:spcBef>
                <a:spcPts val="685"/>
              </a:spcBef>
              <a:buClr>
                <a:srgbClr val="659999"/>
              </a:buClr>
              <a:buSzPct val="69642"/>
              <a:buFont typeface="Wingdings"/>
              <a:buChar char=""/>
              <a:tabLst>
                <a:tab pos="704147" algn="l"/>
                <a:tab pos="704781" algn="l"/>
              </a:tabLst>
            </a:pPr>
            <a:r>
              <a:rPr sz="2900" spc="-5" dirty="0">
                <a:latin typeface="Arial"/>
                <a:cs typeface="Arial"/>
              </a:rPr>
              <a:t>Bắt </a:t>
            </a:r>
            <a:r>
              <a:rPr sz="2900" dirty="0">
                <a:latin typeface="Arial"/>
                <a:cs typeface="Arial"/>
              </a:rPr>
              <a:t>đầu: </a:t>
            </a:r>
            <a:r>
              <a:rPr sz="2900" spc="-5" dirty="0">
                <a:latin typeface="Arial"/>
                <a:cs typeface="Arial"/>
              </a:rPr>
              <a:t>tìm </a:t>
            </a:r>
            <a:r>
              <a:rPr sz="2900" dirty="0">
                <a:latin typeface="Arial"/>
                <a:cs typeface="Arial"/>
              </a:rPr>
              <a:t>hiểu </a:t>
            </a:r>
            <a:r>
              <a:rPr sz="2900" spc="-5" dirty="0">
                <a:latin typeface="Arial"/>
                <a:cs typeface="Arial"/>
              </a:rPr>
              <a:t>với </a:t>
            </a:r>
            <a:r>
              <a:rPr sz="2900" dirty="0">
                <a:latin typeface="Arial"/>
                <a:cs typeface="Arial"/>
              </a:rPr>
              <a:t>câu </a:t>
            </a:r>
            <a:r>
              <a:rPr sz="2900" spc="-5" dirty="0">
                <a:latin typeface="Arial"/>
                <a:cs typeface="Arial"/>
              </a:rPr>
              <a:t>hỏi</a:t>
            </a:r>
            <a:r>
              <a:rPr sz="2900" dirty="0">
                <a:latin typeface="Arial"/>
                <a:cs typeface="Arial"/>
              </a:rPr>
              <a:t> </a:t>
            </a:r>
            <a:r>
              <a:rPr sz="2900" spc="-10" dirty="0">
                <a:latin typeface="Arial"/>
                <a:cs typeface="Arial"/>
              </a:rPr>
              <a:t>mở</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Kết </a:t>
            </a:r>
            <a:r>
              <a:rPr sz="2900" dirty="0">
                <a:latin typeface="Arial"/>
                <a:cs typeface="Arial"/>
              </a:rPr>
              <a:t>thúc: chốt lại </a:t>
            </a:r>
            <a:r>
              <a:rPr sz="2900" spc="-5" dirty="0">
                <a:latin typeface="Arial"/>
                <a:cs typeface="Arial"/>
              </a:rPr>
              <a:t>với </a:t>
            </a:r>
            <a:r>
              <a:rPr sz="2900" dirty="0">
                <a:latin typeface="Arial"/>
                <a:cs typeface="Arial"/>
              </a:rPr>
              <a:t>câu </a:t>
            </a:r>
            <a:r>
              <a:rPr sz="2900" spc="-5" dirty="0">
                <a:latin typeface="Arial"/>
                <a:cs typeface="Arial"/>
              </a:rPr>
              <a:t>hỏi</a:t>
            </a:r>
            <a:r>
              <a:rPr sz="2900" spc="-25" dirty="0">
                <a:latin typeface="Arial"/>
                <a:cs typeface="Arial"/>
              </a:rPr>
              <a:t> </a:t>
            </a:r>
            <a:r>
              <a:rPr sz="2900" dirty="0">
                <a:latin typeface="Arial"/>
                <a:cs typeface="Arial"/>
              </a:rPr>
              <a:t>đóng</a:t>
            </a:r>
            <a:endParaRPr sz="2900">
              <a:latin typeface="Arial"/>
              <a:cs typeface="Arial"/>
            </a:endParaRPr>
          </a:p>
        </p:txBody>
      </p:sp>
      <p:sp>
        <p:nvSpPr>
          <p:cNvPr id="5" name="object 5"/>
          <p:cNvSpPr/>
          <p:nvPr/>
        </p:nvSpPr>
        <p:spPr>
          <a:xfrm>
            <a:off x="7452932" y="4674807"/>
            <a:ext cx="2465137" cy="184680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44975" y="1013460"/>
            <a:ext cx="1688592" cy="78638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35337" y="750823"/>
            <a:ext cx="6025515" cy="612986"/>
          </a:xfrm>
          <a:prstGeom prst="rect">
            <a:avLst/>
          </a:prstGeom>
        </p:spPr>
        <p:txBody>
          <a:bodyPr vert="horz" wrap="square" lIns="0" tIns="12698" rIns="0" bIns="0" rtlCol="0">
            <a:spAutoFit/>
          </a:bodyPr>
          <a:lstStyle/>
          <a:p>
            <a:pPr marL="12698">
              <a:spcBef>
                <a:spcPts val="100"/>
              </a:spcBef>
            </a:pPr>
            <a:r>
              <a:rPr sz="3900" dirty="0"/>
              <a:t>PHỎNG VẤN – MẪU</a:t>
            </a:r>
            <a:r>
              <a:rPr sz="3900" spc="-120" dirty="0"/>
              <a:t> </a:t>
            </a:r>
            <a:r>
              <a:rPr sz="3900" spc="-5" dirty="0"/>
              <a:t>BIỂU</a:t>
            </a:r>
            <a:endParaRPr sz="3900"/>
          </a:p>
        </p:txBody>
      </p:sp>
      <p:sp>
        <p:nvSpPr>
          <p:cNvPr id="4" name="object 4"/>
          <p:cNvSpPr/>
          <p:nvPr/>
        </p:nvSpPr>
        <p:spPr>
          <a:xfrm>
            <a:off x="1193172" y="1944624"/>
            <a:ext cx="3817620" cy="484784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266822" y="1944623"/>
            <a:ext cx="4260825" cy="21290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266822" y="4250435"/>
            <a:ext cx="4291020" cy="257860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1542" y="903223"/>
            <a:ext cx="6026785" cy="612986"/>
          </a:xfrm>
          <a:prstGeom prst="rect">
            <a:avLst/>
          </a:prstGeom>
        </p:spPr>
        <p:txBody>
          <a:bodyPr vert="horz" wrap="square" lIns="0" tIns="12698" rIns="0" bIns="0" rtlCol="0">
            <a:spAutoFit/>
          </a:bodyPr>
          <a:lstStyle/>
          <a:p>
            <a:pPr marL="12698">
              <a:spcBef>
                <a:spcPts val="100"/>
              </a:spcBef>
              <a:tabLst>
                <a:tab pos="4581079" algn="l"/>
              </a:tabLst>
            </a:pPr>
            <a:r>
              <a:rPr sz="3900" dirty="0"/>
              <a:t>PHỎNG</a:t>
            </a:r>
            <a:r>
              <a:rPr sz="3900" spc="-15" dirty="0"/>
              <a:t> </a:t>
            </a:r>
            <a:r>
              <a:rPr sz="3900" dirty="0"/>
              <a:t>VẤN:</a:t>
            </a:r>
            <a:r>
              <a:rPr sz="3900" spc="-10" dirty="0"/>
              <a:t> </a:t>
            </a:r>
            <a:r>
              <a:rPr sz="3900" spc="5" dirty="0"/>
              <a:t>T</a:t>
            </a:r>
            <a:r>
              <a:rPr sz="3900" spc="-5" dirty="0"/>
              <a:t>I</a:t>
            </a:r>
            <a:r>
              <a:rPr sz="3900" dirty="0"/>
              <a:t>ẾN	HÀNH</a:t>
            </a:r>
            <a:endParaRPr sz="3900"/>
          </a:p>
        </p:txBody>
      </p:sp>
      <p:sp>
        <p:nvSpPr>
          <p:cNvPr id="3" name="object 3"/>
          <p:cNvSpPr txBox="1"/>
          <p:nvPr/>
        </p:nvSpPr>
        <p:spPr>
          <a:xfrm>
            <a:off x="1159136" y="1870956"/>
            <a:ext cx="7526021" cy="5567957"/>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solidFill>
                  <a:srgbClr val="8509FF"/>
                </a:solidFill>
                <a:latin typeface="Arial"/>
                <a:cs typeface="Arial"/>
              </a:rPr>
              <a:t>Tiến</a:t>
            </a:r>
            <a:r>
              <a:rPr sz="3200" b="1" spc="-15" dirty="0">
                <a:solidFill>
                  <a:srgbClr val="8509FF"/>
                </a:solidFill>
                <a:latin typeface="Arial"/>
                <a:cs typeface="Arial"/>
              </a:rPr>
              <a:t> </a:t>
            </a:r>
            <a:r>
              <a:rPr sz="3200" b="1" spc="-10" dirty="0">
                <a:solidFill>
                  <a:srgbClr val="8509FF"/>
                </a:solidFill>
                <a:latin typeface="Arial"/>
                <a:cs typeface="Arial"/>
              </a:rPr>
              <a:t>hành</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Nhóm 2 người: 1 </a:t>
            </a:r>
            <a:r>
              <a:rPr sz="2900" dirty="0">
                <a:latin typeface="Arial"/>
                <a:cs typeface="Arial"/>
              </a:rPr>
              <a:t>hỏi, </a:t>
            </a:r>
            <a:r>
              <a:rPr sz="2900" spc="-5" dirty="0">
                <a:latin typeface="Arial"/>
                <a:cs typeface="Arial"/>
              </a:rPr>
              <a:t>1</a:t>
            </a:r>
            <a:r>
              <a:rPr sz="2900" spc="35" dirty="0">
                <a:latin typeface="Arial"/>
                <a:cs typeface="Arial"/>
              </a:rPr>
              <a:t> </a:t>
            </a:r>
            <a:r>
              <a:rPr sz="2900" dirty="0">
                <a:latin typeface="Arial"/>
                <a:cs typeface="Arial"/>
              </a:rPr>
              <a:t>ghi</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Phân </a:t>
            </a:r>
            <a:r>
              <a:rPr sz="2900" dirty="0">
                <a:latin typeface="Arial"/>
                <a:cs typeface="Arial"/>
              </a:rPr>
              <a:t>công </a:t>
            </a:r>
            <a:r>
              <a:rPr sz="2900" spc="-5" dirty="0">
                <a:latin typeface="Arial"/>
                <a:cs typeface="Arial"/>
              </a:rPr>
              <a:t>người </a:t>
            </a:r>
            <a:r>
              <a:rPr sz="2900" dirty="0">
                <a:latin typeface="Arial"/>
                <a:cs typeface="Arial"/>
              </a:rPr>
              <a:t>ghi bằng biểu </a:t>
            </a:r>
            <a:r>
              <a:rPr sz="2900" spc="-5" dirty="0">
                <a:latin typeface="Arial"/>
                <a:cs typeface="Arial"/>
              </a:rPr>
              <a:t>đồ, </a:t>
            </a:r>
            <a:r>
              <a:rPr sz="2900" dirty="0">
                <a:latin typeface="Arial"/>
                <a:cs typeface="Arial"/>
              </a:rPr>
              <a:t>ký</a:t>
            </a:r>
            <a:r>
              <a:rPr sz="2900" spc="5" dirty="0">
                <a:latin typeface="Arial"/>
                <a:cs typeface="Arial"/>
              </a:rPr>
              <a:t> </a:t>
            </a:r>
            <a:r>
              <a:rPr sz="2900" dirty="0">
                <a:latin typeface="Arial"/>
                <a:cs typeface="Arial"/>
              </a:rPr>
              <a:t>hiệu</a:t>
            </a:r>
            <a:endParaRPr sz="2900">
              <a:latin typeface="Arial"/>
              <a:cs typeface="Arial"/>
            </a:endParaRPr>
          </a:p>
          <a:p>
            <a:pPr marL="355565" indent="-342867">
              <a:spcBef>
                <a:spcPts val="750"/>
              </a:spcBef>
              <a:buClr>
                <a:srgbClr val="000099"/>
              </a:buClr>
              <a:buSzPct val="70312"/>
              <a:buFont typeface="Wingdings"/>
              <a:buChar char=""/>
              <a:tabLst>
                <a:tab pos="354930" algn="l"/>
                <a:tab pos="355565" algn="l"/>
              </a:tabLst>
            </a:pPr>
            <a:r>
              <a:rPr sz="3200" b="1" spc="-5" dirty="0">
                <a:solidFill>
                  <a:srgbClr val="8509FF"/>
                </a:solidFill>
                <a:latin typeface="Arial"/>
                <a:cs typeface="Arial"/>
              </a:rPr>
              <a:t>Kinh</a:t>
            </a:r>
            <a:r>
              <a:rPr sz="3200" b="1" spc="-15" dirty="0">
                <a:solidFill>
                  <a:srgbClr val="8509FF"/>
                </a:solidFill>
                <a:latin typeface="Arial"/>
                <a:cs typeface="Arial"/>
              </a:rPr>
              <a:t> </a:t>
            </a:r>
            <a:r>
              <a:rPr sz="3200" b="1" spc="-10" dirty="0">
                <a:solidFill>
                  <a:srgbClr val="8509FF"/>
                </a:solidFill>
                <a:latin typeface="Arial"/>
                <a:cs typeface="Arial"/>
              </a:rPr>
              <a:t>nghiệm</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Nắm, </a:t>
            </a:r>
            <a:r>
              <a:rPr sz="2900" dirty="0">
                <a:latin typeface="Arial"/>
                <a:cs typeface="Arial"/>
              </a:rPr>
              <a:t>hiểu thuật ngữ nghiệp vụ, văn</a:t>
            </a:r>
            <a:r>
              <a:rPr sz="2900" spc="-15" dirty="0">
                <a:latin typeface="Arial"/>
                <a:cs typeface="Arial"/>
              </a:rPr>
              <a:t> </a:t>
            </a:r>
            <a:r>
              <a:rPr sz="2900" dirty="0">
                <a:latin typeface="Arial"/>
                <a:cs typeface="Arial"/>
              </a:rPr>
              <a:t>hóa</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Quan </a:t>
            </a:r>
            <a:r>
              <a:rPr sz="2900" dirty="0">
                <a:latin typeface="Arial"/>
                <a:cs typeface="Arial"/>
              </a:rPr>
              <a:t>sát, lắng nghe, thay </a:t>
            </a:r>
            <a:r>
              <a:rPr sz="2900" spc="-5" dirty="0">
                <a:latin typeface="Arial"/>
                <a:cs typeface="Arial"/>
              </a:rPr>
              <a:t>đổi </a:t>
            </a:r>
            <a:r>
              <a:rPr sz="2900" dirty="0">
                <a:latin typeface="Arial"/>
                <a:cs typeface="Arial"/>
              </a:rPr>
              <a:t>thích</a:t>
            </a:r>
            <a:r>
              <a:rPr sz="2900" spc="-15" dirty="0">
                <a:latin typeface="Arial"/>
                <a:cs typeface="Arial"/>
              </a:rPr>
              <a:t> </a:t>
            </a:r>
            <a:r>
              <a:rPr sz="2900" spc="-5" dirty="0">
                <a:latin typeface="Arial"/>
                <a:cs typeface="Arial"/>
              </a:rPr>
              <a:t>hợp</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Tránh hỏi </a:t>
            </a:r>
            <a:r>
              <a:rPr sz="2900" dirty="0">
                <a:latin typeface="Arial"/>
                <a:cs typeface="Arial"/>
              </a:rPr>
              <a:t>chuyện cá nhân, </a:t>
            </a:r>
            <a:r>
              <a:rPr sz="2900" spc="-5" dirty="0">
                <a:latin typeface="Arial"/>
                <a:cs typeface="Arial"/>
              </a:rPr>
              <a:t>nội</a:t>
            </a:r>
            <a:r>
              <a:rPr sz="2900" spc="15" dirty="0">
                <a:latin typeface="Arial"/>
                <a:cs typeface="Arial"/>
              </a:rPr>
              <a:t> </a:t>
            </a:r>
            <a:r>
              <a:rPr sz="2900" dirty="0">
                <a:latin typeface="Arial"/>
                <a:cs typeface="Arial"/>
              </a:rPr>
              <a:t>bộ</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Hỏi </a:t>
            </a:r>
            <a:r>
              <a:rPr sz="2900" dirty="0">
                <a:latin typeface="Arial"/>
                <a:cs typeface="Arial"/>
              </a:rPr>
              <a:t>ngắn gọn, </a:t>
            </a:r>
            <a:r>
              <a:rPr sz="2900" spc="-5" dirty="0">
                <a:latin typeface="Arial"/>
                <a:cs typeface="Arial"/>
              </a:rPr>
              <a:t>trực </a:t>
            </a:r>
            <a:r>
              <a:rPr sz="2900" dirty="0">
                <a:latin typeface="Arial"/>
                <a:cs typeface="Arial"/>
              </a:rPr>
              <a:t>tiếp, không áp</a:t>
            </a:r>
            <a:r>
              <a:rPr sz="2900" spc="5" dirty="0">
                <a:latin typeface="Arial"/>
                <a:cs typeface="Arial"/>
              </a:rPr>
              <a:t> </a:t>
            </a:r>
            <a:r>
              <a:rPr sz="2900" spc="-5" dirty="0">
                <a:latin typeface="Arial"/>
                <a:cs typeface="Arial"/>
              </a:rPr>
              <a:t>đặt</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Từng bước </a:t>
            </a:r>
            <a:r>
              <a:rPr sz="2900" dirty="0">
                <a:latin typeface="Arial"/>
                <a:cs typeface="Arial"/>
              </a:rPr>
              <a:t>thiết </a:t>
            </a:r>
            <a:r>
              <a:rPr sz="2900" spc="-5" dirty="0">
                <a:latin typeface="Arial"/>
                <a:cs typeface="Arial"/>
              </a:rPr>
              <a:t>lập </a:t>
            </a:r>
            <a:r>
              <a:rPr sz="2900" dirty="0">
                <a:latin typeface="Arial"/>
                <a:cs typeface="Arial"/>
              </a:rPr>
              <a:t>sự thân thiện, </a:t>
            </a:r>
            <a:r>
              <a:rPr sz="2900" spc="-5" dirty="0">
                <a:latin typeface="Arial"/>
                <a:cs typeface="Arial"/>
              </a:rPr>
              <a:t>tin</a:t>
            </a:r>
            <a:r>
              <a:rPr sz="2900" spc="-15" dirty="0">
                <a:latin typeface="Arial"/>
                <a:cs typeface="Arial"/>
              </a:rPr>
              <a:t> </a:t>
            </a:r>
            <a:r>
              <a:rPr sz="2900" dirty="0">
                <a:latin typeface="Arial"/>
                <a:cs typeface="Arial"/>
              </a:rPr>
              <a:t>cậy</a:t>
            </a:r>
            <a:endParaRPr sz="2900">
              <a:latin typeface="Arial"/>
              <a:cs typeface="Arial"/>
            </a:endParaRPr>
          </a:p>
        </p:txBody>
      </p:sp>
      <p:sp>
        <p:nvSpPr>
          <p:cNvPr id="4" name="object 4"/>
          <p:cNvSpPr/>
          <p:nvPr/>
        </p:nvSpPr>
        <p:spPr>
          <a:xfrm>
            <a:off x="6330575" y="1641348"/>
            <a:ext cx="3363467" cy="13685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75910" y="1470661"/>
            <a:ext cx="2042159" cy="224942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11541" y="903223"/>
            <a:ext cx="4787900" cy="612986"/>
          </a:xfrm>
          <a:prstGeom prst="rect">
            <a:avLst/>
          </a:prstGeom>
        </p:spPr>
        <p:txBody>
          <a:bodyPr vert="horz" wrap="square" lIns="0" tIns="12698" rIns="0" bIns="0" rtlCol="0">
            <a:spAutoFit/>
          </a:bodyPr>
          <a:lstStyle/>
          <a:p>
            <a:pPr marL="12698">
              <a:spcBef>
                <a:spcPts val="100"/>
              </a:spcBef>
            </a:pPr>
            <a:r>
              <a:rPr sz="3900" dirty="0"/>
              <a:t>QUAN SÁT TẠI</a:t>
            </a:r>
            <a:r>
              <a:rPr sz="3900" spc="-120" dirty="0"/>
              <a:t> </a:t>
            </a:r>
            <a:r>
              <a:rPr sz="3900" dirty="0"/>
              <a:t>CHỖ</a:t>
            </a:r>
            <a:endParaRPr sz="3900"/>
          </a:p>
        </p:txBody>
      </p:sp>
      <p:sp>
        <p:nvSpPr>
          <p:cNvPr id="4" name="object 4"/>
          <p:cNvSpPr txBox="1"/>
          <p:nvPr/>
        </p:nvSpPr>
        <p:spPr>
          <a:xfrm>
            <a:off x="1159137" y="1870954"/>
            <a:ext cx="8174355" cy="4328737"/>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solidFill>
                  <a:srgbClr val="8509FF"/>
                </a:solidFill>
                <a:latin typeface="Arial"/>
                <a:cs typeface="Arial"/>
              </a:rPr>
              <a:t>Tiến</a:t>
            </a:r>
            <a:r>
              <a:rPr sz="3200" b="1" spc="-15" dirty="0">
                <a:solidFill>
                  <a:srgbClr val="8509FF"/>
                </a:solidFill>
                <a:latin typeface="Arial"/>
                <a:cs typeface="Arial"/>
              </a:rPr>
              <a:t> </a:t>
            </a:r>
            <a:r>
              <a:rPr sz="3200" b="1" spc="-10" dirty="0">
                <a:solidFill>
                  <a:srgbClr val="8509FF"/>
                </a:solidFill>
                <a:latin typeface="Arial"/>
                <a:cs typeface="Arial"/>
              </a:rPr>
              <a:t>hành</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Nhìn </a:t>
            </a:r>
            <a:r>
              <a:rPr sz="2900" dirty="0">
                <a:latin typeface="Arial"/>
                <a:cs typeface="Arial"/>
              </a:rPr>
              <a:t>vào </a:t>
            </a:r>
            <a:r>
              <a:rPr sz="2900" spc="-5" dirty="0">
                <a:latin typeface="Arial"/>
                <a:cs typeface="Arial"/>
              </a:rPr>
              <a:t>đối tượng để thu </a:t>
            </a:r>
            <a:r>
              <a:rPr sz="2900" dirty="0">
                <a:latin typeface="Arial"/>
                <a:cs typeface="Arial"/>
              </a:rPr>
              <a:t>thông</a:t>
            </a:r>
            <a:r>
              <a:rPr sz="2900" spc="44" dirty="0">
                <a:latin typeface="Arial"/>
                <a:cs typeface="Arial"/>
              </a:rPr>
              <a:t> </a:t>
            </a:r>
            <a:r>
              <a:rPr sz="2900" spc="-5" dirty="0">
                <a:latin typeface="Arial"/>
                <a:cs typeface="Arial"/>
              </a:rPr>
              <a:t>tin</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Hai </a:t>
            </a:r>
            <a:r>
              <a:rPr sz="2900" dirty="0">
                <a:latin typeface="Arial"/>
                <a:cs typeface="Arial"/>
              </a:rPr>
              <a:t>cách: </a:t>
            </a:r>
            <a:r>
              <a:rPr sz="2900" spc="-5" dirty="0">
                <a:solidFill>
                  <a:srgbClr val="006FC0"/>
                </a:solidFill>
                <a:latin typeface="Arial"/>
                <a:cs typeface="Arial"/>
              </a:rPr>
              <a:t>trực tiếp &amp; </a:t>
            </a:r>
            <a:r>
              <a:rPr sz="2900" dirty="0">
                <a:solidFill>
                  <a:srgbClr val="006FC0"/>
                </a:solidFill>
                <a:latin typeface="Arial"/>
                <a:cs typeface="Arial"/>
              </a:rPr>
              <a:t>qua </a:t>
            </a:r>
            <a:r>
              <a:rPr sz="2900" spc="-5" dirty="0">
                <a:solidFill>
                  <a:srgbClr val="006FC0"/>
                </a:solidFill>
                <a:latin typeface="Arial"/>
                <a:cs typeface="Arial"/>
              </a:rPr>
              <a:t>phương</a:t>
            </a:r>
            <a:r>
              <a:rPr sz="2900" spc="30" dirty="0">
                <a:solidFill>
                  <a:srgbClr val="006FC0"/>
                </a:solidFill>
                <a:latin typeface="Arial"/>
                <a:cs typeface="Arial"/>
              </a:rPr>
              <a:t> </a:t>
            </a:r>
            <a:r>
              <a:rPr sz="2900" spc="-5" dirty="0">
                <a:solidFill>
                  <a:srgbClr val="006FC0"/>
                </a:solidFill>
                <a:latin typeface="Arial"/>
                <a:cs typeface="Arial"/>
              </a:rPr>
              <a:t>tiện</a:t>
            </a:r>
            <a:endParaRPr sz="2900">
              <a:latin typeface="Arial"/>
              <a:cs typeface="Arial"/>
            </a:endParaRPr>
          </a:p>
          <a:p>
            <a:pPr marL="354930" indent="-342232">
              <a:spcBef>
                <a:spcPts val="750"/>
              </a:spcBef>
              <a:buClr>
                <a:srgbClr val="000099"/>
              </a:buClr>
              <a:buSzPct val="70312"/>
              <a:buFont typeface="Wingdings"/>
              <a:buChar char=""/>
              <a:tabLst>
                <a:tab pos="354930" algn="l"/>
                <a:tab pos="355565" algn="l"/>
              </a:tabLst>
            </a:pPr>
            <a:r>
              <a:rPr sz="3200" b="1" spc="-5" dirty="0">
                <a:solidFill>
                  <a:srgbClr val="8509FF"/>
                </a:solidFill>
                <a:latin typeface="Arial"/>
                <a:cs typeface="Arial"/>
              </a:rPr>
              <a:t>Đặc</a:t>
            </a:r>
            <a:r>
              <a:rPr sz="3200" b="1" spc="-15" dirty="0">
                <a:solidFill>
                  <a:srgbClr val="8509FF"/>
                </a:solidFill>
                <a:latin typeface="Arial"/>
                <a:cs typeface="Arial"/>
              </a:rPr>
              <a:t> </a:t>
            </a:r>
            <a:r>
              <a:rPr sz="3200" b="1" spc="-5" dirty="0">
                <a:solidFill>
                  <a:srgbClr val="8509FF"/>
                </a:solidFill>
                <a:latin typeface="Arial"/>
                <a:cs typeface="Arial"/>
              </a:rPr>
              <a:t>điểm</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Dùng bổ </a:t>
            </a:r>
            <a:r>
              <a:rPr sz="2900" dirty="0">
                <a:latin typeface="Arial"/>
                <a:cs typeface="Arial"/>
              </a:rPr>
              <a:t>sung và chính xác hóa thông</a:t>
            </a:r>
            <a:r>
              <a:rPr sz="2900" spc="21" dirty="0">
                <a:latin typeface="Arial"/>
                <a:cs typeface="Arial"/>
              </a:rPr>
              <a:t> </a:t>
            </a:r>
            <a:r>
              <a:rPr sz="2900" spc="-5" dirty="0">
                <a:latin typeface="Arial"/>
                <a:cs typeface="Arial"/>
              </a:rPr>
              <a:t>tin</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10" dirty="0">
                <a:latin typeface="Arial"/>
                <a:cs typeface="Arial"/>
              </a:rPr>
              <a:t>Có </a:t>
            </a:r>
            <a:r>
              <a:rPr sz="2900" spc="-5" dirty="0">
                <a:latin typeface="Arial"/>
                <a:cs typeface="Arial"/>
              </a:rPr>
              <a:t>tính </a:t>
            </a:r>
            <a:r>
              <a:rPr sz="2900" dirty="0">
                <a:latin typeface="Arial"/>
                <a:cs typeface="Arial"/>
              </a:rPr>
              <a:t>bộ phận, bề ngoài, </a:t>
            </a:r>
            <a:r>
              <a:rPr sz="2900" spc="-5" dirty="0">
                <a:latin typeface="Arial"/>
                <a:cs typeface="Arial"/>
              </a:rPr>
              <a:t>bị</a:t>
            </a:r>
            <a:r>
              <a:rPr sz="2900" spc="21" dirty="0">
                <a:latin typeface="Arial"/>
                <a:cs typeface="Arial"/>
              </a:rPr>
              <a:t> </a:t>
            </a:r>
            <a:r>
              <a:rPr sz="2900" dirty="0">
                <a:latin typeface="Arial"/>
                <a:cs typeface="Arial"/>
              </a:rPr>
              <a:t>động</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Hạn </a:t>
            </a:r>
            <a:r>
              <a:rPr sz="2900" dirty="0">
                <a:latin typeface="Arial"/>
                <a:cs typeface="Arial"/>
              </a:rPr>
              <a:t>chế </a:t>
            </a:r>
            <a:r>
              <a:rPr sz="2900" spc="-5" dirty="0">
                <a:latin typeface="Arial"/>
                <a:cs typeface="Arial"/>
              </a:rPr>
              <a:t>thời </a:t>
            </a:r>
            <a:r>
              <a:rPr sz="2900" dirty="0">
                <a:latin typeface="Arial"/>
                <a:cs typeface="Arial"/>
              </a:rPr>
              <a:t>gian, phạm vi, </a:t>
            </a:r>
            <a:r>
              <a:rPr sz="2900" spc="-5" dirty="0">
                <a:latin typeface="Arial"/>
                <a:cs typeface="Arial"/>
              </a:rPr>
              <a:t>đối tượng </a:t>
            </a:r>
            <a:r>
              <a:rPr sz="2900" dirty="0">
                <a:latin typeface="Arial"/>
                <a:cs typeface="Arial"/>
              </a:rPr>
              <a:t>quan</a:t>
            </a:r>
            <a:r>
              <a:rPr sz="2900" spc="10" dirty="0">
                <a:latin typeface="Arial"/>
                <a:cs typeface="Arial"/>
              </a:rPr>
              <a:t> </a:t>
            </a:r>
            <a:r>
              <a:rPr sz="2900" dirty="0">
                <a:latin typeface="Arial"/>
                <a:cs typeface="Arial"/>
              </a:rPr>
              <a:t>sát</a:t>
            </a:r>
            <a:endParaRPr sz="2900">
              <a:latin typeface="Arial"/>
              <a:cs typeface="Arial"/>
            </a:endParaRPr>
          </a:p>
        </p:txBody>
      </p:sp>
      <p:sp>
        <p:nvSpPr>
          <p:cNvPr id="5" name="object 5"/>
          <p:cNvSpPr/>
          <p:nvPr/>
        </p:nvSpPr>
        <p:spPr>
          <a:xfrm>
            <a:off x="6371722" y="597407"/>
            <a:ext cx="2253995" cy="11109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66232" y="1187196"/>
            <a:ext cx="0" cy="5105400"/>
          </a:xfrm>
          <a:custGeom>
            <a:avLst/>
            <a:gdLst/>
            <a:ahLst/>
            <a:cxnLst/>
            <a:rect l="l" t="t" r="r" b="b"/>
            <a:pathLst>
              <a:path h="5105400">
                <a:moveTo>
                  <a:pt x="0" y="0"/>
                </a:moveTo>
                <a:lnTo>
                  <a:pt x="0" y="5105400"/>
                </a:lnTo>
              </a:path>
            </a:pathLst>
          </a:custGeom>
          <a:ln w="13716">
            <a:solidFill>
              <a:srgbClr val="000098"/>
            </a:solidFill>
          </a:ln>
        </p:spPr>
        <p:txBody>
          <a:bodyPr wrap="square" lIns="0" tIns="0" rIns="0" bIns="0" rtlCol="0"/>
          <a:lstStyle/>
          <a:p>
            <a:endParaRPr/>
          </a:p>
        </p:txBody>
      </p:sp>
      <p:sp>
        <p:nvSpPr>
          <p:cNvPr id="3" name="object 3"/>
          <p:cNvSpPr/>
          <p:nvPr/>
        </p:nvSpPr>
        <p:spPr>
          <a:xfrm>
            <a:off x="8394070" y="3342132"/>
            <a:ext cx="202692" cy="20116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679058" y="3342132"/>
            <a:ext cx="201168" cy="2011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962522" y="3342132"/>
            <a:ext cx="202692" cy="2011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394070" y="3625596"/>
            <a:ext cx="202692" cy="20269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679058" y="3625596"/>
            <a:ext cx="201168" cy="20269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962522" y="3625596"/>
            <a:ext cx="202692" cy="20269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247511" y="3625596"/>
            <a:ext cx="201168" cy="20269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394070" y="3910584"/>
            <a:ext cx="202692" cy="20116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8679058" y="3910584"/>
            <a:ext cx="201168" cy="20116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8962522" y="3910584"/>
            <a:ext cx="202692" cy="20116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9247511" y="3910584"/>
            <a:ext cx="201168" cy="201168"/>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9530975" y="3910584"/>
            <a:ext cx="202692" cy="201168"/>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8394070" y="4192525"/>
            <a:ext cx="202692" cy="204216"/>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8679058" y="4192525"/>
            <a:ext cx="201168" cy="204216"/>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8962522" y="4192525"/>
            <a:ext cx="202692" cy="204216"/>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9247511" y="4192525"/>
            <a:ext cx="201168" cy="204216"/>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8394070" y="4477511"/>
            <a:ext cx="202692" cy="202692"/>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8679058" y="4477511"/>
            <a:ext cx="201168" cy="202692"/>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8962522" y="4477511"/>
            <a:ext cx="202692" cy="202692"/>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9247511" y="4477511"/>
            <a:ext cx="201168" cy="202692"/>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9530975" y="4477511"/>
            <a:ext cx="202692" cy="202692"/>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8394070" y="4760976"/>
            <a:ext cx="202692" cy="202692"/>
          </a:xfrm>
          <a:prstGeom prst="rect">
            <a:avLst/>
          </a:prstGeom>
          <a:blipFill>
            <a:blip r:embed="rId16" cstate="print"/>
            <a:stretch>
              <a:fillRect/>
            </a:stretch>
          </a:blipFill>
        </p:spPr>
        <p:txBody>
          <a:bodyPr wrap="square" lIns="0" tIns="0" rIns="0" bIns="0" rtlCol="0"/>
          <a:lstStyle/>
          <a:p>
            <a:endParaRPr/>
          </a:p>
        </p:txBody>
      </p:sp>
      <p:sp>
        <p:nvSpPr>
          <p:cNvPr id="25" name="object 25"/>
          <p:cNvSpPr/>
          <p:nvPr/>
        </p:nvSpPr>
        <p:spPr>
          <a:xfrm>
            <a:off x="8679058" y="4760976"/>
            <a:ext cx="201168" cy="202692"/>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8962522" y="4760976"/>
            <a:ext cx="202692" cy="202692"/>
          </a:xfrm>
          <a:prstGeom prst="rect">
            <a:avLst/>
          </a:prstGeom>
          <a:blipFill>
            <a:blip r:embed="rId18" cstate="print"/>
            <a:stretch>
              <a:fillRect/>
            </a:stretch>
          </a:blipFill>
        </p:spPr>
        <p:txBody>
          <a:bodyPr wrap="square" lIns="0" tIns="0" rIns="0" bIns="0" rtlCol="0"/>
          <a:lstStyle/>
          <a:p>
            <a:endParaRPr/>
          </a:p>
        </p:txBody>
      </p:sp>
      <p:sp>
        <p:nvSpPr>
          <p:cNvPr id="27" name="object 27"/>
          <p:cNvSpPr/>
          <p:nvPr/>
        </p:nvSpPr>
        <p:spPr>
          <a:xfrm>
            <a:off x="9247511" y="4760976"/>
            <a:ext cx="201168" cy="202692"/>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8394070" y="5045964"/>
            <a:ext cx="202692" cy="201168"/>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8679058" y="5045964"/>
            <a:ext cx="201168" cy="201168"/>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8962522" y="5045964"/>
            <a:ext cx="202692" cy="201168"/>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9247511" y="5045964"/>
            <a:ext cx="201168" cy="201168"/>
          </a:xfrm>
          <a:prstGeom prst="rect">
            <a:avLst/>
          </a:prstGeom>
          <a:blipFill>
            <a:blip r:embed="rId26" cstate="print"/>
            <a:stretch>
              <a:fillRect/>
            </a:stretch>
          </a:blipFill>
        </p:spPr>
        <p:txBody>
          <a:bodyPr wrap="square" lIns="0" tIns="0" rIns="0" bIns="0" rtlCol="0"/>
          <a:lstStyle/>
          <a:p>
            <a:endParaRPr/>
          </a:p>
        </p:txBody>
      </p:sp>
      <p:sp>
        <p:nvSpPr>
          <p:cNvPr id="32" name="object 32"/>
          <p:cNvSpPr/>
          <p:nvPr/>
        </p:nvSpPr>
        <p:spPr>
          <a:xfrm>
            <a:off x="8679058" y="5329429"/>
            <a:ext cx="201168" cy="201168"/>
          </a:xfrm>
          <a:prstGeom prst="rect">
            <a:avLst/>
          </a:prstGeom>
          <a:blipFill>
            <a:blip r:embed="rId27" cstate="print"/>
            <a:stretch>
              <a:fillRect/>
            </a:stretch>
          </a:blipFill>
        </p:spPr>
        <p:txBody>
          <a:bodyPr wrap="square" lIns="0" tIns="0" rIns="0" bIns="0" rtlCol="0"/>
          <a:lstStyle/>
          <a:p>
            <a:endParaRPr/>
          </a:p>
        </p:txBody>
      </p:sp>
      <p:sp>
        <p:nvSpPr>
          <p:cNvPr id="33" name="object 33"/>
          <p:cNvSpPr/>
          <p:nvPr/>
        </p:nvSpPr>
        <p:spPr>
          <a:xfrm>
            <a:off x="9247511" y="5329429"/>
            <a:ext cx="201168" cy="201168"/>
          </a:xfrm>
          <a:prstGeom prst="rect">
            <a:avLst/>
          </a:prstGeom>
          <a:blipFill>
            <a:blip r:embed="rId28" cstate="print"/>
            <a:stretch>
              <a:fillRect/>
            </a:stretch>
          </a:blipFill>
        </p:spPr>
        <p:txBody>
          <a:bodyPr wrap="square" lIns="0" tIns="0" rIns="0" bIns="0" rtlCol="0"/>
          <a:lstStyle/>
          <a:p>
            <a:endParaRPr/>
          </a:p>
        </p:txBody>
      </p:sp>
      <p:sp>
        <p:nvSpPr>
          <p:cNvPr id="34" name="object 34"/>
          <p:cNvSpPr/>
          <p:nvPr/>
        </p:nvSpPr>
        <p:spPr>
          <a:xfrm>
            <a:off x="1155073" y="3016758"/>
            <a:ext cx="8382000" cy="0"/>
          </a:xfrm>
          <a:custGeom>
            <a:avLst/>
            <a:gdLst/>
            <a:ahLst/>
            <a:cxnLst/>
            <a:rect l="l" t="t" r="r" b="b"/>
            <a:pathLst>
              <a:path w="8382000">
                <a:moveTo>
                  <a:pt x="0" y="0"/>
                </a:moveTo>
                <a:lnTo>
                  <a:pt x="8382000" y="0"/>
                </a:lnTo>
              </a:path>
            </a:pathLst>
          </a:custGeom>
          <a:ln w="13716">
            <a:solidFill>
              <a:srgbClr val="000098"/>
            </a:solidFill>
          </a:ln>
        </p:spPr>
        <p:txBody>
          <a:bodyPr wrap="square" lIns="0" tIns="0" rIns="0" bIns="0" rtlCol="0"/>
          <a:lstStyle/>
          <a:p>
            <a:endParaRPr/>
          </a:p>
        </p:txBody>
      </p:sp>
      <p:sp>
        <p:nvSpPr>
          <p:cNvPr id="35" name="object 35"/>
          <p:cNvSpPr txBox="1">
            <a:spLocks noGrp="1"/>
          </p:cNvSpPr>
          <p:nvPr>
            <p:ph type="title"/>
          </p:nvPr>
        </p:nvSpPr>
        <p:spPr>
          <a:xfrm>
            <a:off x="1231902" y="3828288"/>
            <a:ext cx="6550024" cy="696595"/>
          </a:xfrm>
          <a:prstGeom prst="rect">
            <a:avLst/>
          </a:prstGeom>
        </p:spPr>
        <p:txBody>
          <a:bodyPr vert="horz" wrap="square" lIns="0" tIns="12698" rIns="0" bIns="0" rtlCol="0">
            <a:spAutoFit/>
          </a:bodyPr>
          <a:lstStyle/>
          <a:p>
            <a:pPr marL="12698" algn="ctr">
              <a:spcBef>
                <a:spcPts val="100"/>
              </a:spcBef>
            </a:pPr>
            <a:r>
              <a:rPr sz="4400"/>
              <a:t>Khảo </a:t>
            </a:r>
            <a:r>
              <a:rPr sz="4400" spc="-5" dirty="0"/>
              <a:t>sát hệ</a:t>
            </a:r>
            <a:r>
              <a:rPr sz="4400" spc="-44" dirty="0"/>
              <a:t> </a:t>
            </a:r>
            <a:r>
              <a:rPr sz="4400" spc="-5" dirty="0"/>
              <a:t>thống</a:t>
            </a:r>
            <a:endParaRPr sz="4400"/>
          </a:p>
        </p:txBody>
      </p:sp>
      <p:sp>
        <p:nvSpPr>
          <p:cNvPr id="37" name="TextBox 36"/>
          <p:cNvSpPr txBox="1"/>
          <p:nvPr/>
        </p:nvSpPr>
        <p:spPr>
          <a:xfrm>
            <a:off x="1155074" y="2254250"/>
            <a:ext cx="1905627" cy="646331"/>
          </a:xfrm>
          <a:prstGeom prst="rect">
            <a:avLst/>
          </a:prstGeom>
          <a:noFill/>
        </p:spPr>
        <p:txBody>
          <a:bodyPr wrap="square" lIns="91432" tIns="45715" rIns="91432" bIns="45715" rtlCol="0">
            <a:spAutoFit/>
          </a:bodyPr>
          <a:lstStyle/>
          <a:p>
            <a:r>
              <a:rPr lang="en-US" sz="3600" b="1"/>
              <a:t>Bước 1: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1542" y="903223"/>
            <a:ext cx="4979035" cy="612986"/>
          </a:xfrm>
          <a:prstGeom prst="rect">
            <a:avLst/>
          </a:prstGeom>
        </p:spPr>
        <p:txBody>
          <a:bodyPr vert="horz" wrap="square" lIns="0" tIns="12698" rIns="0" bIns="0" rtlCol="0">
            <a:spAutoFit/>
          </a:bodyPr>
          <a:lstStyle/>
          <a:p>
            <a:pPr marL="12698">
              <a:spcBef>
                <a:spcPts val="100"/>
              </a:spcBef>
              <a:tabLst>
                <a:tab pos="1333371" algn="l"/>
              </a:tabLst>
            </a:pPr>
            <a:r>
              <a:rPr sz="3900" spc="-5" dirty="0"/>
              <a:t>ĐIỀU	</a:t>
            </a:r>
            <a:r>
              <a:rPr sz="3900" dirty="0"/>
              <a:t>TRA BẢNG</a:t>
            </a:r>
            <a:r>
              <a:rPr sz="3900" spc="-120" dirty="0"/>
              <a:t> </a:t>
            </a:r>
            <a:r>
              <a:rPr sz="3900" dirty="0"/>
              <a:t>HỎI</a:t>
            </a:r>
            <a:endParaRPr sz="3900"/>
          </a:p>
        </p:txBody>
      </p:sp>
      <p:sp>
        <p:nvSpPr>
          <p:cNvPr id="3" name="object 3"/>
          <p:cNvSpPr txBox="1"/>
          <p:nvPr/>
        </p:nvSpPr>
        <p:spPr>
          <a:xfrm>
            <a:off x="1159136" y="1870956"/>
            <a:ext cx="7071995" cy="4864781"/>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solidFill>
                  <a:srgbClr val="8509FF"/>
                </a:solidFill>
                <a:latin typeface="Arial"/>
                <a:cs typeface="Arial"/>
              </a:rPr>
              <a:t>Mục</a:t>
            </a:r>
            <a:r>
              <a:rPr sz="3200" b="1" spc="-15" dirty="0">
                <a:solidFill>
                  <a:srgbClr val="8509FF"/>
                </a:solidFill>
                <a:latin typeface="Arial"/>
                <a:cs typeface="Arial"/>
              </a:rPr>
              <a:t> </a:t>
            </a:r>
            <a:r>
              <a:rPr sz="3200" b="1" spc="-5" dirty="0">
                <a:solidFill>
                  <a:srgbClr val="8509FF"/>
                </a:solidFill>
                <a:latin typeface="Arial"/>
                <a:cs typeface="Arial"/>
              </a:rPr>
              <a:t>đích</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Thăm </a:t>
            </a:r>
            <a:r>
              <a:rPr sz="2900" dirty="0">
                <a:latin typeface="Arial"/>
                <a:cs typeface="Arial"/>
              </a:rPr>
              <a:t>dò dư</a:t>
            </a:r>
            <a:r>
              <a:rPr sz="2900" spc="21" dirty="0">
                <a:latin typeface="Arial"/>
                <a:cs typeface="Arial"/>
              </a:rPr>
              <a:t> </a:t>
            </a:r>
            <a:r>
              <a:rPr sz="2900" dirty="0">
                <a:latin typeface="Arial"/>
                <a:cs typeface="Arial"/>
              </a:rPr>
              <a:t>luận</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Quan điểm, ý </a:t>
            </a:r>
            <a:r>
              <a:rPr sz="2900" dirty="0">
                <a:latin typeface="Arial"/>
                <a:cs typeface="Arial"/>
              </a:rPr>
              <a:t>kiến</a:t>
            </a:r>
            <a:r>
              <a:rPr sz="2900" spc="25" dirty="0">
                <a:latin typeface="Arial"/>
                <a:cs typeface="Arial"/>
              </a:rPr>
              <a:t> </a:t>
            </a:r>
            <a:r>
              <a:rPr sz="2900" dirty="0">
                <a:latin typeface="Arial"/>
                <a:cs typeface="Arial"/>
              </a:rPr>
              <a:t>chung</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Đặc </a:t>
            </a:r>
            <a:r>
              <a:rPr sz="2900" dirty="0">
                <a:latin typeface="Arial"/>
                <a:cs typeface="Arial"/>
              </a:rPr>
              <a:t>trưng </a:t>
            </a:r>
            <a:r>
              <a:rPr sz="2900" spc="-5" dirty="0">
                <a:latin typeface="Arial"/>
                <a:cs typeface="Arial"/>
              </a:rPr>
              <a:t>đại </a:t>
            </a:r>
            <a:r>
              <a:rPr sz="2900" dirty="0">
                <a:latin typeface="Arial"/>
                <a:cs typeface="Arial"/>
              </a:rPr>
              <a:t>chúng rộng</a:t>
            </a:r>
            <a:r>
              <a:rPr sz="2900" spc="25" dirty="0">
                <a:latin typeface="Arial"/>
                <a:cs typeface="Arial"/>
              </a:rPr>
              <a:t> </a:t>
            </a:r>
            <a:r>
              <a:rPr sz="2900" dirty="0">
                <a:latin typeface="Arial"/>
                <a:cs typeface="Arial"/>
              </a:rPr>
              <a:t>rãi</a:t>
            </a:r>
            <a:endParaRPr sz="2900">
              <a:latin typeface="Arial"/>
              <a:cs typeface="Arial"/>
            </a:endParaRPr>
          </a:p>
          <a:p>
            <a:pPr marL="354930" indent="-342232">
              <a:spcBef>
                <a:spcPts val="755"/>
              </a:spcBef>
              <a:buClr>
                <a:srgbClr val="000099"/>
              </a:buClr>
              <a:buSzPct val="70312"/>
              <a:buFont typeface="Wingdings"/>
              <a:buChar char=""/>
              <a:tabLst>
                <a:tab pos="354930" algn="l"/>
                <a:tab pos="355565" algn="l"/>
              </a:tabLst>
            </a:pPr>
            <a:r>
              <a:rPr sz="3200" b="1" spc="-5" dirty="0">
                <a:solidFill>
                  <a:srgbClr val="8509FF"/>
                </a:solidFill>
                <a:latin typeface="Arial"/>
                <a:cs typeface="Arial"/>
              </a:rPr>
              <a:t>Đặc</a:t>
            </a:r>
            <a:r>
              <a:rPr sz="3200" b="1" spc="-15" dirty="0">
                <a:solidFill>
                  <a:srgbClr val="8509FF"/>
                </a:solidFill>
                <a:latin typeface="Arial"/>
                <a:cs typeface="Arial"/>
              </a:rPr>
              <a:t> </a:t>
            </a:r>
            <a:r>
              <a:rPr sz="3200" b="1" spc="-5" dirty="0">
                <a:solidFill>
                  <a:srgbClr val="8509FF"/>
                </a:solidFill>
                <a:latin typeface="Arial"/>
                <a:cs typeface="Arial"/>
              </a:rPr>
              <a:t>điểm</a:t>
            </a:r>
            <a:endParaRPr sz="3200" b="1">
              <a:latin typeface="Arial"/>
              <a:cs typeface="Arial"/>
            </a:endParaRPr>
          </a:p>
          <a:p>
            <a:pPr marL="704147" lvl="1" indent="-347311">
              <a:spcBef>
                <a:spcPts val="685"/>
              </a:spcBef>
              <a:buClr>
                <a:srgbClr val="659999"/>
              </a:buClr>
              <a:buSzPct val="69642"/>
              <a:buFont typeface="Wingdings"/>
              <a:buChar char=""/>
              <a:tabLst>
                <a:tab pos="704147" algn="l"/>
                <a:tab pos="704781" algn="l"/>
              </a:tabLst>
            </a:pPr>
            <a:r>
              <a:rPr sz="2900">
                <a:latin typeface="Arial"/>
                <a:cs typeface="Arial"/>
              </a:rPr>
              <a:t>Nhanh, </a:t>
            </a:r>
            <a:r>
              <a:rPr sz="2900" dirty="0">
                <a:latin typeface="Arial"/>
                <a:cs typeface="Arial"/>
              </a:rPr>
              <a:t>dễ tổng kết, có sẵn công</a:t>
            </a:r>
            <a:r>
              <a:rPr sz="2900" spc="-55" dirty="0">
                <a:latin typeface="Arial"/>
                <a:cs typeface="Arial"/>
              </a:rPr>
              <a:t> </a:t>
            </a:r>
            <a:r>
              <a:rPr sz="2900" dirty="0">
                <a:latin typeface="Arial"/>
                <a:cs typeface="Arial"/>
              </a:rPr>
              <a:t>cụ</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Đào tạo người </a:t>
            </a:r>
            <a:r>
              <a:rPr sz="2900" dirty="0">
                <a:latin typeface="Arial"/>
                <a:cs typeface="Arial"/>
              </a:rPr>
              <a:t>điều </a:t>
            </a:r>
            <a:r>
              <a:rPr sz="2900" spc="-5" dirty="0">
                <a:latin typeface="Arial"/>
                <a:cs typeface="Arial"/>
              </a:rPr>
              <a:t>tra ít </a:t>
            </a:r>
            <a:r>
              <a:rPr sz="2900" dirty="0">
                <a:latin typeface="Arial"/>
                <a:cs typeface="Arial"/>
              </a:rPr>
              <a:t>tốn</a:t>
            </a:r>
            <a:r>
              <a:rPr sz="2900" spc="30" dirty="0">
                <a:latin typeface="Arial"/>
                <a:cs typeface="Arial"/>
              </a:rPr>
              <a:t> </a:t>
            </a:r>
            <a:r>
              <a:rPr sz="2900" dirty="0">
                <a:latin typeface="Arial"/>
                <a:cs typeface="Arial"/>
              </a:rPr>
              <a:t>kém</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10" dirty="0">
                <a:latin typeface="Arial"/>
                <a:cs typeface="Arial"/>
              </a:rPr>
              <a:t>Độ </a:t>
            </a:r>
            <a:r>
              <a:rPr sz="2900" dirty="0">
                <a:latin typeface="Arial"/>
                <a:cs typeface="Arial"/>
              </a:rPr>
              <a:t>chính xác thấp, </a:t>
            </a:r>
            <a:r>
              <a:rPr sz="2900" spc="-5" dirty="0">
                <a:latin typeface="Arial"/>
                <a:cs typeface="Arial"/>
              </a:rPr>
              <a:t>mang tính </a:t>
            </a:r>
            <a:r>
              <a:rPr sz="2900" dirty="0">
                <a:latin typeface="Arial"/>
                <a:cs typeface="Arial"/>
              </a:rPr>
              <a:t>trung bình</a:t>
            </a:r>
            <a:endParaRPr sz="2900">
              <a:latin typeface="Arial"/>
              <a:cs typeface="Arial"/>
            </a:endParaRPr>
          </a:p>
        </p:txBody>
      </p:sp>
      <p:sp>
        <p:nvSpPr>
          <p:cNvPr id="4" name="object 4"/>
          <p:cNvSpPr/>
          <p:nvPr/>
        </p:nvSpPr>
        <p:spPr>
          <a:xfrm>
            <a:off x="6550031" y="385572"/>
            <a:ext cx="2383535"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25705" y="2476501"/>
            <a:ext cx="2873265" cy="15727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6375" y="4704627"/>
            <a:ext cx="2444496" cy="217055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11542" y="903223"/>
            <a:ext cx="6657340" cy="612986"/>
          </a:xfrm>
          <a:prstGeom prst="rect">
            <a:avLst/>
          </a:prstGeom>
        </p:spPr>
        <p:txBody>
          <a:bodyPr vert="horz" wrap="square" lIns="0" tIns="12698" rIns="0" bIns="0" rtlCol="0">
            <a:spAutoFit/>
          </a:bodyPr>
          <a:lstStyle/>
          <a:p>
            <a:pPr marL="12698">
              <a:spcBef>
                <a:spcPts val="100"/>
              </a:spcBef>
              <a:tabLst>
                <a:tab pos="5542376" algn="l"/>
              </a:tabLst>
            </a:pPr>
            <a:r>
              <a:rPr sz="3900" dirty="0"/>
              <a:t>NGH</a:t>
            </a:r>
            <a:r>
              <a:rPr sz="3900" spc="-5" dirty="0"/>
              <a:t>I</a:t>
            </a:r>
            <a:r>
              <a:rPr sz="3900" dirty="0"/>
              <a:t>ÊN</a:t>
            </a:r>
            <a:r>
              <a:rPr sz="3900" spc="-15" dirty="0"/>
              <a:t> </a:t>
            </a:r>
            <a:r>
              <a:rPr sz="3900" dirty="0"/>
              <a:t>CỨU</a:t>
            </a:r>
            <a:r>
              <a:rPr sz="3900" spc="-15" dirty="0"/>
              <a:t> </a:t>
            </a:r>
            <a:r>
              <a:rPr sz="3900" spc="5" dirty="0"/>
              <a:t>T</a:t>
            </a:r>
            <a:r>
              <a:rPr sz="3900" dirty="0"/>
              <a:t>ÀI </a:t>
            </a:r>
            <a:r>
              <a:rPr sz="3900" spc="5" dirty="0"/>
              <a:t>L</a:t>
            </a:r>
            <a:r>
              <a:rPr sz="3900" spc="-5" dirty="0"/>
              <a:t>I</a:t>
            </a:r>
            <a:r>
              <a:rPr sz="3900" dirty="0"/>
              <a:t>ỆU	V</a:t>
            </a:r>
            <a:r>
              <a:rPr sz="3900" spc="-5" dirty="0"/>
              <a:t>I</a:t>
            </a:r>
            <a:r>
              <a:rPr sz="3900" dirty="0"/>
              <a:t>ẾT</a:t>
            </a:r>
            <a:endParaRPr sz="3900"/>
          </a:p>
        </p:txBody>
      </p:sp>
      <p:sp>
        <p:nvSpPr>
          <p:cNvPr id="4" name="object 4"/>
          <p:cNvSpPr txBox="1"/>
          <p:nvPr/>
        </p:nvSpPr>
        <p:spPr>
          <a:xfrm>
            <a:off x="1159140" y="1838656"/>
            <a:ext cx="8204834" cy="3906809"/>
          </a:xfrm>
          <a:prstGeom prst="rect">
            <a:avLst/>
          </a:prstGeom>
        </p:spPr>
        <p:txBody>
          <a:bodyPr vert="horz" wrap="square" lIns="0" tIns="297786" rIns="0" bIns="0" rtlCol="0">
            <a:spAutoFit/>
          </a:bodyPr>
          <a:lstStyle/>
          <a:p>
            <a:pPr marL="355565" indent="-342867">
              <a:spcBef>
                <a:spcPts val="2345"/>
              </a:spcBef>
              <a:buClr>
                <a:srgbClr val="000099"/>
              </a:buClr>
              <a:buSzPct val="69444"/>
              <a:buFont typeface="Wingdings"/>
              <a:buChar char=""/>
              <a:tabLst>
                <a:tab pos="355565" algn="l"/>
              </a:tabLst>
            </a:pPr>
            <a:r>
              <a:rPr sz="3600" b="1" spc="-5" dirty="0">
                <a:latin typeface="Arial"/>
                <a:cs typeface="Arial"/>
              </a:rPr>
              <a:t>Bao</a:t>
            </a:r>
            <a:r>
              <a:rPr sz="3600" b="1" spc="-10" dirty="0">
                <a:latin typeface="Arial"/>
                <a:cs typeface="Arial"/>
              </a:rPr>
              <a:t> </a:t>
            </a:r>
            <a:r>
              <a:rPr sz="3600" b="1" dirty="0">
                <a:latin typeface="Arial"/>
                <a:cs typeface="Arial"/>
              </a:rPr>
              <a:t>gồm</a:t>
            </a:r>
            <a:endParaRPr sz="3600" b="1">
              <a:latin typeface="Arial"/>
              <a:cs typeface="Arial"/>
            </a:endParaRPr>
          </a:p>
          <a:p>
            <a:pPr marL="704147" lvl="1" indent="-347311">
              <a:spcBef>
                <a:spcPts val="1870"/>
              </a:spcBef>
              <a:buClr>
                <a:srgbClr val="659999"/>
              </a:buClr>
              <a:buSzPct val="70000"/>
              <a:buFont typeface="Wingdings"/>
              <a:buChar char=""/>
              <a:tabLst>
                <a:tab pos="704147" algn="l"/>
                <a:tab pos="704781" algn="l"/>
              </a:tabLst>
            </a:pPr>
            <a:r>
              <a:rPr sz="3000" dirty="0">
                <a:solidFill>
                  <a:srgbClr val="006FC0"/>
                </a:solidFill>
                <a:latin typeface="Arial"/>
                <a:cs typeface="Arial"/>
              </a:rPr>
              <a:t>Xác định </a:t>
            </a:r>
            <a:r>
              <a:rPr sz="3000" spc="-5" dirty="0">
                <a:solidFill>
                  <a:srgbClr val="006FC0"/>
                </a:solidFill>
                <a:latin typeface="Arial"/>
                <a:cs typeface="Arial"/>
              </a:rPr>
              <a:t>tài </a:t>
            </a:r>
            <a:r>
              <a:rPr sz="3000" dirty="0">
                <a:solidFill>
                  <a:srgbClr val="006FC0"/>
                </a:solidFill>
                <a:latin typeface="Arial"/>
                <a:cs typeface="Arial"/>
              </a:rPr>
              <a:t>liệu, báo cáo </a:t>
            </a:r>
            <a:r>
              <a:rPr sz="3000" spc="-5" dirty="0">
                <a:solidFill>
                  <a:srgbClr val="006FC0"/>
                </a:solidFill>
                <a:latin typeface="Arial"/>
                <a:cs typeface="Arial"/>
              </a:rPr>
              <a:t>cần thu</a:t>
            </a:r>
            <a:r>
              <a:rPr sz="3000" spc="-120" dirty="0">
                <a:solidFill>
                  <a:srgbClr val="006FC0"/>
                </a:solidFill>
                <a:latin typeface="Arial"/>
                <a:cs typeface="Arial"/>
              </a:rPr>
              <a:t> </a:t>
            </a:r>
            <a:r>
              <a:rPr sz="3000" spc="-5" dirty="0">
                <a:solidFill>
                  <a:srgbClr val="006FC0"/>
                </a:solidFill>
                <a:latin typeface="Arial"/>
                <a:cs typeface="Arial"/>
              </a:rPr>
              <a:t>thập</a:t>
            </a:r>
            <a:endParaRPr sz="3000">
              <a:latin typeface="Arial"/>
              <a:cs typeface="Arial"/>
            </a:endParaRPr>
          </a:p>
          <a:p>
            <a:pPr marL="704147" lvl="1" indent="-347311">
              <a:spcBef>
                <a:spcPts val="2520"/>
              </a:spcBef>
              <a:buClr>
                <a:srgbClr val="659999"/>
              </a:buClr>
              <a:buSzPct val="70000"/>
              <a:buFont typeface="Wingdings"/>
              <a:buChar char=""/>
              <a:tabLst>
                <a:tab pos="704147" algn="l"/>
                <a:tab pos="704781" algn="l"/>
              </a:tabLst>
            </a:pPr>
            <a:r>
              <a:rPr sz="3000" dirty="0">
                <a:solidFill>
                  <a:srgbClr val="006FC0"/>
                </a:solidFill>
                <a:latin typeface="Arial"/>
                <a:cs typeface="Arial"/>
              </a:rPr>
              <a:t>Phân loại, sao chép, lên danh sách, </a:t>
            </a:r>
            <a:r>
              <a:rPr sz="3000" spc="-5" dirty="0">
                <a:solidFill>
                  <a:srgbClr val="006FC0"/>
                </a:solidFill>
                <a:latin typeface="Arial"/>
                <a:cs typeface="Arial"/>
              </a:rPr>
              <a:t>bổ</a:t>
            </a:r>
            <a:r>
              <a:rPr sz="3000" spc="-210" dirty="0">
                <a:solidFill>
                  <a:srgbClr val="006FC0"/>
                </a:solidFill>
                <a:latin typeface="Arial"/>
                <a:cs typeface="Arial"/>
              </a:rPr>
              <a:t> </a:t>
            </a:r>
            <a:r>
              <a:rPr sz="3000" dirty="0">
                <a:solidFill>
                  <a:srgbClr val="006FC0"/>
                </a:solidFill>
                <a:latin typeface="Arial"/>
                <a:cs typeface="Arial"/>
              </a:rPr>
              <a:t>sung</a:t>
            </a:r>
            <a:endParaRPr sz="3000">
              <a:latin typeface="Arial"/>
              <a:cs typeface="Arial"/>
            </a:endParaRPr>
          </a:p>
          <a:p>
            <a:pPr marL="704147" lvl="1" indent="-347311">
              <a:spcBef>
                <a:spcPts val="2520"/>
              </a:spcBef>
              <a:buClr>
                <a:srgbClr val="659999"/>
              </a:buClr>
              <a:buSzPct val="70000"/>
              <a:buFont typeface="Wingdings"/>
              <a:buChar char=""/>
              <a:tabLst>
                <a:tab pos="704147" algn="l"/>
                <a:tab pos="704781" algn="l"/>
              </a:tabLst>
            </a:pPr>
            <a:r>
              <a:rPr sz="3000" spc="-5" dirty="0">
                <a:solidFill>
                  <a:srgbClr val="006FC0"/>
                </a:solidFill>
                <a:latin typeface="Arial"/>
                <a:cs typeface="Arial"/>
              </a:rPr>
              <a:t>Ghi </a:t>
            </a:r>
            <a:r>
              <a:rPr sz="3000" dirty="0">
                <a:solidFill>
                  <a:srgbClr val="006FC0"/>
                </a:solidFill>
                <a:latin typeface="Arial"/>
                <a:cs typeface="Arial"/>
              </a:rPr>
              <a:t>lại </a:t>
            </a:r>
            <a:r>
              <a:rPr sz="3000" spc="-5" dirty="0">
                <a:solidFill>
                  <a:srgbClr val="006FC0"/>
                </a:solidFill>
                <a:latin typeface="Arial"/>
                <a:cs typeface="Arial"/>
              </a:rPr>
              <a:t>nội </a:t>
            </a:r>
            <a:r>
              <a:rPr sz="3000" dirty="0">
                <a:solidFill>
                  <a:srgbClr val="006FC0"/>
                </a:solidFill>
                <a:latin typeface="Arial"/>
                <a:cs typeface="Arial"/>
              </a:rPr>
              <a:t>dung </a:t>
            </a:r>
            <a:r>
              <a:rPr sz="3000" spc="-5" dirty="0">
                <a:solidFill>
                  <a:srgbClr val="006FC0"/>
                </a:solidFill>
                <a:latin typeface="Arial"/>
                <a:cs typeface="Arial"/>
              </a:rPr>
              <a:t>chính theo</a:t>
            </a:r>
            <a:r>
              <a:rPr sz="3000" spc="-55" dirty="0">
                <a:solidFill>
                  <a:srgbClr val="006FC0"/>
                </a:solidFill>
                <a:latin typeface="Arial"/>
                <a:cs typeface="Arial"/>
              </a:rPr>
              <a:t> </a:t>
            </a:r>
            <a:r>
              <a:rPr sz="3000" spc="-5" dirty="0">
                <a:solidFill>
                  <a:srgbClr val="006FC0"/>
                </a:solidFill>
                <a:latin typeface="Arial"/>
                <a:cs typeface="Arial"/>
              </a:rPr>
              <a:t>mẫu</a:t>
            </a:r>
            <a:endParaRPr sz="3000">
              <a:latin typeface="Arial"/>
              <a:cs typeface="Arial"/>
            </a:endParaRPr>
          </a:p>
          <a:p>
            <a:pPr marL="704147" lvl="1" indent="-347311">
              <a:spcBef>
                <a:spcPts val="2520"/>
              </a:spcBef>
              <a:buClr>
                <a:srgbClr val="659999"/>
              </a:buClr>
              <a:buSzPct val="70000"/>
              <a:buFont typeface="Wingdings"/>
              <a:buChar char=""/>
              <a:tabLst>
                <a:tab pos="704147" algn="l"/>
                <a:tab pos="704781" algn="l"/>
              </a:tabLst>
            </a:pPr>
            <a:r>
              <a:rPr sz="3000" dirty="0">
                <a:solidFill>
                  <a:srgbClr val="006FC0"/>
                </a:solidFill>
                <a:latin typeface="Arial"/>
                <a:cs typeface="Arial"/>
              </a:rPr>
              <a:t>Phân </a:t>
            </a:r>
            <a:r>
              <a:rPr sz="3000" spc="-5" dirty="0">
                <a:solidFill>
                  <a:srgbClr val="006FC0"/>
                </a:solidFill>
                <a:latin typeface="Arial"/>
                <a:cs typeface="Arial"/>
              </a:rPr>
              <a:t>tích </a:t>
            </a:r>
            <a:r>
              <a:rPr sz="3000" dirty="0">
                <a:solidFill>
                  <a:srgbClr val="006FC0"/>
                </a:solidFill>
                <a:latin typeface="Arial"/>
                <a:cs typeface="Arial"/>
              </a:rPr>
              <a:t>làm </a:t>
            </a:r>
            <a:r>
              <a:rPr sz="3000" spc="-5" dirty="0">
                <a:solidFill>
                  <a:srgbClr val="006FC0"/>
                </a:solidFill>
                <a:latin typeface="Arial"/>
                <a:cs typeface="Arial"/>
              </a:rPr>
              <a:t>rõ </a:t>
            </a:r>
            <a:r>
              <a:rPr sz="3000" dirty="0">
                <a:solidFill>
                  <a:srgbClr val="006FC0"/>
                </a:solidFill>
                <a:latin typeface="Arial"/>
                <a:cs typeface="Arial"/>
              </a:rPr>
              <a:t>yêu</a:t>
            </a:r>
            <a:r>
              <a:rPr sz="3000" spc="-35" dirty="0">
                <a:solidFill>
                  <a:srgbClr val="006FC0"/>
                </a:solidFill>
                <a:latin typeface="Arial"/>
                <a:cs typeface="Arial"/>
              </a:rPr>
              <a:t> </a:t>
            </a:r>
            <a:r>
              <a:rPr sz="3000" spc="-5" dirty="0">
                <a:solidFill>
                  <a:srgbClr val="006FC0"/>
                </a:solidFill>
                <a:latin typeface="Arial"/>
                <a:cs typeface="Arial"/>
              </a:rPr>
              <a:t>cầu</a:t>
            </a:r>
            <a:endParaRPr sz="3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989" y="5793445"/>
            <a:ext cx="2095194" cy="139692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11542" y="903223"/>
            <a:ext cx="6657340" cy="612986"/>
          </a:xfrm>
          <a:prstGeom prst="rect">
            <a:avLst/>
          </a:prstGeom>
        </p:spPr>
        <p:txBody>
          <a:bodyPr vert="horz" wrap="square" lIns="0" tIns="12698" rIns="0" bIns="0" rtlCol="0">
            <a:spAutoFit/>
          </a:bodyPr>
          <a:lstStyle/>
          <a:p>
            <a:pPr marL="12698">
              <a:spcBef>
                <a:spcPts val="100"/>
              </a:spcBef>
              <a:tabLst>
                <a:tab pos="5542376" algn="l"/>
              </a:tabLst>
            </a:pPr>
            <a:r>
              <a:rPr sz="3900" dirty="0"/>
              <a:t>NGH</a:t>
            </a:r>
            <a:r>
              <a:rPr sz="3900" spc="-5" dirty="0"/>
              <a:t>I</a:t>
            </a:r>
            <a:r>
              <a:rPr sz="3900" dirty="0"/>
              <a:t>ÊN</a:t>
            </a:r>
            <a:r>
              <a:rPr sz="3900" spc="-15" dirty="0"/>
              <a:t> </a:t>
            </a:r>
            <a:r>
              <a:rPr sz="3900" dirty="0"/>
              <a:t>CỨU</a:t>
            </a:r>
            <a:r>
              <a:rPr sz="3900" spc="-15" dirty="0"/>
              <a:t> </a:t>
            </a:r>
            <a:r>
              <a:rPr sz="3900" spc="5" dirty="0"/>
              <a:t>T</a:t>
            </a:r>
            <a:r>
              <a:rPr sz="3900" dirty="0"/>
              <a:t>ÀI </a:t>
            </a:r>
            <a:r>
              <a:rPr sz="3900" spc="5" dirty="0"/>
              <a:t>L</a:t>
            </a:r>
            <a:r>
              <a:rPr sz="3900" spc="-5" dirty="0"/>
              <a:t>I</a:t>
            </a:r>
            <a:r>
              <a:rPr sz="3900" dirty="0"/>
              <a:t>ỆU	V</a:t>
            </a:r>
            <a:r>
              <a:rPr sz="3900" spc="-5" dirty="0"/>
              <a:t>I</a:t>
            </a:r>
            <a:r>
              <a:rPr sz="3900" dirty="0"/>
              <a:t>ẾT</a:t>
            </a:r>
            <a:endParaRPr sz="3900"/>
          </a:p>
        </p:txBody>
      </p:sp>
      <p:sp>
        <p:nvSpPr>
          <p:cNvPr id="4" name="object 4"/>
          <p:cNvSpPr txBox="1"/>
          <p:nvPr/>
        </p:nvSpPr>
        <p:spPr>
          <a:xfrm>
            <a:off x="1159141" y="1919440"/>
            <a:ext cx="7962900" cy="4119879"/>
          </a:xfrm>
          <a:prstGeom prst="rect">
            <a:avLst/>
          </a:prstGeom>
        </p:spPr>
        <p:txBody>
          <a:bodyPr vert="horz" wrap="square" lIns="0" tIns="236831" rIns="0" bIns="0" rtlCol="0">
            <a:spAutoFit/>
          </a:bodyPr>
          <a:lstStyle/>
          <a:p>
            <a:pPr marL="355565" indent="-342867">
              <a:spcBef>
                <a:spcPts val="1863"/>
              </a:spcBef>
              <a:buClr>
                <a:srgbClr val="000099"/>
              </a:buClr>
              <a:buSzPct val="69444"/>
              <a:buFont typeface="Wingdings"/>
              <a:buChar char=""/>
              <a:tabLst>
                <a:tab pos="355565" algn="l"/>
              </a:tabLst>
            </a:pPr>
            <a:r>
              <a:rPr sz="3600" dirty="0">
                <a:latin typeface="Arial"/>
                <a:cs typeface="Arial"/>
              </a:rPr>
              <a:t>Nội dung </a:t>
            </a:r>
            <a:r>
              <a:rPr sz="3600" spc="-5" dirty="0">
                <a:latin typeface="Arial"/>
                <a:cs typeface="Arial"/>
              </a:rPr>
              <a:t>cần </a:t>
            </a:r>
            <a:r>
              <a:rPr sz="3600" dirty="0">
                <a:latin typeface="Arial"/>
                <a:cs typeface="Arial"/>
              </a:rPr>
              <a:t>chú</a:t>
            </a:r>
            <a:r>
              <a:rPr sz="3600" spc="-50" dirty="0">
                <a:latin typeface="Arial"/>
                <a:cs typeface="Arial"/>
              </a:rPr>
              <a:t> </a:t>
            </a:r>
            <a:r>
              <a:rPr sz="3600" dirty="0">
                <a:latin typeface="Arial"/>
                <a:cs typeface="Arial"/>
              </a:rPr>
              <a:t>ý</a:t>
            </a:r>
            <a:endParaRPr sz="3600">
              <a:latin typeface="Arial"/>
              <a:cs typeface="Arial"/>
            </a:endParaRPr>
          </a:p>
          <a:p>
            <a:pPr marL="704147" marR="5079" lvl="1" indent="-347311">
              <a:spcBef>
                <a:spcPts val="1575"/>
              </a:spcBef>
              <a:buClr>
                <a:srgbClr val="659999"/>
              </a:buClr>
              <a:buSzPct val="70312"/>
              <a:buFont typeface="Wingdings"/>
              <a:buChar char=""/>
              <a:tabLst>
                <a:tab pos="704147" algn="l"/>
                <a:tab pos="704781" algn="l"/>
              </a:tabLst>
            </a:pPr>
            <a:r>
              <a:rPr sz="3200" spc="-5" dirty="0">
                <a:solidFill>
                  <a:srgbClr val="006FC0"/>
                </a:solidFill>
                <a:latin typeface="Arial"/>
                <a:cs typeface="Arial"/>
              </a:rPr>
              <a:t>Chi tiết </a:t>
            </a:r>
            <a:r>
              <a:rPr sz="3200" dirty="0">
                <a:solidFill>
                  <a:srgbClr val="006FC0"/>
                </a:solidFill>
                <a:latin typeface="Arial"/>
                <a:cs typeface="Arial"/>
              </a:rPr>
              <a:t>về </a:t>
            </a:r>
            <a:r>
              <a:rPr sz="3200" spc="-5" dirty="0">
                <a:solidFill>
                  <a:srgbClr val="006FC0"/>
                </a:solidFill>
                <a:latin typeface="Arial"/>
                <a:cs typeface="Arial"/>
              </a:rPr>
              <a:t>tổ </a:t>
            </a:r>
            <a:r>
              <a:rPr sz="3200" dirty="0">
                <a:solidFill>
                  <a:srgbClr val="006FC0"/>
                </a:solidFill>
                <a:latin typeface="Arial"/>
                <a:cs typeface="Arial"/>
              </a:rPr>
              <a:t>chức, chức </a:t>
            </a:r>
            <a:r>
              <a:rPr sz="3200" spc="-10" dirty="0">
                <a:solidFill>
                  <a:srgbClr val="006FC0"/>
                </a:solidFill>
                <a:latin typeface="Arial"/>
                <a:cs typeface="Arial"/>
              </a:rPr>
              <a:t>năng, nhân </a:t>
            </a:r>
            <a:r>
              <a:rPr sz="3200" dirty="0">
                <a:solidFill>
                  <a:srgbClr val="006FC0"/>
                </a:solidFill>
                <a:latin typeface="Arial"/>
                <a:cs typeface="Arial"/>
              </a:rPr>
              <a:t>sự,  </a:t>
            </a:r>
            <a:r>
              <a:rPr sz="3200" spc="-10" dirty="0">
                <a:solidFill>
                  <a:srgbClr val="006FC0"/>
                </a:solidFill>
                <a:latin typeface="Arial"/>
                <a:cs typeface="Arial"/>
              </a:rPr>
              <a:t>nguồn</a:t>
            </a:r>
            <a:r>
              <a:rPr sz="3200" spc="-15" dirty="0">
                <a:solidFill>
                  <a:srgbClr val="006FC0"/>
                </a:solidFill>
                <a:latin typeface="Arial"/>
                <a:cs typeface="Arial"/>
              </a:rPr>
              <a:t> </a:t>
            </a:r>
            <a:r>
              <a:rPr sz="3200" dirty="0">
                <a:solidFill>
                  <a:srgbClr val="006FC0"/>
                </a:solidFill>
                <a:latin typeface="Arial"/>
                <a:cs typeface="Arial"/>
              </a:rPr>
              <a:t>lực</a:t>
            </a:r>
            <a:endParaRPr sz="3200">
              <a:latin typeface="Arial"/>
              <a:cs typeface="Arial"/>
            </a:endParaRPr>
          </a:p>
          <a:p>
            <a:pPr marL="704147" marR="211434" lvl="1" indent="-347311">
              <a:spcBef>
                <a:spcPts val="770"/>
              </a:spcBef>
              <a:buClr>
                <a:srgbClr val="659999"/>
              </a:buClr>
              <a:buSzPct val="70312"/>
              <a:buFont typeface="Wingdings"/>
              <a:buChar char=""/>
              <a:tabLst>
                <a:tab pos="704147" algn="l"/>
                <a:tab pos="704781" algn="l"/>
              </a:tabLst>
            </a:pPr>
            <a:r>
              <a:rPr sz="3200" spc="-5" dirty="0">
                <a:solidFill>
                  <a:srgbClr val="006FC0"/>
                </a:solidFill>
                <a:latin typeface="Arial"/>
                <a:cs typeface="Arial"/>
              </a:rPr>
              <a:t>Kế hoạch kinh </a:t>
            </a:r>
            <a:r>
              <a:rPr sz="3200" spc="-10" dirty="0">
                <a:solidFill>
                  <a:srgbClr val="006FC0"/>
                </a:solidFill>
                <a:latin typeface="Arial"/>
                <a:cs typeface="Arial"/>
              </a:rPr>
              <a:t>doanh, </a:t>
            </a:r>
            <a:r>
              <a:rPr sz="3200" spc="-5" dirty="0">
                <a:solidFill>
                  <a:srgbClr val="006FC0"/>
                </a:solidFill>
                <a:latin typeface="Arial"/>
                <a:cs typeface="Arial"/>
              </a:rPr>
              <a:t>sản phẩm, chính  sách, môi</a:t>
            </a:r>
            <a:r>
              <a:rPr sz="3200" spc="-25" dirty="0">
                <a:solidFill>
                  <a:srgbClr val="006FC0"/>
                </a:solidFill>
                <a:latin typeface="Arial"/>
                <a:cs typeface="Arial"/>
              </a:rPr>
              <a:t> </a:t>
            </a:r>
            <a:r>
              <a:rPr sz="3200" spc="-5" dirty="0">
                <a:solidFill>
                  <a:srgbClr val="006FC0"/>
                </a:solidFill>
                <a:latin typeface="Arial"/>
                <a:cs typeface="Arial"/>
              </a:rPr>
              <a:t>trường</a:t>
            </a:r>
            <a:endParaRPr sz="3200">
              <a:latin typeface="Arial"/>
              <a:cs typeface="Arial"/>
            </a:endParaRPr>
          </a:p>
          <a:p>
            <a:pPr marL="704147" marR="307944" lvl="1" indent="-347311">
              <a:spcBef>
                <a:spcPts val="765"/>
              </a:spcBef>
              <a:buClr>
                <a:srgbClr val="659999"/>
              </a:buClr>
              <a:buSzPct val="70312"/>
              <a:buFont typeface="Wingdings"/>
              <a:buChar char=""/>
              <a:tabLst>
                <a:tab pos="704147" algn="l"/>
                <a:tab pos="704781" algn="l"/>
              </a:tabLst>
            </a:pPr>
            <a:r>
              <a:rPr sz="3200" spc="-5" dirty="0">
                <a:solidFill>
                  <a:srgbClr val="006FC0"/>
                </a:solidFill>
                <a:latin typeface="Arial"/>
                <a:cs typeface="Arial"/>
              </a:rPr>
              <a:t>Công </a:t>
            </a:r>
            <a:r>
              <a:rPr sz="3200" dirty="0">
                <a:solidFill>
                  <a:srgbClr val="006FC0"/>
                </a:solidFill>
                <a:latin typeface="Arial"/>
                <a:cs typeface="Arial"/>
              </a:rPr>
              <a:t>viêc, </a:t>
            </a:r>
            <a:r>
              <a:rPr sz="3200" spc="-5" dirty="0">
                <a:solidFill>
                  <a:srgbClr val="006FC0"/>
                </a:solidFill>
                <a:latin typeface="Arial"/>
                <a:cs typeface="Arial"/>
              </a:rPr>
              <a:t>quy trình, thời </a:t>
            </a:r>
            <a:r>
              <a:rPr sz="3200" spc="-10" dirty="0">
                <a:solidFill>
                  <a:srgbClr val="006FC0"/>
                </a:solidFill>
                <a:latin typeface="Arial"/>
                <a:cs typeface="Arial"/>
              </a:rPr>
              <a:t>gian, </a:t>
            </a:r>
            <a:r>
              <a:rPr sz="3200" dirty="0">
                <a:solidFill>
                  <a:srgbClr val="006FC0"/>
                </a:solidFill>
                <a:latin typeface="Arial"/>
                <a:cs typeface="Arial"/>
              </a:rPr>
              <a:t>chi </a:t>
            </a:r>
            <a:r>
              <a:rPr sz="3200" spc="-5" dirty="0">
                <a:solidFill>
                  <a:srgbClr val="006FC0"/>
                </a:solidFill>
                <a:latin typeface="Arial"/>
                <a:cs typeface="Arial"/>
              </a:rPr>
              <a:t>phí,  quy tắc </a:t>
            </a:r>
            <a:r>
              <a:rPr sz="3200" spc="-10" dirty="0">
                <a:solidFill>
                  <a:srgbClr val="006FC0"/>
                </a:solidFill>
                <a:latin typeface="Arial"/>
                <a:cs typeface="Arial"/>
              </a:rPr>
              <a:t>hoạt</a:t>
            </a:r>
            <a:r>
              <a:rPr sz="3200" spc="-21" dirty="0">
                <a:solidFill>
                  <a:srgbClr val="006FC0"/>
                </a:solidFill>
                <a:latin typeface="Arial"/>
                <a:cs typeface="Arial"/>
              </a:rPr>
              <a:t> </a:t>
            </a:r>
            <a:r>
              <a:rPr sz="3200" spc="-10" dirty="0">
                <a:solidFill>
                  <a:srgbClr val="006FC0"/>
                </a:solidFill>
                <a:latin typeface="Arial"/>
                <a:cs typeface="Arial"/>
              </a:rPr>
              <a:t>động</a:t>
            </a:r>
            <a:endParaRPr sz="32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7613" y="840738"/>
            <a:ext cx="4561840" cy="627735"/>
          </a:xfrm>
          <a:prstGeom prst="rect">
            <a:avLst/>
          </a:prstGeom>
        </p:spPr>
        <p:txBody>
          <a:bodyPr vert="horz" wrap="square" lIns="0" tIns="12064" rIns="0" bIns="0" rtlCol="0">
            <a:spAutoFit/>
          </a:bodyPr>
          <a:lstStyle/>
          <a:p>
            <a:pPr marL="12698">
              <a:spcBef>
                <a:spcPts val="95"/>
              </a:spcBef>
            </a:pPr>
            <a:r>
              <a:rPr spc="-10" dirty="0"/>
              <a:t>XÂY DỰNG DỰ</a:t>
            </a:r>
            <a:r>
              <a:rPr spc="-35" dirty="0"/>
              <a:t> </a:t>
            </a:r>
            <a:r>
              <a:rPr spc="-10" dirty="0"/>
              <a:t>ÁN</a:t>
            </a:r>
          </a:p>
        </p:txBody>
      </p:sp>
      <p:sp>
        <p:nvSpPr>
          <p:cNvPr id="3" name="object 3"/>
          <p:cNvSpPr txBox="1"/>
          <p:nvPr/>
        </p:nvSpPr>
        <p:spPr>
          <a:xfrm>
            <a:off x="1157612" y="1793232"/>
            <a:ext cx="8075288" cy="4446718"/>
          </a:xfrm>
          <a:prstGeom prst="rect">
            <a:avLst/>
          </a:prstGeom>
        </p:spPr>
        <p:txBody>
          <a:bodyPr vert="horz" wrap="square" lIns="0" tIns="113653" rIns="0" bIns="0" rtlCol="0">
            <a:spAutoFit/>
          </a:bodyPr>
          <a:lstStyle/>
          <a:p>
            <a:pPr marL="355565" indent="-342867" algn="just">
              <a:spcBef>
                <a:spcPts val="894"/>
              </a:spcBef>
              <a:buClr>
                <a:srgbClr val="000099"/>
              </a:buClr>
              <a:buSzPct val="70312"/>
              <a:buFont typeface="Wingdings"/>
              <a:buChar char=""/>
              <a:tabLst>
                <a:tab pos="354930" algn="l"/>
                <a:tab pos="355565" algn="l"/>
              </a:tabLst>
            </a:pPr>
            <a:r>
              <a:rPr sz="3200" spc="-5" dirty="0">
                <a:solidFill>
                  <a:srgbClr val="00B0F0"/>
                </a:solidFill>
                <a:latin typeface="Arial"/>
                <a:cs typeface="Arial"/>
              </a:rPr>
              <a:t>Phạm </a:t>
            </a:r>
            <a:r>
              <a:rPr sz="3200" dirty="0">
                <a:solidFill>
                  <a:srgbClr val="00B0F0"/>
                </a:solidFill>
                <a:latin typeface="Arial"/>
                <a:cs typeface="Arial"/>
              </a:rPr>
              <a:t>vi, khả </a:t>
            </a:r>
            <a:r>
              <a:rPr sz="3200" spc="-10" dirty="0">
                <a:solidFill>
                  <a:srgbClr val="00B0F0"/>
                </a:solidFill>
                <a:latin typeface="Arial"/>
                <a:cs typeface="Arial"/>
              </a:rPr>
              <a:t>năng, </a:t>
            </a:r>
            <a:r>
              <a:rPr sz="3200" spc="-5" dirty="0">
                <a:solidFill>
                  <a:srgbClr val="00B0F0"/>
                </a:solidFill>
                <a:latin typeface="Arial"/>
                <a:cs typeface="Arial"/>
              </a:rPr>
              <a:t>mục tiêu dự</a:t>
            </a:r>
            <a:r>
              <a:rPr sz="3200" spc="-105" dirty="0">
                <a:solidFill>
                  <a:srgbClr val="00B0F0"/>
                </a:solidFill>
                <a:latin typeface="Arial"/>
                <a:cs typeface="Arial"/>
              </a:rPr>
              <a:t> </a:t>
            </a:r>
            <a:r>
              <a:rPr sz="3200" spc="-5" dirty="0">
                <a:solidFill>
                  <a:srgbClr val="00B0F0"/>
                </a:solidFill>
                <a:latin typeface="Arial"/>
                <a:cs typeface="Arial"/>
              </a:rPr>
              <a:t>án</a:t>
            </a:r>
            <a:endParaRPr sz="3200">
              <a:latin typeface="Arial"/>
              <a:cs typeface="Arial"/>
            </a:endParaRPr>
          </a:p>
          <a:p>
            <a:pPr marL="704147" lvl="1" indent="-347311" algn="just">
              <a:spcBef>
                <a:spcPts val="690"/>
              </a:spcBef>
              <a:buClr>
                <a:srgbClr val="659999"/>
              </a:buClr>
              <a:buSzPct val="69642"/>
              <a:buFont typeface="Wingdings"/>
              <a:buChar char=""/>
              <a:tabLst>
                <a:tab pos="704147" algn="l"/>
                <a:tab pos="704781" algn="l"/>
              </a:tabLst>
            </a:pPr>
            <a:r>
              <a:rPr sz="2900" spc="-5" dirty="0">
                <a:latin typeface="Arial"/>
                <a:cs typeface="Arial"/>
              </a:rPr>
              <a:t>Xác định lĩnh </a:t>
            </a:r>
            <a:r>
              <a:rPr sz="2900" dirty="0">
                <a:latin typeface="Arial"/>
                <a:cs typeface="Arial"/>
              </a:rPr>
              <a:t>vực, chức năng: </a:t>
            </a:r>
            <a:r>
              <a:rPr sz="2900" spc="-5" dirty="0">
                <a:latin typeface="Arial"/>
                <a:cs typeface="Arial"/>
              </a:rPr>
              <a:t>2 </a:t>
            </a:r>
            <a:r>
              <a:rPr sz="2900" dirty="0">
                <a:latin typeface="Arial"/>
                <a:cs typeface="Arial"/>
              </a:rPr>
              <a:t>cách</a:t>
            </a:r>
            <a:endParaRPr sz="2900">
              <a:latin typeface="Arial"/>
              <a:cs typeface="Arial"/>
            </a:endParaRPr>
          </a:p>
          <a:p>
            <a:pPr marL="1000028" lvl="2" indent="-293977" algn="just">
              <a:spcBef>
                <a:spcPts val="590"/>
              </a:spcBef>
              <a:buClr>
                <a:srgbClr val="CCCC00"/>
              </a:buClr>
              <a:buSzPct val="68750"/>
              <a:buFont typeface="Wingdings"/>
              <a:buChar char=""/>
              <a:tabLst>
                <a:tab pos="1000028" algn="l"/>
                <a:tab pos="1000662" algn="l"/>
              </a:tabLst>
            </a:pPr>
            <a:r>
              <a:rPr lang="en-US" sz="2400" spc="-5" dirty="0">
                <a:latin typeface="Arial"/>
                <a:cs typeface="Arial"/>
              </a:rPr>
              <a:t>K</a:t>
            </a:r>
            <a:r>
              <a:rPr sz="2400" spc="-5">
                <a:latin typeface="Arial"/>
                <a:cs typeface="Arial"/>
              </a:rPr>
              <a:t>hoanh </a:t>
            </a:r>
            <a:r>
              <a:rPr sz="2400" spc="-10" dirty="0">
                <a:latin typeface="Arial"/>
                <a:cs typeface="Arial"/>
              </a:rPr>
              <a:t>lĩnh </a:t>
            </a:r>
            <a:r>
              <a:rPr sz="2400" spc="-5" dirty="0">
                <a:latin typeface="Arial"/>
                <a:cs typeface="Arial"/>
              </a:rPr>
              <a:t>vực hẹp giải quyết triệt</a:t>
            </a:r>
            <a:r>
              <a:rPr sz="2400" spc="65" dirty="0">
                <a:latin typeface="Arial"/>
                <a:cs typeface="Arial"/>
              </a:rPr>
              <a:t> </a:t>
            </a:r>
            <a:r>
              <a:rPr sz="2400" spc="-5" dirty="0">
                <a:latin typeface="Arial"/>
                <a:cs typeface="Arial"/>
              </a:rPr>
              <a:t>để,</a:t>
            </a:r>
            <a:endParaRPr sz="2400">
              <a:latin typeface="Arial"/>
              <a:cs typeface="Arial"/>
            </a:endParaRPr>
          </a:p>
          <a:p>
            <a:pPr marL="1000028" lvl="2" indent="-293977" algn="just">
              <a:spcBef>
                <a:spcPts val="575"/>
              </a:spcBef>
              <a:buClr>
                <a:srgbClr val="CCCC00"/>
              </a:buClr>
              <a:buSzPct val="68750"/>
              <a:buFont typeface="Wingdings"/>
              <a:buChar char=""/>
              <a:tabLst>
                <a:tab pos="1000028" algn="l"/>
                <a:tab pos="1000662" algn="l"/>
              </a:tabLst>
            </a:pPr>
            <a:r>
              <a:rPr lang="en-US" sz="2400" spc="-5" dirty="0">
                <a:latin typeface="Arial"/>
                <a:cs typeface="Arial"/>
              </a:rPr>
              <a:t>G</a:t>
            </a:r>
            <a:r>
              <a:rPr sz="2400" spc="-5">
                <a:latin typeface="Arial"/>
                <a:cs typeface="Arial"/>
              </a:rPr>
              <a:t>iải </a:t>
            </a:r>
            <a:r>
              <a:rPr sz="2400" spc="-5" dirty="0">
                <a:latin typeface="Arial"/>
                <a:cs typeface="Arial"/>
              </a:rPr>
              <a:t>quyết tổng</a:t>
            </a:r>
            <a:r>
              <a:rPr sz="2400" spc="21" dirty="0">
                <a:latin typeface="Arial"/>
                <a:cs typeface="Arial"/>
              </a:rPr>
              <a:t> </a:t>
            </a:r>
            <a:r>
              <a:rPr sz="2400" spc="-5" dirty="0">
                <a:latin typeface="Arial"/>
                <a:cs typeface="Arial"/>
              </a:rPr>
              <a:t>thể.</a:t>
            </a:r>
            <a:endParaRPr sz="2400">
              <a:latin typeface="Arial"/>
              <a:cs typeface="Arial"/>
            </a:endParaRPr>
          </a:p>
          <a:p>
            <a:pPr marL="704147" lvl="1" indent="-347311" algn="just">
              <a:spcBef>
                <a:spcPts val="655"/>
              </a:spcBef>
              <a:buClr>
                <a:srgbClr val="659999"/>
              </a:buClr>
              <a:buSzPct val="69642"/>
              <a:buFont typeface="Wingdings"/>
              <a:buChar char=""/>
              <a:tabLst>
                <a:tab pos="704147" algn="l"/>
                <a:tab pos="704781" algn="l"/>
              </a:tabLst>
            </a:pPr>
            <a:r>
              <a:rPr sz="2900" spc="-5" dirty="0">
                <a:latin typeface="Arial"/>
                <a:cs typeface="Arial"/>
              </a:rPr>
              <a:t>Khả </a:t>
            </a:r>
            <a:r>
              <a:rPr sz="2900" dirty="0">
                <a:latin typeface="Arial"/>
                <a:cs typeface="Arial"/>
              </a:rPr>
              <a:t>năng nguồn </a:t>
            </a:r>
            <a:r>
              <a:rPr sz="2900" spc="-5" dirty="0">
                <a:latin typeface="Arial"/>
                <a:cs typeface="Arial"/>
              </a:rPr>
              <a:t>lực </a:t>
            </a:r>
            <a:r>
              <a:rPr sz="2900" dirty="0">
                <a:latin typeface="Arial"/>
                <a:cs typeface="Arial"/>
              </a:rPr>
              <a:t>của </a:t>
            </a:r>
            <a:r>
              <a:rPr sz="2900" spc="-5" dirty="0">
                <a:latin typeface="Arial"/>
                <a:cs typeface="Arial"/>
              </a:rPr>
              <a:t>đơn </a:t>
            </a:r>
            <a:r>
              <a:rPr sz="2900" dirty="0">
                <a:latin typeface="Arial"/>
                <a:cs typeface="Arial"/>
              </a:rPr>
              <a:t>vị </a:t>
            </a:r>
            <a:r>
              <a:rPr sz="2900" spc="-5" dirty="0">
                <a:latin typeface="Arial"/>
                <a:cs typeface="Arial"/>
              </a:rPr>
              <a:t>đầu</a:t>
            </a:r>
            <a:r>
              <a:rPr sz="2900" spc="15" dirty="0">
                <a:latin typeface="Arial"/>
                <a:cs typeface="Arial"/>
              </a:rPr>
              <a:t> </a:t>
            </a:r>
            <a:r>
              <a:rPr sz="2900" spc="-5" dirty="0">
                <a:latin typeface="Arial"/>
                <a:cs typeface="Arial"/>
              </a:rPr>
              <a:t>tư:</a:t>
            </a:r>
            <a:endParaRPr sz="2900">
              <a:latin typeface="Arial"/>
              <a:cs typeface="Arial"/>
            </a:endParaRPr>
          </a:p>
          <a:p>
            <a:pPr marL="1000028" lvl="2" indent="-293977" algn="just">
              <a:spcBef>
                <a:spcPts val="595"/>
              </a:spcBef>
              <a:buClr>
                <a:srgbClr val="CCCC00"/>
              </a:buClr>
              <a:buSzPct val="68750"/>
              <a:buFont typeface="Wingdings"/>
              <a:buChar char=""/>
              <a:tabLst>
                <a:tab pos="1000028" algn="l"/>
                <a:tab pos="1000662" algn="l"/>
              </a:tabLst>
            </a:pPr>
            <a:r>
              <a:rPr sz="2400" spc="-5" dirty="0">
                <a:latin typeface="Arial"/>
                <a:cs typeface="Arial"/>
              </a:rPr>
              <a:t>Nhân</a:t>
            </a:r>
            <a:r>
              <a:rPr sz="2400" spc="5" dirty="0">
                <a:latin typeface="Arial"/>
                <a:cs typeface="Arial"/>
              </a:rPr>
              <a:t> </a:t>
            </a:r>
            <a:r>
              <a:rPr sz="2400" spc="-5" dirty="0">
                <a:latin typeface="Arial"/>
                <a:cs typeface="Arial"/>
              </a:rPr>
              <a:t>lực</a:t>
            </a:r>
            <a:endParaRPr sz="2400">
              <a:latin typeface="Arial"/>
              <a:cs typeface="Arial"/>
            </a:endParaRPr>
          </a:p>
          <a:p>
            <a:pPr marL="1000028" lvl="2" indent="-293977" algn="just">
              <a:spcBef>
                <a:spcPts val="575"/>
              </a:spcBef>
              <a:buClr>
                <a:srgbClr val="CCCC00"/>
              </a:buClr>
              <a:buSzPct val="68750"/>
              <a:buFont typeface="Wingdings"/>
              <a:buChar char=""/>
              <a:tabLst>
                <a:tab pos="1000028" algn="l"/>
                <a:tab pos="1000662" algn="l"/>
              </a:tabLst>
            </a:pPr>
            <a:r>
              <a:rPr sz="2400" spc="-5" dirty="0">
                <a:latin typeface="Arial"/>
                <a:cs typeface="Arial"/>
              </a:rPr>
              <a:t>Thiết bị </a:t>
            </a:r>
            <a:r>
              <a:rPr sz="2400" dirty="0">
                <a:latin typeface="Arial"/>
                <a:cs typeface="Arial"/>
              </a:rPr>
              <a:t>kỹ </a:t>
            </a:r>
            <a:r>
              <a:rPr sz="2400" spc="-5" dirty="0">
                <a:latin typeface="Arial"/>
                <a:cs typeface="Arial"/>
              </a:rPr>
              <a:t>thuật</a:t>
            </a:r>
            <a:endParaRPr sz="2400">
              <a:latin typeface="Arial"/>
              <a:cs typeface="Arial"/>
            </a:endParaRPr>
          </a:p>
          <a:p>
            <a:pPr marL="1000028" lvl="2" indent="-293977" algn="just">
              <a:spcBef>
                <a:spcPts val="575"/>
              </a:spcBef>
              <a:buClr>
                <a:srgbClr val="CCCC00"/>
              </a:buClr>
              <a:buSzPct val="68750"/>
              <a:buFont typeface="Wingdings"/>
              <a:buChar char=""/>
              <a:tabLst>
                <a:tab pos="1000028" algn="l"/>
                <a:tab pos="1000662" algn="l"/>
              </a:tabLst>
            </a:pPr>
            <a:r>
              <a:rPr sz="2400" spc="-5" dirty="0">
                <a:latin typeface="Arial"/>
                <a:cs typeface="Arial"/>
              </a:rPr>
              <a:t>Tài chính</a:t>
            </a:r>
            <a:endParaRPr sz="2400">
              <a:latin typeface="Arial"/>
              <a:cs typeface="Arial"/>
            </a:endParaRPr>
          </a:p>
          <a:p>
            <a:pPr marL="704147" lvl="1" indent="-347311" algn="just">
              <a:spcBef>
                <a:spcPts val="655"/>
              </a:spcBef>
              <a:buClr>
                <a:srgbClr val="659999"/>
              </a:buClr>
              <a:buSzPct val="69642"/>
              <a:buFont typeface="Wingdings"/>
              <a:buChar char=""/>
              <a:tabLst>
                <a:tab pos="704147" algn="l"/>
                <a:tab pos="704781" algn="l"/>
              </a:tabLst>
            </a:pPr>
            <a:r>
              <a:rPr sz="2900" spc="-5" dirty="0">
                <a:latin typeface="Arial"/>
                <a:cs typeface="Arial"/>
              </a:rPr>
              <a:t>Giải </a:t>
            </a:r>
            <a:r>
              <a:rPr sz="2900" dirty="0">
                <a:latin typeface="Arial"/>
                <a:cs typeface="Arial"/>
              </a:rPr>
              <a:t>quyết </a:t>
            </a:r>
            <a:r>
              <a:rPr sz="2900" spc="-5" dirty="0">
                <a:latin typeface="Arial"/>
                <a:cs typeface="Arial"/>
              </a:rPr>
              <a:t>mong muốn </a:t>
            </a:r>
            <a:r>
              <a:rPr sz="2900" dirty="0">
                <a:latin typeface="Arial"/>
                <a:cs typeface="Arial"/>
              </a:rPr>
              <a:t>của chủ </a:t>
            </a:r>
            <a:r>
              <a:rPr sz="2900" spc="-5" dirty="0">
                <a:latin typeface="Arial"/>
                <a:cs typeface="Arial"/>
              </a:rPr>
              <a:t>đầu</a:t>
            </a:r>
            <a:r>
              <a:rPr sz="2900" spc="30" dirty="0">
                <a:latin typeface="Arial"/>
                <a:cs typeface="Arial"/>
              </a:rPr>
              <a:t> </a:t>
            </a:r>
            <a:r>
              <a:rPr sz="2900" spc="-5" dirty="0">
                <a:latin typeface="Arial"/>
                <a:cs typeface="Arial"/>
              </a:rPr>
              <a:t>tư</a:t>
            </a:r>
            <a:endParaRPr sz="29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7613" y="840738"/>
            <a:ext cx="4561840" cy="627735"/>
          </a:xfrm>
          <a:prstGeom prst="rect">
            <a:avLst/>
          </a:prstGeom>
        </p:spPr>
        <p:txBody>
          <a:bodyPr vert="horz" wrap="square" lIns="0" tIns="12064" rIns="0" bIns="0" rtlCol="0">
            <a:spAutoFit/>
          </a:bodyPr>
          <a:lstStyle/>
          <a:p>
            <a:pPr marL="12698">
              <a:spcBef>
                <a:spcPts val="95"/>
              </a:spcBef>
            </a:pPr>
            <a:r>
              <a:rPr spc="-10" dirty="0"/>
              <a:t>XÂY DỰNG DỰ</a:t>
            </a:r>
            <a:r>
              <a:rPr spc="-35" dirty="0"/>
              <a:t> </a:t>
            </a:r>
            <a:r>
              <a:rPr spc="-10" dirty="0"/>
              <a:t>ÁN</a:t>
            </a:r>
          </a:p>
        </p:txBody>
      </p:sp>
      <p:sp>
        <p:nvSpPr>
          <p:cNvPr id="3" name="object 3"/>
          <p:cNvSpPr txBox="1"/>
          <p:nvPr/>
        </p:nvSpPr>
        <p:spPr>
          <a:xfrm>
            <a:off x="1157613" y="1793233"/>
            <a:ext cx="7698105" cy="4446718"/>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spc="-5" dirty="0">
                <a:solidFill>
                  <a:srgbClr val="00B0F0"/>
                </a:solidFill>
                <a:latin typeface="Arial"/>
                <a:cs typeface="Arial"/>
              </a:rPr>
              <a:t>Phác họa giải </a:t>
            </a:r>
            <a:r>
              <a:rPr sz="3200" spc="-10" dirty="0">
                <a:solidFill>
                  <a:srgbClr val="00B0F0"/>
                </a:solidFill>
                <a:latin typeface="Arial"/>
                <a:cs typeface="Arial"/>
              </a:rPr>
              <a:t>pháp </a:t>
            </a:r>
            <a:r>
              <a:rPr sz="3200" dirty="0">
                <a:solidFill>
                  <a:srgbClr val="00B0F0"/>
                </a:solidFill>
                <a:latin typeface="Arial"/>
                <a:cs typeface="Arial"/>
              </a:rPr>
              <a:t>cân </a:t>
            </a:r>
            <a:r>
              <a:rPr sz="3200" spc="-10" dirty="0">
                <a:solidFill>
                  <a:srgbClr val="00B0F0"/>
                </a:solidFill>
                <a:latin typeface="Arial"/>
                <a:cs typeface="Arial"/>
              </a:rPr>
              <a:t>nhắc </a:t>
            </a:r>
            <a:r>
              <a:rPr sz="3200" spc="-5" dirty="0">
                <a:solidFill>
                  <a:srgbClr val="00B0F0"/>
                </a:solidFill>
                <a:latin typeface="Arial"/>
                <a:cs typeface="Arial"/>
              </a:rPr>
              <a:t>tính </a:t>
            </a:r>
            <a:r>
              <a:rPr sz="3200" dirty="0">
                <a:solidFill>
                  <a:srgbClr val="00B0F0"/>
                </a:solidFill>
                <a:latin typeface="Arial"/>
                <a:cs typeface="Arial"/>
              </a:rPr>
              <a:t>khả</a:t>
            </a:r>
            <a:r>
              <a:rPr sz="3200" spc="-95" dirty="0">
                <a:solidFill>
                  <a:srgbClr val="00B0F0"/>
                </a:solidFill>
                <a:latin typeface="Arial"/>
                <a:cs typeface="Arial"/>
              </a:rPr>
              <a:t> </a:t>
            </a:r>
            <a:r>
              <a:rPr sz="3200" spc="-5" dirty="0">
                <a:solidFill>
                  <a:srgbClr val="00B0F0"/>
                </a:solidFill>
                <a:latin typeface="Arial"/>
                <a:cs typeface="Arial"/>
              </a:rPr>
              <a:t>thi</a:t>
            </a:r>
            <a:endParaRPr sz="3200">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Khả </a:t>
            </a:r>
            <a:r>
              <a:rPr sz="2900" dirty="0">
                <a:latin typeface="Arial"/>
                <a:cs typeface="Arial"/>
              </a:rPr>
              <a:t>thi kỹ</a:t>
            </a:r>
            <a:r>
              <a:rPr sz="2900" spc="-5" dirty="0">
                <a:latin typeface="Arial"/>
                <a:cs typeface="Arial"/>
              </a:rPr>
              <a:t> </a:t>
            </a:r>
            <a:r>
              <a:rPr sz="2900" dirty="0">
                <a:latin typeface="Arial"/>
                <a:cs typeface="Arial"/>
              </a:rPr>
              <a:t>thuật</a:t>
            </a:r>
            <a:endParaRPr sz="2900">
              <a:latin typeface="Arial"/>
              <a:cs typeface="Arial"/>
            </a:endParaRPr>
          </a:p>
          <a:p>
            <a:pPr marL="1000028" lvl="2" indent="-293977">
              <a:spcBef>
                <a:spcPts val="590"/>
              </a:spcBef>
              <a:buClr>
                <a:srgbClr val="CCCC00"/>
              </a:buClr>
              <a:buSzPct val="68750"/>
              <a:buFont typeface="Wingdings"/>
              <a:buChar char=""/>
              <a:tabLst>
                <a:tab pos="1000028" algn="l"/>
                <a:tab pos="1000662" algn="l"/>
              </a:tabLst>
            </a:pPr>
            <a:r>
              <a:rPr sz="2400" spc="-5" dirty="0">
                <a:latin typeface="Arial"/>
                <a:cs typeface="Arial"/>
              </a:rPr>
              <a:t>Yêu cầu </a:t>
            </a:r>
            <a:r>
              <a:rPr sz="2400" dirty="0">
                <a:latin typeface="Arial"/>
                <a:cs typeface="Arial"/>
              </a:rPr>
              <a:t>kỹ </a:t>
            </a:r>
            <a:r>
              <a:rPr sz="2400" spc="-5" dirty="0">
                <a:latin typeface="Arial"/>
                <a:cs typeface="Arial"/>
              </a:rPr>
              <a:t>thuật, công</a:t>
            </a:r>
            <a:r>
              <a:rPr sz="2400" dirty="0">
                <a:latin typeface="Arial"/>
                <a:cs typeface="Arial"/>
              </a:rPr>
              <a:t> </a:t>
            </a:r>
            <a:r>
              <a:rPr sz="2400" spc="-5" dirty="0">
                <a:latin typeface="Arial"/>
                <a:cs typeface="Arial"/>
              </a:rPr>
              <a:t>nghệ.</a:t>
            </a:r>
            <a:endParaRPr sz="2400">
              <a:latin typeface="Arial"/>
              <a:cs typeface="Arial"/>
            </a:endParaRPr>
          </a:p>
          <a:p>
            <a:pPr marL="704147" lvl="1" indent="-347311">
              <a:spcBef>
                <a:spcPts val="655"/>
              </a:spcBef>
              <a:buClr>
                <a:srgbClr val="659999"/>
              </a:buClr>
              <a:buSzPct val="69642"/>
              <a:buFont typeface="Wingdings"/>
              <a:buChar char=""/>
              <a:tabLst>
                <a:tab pos="704147" algn="l"/>
                <a:tab pos="704781" algn="l"/>
              </a:tabLst>
            </a:pPr>
            <a:r>
              <a:rPr sz="2900" spc="-5" dirty="0">
                <a:latin typeface="Arial"/>
                <a:cs typeface="Arial"/>
              </a:rPr>
              <a:t>Khả </a:t>
            </a:r>
            <a:r>
              <a:rPr sz="2900" dirty="0">
                <a:latin typeface="Arial"/>
                <a:cs typeface="Arial"/>
              </a:rPr>
              <a:t>thi kinh </a:t>
            </a:r>
            <a:r>
              <a:rPr sz="2900" spc="-5" dirty="0">
                <a:latin typeface="Arial"/>
                <a:cs typeface="Arial"/>
              </a:rPr>
              <a:t>tế</a:t>
            </a:r>
            <a:endParaRPr sz="2900">
              <a:latin typeface="Arial"/>
              <a:cs typeface="Arial"/>
            </a:endParaRPr>
          </a:p>
          <a:p>
            <a:pPr marL="1000028" lvl="2" indent="-293977">
              <a:spcBef>
                <a:spcPts val="595"/>
              </a:spcBef>
              <a:buClr>
                <a:srgbClr val="CCCC00"/>
              </a:buClr>
              <a:buSzPct val="68750"/>
              <a:buFont typeface="Wingdings"/>
              <a:buChar char=""/>
              <a:tabLst>
                <a:tab pos="1000028" algn="l"/>
                <a:tab pos="1000662" algn="l"/>
              </a:tabLst>
            </a:pPr>
            <a:r>
              <a:rPr sz="2400" spc="-5" dirty="0">
                <a:latin typeface="Arial"/>
                <a:cs typeface="Arial"/>
              </a:rPr>
              <a:t>Chi phí cho giải</a:t>
            </a:r>
            <a:r>
              <a:rPr sz="2400" spc="30" dirty="0">
                <a:latin typeface="Arial"/>
                <a:cs typeface="Arial"/>
              </a:rPr>
              <a:t> </a:t>
            </a:r>
            <a:r>
              <a:rPr sz="2400" spc="-5" dirty="0">
                <a:latin typeface="Arial"/>
                <a:cs typeface="Arial"/>
              </a:rPr>
              <a:t>pháp</a:t>
            </a:r>
            <a:endParaRPr sz="2400">
              <a:latin typeface="Arial"/>
              <a:cs typeface="Arial"/>
            </a:endParaRPr>
          </a:p>
          <a:p>
            <a:pPr marL="1000028" lvl="2" indent="-293977">
              <a:spcBef>
                <a:spcPts val="575"/>
              </a:spcBef>
              <a:buClr>
                <a:srgbClr val="CCCC00"/>
              </a:buClr>
              <a:buSzPct val="68750"/>
              <a:buFont typeface="Wingdings"/>
              <a:buChar char=""/>
              <a:tabLst>
                <a:tab pos="1000028" algn="l"/>
                <a:tab pos="1000662" algn="l"/>
              </a:tabLst>
            </a:pPr>
            <a:r>
              <a:rPr sz="2400" spc="-5" dirty="0">
                <a:latin typeface="Arial"/>
                <a:cs typeface="Arial"/>
              </a:rPr>
              <a:t>Lợi </a:t>
            </a:r>
            <a:r>
              <a:rPr sz="2400" dirty="0">
                <a:latin typeface="Arial"/>
                <a:cs typeface="Arial"/>
              </a:rPr>
              <a:t>ích </a:t>
            </a:r>
            <a:r>
              <a:rPr sz="2400" spc="-5" dirty="0">
                <a:latin typeface="Arial"/>
                <a:cs typeface="Arial"/>
              </a:rPr>
              <a:t>thu</a:t>
            </a:r>
            <a:r>
              <a:rPr sz="2400" spc="-10" dirty="0">
                <a:latin typeface="Arial"/>
                <a:cs typeface="Arial"/>
              </a:rPr>
              <a:t> </a:t>
            </a:r>
            <a:r>
              <a:rPr sz="2400" spc="-5" dirty="0">
                <a:latin typeface="Arial"/>
                <a:cs typeface="Arial"/>
              </a:rPr>
              <a:t>lại</a:t>
            </a:r>
            <a:endParaRPr sz="2400">
              <a:latin typeface="Arial"/>
              <a:cs typeface="Arial"/>
            </a:endParaRPr>
          </a:p>
          <a:p>
            <a:pPr marL="704147" lvl="1" indent="-347311">
              <a:spcBef>
                <a:spcPts val="655"/>
              </a:spcBef>
              <a:buClr>
                <a:srgbClr val="659999"/>
              </a:buClr>
              <a:buSzPct val="69642"/>
              <a:buFont typeface="Wingdings"/>
              <a:buChar char=""/>
              <a:tabLst>
                <a:tab pos="704147" algn="l"/>
                <a:tab pos="704781" algn="l"/>
              </a:tabLst>
            </a:pPr>
            <a:r>
              <a:rPr sz="2900" spc="-5" dirty="0">
                <a:latin typeface="Arial"/>
                <a:cs typeface="Arial"/>
              </a:rPr>
              <a:t>Khả </a:t>
            </a:r>
            <a:r>
              <a:rPr sz="2900" dirty="0">
                <a:latin typeface="Arial"/>
                <a:cs typeface="Arial"/>
              </a:rPr>
              <a:t>thi nghiệp</a:t>
            </a:r>
            <a:r>
              <a:rPr sz="2900" spc="5" dirty="0">
                <a:latin typeface="Arial"/>
                <a:cs typeface="Arial"/>
              </a:rPr>
              <a:t> </a:t>
            </a:r>
            <a:r>
              <a:rPr sz="2900" dirty="0">
                <a:latin typeface="Arial"/>
                <a:cs typeface="Arial"/>
              </a:rPr>
              <a:t>vụ</a:t>
            </a:r>
            <a:endParaRPr sz="2900">
              <a:latin typeface="Arial"/>
              <a:cs typeface="Arial"/>
            </a:endParaRPr>
          </a:p>
          <a:p>
            <a:pPr marL="1000028" lvl="2" indent="-293977">
              <a:spcBef>
                <a:spcPts val="590"/>
              </a:spcBef>
              <a:buClr>
                <a:srgbClr val="CCCC00"/>
              </a:buClr>
              <a:buSzPct val="68750"/>
              <a:buFont typeface="Wingdings"/>
              <a:buChar char=""/>
              <a:tabLst>
                <a:tab pos="1000028" algn="l"/>
                <a:tab pos="1000662" algn="l"/>
              </a:tabLst>
            </a:pPr>
            <a:r>
              <a:rPr sz="2400" spc="-5" dirty="0">
                <a:latin typeface="Arial"/>
                <a:cs typeface="Arial"/>
              </a:rPr>
              <a:t>Nhu cầu </a:t>
            </a:r>
            <a:r>
              <a:rPr sz="2400" dirty="0">
                <a:latin typeface="Arial"/>
                <a:cs typeface="Arial"/>
              </a:rPr>
              <a:t>và </a:t>
            </a:r>
            <a:r>
              <a:rPr sz="2400" spc="-5" dirty="0">
                <a:latin typeface="Arial"/>
                <a:cs typeface="Arial"/>
              </a:rPr>
              <a:t>nghiệp </a:t>
            </a:r>
            <a:r>
              <a:rPr sz="2400" dirty="0">
                <a:latin typeface="Arial"/>
                <a:cs typeface="Arial"/>
              </a:rPr>
              <a:t>vụ </a:t>
            </a:r>
            <a:r>
              <a:rPr sz="2400" spc="-5" dirty="0">
                <a:latin typeface="Arial"/>
                <a:cs typeface="Arial"/>
              </a:rPr>
              <a:t>của bên sử</a:t>
            </a:r>
            <a:r>
              <a:rPr sz="2400" spc="40" dirty="0">
                <a:latin typeface="Arial"/>
                <a:cs typeface="Arial"/>
              </a:rPr>
              <a:t> </a:t>
            </a:r>
            <a:r>
              <a:rPr sz="2400" spc="-5" dirty="0">
                <a:latin typeface="Arial"/>
                <a:cs typeface="Arial"/>
              </a:rPr>
              <a:t>dụng</a:t>
            </a:r>
            <a:endParaRPr sz="2400">
              <a:latin typeface="Arial"/>
              <a:cs typeface="Arial"/>
            </a:endParaRPr>
          </a:p>
          <a:p>
            <a:pPr marL="1000028" lvl="2" indent="-293977">
              <a:spcBef>
                <a:spcPts val="580"/>
              </a:spcBef>
              <a:buClr>
                <a:srgbClr val="CCCC00"/>
              </a:buClr>
              <a:buSzPct val="68750"/>
              <a:buFont typeface="Wingdings"/>
              <a:buChar char=""/>
              <a:tabLst>
                <a:tab pos="1000028" algn="l"/>
                <a:tab pos="1000662" algn="l"/>
              </a:tabLst>
            </a:pPr>
            <a:r>
              <a:rPr sz="2400" spc="-5" dirty="0">
                <a:latin typeface="Arial"/>
                <a:cs typeface="Arial"/>
              </a:rPr>
              <a:t>Cung cấp đúng thông tin, đúng lúc, đúng</a:t>
            </a:r>
            <a:r>
              <a:rPr sz="2400" spc="60" dirty="0">
                <a:latin typeface="Arial"/>
                <a:cs typeface="Arial"/>
              </a:rPr>
              <a:t> </a:t>
            </a:r>
            <a:r>
              <a:rPr sz="2400" spc="-5" dirty="0">
                <a:latin typeface="Arial"/>
                <a:cs typeface="Arial"/>
              </a:rPr>
              <a:t>nơi</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7613" y="840738"/>
            <a:ext cx="4561840" cy="627735"/>
          </a:xfrm>
          <a:prstGeom prst="rect">
            <a:avLst/>
          </a:prstGeom>
        </p:spPr>
        <p:txBody>
          <a:bodyPr vert="horz" wrap="square" lIns="0" tIns="12064" rIns="0" bIns="0" rtlCol="0">
            <a:spAutoFit/>
          </a:bodyPr>
          <a:lstStyle/>
          <a:p>
            <a:pPr marL="12698">
              <a:spcBef>
                <a:spcPts val="95"/>
              </a:spcBef>
            </a:pPr>
            <a:r>
              <a:rPr spc="-10" dirty="0"/>
              <a:t>XÂY DỰNG DỰ</a:t>
            </a:r>
            <a:r>
              <a:rPr spc="-35" dirty="0"/>
              <a:t> </a:t>
            </a:r>
            <a:r>
              <a:rPr spc="-10" dirty="0"/>
              <a:t>ÁN</a:t>
            </a:r>
          </a:p>
        </p:txBody>
      </p:sp>
      <p:sp>
        <p:nvSpPr>
          <p:cNvPr id="3" name="object 3"/>
          <p:cNvSpPr txBox="1"/>
          <p:nvPr/>
        </p:nvSpPr>
        <p:spPr>
          <a:xfrm>
            <a:off x="1157612" y="1793231"/>
            <a:ext cx="6574790" cy="4519499"/>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spc="-5" dirty="0">
                <a:solidFill>
                  <a:srgbClr val="00B0F0"/>
                </a:solidFill>
                <a:latin typeface="Arial"/>
                <a:cs typeface="Arial"/>
              </a:rPr>
              <a:t>Lập dự trù </a:t>
            </a:r>
            <a:r>
              <a:rPr sz="3200" dirty="0">
                <a:solidFill>
                  <a:srgbClr val="00B0F0"/>
                </a:solidFill>
                <a:latin typeface="Arial"/>
                <a:cs typeface="Arial"/>
              </a:rPr>
              <a:t>và kế </a:t>
            </a:r>
            <a:r>
              <a:rPr sz="3200" spc="-5" dirty="0">
                <a:solidFill>
                  <a:srgbClr val="00B0F0"/>
                </a:solidFill>
                <a:latin typeface="Arial"/>
                <a:cs typeface="Arial"/>
              </a:rPr>
              <a:t>hoạch triển</a:t>
            </a:r>
            <a:r>
              <a:rPr sz="3200" spc="-120" dirty="0">
                <a:solidFill>
                  <a:srgbClr val="00B0F0"/>
                </a:solidFill>
                <a:latin typeface="Arial"/>
                <a:cs typeface="Arial"/>
              </a:rPr>
              <a:t> </a:t>
            </a:r>
            <a:r>
              <a:rPr sz="3200" spc="-5" dirty="0">
                <a:solidFill>
                  <a:srgbClr val="00B0F0"/>
                </a:solidFill>
                <a:latin typeface="Arial"/>
                <a:cs typeface="Arial"/>
              </a:rPr>
              <a:t>khai</a:t>
            </a:r>
            <a:endParaRPr sz="3200">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10" dirty="0">
                <a:latin typeface="Arial"/>
                <a:cs typeface="Arial"/>
              </a:rPr>
              <a:t>Hồ </a:t>
            </a:r>
            <a:r>
              <a:rPr sz="2900" dirty="0">
                <a:latin typeface="Arial"/>
                <a:cs typeface="Arial"/>
              </a:rPr>
              <a:t>sơ điều </a:t>
            </a:r>
            <a:r>
              <a:rPr sz="2900" spc="-5" dirty="0">
                <a:latin typeface="Arial"/>
                <a:cs typeface="Arial"/>
              </a:rPr>
              <a:t>tra, </a:t>
            </a:r>
            <a:r>
              <a:rPr sz="2900" dirty="0">
                <a:latin typeface="Arial"/>
                <a:cs typeface="Arial"/>
              </a:rPr>
              <a:t>xác </a:t>
            </a:r>
            <a:r>
              <a:rPr sz="2900" spc="-5" dirty="0">
                <a:latin typeface="Arial"/>
                <a:cs typeface="Arial"/>
              </a:rPr>
              <a:t>lập </a:t>
            </a:r>
            <a:r>
              <a:rPr sz="2900" dirty="0">
                <a:latin typeface="Arial"/>
                <a:cs typeface="Arial"/>
              </a:rPr>
              <a:t>dự</a:t>
            </a:r>
            <a:r>
              <a:rPr sz="2900" spc="10" dirty="0">
                <a:latin typeface="Arial"/>
                <a:cs typeface="Arial"/>
              </a:rPr>
              <a:t> </a:t>
            </a:r>
            <a:r>
              <a:rPr sz="2900" dirty="0">
                <a:latin typeface="Arial"/>
                <a:cs typeface="Arial"/>
              </a:rPr>
              <a:t>án</a:t>
            </a:r>
            <a:endParaRPr sz="2900">
              <a:latin typeface="Arial"/>
              <a:cs typeface="Arial"/>
            </a:endParaRPr>
          </a:p>
          <a:p>
            <a:pPr marL="1000028" lvl="2" indent="-293977">
              <a:spcBef>
                <a:spcPts val="590"/>
              </a:spcBef>
              <a:buClr>
                <a:srgbClr val="CCCC00"/>
              </a:buClr>
              <a:buSzPct val="68750"/>
              <a:buFont typeface="Wingdings"/>
              <a:buChar char=""/>
              <a:tabLst>
                <a:tab pos="1000028" algn="l"/>
                <a:tab pos="1000662" algn="l"/>
              </a:tabLst>
            </a:pPr>
            <a:r>
              <a:rPr sz="2400" spc="-5" dirty="0">
                <a:latin typeface="Arial"/>
                <a:cs typeface="Arial"/>
              </a:rPr>
              <a:t>Tập hợp kết quả khảo</a:t>
            </a:r>
            <a:r>
              <a:rPr sz="2400" spc="15" dirty="0">
                <a:latin typeface="Arial"/>
                <a:cs typeface="Arial"/>
              </a:rPr>
              <a:t> </a:t>
            </a:r>
            <a:r>
              <a:rPr sz="2400" spc="-5" dirty="0">
                <a:latin typeface="Arial"/>
                <a:cs typeface="Arial"/>
              </a:rPr>
              <a:t>sát</a:t>
            </a:r>
            <a:endParaRPr sz="2400">
              <a:latin typeface="Arial"/>
              <a:cs typeface="Arial"/>
            </a:endParaRPr>
          </a:p>
          <a:p>
            <a:pPr marL="1000028" lvl="2" indent="-293977">
              <a:spcBef>
                <a:spcPts val="575"/>
              </a:spcBef>
              <a:buClr>
                <a:srgbClr val="CCCC00"/>
              </a:buClr>
              <a:buSzPct val="68750"/>
              <a:buFont typeface="Wingdings"/>
              <a:buChar char=""/>
              <a:tabLst>
                <a:tab pos="1000028" algn="l"/>
                <a:tab pos="1000662" algn="l"/>
              </a:tabLst>
            </a:pPr>
            <a:r>
              <a:rPr sz="2400" dirty="0">
                <a:latin typeface="Arial"/>
                <a:cs typeface="Arial"/>
              </a:rPr>
              <a:t>Ý </a:t>
            </a:r>
            <a:r>
              <a:rPr sz="2400" spc="-5" dirty="0">
                <a:latin typeface="Arial"/>
                <a:cs typeface="Arial"/>
              </a:rPr>
              <a:t>kiến phê phán, đánh</a:t>
            </a:r>
            <a:r>
              <a:rPr sz="2400" spc="25" dirty="0">
                <a:latin typeface="Arial"/>
                <a:cs typeface="Arial"/>
              </a:rPr>
              <a:t> </a:t>
            </a:r>
            <a:r>
              <a:rPr sz="2400" spc="-5" dirty="0">
                <a:latin typeface="Arial"/>
                <a:cs typeface="Arial"/>
              </a:rPr>
              <a:t>giá</a:t>
            </a:r>
            <a:endParaRPr sz="2400">
              <a:latin typeface="Arial"/>
              <a:cs typeface="Arial"/>
            </a:endParaRPr>
          </a:p>
          <a:p>
            <a:pPr marL="1000028" lvl="2" indent="-293977">
              <a:spcBef>
                <a:spcPts val="575"/>
              </a:spcBef>
              <a:buClr>
                <a:srgbClr val="CCCC00"/>
              </a:buClr>
              <a:buSzPct val="68750"/>
              <a:buFont typeface="Wingdings"/>
              <a:buChar char=""/>
              <a:tabLst>
                <a:tab pos="1000028" algn="l"/>
                <a:tab pos="1000662" algn="l"/>
              </a:tabLst>
            </a:pPr>
            <a:r>
              <a:rPr sz="2400" spc="-5" dirty="0">
                <a:latin typeface="Arial"/>
                <a:cs typeface="Arial"/>
              </a:rPr>
              <a:t>Giải pháp đề </a:t>
            </a:r>
            <a:r>
              <a:rPr sz="2400" spc="-10" dirty="0">
                <a:latin typeface="Arial"/>
                <a:cs typeface="Arial"/>
              </a:rPr>
              <a:t>xuất </a:t>
            </a:r>
            <a:r>
              <a:rPr sz="2400" dirty="0">
                <a:latin typeface="Arial"/>
                <a:cs typeface="Arial"/>
              </a:rPr>
              <a:t>và </a:t>
            </a:r>
            <a:r>
              <a:rPr sz="2400" spc="-5" dirty="0">
                <a:latin typeface="Arial"/>
                <a:cs typeface="Arial"/>
              </a:rPr>
              <a:t>quyết định lựa</a:t>
            </a:r>
            <a:r>
              <a:rPr sz="2400" spc="55" dirty="0">
                <a:latin typeface="Arial"/>
                <a:cs typeface="Arial"/>
              </a:rPr>
              <a:t> </a:t>
            </a:r>
            <a:r>
              <a:rPr sz="2400" spc="-5" dirty="0">
                <a:latin typeface="Arial"/>
                <a:cs typeface="Arial"/>
              </a:rPr>
              <a:t>chọn</a:t>
            </a:r>
            <a:endParaRPr sz="2400">
              <a:latin typeface="Arial"/>
              <a:cs typeface="Arial"/>
            </a:endParaRPr>
          </a:p>
          <a:p>
            <a:pPr marL="704147" lvl="1" indent="-347311">
              <a:spcBef>
                <a:spcPts val="660"/>
              </a:spcBef>
              <a:buClr>
                <a:srgbClr val="659999"/>
              </a:buClr>
              <a:buSzPct val="69642"/>
              <a:buFont typeface="Wingdings"/>
              <a:buChar char=""/>
              <a:tabLst>
                <a:tab pos="704147" algn="l"/>
                <a:tab pos="704781" algn="l"/>
              </a:tabLst>
            </a:pPr>
            <a:r>
              <a:rPr sz="2900" spc="-10" dirty="0">
                <a:latin typeface="Arial"/>
                <a:cs typeface="Arial"/>
              </a:rPr>
              <a:t>Dự </a:t>
            </a:r>
            <a:r>
              <a:rPr sz="2900" spc="-5" dirty="0">
                <a:latin typeface="Arial"/>
                <a:cs typeface="Arial"/>
              </a:rPr>
              <a:t>trù </a:t>
            </a:r>
            <a:r>
              <a:rPr sz="2900" dirty="0">
                <a:latin typeface="Arial"/>
                <a:cs typeface="Arial"/>
              </a:rPr>
              <a:t>thiết bị</a:t>
            </a:r>
            <a:endParaRPr sz="2900">
              <a:latin typeface="Arial"/>
              <a:cs typeface="Arial"/>
            </a:endParaRPr>
          </a:p>
          <a:p>
            <a:pPr marL="1000028" lvl="2" indent="-293977">
              <a:spcBef>
                <a:spcPts val="590"/>
              </a:spcBef>
              <a:buClr>
                <a:srgbClr val="CCCC00"/>
              </a:buClr>
              <a:buSzPct val="68750"/>
              <a:buFont typeface="Wingdings"/>
              <a:buChar char=""/>
              <a:tabLst>
                <a:tab pos="1000028" algn="l"/>
                <a:tab pos="1000662" algn="l"/>
              </a:tabLst>
            </a:pPr>
            <a:r>
              <a:rPr sz="2400" spc="-5" dirty="0">
                <a:latin typeface="Arial"/>
                <a:cs typeface="Arial"/>
              </a:rPr>
              <a:t>Sơ bộ </a:t>
            </a:r>
            <a:r>
              <a:rPr sz="2400" dirty="0">
                <a:latin typeface="Arial"/>
                <a:cs typeface="Arial"/>
              </a:rPr>
              <a:t>sự</a:t>
            </a:r>
            <a:r>
              <a:rPr sz="2400" spc="-10" dirty="0">
                <a:latin typeface="Arial"/>
                <a:cs typeface="Arial"/>
              </a:rPr>
              <a:t> </a:t>
            </a:r>
            <a:r>
              <a:rPr sz="2400" spc="-5" dirty="0">
                <a:latin typeface="Arial"/>
                <a:cs typeface="Arial"/>
              </a:rPr>
              <a:t>kiến</a:t>
            </a:r>
            <a:endParaRPr sz="2400">
              <a:latin typeface="Arial"/>
              <a:cs typeface="Arial"/>
            </a:endParaRPr>
          </a:p>
          <a:p>
            <a:pPr marL="1000028" lvl="2" indent="-293977">
              <a:spcBef>
                <a:spcPts val="575"/>
              </a:spcBef>
              <a:buClr>
                <a:srgbClr val="CCCC00"/>
              </a:buClr>
              <a:buSzPct val="68750"/>
              <a:buFont typeface="Wingdings"/>
              <a:buChar char=""/>
              <a:tabLst>
                <a:tab pos="1000028" algn="l"/>
                <a:tab pos="1000662" algn="l"/>
              </a:tabLst>
            </a:pPr>
            <a:r>
              <a:rPr sz="2400" spc="-5" dirty="0">
                <a:latin typeface="Arial"/>
                <a:cs typeface="Arial"/>
              </a:rPr>
              <a:t>Thiết bị cần</a:t>
            </a:r>
            <a:r>
              <a:rPr sz="2400" spc="10" dirty="0">
                <a:latin typeface="Arial"/>
                <a:cs typeface="Arial"/>
              </a:rPr>
              <a:t> </a:t>
            </a:r>
            <a:r>
              <a:rPr sz="2400" dirty="0">
                <a:latin typeface="Arial"/>
                <a:cs typeface="Arial"/>
              </a:rPr>
              <a:t>có</a:t>
            </a:r>
            <a:endParaRPr sz="2400">
              <a:latin typeface="Arial"/>
              <a:cs typeface="Arial"/>
            </a:endParaRPr>
          </a:p>
          <a:p>
            <a:pPr marL="1000028" lvl="2" indent="-293977">
              <a:spcBef>
                <a:spcPts val="575"/>
              </a:spcBef>
              <a:buClr>
                <a:srgbClr val="CCCC00"/>
              </a:buClr>
              <a:buSzPct val="68750"/>
              <a:buFont typeface="Wingdings"/>
              <a:buChar char=""/>
              <a:tabLst>
                <a:tab pos="1000028" algn="l"/>
                <a:tab pos="1000662" algn="l"/>
              </a:tabLst>
            </a:pPr>
            <a:r>
              <a:rPr sz="2400" spc="-10" dirty="0">
                <a:latin typeface="Arial"/>
                <a:cs typeface="Arial"/>
              </a:rPr>
              <a:t>Điều </a:t>
            </a:r>
            <a:r>
              <a:rPr sz="2400" spc="-5" dirty="0">
                <a:latin typeface="Arial"/>
                <a:cs typeface="Arial"/>
              </a:rPr>
              <a:t>kiện mua, lắp</a:t>
            </a:r>
            <a:r>
              <a:rPr sz="2400" spc="50" dirty="0">
                <a:latin typeface="Arial"/>
                <a:cs typeface="Arial"/>
              </a:rPr>
              <a:t> </a:t>
            </a:r>
            <a:r>
              <a:rPr sz="2400" spc="-5" dirty="0">
                <a:latin typeface="Arial"/>
                <a:cs typeface="Arial"/>
              </a:rPr>
              <a:t>đặt</a:t>
            </a:r>
            <a:endParaRPr sz="2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7613" y="840738"/>
            <a:ext cx="4561840" cy="627735"/>
          </a:xfrm>
          <a:prstGeom prst="rect">
            <a:avLst/>
          </a:prstGeom>
        </p:spPr>
        <p:txBody>
          <a:bodyPr vert="horz" wrap="square" lIns="0" tIns="12064" rIns="0" bIns="0" rtlCol="0">
            <a:spAutoFit/>
          </a:bodyPr>
          <a:lstStyle/>
          <a:p>
            <a:pPr marL="12698">
              <a:spcBef>
                <a:spcPts val="95"/>
              </a:spcBef>
            </a:pPr>
            <a:r>
              <a:rPr spc="-10" dirty="0"/>
              <a:t>XÂY DỰNG DỰ</a:t>
            </a:r>
            <a:r>
              <a:rPr spc="-35" dirty="0"/>
              <a:t> </a:t>
            </a:r>
            <a:r>
              <a:rPr spc="-10" dirty="0"/>
              <a:t>ÁN</a:t>
            </a:r>
          </a:p>
        </p:txBody>
      </p:sp>
      <p:sp>
        <p:nvSpPr>
          <p:cNvPr id="3" name="object 3"/>
          <p:cNvSpPr txBox="1"/>
          <p:nvPr/>
        </p:nvSpPr>
        <p:spPr>
          <a:xfrm>
            <a:off x="1157612" y="1793231"/>
            <a:ext cx="7823834" cy="3690101"/>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spc="-5" dirty="0">
                <a:solidFill>
                  <a:srgbClr val="00B0F0"/>
                </a:solidFill>
                <a:latin typeface="Arial"/>
                <a:cs typeface="Arial"/>
              </a:rPr>
              <a:t>Lập dự trù </a:t>
            </a:r>
            <a:r>
              <a:rPr sz="3200" dirty="0">
                <a:solidFill>
                  <a:srgbClr val="00B0F0"/>
                </a:solidFill>
                <a:latin typeface="Arial"/>
                <a:cs typeface="Arial"/>
              </a:rPr>
              <a:t>và kế </a:t>
            </a:r>
            <a:r>
              <a:rPr sz="3200" spc="-5" dirty="0">
                <a:solidFill>
                  <a:srgbClr val="00B0F0"/>
                </a:solidFill>
                <a:latin typeface="Arial"/>
                <a:cs typeface="Arial"/>
              </a:rPr>
              <a:t>hoạch triển</a:t>
            </a:r>
            <a:r>
              <a:rPr sz="3200" spc="-109" dirty="0">
                <a:solidFill>
                  <a:srgbClr val="00B0F0"/>
                </a:solidFill>
                <a:latin typeface="Arial"/>
                <a:cs typeface="Arial"/>
              </a:rPr>
              <a:t> </a:t>
            </a:r>
            <a:r>
              <a:rPr sz="3200" spc="-5" dirty="0">
                <a:solidFill>
                  <a:srgbClr val="00B0F0"/>
                </a:solidFill>
                <a:latin typeface="Arial"/>
                <a:cs typeface="Arial"/>
              </a:rPr>
              <a:t>khai</a:t>
            </a:r>
            <a:endParaRPr sz="3200">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Kế </a:t>
            </a:r>
            <a:r>
              <a:rPr sz="2900" dirty="0">
                <a:latin typeface="Arial"/>
                <a:cs typeface="Arial"/>
              </a:rPr>
              <a:t>hoạch </a:t>
            </a:r>
            <a:r>
              <a:rPr sz="2900" spc="-5" dirty="0">
                <a:latin typeface="Arial"/>
                <a:cs typeface="Arial"/>
              </a:rPr>
              <a:t>triển </a:t>
            </a:r>
            <a:r>
              <a:rPr sz="2900" dirty="0">
                <a:latin typeface="Arial"/>
                <a:cs typeface="Arial"/>
              </a:rPr>
              <a:t>khai </a:t>
            </a:r>
            <a:r>
              <a:rPr sz="2900" spc="-5" dirty="0">
                <a:latin typeface="Arial"/>
                <a:cs typeface="Arial"/>
              </a:rPr>
              <a:t>dự</a:t>
            </a:r>
            <a:r>
              <a:rPr sz="2900" spc="15" dirty="0">
                <a:latin typeface="Arial"/>
                <a:cs typeface="Arial"/>
              </a:rPr>
              <a:t> </a:t>
            </a:r>
            <a:r>
              <a:rPr sz="2900" dirty="0">
                <a:latin typeface="Arial"/>
                <a:cs typeface="Arial"/>
              </a:rPr>
              <a:t>án</a:t>
            </a:r>
            <a:endParaRPr sz="2900">
              <a:latin typeface="Arial"/>
              <a:cs typeface="Arial"/>
            </a:endParaRPr>
          </a:p>
          <a:p>
            <a:pPr marL="1000028" lvl="2" indent="-293977">
              <a:spcBef>
                <a:spcPts val="590"/>
              </a:spcBef>
              <a:buClr>
                <a:srgbClr val="CCCC00"/>
              </a:buClr>
              <a:buSzPct val="68750"/>
              <a:buFont typeface="Wingdings"/>
              <a:buChar char=""/>
              <a:tabLst>
                <a:tab pos="1000028" algn="l"/>
                <a:tab pos="1000662" algn="l"/>
              </a:tabLst>
            </a:pPr>
            <a:r>
              <a:rPr sz="2400" spc="-5" dirty="0">
                <a:latin typeface="Arial"/>
                <a:cs typeface="Arial"/>
              </a:rPr>
              <a:t>Tiến độ triển</a:t>
            </a:r>
            <a:r>
              <a:rPr sz="2400" spc="15" dirty="0">
                <a:latin typeface="Arial"/>
                <a:cs typeface="Arial"/>
              </a:rPr>
              <a:t> </a:t>
            </a:r>
            <a:r>
              <a:rPr sz="2400" spc="-5" dirty="0">
                <a:latin typeface="Arial"/>
                <a:cs typeface="Arial"/>
              </a:rPr>
              <a:t>khai</a:t>
            </a:r>
            <a:endParaRPr sz="2400">
              <a:latin typeface="Arial"/>
              <a:cs typeface="Arial"/>
            </a:endParaRPr>
          </a:p>
          <a:p>
            <a:pPr marL="1000028" lvl="2" indent="-293977">
              <a:spcBef>
                <a:spcPts val="575"/>
              </a:spcBef>
              <a:buClr>
                <a:srgbClr val="CCCC00"/>
              </a:buClr>
              <a:buSzPct val="68750"/>
              <a:buFont typeface="Wingdings"/>
              <a:buChar char=""/>
              <a:tabLst>
                <a:tab pos="1000028" algn="l"/>
                <a:tab pos="1000662" algn="l"/>
              </a:tabLst>
            </a:pPr>
            <a:r>
              <a:rPr sz="2400" spc="-5" dirty="0">
                <a:latin typeface="Arial"/>
                <a:cs typeface="Arial"/>
              </a:rPr>
              <a:t>Người phụ trách: chuyên gia về tin học, </a:t>
            </a:r>
            <a:r>
              <a:rPr sz="2400" dirty="0">
                <a:latin typeface="Arial"/>
                <a:cs typeface="Arial"/>
              </a:rPr>
              <a:t>về </a:t>
            </a:r>
            <a:r>
              <a:rPr sz="2400" spc="-5" dirty="0">
                <a:latin typeface="Arial"/>
                <a:cs typeface="Arial"/>
              </a:rPr>
              <a:t>quản</a:t>
            </a:r>
            <a:r>
              <a:rPr sz="2400" spc="60" dirty="0">
                <a:latin typeface="Arial"/>
                <a:cs typeface="Arial"/>
              </a:rPr>
              <a:t> </a:t>
            </a:r>
            <a:r>
              <a:rPr sz="2400" spc="-5" dirty="0">
                <a:latin typeface="Arial"/>
                <a:cs typeface="Arial"/>
              </a:rPr>
              <a:t>lý</a:t>
            </a:r>
            <a:endParaRPr sz="2400">
              <a:latin typeface="Arial"/>
              <a:cs typeface="Arial"/>
            </a:endParaRPr>
          </a:p>
          <a:p>
            <a:pPr marL="1000028" lvl="2" indent="-293977">
              <a:spcBef>
                <a:spcPts val="575"/>
              </a:spcBef>
              <a:buClr>
                <a:srgbClr val="CCCC00"/>
              </a:buClr>
              <a:buSzPct val="68750"/>
              <a:buFont typeface="Wingdings"/>
              <a:buChar char=""/>
              <a:tabLst>
                <a:tab pos="1000028" algn="l"/>
                <a:tab pos="1000662" algn="l"/>
              </a:tabLst>
            </a:pPr>
            <a:r>
              <a:rPr sz="2400" spc="-5" dirty="0">
                <a:latin typeface="Arial"/>
                <a:cs typeface="Arial"/>
              </a:rPr>
              <a:t>Các nhân viên làm</a:t>
            </a:r>
            <a:r>
              <a:rPr sz="2400" spc="44" dirty="0">
                <a:latin typeface="Arial"/>
                <a:cs typeface="Arial"/>
              </a:rPr>
              <a:t> </a:t>
            </a:r>
            <a:r>
              <a:rPr sz="2400" spc="-5" dirty="0">
                <a:latin typeface="Arial"/>
                <a:cs typeface="Arial"/>
              </a:rPr>
              <a:t>việc:</a:t>
            </a:r>
            <a:endParaRPr sz="2400">
              <a:latin typeface="Arial"/>
              <a:cs typeface="Arial"/>
            </a:endParaRPr>
          </a:p>
          <a:p>
            <a:pPr marL="1294004" lvl="3" indent="-292706">
              <a:spcBef>
                <a:spcPts val="525"/>
              </a:spcBef>
              <a:buClr>
                <a:srgbClr val="320065"/>
              </a:buClr>
              <a:buSzPct val="75000"/>
              <a:buFont typeface="Wingdings"/>
              <a:buChar char=""/>
              <a:tabLst>
                <a:tab pos="1294004" algn="l"/>
                <a:tab pos="1294639" algn="l"/>
              </a:tabLst>
            </a:pPr>
            <a:r>
              <a:rPr sz="2200" spc="-5" dirty="0">
                <a:latin typeface="Arial"/>
                <a:cs typeface="Arial"/>
              </a:rPr>
              <a:t>Phân tích</a:t>
            </a:r>
            <a:r>
              <a:rPr sz="2200" dirty="0">
                <a:latin typeface="Arial"/>
                <a:cs typeface="Arial"/>
              </a:rPr>
              <a:t> </a:t>
            </a:r>
            <a:r>
              <a:rPr sz="2200" spc="-5" dirty="0">
                <a:latin typeface="Arial"/>
                <a:cs typeface="Arial"/>
              </a:rPr>
              <a:t>viên</a:t>
            </a:r>
            <a:endParaRPr sz="2200">
              <a:latin typeface="Arial"/>
              <a:cs typeface="Arial"/>
            </a:endParaRPr>
          </a:p>
          <a:p>
            <a:pPr marL="1294004" lvl="3" indent="-292706">
              <a:spcBef>
                <a:spcPts val="530"/>
              </a:spcBef>
              <a:buClr>
                <a:srgbClr val="320065"/>
              </a:buClr>
              <a:buSzPct val="75000"/>
              <a:buFont typeface="Wingdings"/>
              <a:buChar char=""/>
              <a:tabLst>
                <a:tab pos="1294004" algn="l"/>
                <a:tab pos="1294639" algn="l"/>
              </a:tabLst>
            </a:pPr>
            <a:r>
              <a:rPr sz="2200" spc="-5" dirty="0">
                <a:latin typeface="Arial"/>
                <a:cs typeface="Arial"/>
              </a:rPr>
              <a:t>Lập trình</a:t>
            </a:r>
            <a:r>
              <a:rPr sz="2200" spc="15" dirty="0">
                <a:latin typeface="Arial"/>
                <a:cs typeface="Arial"/>
              </a:rPr>
              <a:t> </a:t>
            </a:r>
            <a:r>
              <a:rPr sz="2200" spc="-5" dirty="0">
                <a:latin typeface="Arial"/>
                <a:cs typeface="Arial"/>
              </a:rPr>
              <a:t>viên</a:t>
            </a:r>
            <a:endParaRPr sz="2200">
              <a:latin typeface="Arial"/>
              <a:cs typeface="Arial"/>
            </a:endParaRPr>
          </a:p>
          <a:p>
            <a:pPr marL="1294004" lvl="3" indent="-292706">
              <a:spcBef>
                <a:spcPts val="525"/>
              </a:spcBef>
              <a:buClr>
                <a:srgbClr val="320065"/>
              </a:buClr>
              <a:buSzPct val="75000"/>
              <a:buFont typeface="Wingdings"/>
              <a:buChar char=""/>
              <a:tabLst>
                <a:tab pos="1294004" algn="l"/>
                <a:tab pos="1294639" algn="l"/>
              </a:tabLst>
            </a:pPr>
            <a:r>
              <a:rPr sz="2200" spc="-5" dirty="0">
                <a:latin typeface="Arial"/>
                <a:cs typeface="Arial"/>
              </a:rPr>
              <a:t>Những người khai</a:t>
            </a:r>
            <a:r>
              <a:rPr sz="2200" spc="5" dirty="0">
                <a:latin typeface="Arial"/>
                <a:cs typeface="Arial"/>
              </a:rPr>
              <a:t> </a:t>
            </a:r>
            <a:r>
              <a:rPr sz="2200" spc="-5" dirty="0">
                <a:latin typeface="Arial"/>
                <a:cs typeface="Arial"/>
              </a:rPr>
              <a:t>thác</a:t>
            </a:r>
            <a:endParaRPr sz="22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7613" y="840738"/>
            <a:ext cx="2588260" cy="627735"/>
          </a:xfrm>
          <a:prstGeom prst="rect">
            <a:avLst/>
          </a:prstGeom>
        </p:spPr>
        <p:txBody>
          <a:bodyPr vert="horz" wrap="square" lIns="0" tIns="12064" rIns="0" bIns="0" rtlCol="0">
            <a:spAutoFit/>
          </a:bodyPr>
          <a:lstStyle/>
          <a:p>
            <a:pPr marL="12698">
              <a:spcBef>
                <a:spcPts val="95"/>
              </a:spcBef>
            </a:pPr>
            <a:r>
              <a:rPr spc="-10" dirty="0"/>
              <a:t>KẾT</a:t>
            </a:r>
            <a:r>
              <a:rPr spc="-90" dirty="0"/>
              <a:t> </a:t>
            </a:r>
            <a:r>
              <a:rPr spc="-10" dirty="0"/>
              <a:t>LUẬN</a:t>
            </a:r>
          </a:p>
        </p:txBody>
      </p:sp>
      <p:sp>
        <p:nvSpPr>
          <p:cNvPr id="3" name="object 3"/>
          <p:cNvSpPr txBox="1"/>
          <p:nvPr/>
        </p:nvSpPr>
        <p:spPr>
          <a:xfrm>
            <a:off x="1157612" y="1793231"/>
            <a:ext cx="7465688" cy="4418505"/>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latin typeface="Times New Roman" pitchFamily="18" charset="0"/>
                <a:cs typeface="Times New Roman" pitchFamily="18" charset="0"/>
              </a:rPr>
              <a:t>Kết quả thu</a:t>
            </a:r>
            <a:r>
              <a:rPr sz="3200" b="1" spc="-35" dirty="0">
                <a:latin typeface="Times New Roman" pitchFamily="18" charset="0"/>
                <a:cs typeface="Times New Roman" pitchFamily="18" charset="0"/>
              </a:rPr>
              <a:t> </a:t>
            </a:r>
            <a:r>
              <a:rPr sz="3200" b="1" spc="-5" dirty="0">
                <a:latin typeface="Times New Roman" pitchFamily="18" charset="0"/>
                <a:cs typeface="Times New Roman" pitchFamily="18" charset="0"/>
              </a:rPr>
              <a:t>được</a:t>
            </a:r>
            <a:endParaRPr sz="3200" b="1">
              <a:latin typeface="Times New Roman" pitchFamily="18" charset="0"/>
              <a:cs typeface="Times New Roman" pitchFamily="18" charset="0"/>
            </a:endParaRPr>
          </a:p>
          <a:p>
            <a:pPr marL="704147" lvl="1" indent="-347311">
              <a:spcBef>
                <a:spcPts val="690"/>
              </a:spcBef>
              <a:buClr>
                <a:srgbClr val="659999"/>
              </a:buClr>
              <a:buSzPct val="69642"/>
              <a:buFont typeface="Wingdings"/>
              <a:buChar char=""/>
              <a:tabLst>
                <a:tab pos="704147" algn="l"/>
                <a:tab pos="704781" algn="l"/>
              </a:tabLst>
            </a:pPr>
            <a:r>
              <a:rPr sz="2900" spc="-10" dirty="0">
                <a:latin typeface="Times New Roman" pitchFamily="18" charset="0"/>
                <a:cs typeface="Times New Roman" pitchFamily="18" charset="0"/>
              </a:rPr>
              <a:t>Dự </a:t>
            </a:r>
            <a:r>
              <a:rPr sz="2900" dirty="0">
                <a:latin typeface="Times New Roman" pitchFamily="18" charset="0"/>
                <a:cs typeface="Times New Roman" pitchFamily="18" charset="0"/>
              </a:rPr>
              <a:t>án khả</a:t>
            </a:r>
            <a:r>
              <a:rPr sz="2900" spc="5" dirty="0">
                <a:latin typeface="Times New Roman" pitchFamily="18" charset="0"/>
                <a:cs typeface="Times New Roman" pitchFamily="18" charset="0"/>
              </a:rPr>
              <a:t> </a:t>
            </a:r>
            <a:r>
              <a:rPr sz="2900" dirty="0">
                <a:latin typeface="Times New Roman" pitchFamily="18" charset="0"/>
                <a:cs typeface="Times New Roman" pitchFamily="18" charset="0"/>
              </a:rPr>
              <a:t>thi</a:t>
            </a:r>
            <a:endParaRPr sz="2900">
              <a:latin typeface="Times New Roman" pitchFamily="18" charset="0"/>
              <a:cs typeface="Times New Roman" pitchFamily="18" charset="0"/>
            </a:endParaRPr>
          </a:p>
          <a:p>
            <a:pPr marL="704147" lvl="1" indent="-347311">
              <a:spcBef>
                <a:spcPts val="669"/>
              </a:spcBef>
              <a:buClr>
                <a:srgbClr val="659999"/>
              </a:buClr>
              <a:buSzPct val="69642"/>
              <a:buFont typeface="Wingdings"/>
              <a:buChar char=""/>
              <a:tabLst>
                <a:tab pos="704147" algn="l"/>
                <a:tab pos="704781" algn="l"/>
              </a:tabLst>
            </a:pPr>
            <a:r>
              <a:rPr sz="2900" spc="-5" dirty="0">
                <a:latin typeface="Times New Roman" pitchFamily="18" charset="0"/>
                <a:cs typeface="Times New Roman" pitchFamily="18" charset="0"/>
              </a:rPr>
              <a:t>Kế </a:t>
            </a:r>
            <a:r>
              <a:rPr sz="2900" dirty="0">
                <a:latin typeface="Times New Roman" pitchFamily="18" charset="0"/>
                <a:cs typeface="Times New Roman" pitchFamily="18" charset="0"/>
              </a:rPr>
              <a:t>hoạch </a:t>
            </a:r>
            <a:r>
              <a:rPr sz="2900" spc="-5" dirty="0">
                <a:latin typeface="Times New Roman" pitchFamily="18" charset="0"/>
                <a:cs typeface="Times New Roman" pitchFamily="18" charset="0"/>
              </a:rPr>
              <a:t>triển </a:t>
            </a:r>
            <a:r>
              <a:rPr sz="2900" dirty="0">
                <a:latin typeface="Times New Roman" pitchFamily="18" charset="0"/>
                <a:cs typeface="Times New Roman" pitchFamily="18" charset="0"/>
              </a:rPr>
              <a:t>khai </a:t>
            </a:r>
            <a:r>
              <a:rPr sz="2900" spc="-5" dirty="0">
                <a:latin typeface="Times New Roman" pitchFamily="18" charset="0"/>
                <a:cs typeface="Times New Roman" pitchFamily="18" charset="0"/>
              </a:rPr>
              <a:t>dự</a:t>
            </a:r>
            <a:r>
              <a:rPr sz="2900" spc="10" dirty="0">
                <a:latin typeface="Times New Roman" pitchFamily="18" charset="0"/>
                <a:cs typeface="Times New Roman" pitchFamily="18" charset="0"/>
              </a:rPr>
              <a:t> </a:t>
            </a:r>
            <a:r>
              <a:rPr sz="2900" dirty="0">
                <a:latin typeface="Times New Roman" pitchFamily="18" charset="0"/>
                <a:cs typeface="Times New Roman" pitchFamily="18" charset="0"/>
              </a:rPr>
              <a:t>án.</a:t>
            </a:r>
            <a:endParaRPr sz="2900">
              <a:latin typeface="Times New Roman" pitchFamily="18" charset="0"/>
              <a:cs typeface="Times New Roman" pitchFamily="18" charset="0"/>
            </a:endParaRPr>
          </a:p>
          <a:p>
            <a:pPr marL="355565" indent="-342867">
              <a:spcBef>
                <a:spcPts val="750"/>
              </a:spcBef>
              <a:buClr>
                <a:srgbClr val="000099"/>
              </a:buClr>
              <a:buSzPct val="70312"/>
              <a:buFont typeface="Wingdings"/>
              <a:buChar char=""/>
              <a:tabLst>
                <a:tab pos="354930" algn="l"/>
                <a:tab pos="355565" algn="l"/>
              </a:tabLst>
            </a:pPr>
            <a:r>
              <a:rPr sz="3200" b="1" spc="-5" dirty="0">
                <a:latin typeface="Times New Roman" pitchFamily="18" charset="0"/>
                <a:cs typeface="Times New Roman" pitchFamily="18" charset="0"/>
              </a:rPr>
              <a:t>Nhóm </a:t>
            </a:r>
            <a:r>
              <a:rPr sz="3200" b="1" spc="-10" dirty="0">
                <a:latin typeface="Times New Roman" pitchFamily="18" charset="0"/>
                <a:cs typeface="Times New Roman" pitchFamily="18" charset="0"/>
              </a:rPr>
              <a:t>phân </a:t>
            </a:r>
            <a:r>
              <a:rPr sz="3200" b="1" dirty="0">
                <a:latin typeface="Times New Roman" pitchFamily="18" charset="0"/>
                <a:cs typeface="Times New Roman" pitchFamily="18" charset="0"/>
              </a:rPr>
              <a:t>tích </a:t>
            </a:r>
            <a:r>
              <a:rPr sz="3200" b="1" spc="-5" dirty="0">
                <a:latin typeface="Times New Roman" pitchFamily="18" charset="0"/>
                <a:cs typeface="Times New Roman" pitchFamily="18" charset="0"/>
              </a:rPr>
              <a:t>cần </a:t>
            </a:r>
            <a:r>
              <a:rPr sz="3200" b="1" spc="-10" dirty="0">
                <a:latin typeface="Times New Roman" pitchFamily="18" charset="0"/>
                <a:cs typeface="Times New Roman" pitchFamily="18" charset="0"/>
              </a:rPr>
              <a:t>hoàn</a:t>
            </a:r>
            <a:r>
              <a:rPr sz="3200" b="1" spc="-100" dirty="0">
                <a:latin typeface="Times New Roman" pitchFamily="18" charset="0"/>
                <a:cs typeface="Times New Roman" pitchFamily="18" charset="0"/>
              </a:rPr>
              <a:t> </a:t>
            </a:r>
            <a:r>
              <a:rPr sz="3200" b="1" spc="-5" dirty="0">
                <a:latin typeface="Times New Roman" pitchFamily="18" charset="0"/>
                <a:cs typeface="Times New Roman" pitchFamily="18" charset="0"/>
              </a:rPr>
              <a:t>thành</a:t>
            </a:r>
            <a:endParaRPr sz="3200" b="1">
              <a:latin typeface="Times New Roman" pitchFamily="18" charset="0"/>
              <a:cs typeface="Times New Roman" pitchFamily="18" charset="0"/>
            </a:endParaRPr>
          </a:p>
          <a:p>
            <a:pPr marL="704147" lvl="1" indent="-347311">
              <a:spcBef>
                <a:spcPts val="690"/>
              </a:spcBef>
              <a:buClr>
                <a:srgbClr val="659999"/>
              </a:buClr>
              <a:buSzPct val="69642"/>
              <a:buFont typeface="Wingdings"/>
              <a:buChar char=""/>
              <a:tabLst>
                <a:tab pos="704147" algn="l"/>
                <a:tab pos="704781" algn="l"/>
              </a:tabLst>
            </a:pPr>
            <a:r>
              <a:rPr sz="2900" spc="-10" dirty="0">
                <a:latin typeface="Times New Roman" pitchFamily="18" charset="0"/>
                <a:cs typeface="Times New Roman" pitchFamily="18" charset="0"/>
              </a:rPr>
              <a:t>Hồ </a:t>
            </a:r>
            <a:r>
              <a:rPr sz="2900" dirty="0">
                <a:latin typeface="Times New Roman" pitchFamily="18" charset="0"/>
                <a:cs typeface="Times New Roman" pitchFamily="18" charset="0"/>
              </a:rPr>
              <a:t>sơ khảo sát chi</a:t>
            </a:r>
            <a:r>
              <a:rPr sz="2900" spc="-15" dirty="0">
                <a:latin typeface="Times New Roman" pitchFamily="18" charset="0"/>
                <a:cs typeface="Times New Roman" pitchFamily="18" charset="0"/>
              </a:rPr>
              <a:t> </a:t>
            </a:r>
            <a:r>
              <a:rPr sz="2900" spc="-5" dirty="0">
                <a:latin typeface="Times New Roman" pitchFamily="18" charset="0"/>
                <a:cs typeface="Times New Roman" pitchFamily="18" charset="0"/>
              </a:rPr>
              <a:t>tiết</a:t>
            </a:r>
            <a:endParaRPr sz="2900">
              <a:latin typeface="Times New Roman" pitchFamily="18" charset="0"/>
              <a:cs typeface="Times New Roman" pitchFamily="18" charset="0"/>
            </a:endParaRPr>
          </a:p>
          <a:p>
            <a:pPr marL="704147" lvl="1" indent="-347311">
              <a:spcBef>
                <a:spcPts val="669"/>
              </a:spcBef>
              <a:buClr>
                <a:srgbClr val="659999"/>
              </a:buClr>
              <a:buSzPct val="69642"/>
              <a:buFont typeface="Wingdings"/>
              <a:buChar char=""/>
              <a:tabLst>
                <a:tab pos="704147" algn="l"/>
                <a:tab pos="704781" algn="l"/>
              </a:tabLst>
            </a:pPr>
            <a:r>
              <a:rPr sz="2900" spc="-10" dirty="0">
                <a:latin typeface="Times New Roman" pitchFamily="18" charset="0"/>
                <a:cs typeface="Times New Roman" pitchFamily="18" charset="0"/>
              </a:rPr>
              <a:t>Mô </a:t>
            </a:r>
            <a:r>
              <a:rPr sz="2900" dirty="0">
                <a:latin typeface="Times New Roman" pitchFamily="18" charset="0"/>
                <a:cs typeface="Times New Roman" pitchFamily="18" charset="0"/>
              </a:rPr>
              <a:t>hình </a:t>
            </a:r>
            <a:r>
              <a:rPr sz="2900" spc="-5" dirty="0">
                <a:latin typeface="Times New Roman" pitchFamily="18" charset="0"/>
                <a:cs typeface="Times New Roman" pitchFamily="18" charset="0"/>
              </a:rPr>
              <a:t>tiến trình </a:t>
            </a:r>
            <a:r>
              <a:rPr sz="2900" dirty="0">
                <a:latin typeface="Times New Roman" pitchFamily="18" charset="0"/>
                <a:cs typeface="Times New Roman" pitchFamily="18" charset="0"/>
              </a:rPr>
              <a:t>nghiệp</a:t>
            </a:r>
            <a:r>
              <a:rPr sz="2900" spc="30" dirty="0">
                <a:latin typeface="Times New Roman" pitchFamily="18" charset="0"/>
                <a:cs typeface="Times New Roman" pitchFamily="18" charset="0"/>
              </a:rPr>
              <a:t> </a:t>
            </a:r>
            <a:r>
              <a:rPr sz="2900" dirty="0">
                <a:latin typeface="Times New Roman" pitchFamily="18" charset="0"/>
                <a:cs typeface="Times New Roman" pitchFamily="18" charset="0"/>
              </a:rPr>
              <a:t>vụ</a:t>
            </a:r>
            <a:endParaRPr sz="2900">
              <a:latin typeface="Times New Roman" pitchFamily="18" charset="0"/>
              <a:cs typeface="Times New Roman" pitchFamily="18" charset="0"/>
            </a:endParaRPr>
          </a:p>
          <a:p>
            <a:pPr marL="704147" lvl="1" indent="-347311">
              <a:spcBef>
                <a:spcPts val="675"/>
              </a:spcBef>
              <a:buClr>
                <a:srgbClr val="659999"/>
              </a:buClr>
              <a:buSzPct val="69642"/>
              <a:buFont typeface="Wingdings"/>
              <a:buChar char=""/>
              <a:tabLst>
                <a:tab pos="704147" algn="l"/>
                <a:tab pos="704781" algn="l"/>
              </a:tabLst>
            </a:pPr>
            <a:r>
              <a:rPr sz="2900" spc="-10" dirty="0">
                <a:latin typeface="Times New Roman" pitchFamily="18" charset="0"/>
                <a:cs typeface="Times New Roman" pitchFamily="18" charset="0"/>
              </a:rPr>
              <a:t>Hồ </a:t>
            </a:r>
            <a:r>
              <a:rPr sz="2900" dirty="0">
                <a:latin typeface="Times New Roman" pitchFamily="18" charset="0"/>
                <a:cs typeface="Times New Roman" pitchFamily="18" charset="0"/>
              </a:rPr>
              <a:t>sơ xác </a:t>
            </a:r>
            <a:r>
              <a:rPr sz="2900" spc="-5" dirty="0">
                <a:latin typeface="Times New Roman" pitchFamily="18" charset="0"/>
                <a:cs typeface="Times New Roman" pitchFamily="18" charset="0"/>
              </a:rPr>
              <a:t>lập </a:t>
            </a:r>
            <a:r>
              <a:rPr sz="2900" dirty="0">
                <a:latin typeface="Times New Roman" pitchFamily="18" charset="0"/>
                <a:cs typeface="Times New Roman" pitchFamily="18" charset="0"/>
              </a:rPr>
              <a:t>dự</a:t>
            </a:r>
            <a:r>
              <a:rPr sz="2900" spc="5" dirty="0">
                <a:latin typeface="Times New Roman" pitchFamily="18" charset="0"/>
                <a:cs typeface="Times New Roman" pitchFamily="18" charset="0"/>
              </a:rPr>
              <a:t> </a:t>
            </a:r>
            <a:r>
              <a:rPr sz="2900" dirty="0">
                <a:latin typeface="Times New Roman" pitchFamily="18" charset="0"/>
                <a:cs typeface="Times New Roman" pitchFamily="18" charset="0"/>
              </a:rPr>
              <a:t>án</a:t>
            </a:r>
            <a:endParaRPr sz="2900">
              <a:latin typeface="Times New Roman" pitchFamily="18" charset="0"/>
              <a:cs typeface="Times New Roman" pitchFamily="18" charset="0"/>
            </a:endParaRPr>
          </a:p>
          <a:p>
            <a:pPr marL="704147" lvl="1" indent="-347311">
              <a:spcBef>
                <a:spcPts val="669"/>
              </a:spcBef>
              <a:buClr>
                <a:srgbClr val="659999"/>
              </a:buClr>
              <a:buSzPct val="69642"/>
              <a:buFont typeface="Wingdings"/>
              <a:buChar char=""/>
              <a:tabLst>
                <a:tab pos="704147" algn="l"/>
                <a:tab pos="704781" algn="l"/>
              </a:tabLst>
            </a:pPr>
            <a:r>
              <a:rPr sz="2900" spc="-10" dirty="0">
                <a:latin typeface="Times New Roman" pitchFamily="18" charset="0"/>
                <a:cs typeface="Times New Roman" pitchFamily="18" charset="0"/>
              </a:rPr>
              <a:t>Từ </a:t>
            </a:r>
            <a:r>
              <a:rPr sz="2900" dirty="0">
                <a:latin typeface="Times New Roman" pitchFamily="18" charset="0"/>
                <a:cs typeface="Times New Roman" pitchFamily="18" charset="0"/>
              </a:rPr>
              <a:t>điển dữ </a:t>
            </a:r>
            <a:r>
              <a:rPr sz="2900" spc="-5" dirty="0">
                <a:latin typeface="Times New Roman" pitchFamily="18" charset="0"/>
                <a:cs typeface="Times New Roman" pitchFamily="18" charset="0"/>
              </a:rPr>
              <a:t>liệu </a:t>
            </a:r>
            <a:r>
              <a:rPr sz="2900" dirty="0">
                <a:latin typeface="Times New Roman" pitchFamily="18" charset="0"/>
                <a:cs typeface="Times New Roman" pitchFamily="18" charset="0"/>
              </a:rPr>
              <a:t>(nếu</a:t>
            </a:r>
            <a:r>
              <a:rPr sz="2900" spc="21" dirty="0">
                <a:latin typeface="Times New Roman" pitchFamily="18" charset="0"/>
                <a:cs typeface="Times New Roman" pitchFamily="18" charset="0"/>
              </a:rPr>
              <a:t> </a:t>
            </a:r>
            <a:r>
              <a:rPr sz="2900" dirty="0">
                <a:latin typeface="Times New Roman" pitchFamily="18" charset="0"/>
                <a:cs typeface="Times New Roman" pitchFamily="18" charset="0"/>
              </a:rPr>
              <a:t>cần</a:t>
            </a:r>
            <a:r>
              <a:rPr sz="2900" dirty="0">
                <a:latin typeface="Arial"/>
                <a:cs typeface="Arial"/>
              </a:rPr>
              <a:t>)</a:t>
            </a:r>
            <a:endParaRPr sz="29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3053" y="958850"/>
            <a:ext cx="3011805" cy="627735"/>
          </a:xfrm>
          <a:prstGeom prst="rect">
            <a:avLst/>
          </a:prstGeom>
        </p:spPr>
        <p:txBody>
          <a:bodyPr vert="horz" wrap="square" lIns="0" tIns="12064" rIns="0" bIns="0" rtlCol="0">
            <a:spAutoFit/>
          </a:bodyPr>
          <a:lstStyle/>
          <a:p>
            <a:pPr marL="12698">
              <a:spcBef>
                <a:spcPts val="95"/>
              </a:spcBef>
            </a:pPr>
            <a:r>
              <a:rPr spc="-15" dirty="0"/>
              <a:t>THẢO</a:t>
            </a:r>
            <a:r>
              <a:rPr spc="-55" dirty="0"/>
              <a:t> </a:t>
            </a:r>
            <a:r>
              <a:rPr spc="-10" dirty="0"/>
              <a:t>LUẬN</a:t>
            </a:r>
          </a:p>
        </p:txBody>
      </p:sp>
      <p:sp>
        <p:nvSpPr>
          <p:cNvPr id="4" name="object 4"/>
          <p:cNvSpPr/>
          <p:nvPr/>
        </p:nvSpPr>
        <p:spPr>
          <a:xfrm>
            <a:off x="2755901" y="2142440"/>
            <a:ext cx="3226110" cy="404926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66232" y="1187196"/>
            <a:ext cx="0" cy="5105400"/>
          </a:xfrm>
          <a:custGeom>
            <a:avLst/>
            <a:gdLst/>
            <a:ahLst/>
            <a:cxnLst/>
            <a:rect l="l" t="t" r="r" b="b"/>
            <a:pathLst>
              <a:path h="5105400">
                <a:moveTo>
                  <a:pt x="0" y="0"/>
                </a:moveTo>
                <a:lnTo>
                  <a:pt x="0" y="5105400"/>
                </a:lnTo>
              </a:path>
            </a:pathLst>
          </a:custGeom>
          <a:ln w="13716">
            <a:solidFill>
              <a:srgbClr val="000098"/>
            </a:solidFill>
          </a:ln>
        </p:spPr>
        <p:txBody>
          <a:bodyPr wrap="square" lIns="0" tIns="0" rIns="0" bIns="0" rtlCol="0"/>
          <a:lstStyle/>
          <a:p>
            <a:endParaRPr/>
          </a:p>
        </p:txBody>
      </p:sp>
      <p:sp>
        <p:nvSpPr>
          <p:cNvPr id="3" name="object 3"/>
          <p:cNvSpPr/>
          <p:nvPr/>
        </p:nvSpPr>
        <p:spPr>
          <a:xfrm>
            <a:off x="8394070" y="3342132"/>
            <a:ext cx="202692" cy="20116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679058" y="3342132"/>
            <a:ext cx="201168" cy="2011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962522" y="3342132"/>
            <a:ext cx="202692" cy="2011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394070" y="3625596"/>
            <a:ext cx="202692" cy="20269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679058" y="3625596"/>
            <a:ext cx="201168" cy="20269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962522" y="3625596"/>
            <a:ext cx="202692" cy="20269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247511" y="3625596"/>
            <a:ext cx="201168" cy="20269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394070" y="3910584"/>
            <a:ext cx="202692" cy="20116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8679058" y="3910584"/>
            <a:ext cx="201168" cy="20116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8962522" y="3910584"/>
            <a:ext cx="202692" cy="20116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9247511" y="3910584"/>
            <a:ext cx="201168" cy="201168"/>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9530975" y="3910584"/>
            <a:ext cx="202692" cy="201168"/>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8394070" y="4192525"/>
            <a:ext cx="202692" cy="204216"/>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8679058" y="4192525"/>
            <a:ext cx="201168" cy="204216"/>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8962522" y="4192525"/>
            <a:ext cx="202692" cy="204216"/>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9247511" y="4192525"/>
            <a:ext cx="201168" cy="204216"/>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8394070" y="4477511"/>
            <a:ext cx="202692" cy="202692"/>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8679058" y="4477511"/>
            <a:ext cx="201168" cy="202692"/>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8962522" y="4477511"/>
            <a:ext cx="202692" cy="202692"/>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9247511" y="4477511"/>
            <a:ext cx="201168" cy="202692"/>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9530975" y="4477511"/>
            <a:ext cx="202692" cy="202692"/>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8394070" y="4760976"/>
            <a:ext cx="202692" cy="202692"/>
          </a:xfrm>
          <a:prstGeom prst="rect">
            <a:avLst/>
          </a:prstGeom>
          <a:blipFill>
            <a:blip r:embed="rId16" cstate="print"/>
            <a:stretch>
              <a:fillRect/>
            </a:stretch>
          </a:blipFill>
        </p:spPr>
        <p:txBody>
          <a:bodyPr wrap="square" lIns="0" tIns="0" rIns="0" bIns="0" rtlCol="0"/>
          <a:lstStyle/>
          <a:p>
            <a:endParaRPr/>
          </a:p>
        </p:txBody>
      </p:sp>
      <p:sp>
        <p:nvSpPr>
          <p:cNvPr id="25" name="object 25"/>
          <p:cNvSpPr/>
          <p:nvPr/>
        </p:nvSpPr>
        <p:spPr>
          <a:xfrm>
            <a:off x="8679058" y="4760976"/>
            <a:ext cx="201168" cy="202692"/>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8962522" y="4760976"/>
            <a:ext cx="202692" cy="202692"/>
          </a:xfrm>
          <a:prstGeom prst="rect">
            <a:avLst/>
          </a:prstGeom>
          <a:blipFill>
            <a:blip r:embed="rId18" cstate="print"/>
            <a:stretch>
              <a:fillRect/>
            </a:stretch>
          </a:blipFill>
        </p:spPr>
        <p:txBody>
          <a:bodyPr wrap="square" lIns="0" tIns="0" rIns="0" bIns="0" rtlCol="0"/>
          <a:lstStyle/>
          <a:p>
            <a:endParaRPr/>
          </a:p>
        </p:txBody>
      </p:sp>
      <p:sp>
        <p:nvSpPr>
          <p:cNvPr id="27" name="object 27"/>
          <p:cNvSpPr/>
          <p:nvPr/>
        </p:nvSpPr>
        <p:spPr>
          <a:xfrm>
            <a:off x="9247511" y="4760976"/>
            <a:ext cx="201168" cy="202692"/>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8394070" y="5045964"/>
            <a:ext cx="202692" cy="201168"/>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8679058" y="5045964"/>
            <a:ext cx="201168" cy="201168"/>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8962522" y="5045964"/>
            <a:ext cx="202692" cy="201168"/>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9247511" y="5045964"/>
            <a:ext cx="201168" cy="201168"/>
          </a:xfrm>
          <a:prstGeom prst="rect">
            <a:avLst/>
          </a:prstGeom>
          <a:blipFill>
            <a:blip r:embed="rId26" cstate="print"/>
            <a:stretch>
              <a:fillRect/>
            </a:stretch>
          </a:blipFill>
        </p:spPr>
        <p:txBody>
          <a:bodyPr wrap="square" lIns="0" tIns="0" rIns="0" bIns="0" rtlCol="0"/>
          <a:lstStyle/>
          <a:p>
            <a:endParaRPr/>
          </a:p>
        </p:txBody>
      </p:sp>
      <p:sp>
        <p:nvSpPr>
          <p:cNvPr id="32" name="object 32"/>
          <p:cNvSpPr/>
          <p:nvPr/>
        </p:nvSpPr>
        <p:spPr>
          <a:xfrm>
            <a:off x="8679058" y="5329429"/>
            <a:ext cx="201168" cy="201168"/>
          </a:xfrm>
          <a:prstGeom prst="rect">
            <a:avLst/>
          </a:prstGeom>
          <a:blipFill>
            <a:blip r:embed="rId27" cstate="print"/>
            <a:stretch>
              <a:fillRect/>
            </a:stretch>
          </a:blipFill>
        </p:spPr>
        <p:txBody>
          <a:bodyPr wrap="square" lIns="0" tIns="0" rIns="0" bIns="0" rtlCol="0"/>
          <a:lstStyle/>
          <a:p>
            <a:endParaRPr/>
          </a:p>
        </p:txBody>
      </p:sp>
      <p:sp>
        <p:nvSpPr>
          <p:cNvPr id="33" name="object 33"/>
          <p:cNvSpPr/>
          <p:nvPr/>
        </p:nvSpPr>
        <p:spPr>
          <a:xfrm>
            <a:off x="9247511" y="5329429"/>
            <a:ext cx="201168" cy="201168"/>
          </a:xfrm>
          <a:prstGeom prst="rect">
            <a:avLst/>
          </a:prstGeom>
          <a:blipFill>
            <a:blip r:embed="rId28" cstate="print"/>
            <a:stretch>
              <a:fillRect/>
            </a:stretch>
          </a:blipFill>
        </p:spPr>
        <p:txBody>
          <a:bodyPr wrap="square" lIns="0" tIns="0" rIns="0" bIns="0" rtlCol="0"/>
          <a:lstStyle/>
          <a:p>
            <a:endParaRPr/>
          </a:p>
        </p:txBody>
      </p:sp>
      <p:sp>
        <p:nvSpPr>
          <p:cNvPr id="34" name="object 34"/>
          <p:cNvSpPr/>
          <p:nvPr/>
        </p:nvSpPr>
        <p:spPr>
          <a:xfrm>
            <a:off x="1155073" y="3016758"/>
            <a:ext cx="8382000" cy="0"/>
          </a:xfrm>
          <a:custGeom>
            <a:avLst/>
            <a:gdLst/>
            <a:ahLst/>
            <a:cxnLst/>
            <a:rect l="l" t="t" r="r" b="b"/>
            <a:pathLst>
              <a:path w="8382000">
                <a:moveTo>
                  <a:pt x="0" y="0"/>
                </a:moveTo>
                <a:lnTo>
                  <a:pt x="8382000" y="0"/>
                </a:lnTo>
              </a:path>
            </a:pathLst>
          </a:custGeom>
          <a:ln w="13716">
            <a:solidFill>
              <a:srgbClr val="000098"/>
            </a:solidFill>
          </a:ln>
        </p:spPr>
        <p:txBody>
          <a:bodyPr wrap="square" lIns="0" tIns="0" rIns="0" bIns="0" rtlCol="0"/>
          <a:lstStyle/>
          <a:p>
            <a:endParaRPr/>
          </a:p>
        </p:txBody>
      </p:sp>
      <p:sp>
        <p:nvSpPr>
          <p:cNvPr id="35" name="object 35"/>
          <p:cNvSpPr txBox="1">
            <a:spLocks noGrp="1"/>
          </p:cNvSpPr>
          <p:nvPr>
            <p:ph type="title"/>
          </p:nvPr>
        </p:nvSpPr>
        <p:spPr>
          <a:xfrm>
            <a:off x="1231902" y="3828288"/>
            <a:ext cx="6550024" cy="1367041"/>
          </a:xfrm>
          <a:prstGeom prst="rect">
            <a:avLst/>
          </a:prstGeom>
        </p:spPr>
        <p:txBody>
          <a:bodyPr vert="horz" wrap="square" lIns="0" tIns="12698" rIns="0" bIns="0" rtlCol="0">
            <a:spAutoFit/>
          </a:bodyPr>
          <a:lstStyle/>
          <a:p>
            <a:pPr marL="12698" algn="l">
              <a:spcBef>
                <a:spcPts val="100"/>
              </a:spcBef>
            </a:pPr>
            <a:r>
              <a:rPr lang="en-US" sz="4400"/>
              <a:t>ĐỀ XUẤT CHỨC NĂNG CỦA HỆ THỐNG</a:t>
            </a:r>
            <a:endParaRPr sz="4400"/>
          </a:p>
        </p:txBody>
      </p:sp>
      <p:sp>
        <p:nvSpPr>
          <p:cNvPr id="37" name="TextBox 36"/>
          <p:cNvSpPr txBox="1"/>
          <p:nvPr/>
        </p:nvSpPr>
        <p:spPr>
          <a:xfrm>
            <a:off x="1155074" y="2254250"/>
            <a:ext cx="1905627" cy="646331"/>
          </a:xfrm>
          <a:prstGeom prst="rect">
            <a:avLst/>
          </a:prstGeom>
          <a:noFill/>
        </p:spPr>
        <p:txBody>
          <a:bodyPr wrap="square" lIns="91432" tIns="45715" rIns="91432" bIns="45715" rtlCol="0">
            <a:spAutoFit/>
          </a:bodyPr>
          <a:lstStyle/>
          <a:p>
            <a:r>
              <a:rPr lang="en-US" sz="3600" b="1"/>
              <a:t>Bước 2: </a:t>
            </a:r>
          </a:p>
        </p:txBody>
      </p:sp>
    </p:spTree>
    <p:extLst>
      <p:ext uri="{BB962C8B-B14F-4D97-AF65-F5344CB8AC3E}">
        <p14:creationId xmlns:p14="http://schemas.microsoft.com/office/powerpoint/2010/main" val="101293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9900" y="1386197"/>
            <a:ext cx="8948428" cy="5723991"/>
          </a:xfrm>
          <a:prstGeom prst="rect">
            <a:avLst/>
          </a:prstGeom>
        </p:spPr>
        <p:txBody>
          <a:bodyPr vert="horz" wrap="square" lIns="0" tIns="113653" rIns="0" bIns="0" rtlCol="0">
            <a:spAutoFit/>
          </a:bodyPr>
          <a:lstStyle/>
          <a:p>
            <a:pPr marL="12698">
              <a:spcBef>
                <a:spcPts val="894"/>
              </a:spcBef>
              <a:buClr>
                <a:srgbClr val="000099"/>
              </a:buClr>
              <a:buSzPct val="70312"/>
              <a:tabLst>
                <a:tab pos="354930" algn="l"/>
                <a:tab pos="355565" algn="l"/>
              </a:tabLst>
            </a:pPr>
            <a:r>
              <a:rPr sz="3200" b="1" u="sng" spc="-5">
                <a:latin typeface="Arial"/>
                <a:cs typeface="Arial"/>
              </a:rPr>
              <a:t>Mục</a:t>
            </a:r>
            <a:r>
              <a:rPr sz="3200" b="1" u="sng" spc="-15">
                <a:latin typeface="Arial"/>
                <a:cs typeface="Arial"/>
              </a:rPr>
              <a:t> </a:t>
            </a:r>
            <a:r>
              <a:rPr sz="3200" b="1" u="sng" spc="-5">
                <a:latin typeface="Arial"/>
                <a:cs typeface="Arial"/>
              </a:rPr>
              <a:t>tiêu</a:t>
            </a:r>
            <a:endParaRPr lang="en-US" sz="3200" b="1" u="sng">
              <a:latin typeface="Arial"/>
              <a:cs typeface="Arial"/>
            </a:endParaRPr>
          </a:p>
          <a:p>
            <a:pPr marL="12698">
              <a:spcBef>
                <a:spcPts val="894"/>
              </a:spcBef>
              <a:buClr>
                <a:srgbClr val="000099"/>
              </a:buClr>
              <a:buSzPct val="70312"/>
              <a:tabLst>
                <a:tab pos="354930" algn="l"/>
                <a:tab pos="355565" algn="l"/>
              </a:tabLst>
            </a:pPr>
            <a:r>
              <a:rPr lang="en-US" sz="3200" spc="-5">
                <a:latin typeface="Arial"/>
                <a:cs typeface="Arial"/>
              </a:rPr>
              <a:t>			</a:t>
            </a:r>
            <a:r>
              <a:rPr lang="en-US" sz="2900" spc="-5">
                <a:latin typeface="Times New Roman" pitchFamily="18" charset="0"/>
                <a:cs typeface="Times New Roman" pitchFamily="18" charset="0"/>
              </a:rPr>
              <a:t>+ </a:t>
            </a:r>
            <a:r>
              <a:rPr sz="2900" spc="-5">
                <a:latin typeface="Times New Roman" pitchFamily="18" charset="0"/>
                <a:cs typeface="Times New Roman" pitchFamily="18" charset="0"/>
              </a:rPr>
              <a:t>Khảo </a:t>
            </a:r>
            <a:r>
              <a:rPr sz="2900" dirty="0">
                <a:latin typeface="Times New Roman" pitchFamily="18" charset="0"/>
                <a:cs typeface="Times New Roman" pitchFamily="18" charset="0"/>
              </a:rPr>
              <a:t>sát hiện trạng của hệ thống </a:t>
            </a:r>
            <a:r>
              <a:rPr sz="2900">
                <a:latin typeface="Times New Roman" pitchFamily="18" charset="0"/>
                <a:cs typeface="Times New Roman" pitchFamily="18" charset="0"/>
              </a:rPr>
              <a:t>hiện</a:t>
            </a:r>
            <a:r>
              <a:rPr sz="2900" spc="10">
                <a:latin typeface="Times New Roman" pitchFamily="18" charset="0"/>
                <a:cs typeface="Times New Roman" pitchFamily="18" charset="0"/>
              </a:rPr>
              <a:t> </a:t>
            </a:r>
            <a:r>
              <a:rPr sz="2900">
                <a:latin typeface="Times New Roman" pitchFamily="18" charset="0"/>
                <a:cs typeface="Times New Roman" pitchFamily="18" charset="0"/>
              </a:rPr>
              <a:t>tại</a:t>
            </a:r>
            <a:endParaRPr lang="en-US" sz="2900">
              <a:latin typeface="Times New Roman" pitchFamily="18" charset="0"/>
              <a:cs typeface="Times New Roman" pitchFamily="18" charset="0"/>
            </a:endParaRPr>
          </a:p>
          <a:p>
            <a:pPr marL="12698">
              <a:spcBef>
                <a:spcPts val="894"/>
              </a:spcBef>
              <a:buClr>
                <a:srgbClr val="000099"/>
              </a:buClr>
              <a:buSzPct val="70312"/>
              <a:tabLst>
                <a:tab pos="354930" algn="l"/>
                <a:tab pos="355565" algn="l"/>
              </a:tabLst>
            </a:pPr>
            <a:r>
              <a:rPr lang="en-US" sz="2900" spc="-5">
                <a:latin typeface="Times New Roman" pitchFamily="18" charset="0"/>
                <a:cs typeface="Times New Roman" pitchFamily="18" charset="0"/>
              </a:rPr>
              <a:t>			+ T</a:t>
            </a:r>
            <a:r>
              <a:rPr sz="2900" spc="-5">
                <a:latin typeface="Times New Roman" pitchFamily="18" charset="0"/>
                <a:cs typeface="Times New Roman" pitchFamily="18" charset="0"/>
              </a:rPr>
              <a:t>ìm </a:t>
            </a:r>
            <a:r>
              <a:rPr sz="2900" dirty="0">
                <a:latin typeface="Times New Roman" pitchFamily="18" charset="0"/>
                <a:cs typeface="Times New Roman" pitchFamily="18" charset="0"/>
              </a:rPr>
              <a:t>điểm yếu kém và </a:t>
            </a:r>
            <a:r>
              <a:rPr sz="2900" spc="-5" dirty="0">
                <a:latin typeface="Times New Roman" pitchFamily="18" charset="0"/>
                <a:cs typeface="Times New Roman" pitchFamily="18" charset="0"/>
              </a:rPr>
              <a:t>đưa phương </a:t>
            </a:r>
            <a:r>
              <a:rPr sz="2900" dirty="0">
                <a:latin typeface="Times New Roman" pitchFamily="18" charset="0"/>
                <a:cs typeface="Times New Roman" pitchFamily="18" charset="0"/>
              </a:rPr>
              <a:t>án </a:t>
            </a:r>
            <a:r>
              <a:rPr sz="2900">
                <a:latin typeface="Times New Roman" pitchFamily="18" charset="0"/>
                <a:cs typeface="Times New Roman" pitchFamily="18" charset="0"/>
              </a:rPr>
              <a:t>giải</a:t>
            </a:r>
            <a:r>
              <a:rPr sz="2900" spc="10">
                <a:latin typeface="Times New Roman" pitchFamily="18" charset="0"/>
                <a:cs typeface="Times New Roman" pitchFamily="18" charset="0"/>
              </a:rPr>
              <a:t> </a:t>
            </a:r>
            <a:r>
              <a:rPr sz="2900">
                <a:latin typeface="Times New Roman" pitchFamily="18" charset="0"/>
                <a:cs typeface="Times New Roman" pitchFamily="18" charset="0"/>
              </a:rPr>
              <a:t>quyết</a:t>
            </a:r>
            <a:endParaRPr lang="en-US" sz="2900">
              <a:latin typeface="Times New Roman" pitchFamily="18" charset="0"/>
              <a:cs typeface="Times New Roman" pitchFamily="18" charset="0"/>
            </a:endParaRPr>
          </a:p>
          <a:p>
            <a:pPr marL="12698">
              <a:spcBef>
                <a:spcPts val="894"/>
              </a:spcBef>
              <a:buClr>
                <a:srgbClr val="000099"/>
              </a:buClr>
              <a:buSzPct val="70312"/>
              <a:tabLst>
                <a:tab pos="354930" algn="l"/>
                <a:tab pos="355565" algn="l"/>
              </a:tabLst>
            </a:pPr>
            <a:r>
              <a:rPr lang="en-US" sz="2900">
                <a:latin typeface="Times New Roman" pitchFamily="18" charset="0"/>
                <a:cs typeface="Times New Roman" pitchFamily="18" charset="0"/>
              </a:rPr>
              <a:t>			+ X</a:t>
            </a:r>
            <a:r>
              <a:rPr sz="2900">
                <a:latin typeface="Times New Roman" pitchFamily="18" charset="0"/>
                <a:cs typeface="Times New Roman" pitchFamily="18" charset="0"/>
              </a:rPr>
              <a:t>ác </a:t>
            </a:r>
            <a:r>
              <a:rPr sz="2900" spc="-5" dirty="0">
                <a:latin typeface="Times New Roman" pitchFamily="18" charset="0"/>
                <a:cs typeface="Times New Roman" pitchFamily="18" charset="0"/>
              </a:rPr>
              <a:t>định </a:t>
            </a:r>
            <a:r>
              <a:rPr sz="2900" dirty="0">
                <a:latin typeface="Times New Roman" pitchFamily="18" charset="0"/>
                <a:cs typeface="Times New Roman" pitchFamily="18" charset="0"/>
              </a:rPr>
              <a:t>yêu cầu của hệ thống trong </a:t>
            </a:r>
            <a:r>
              <a:rPr sz="2900" spc="-5" dirty="0">
                <a:latin typeface="Times New Roman" pitchFamily="18" charset="0"/>
                <a:cs typeface="Times New Roman" pitchFamily="18" charset="0"/>
              </a:rPr>
              <a:t>tương</a:t>
            </a:r>
            <a:r>
              <a:rPr sz="2900" spc="-10" dirty="0">
                <a:latin typeface="Times New Roman" pitchFamily="18" charset="0"/>
                <a:cs typeface="Times New Roman" pitchFamily="18" charset="0"/>
              </a:rPr>
              <a:t> </a:t>
            </a:r>
            <a:r>
              <a:rPr sz="2900" dirty="0">
                <a:latin typeface="Times New Roman" pitchFamily="18" charset="0"/>
                <a:cs typeface="Times New Roman" pitchFamily="18" charset="0"/>
              </a:rPr>
              <a:t>lai.</a:t>
            </a:r>
            <a:endParaRPr sz="2900">
              <a:latin typeface="Times New Roman" pitchFamily="18" charset="0"/>
              <a:cs typeface="Times New Roman" pitchFamily="18" charset="0"/>
            </a:endParaRPr>
          </a:p>
          <a:p>
            <a:pPr marL="12698">
              <a:spcBef>
                <a:spcPts val="755"/>
              </a:spcBef>
              <a:buClr>
                <a:srgbClr val="000099"/>
              </a:buClr>
              <a:buSzPct val="70312"/>
              <a:tabLst>
                <a:tab pos="354930" algn="l"/>
                <a:tab pos="355565" algn="l"/>
              </a:tabLst>
            </a:pPr>
            <a:r>
              <a:rPr sz="3200" b="1" u="sng" spc="-5" dirty="0">
                <a:latin typeface="Arial"/>
                <a:cs typeface="Arial"/>
              </a:rPr>
              <a:t>Kết </a:t>
            </a:r>
            <a:r>
              <a:rPr sz="3200" b="1" u="sng" spc="-10" dirty="0">
                <a:latin typeface="Arial"/>
                <a:cs typeface="Arial"/>
              </a:rPr>
              <a:t>quả</a:t>
            </a:r>
            <a:r>
              <a:rPr sz="3200" b="1" u="sng" spc="-10">
                <a:latin typeface="Arial"/>
                <a:cs typeface="Arial"/>
              </a:rPr>
              <a:t>: </a:t>
            </a:r>
            <a:endParaRPr lang="en-US" sz="3200" b="1" u="sng" spc="-10">
              <a:latin typeface="Arial"/>
              <a:cs typeface="Arial"/>
            </a:endParaRPr>
          </a:p>
          <a:p>
            <a:pPr marL="12698" algn="just">
              <a:spcBef>
                <a:spcPts val="755"/>
              </a:spcBef>
              <a:buClr>
                <a:srgbClr val="000099"/>
              </a:buClr>
              <a:buSzPct val="70312"/>
              <a:tabLst>
                <a:tab pos="354930" algn="l"/>
                <a:tab pos="355565" algn="l"/>
              </a:tabLst>
            </a:pPr>
            <a:r>
              <a:rPr lang="en-US" sz="3200" spc="-10">
                <a:latin typeface="Arial"/>
                <a:cs typeface="Arial"/>
              </a:rPr>
              <a:t>			</a:t>
            </a:r>
            <a:r>
              <a:rPr lang="en-US" sz="2900" spc="-10">
                <a:latin typeface="Times New Roman" pitchFamily="18" charset="0"/>
                <a:cs typeface="Times New Roman" pitchFamily="18" charset="0"/>
              </a:rPr>
              <a:t>+ </a:t>
            </a:r>
            <a:r>
              <a:rPr sz="2900">
                <a:latin typeface="Times New Roman" pitchFamily="18" charset="0"/>
                <a:cs typeface="Times New Roman" pitchFamily="18" charset="0"/>
              </a:rPr>
              <a:t>Dự </a:t>
            </a:r>
            <a:r>
              <a:rPr sz="2900" spc="-5">
                <a:latin typeface="Times New Roman" pitchFamily="18" charset="0"/>
                <a:cs typeface="Times New Roman" pitchFamily="18" charset="0"/>
              </a:rPr>
              <a:t>án </a:t>
            </a:r>
            <a:r>
              <a:rPr sz="2900">
                <a:latin typeface="Times New Roman" pitchFamily="18" charset="0"/>
                <a:cs typeface="Times New Roman" pitchFamily="18" charset="0"/>
              </a:rPr>
              <a:t>khả </a:t>
            </a:r>
            <a:r>
              <a:rPr sz="2900" spc="-5">
                <a:latin typeface="Times New Roman" pitchFamily="18" charset="0"/>
                <a:cs typeface="Times New Roman" pitchFamily="18" charset="0"/>
              </a:rPr>
              <a:t>thi, hồ </a:t>
            </a:r>
            <a:r>
              <a:rPr sz="2900">
                <a:latin typeface="Times New Roman" pitchFamily="18" charset="0"/>
                <a:cs typeface="Times New Roman" pitchFamily="18" charset="0"/>
              </a:rPr>
              <a:t>sơ xác </a:t>
            </a:r>
            <a:r>
              <a:rPr sz="2900" spc="-5">
                <a:latin typeface="Times New Roman" pitchFamily="18" charset="0"/>
                <a:cs typeface="Times New Roman" pitchFamily="18" charset="0"/>
              </a:rPr>
              <a:t>lập dự</a:t>
            </a:r>
            <a:r>
              <a:rPr sz="2900" spc="-120">
                <a:latin typeface="Times New Roman" pitchFamily="18" charset="0"/>
                <a:cs typeface="Times New Roman" pitchFamily="18" charset="0"/>
              </a:rPr>
              <a:t> </a:t>
            </a:r>
            <a:r>
              <a:rPr sz="2900" spc="-5">
                <a:latin typeface="Times New Roman" pitchFamily="18" charset="0"/>
                <a:cs typeface="Times New Roman" pitchFamily="18" charset="0"/>
              </a:rPr>
              <a:t>án</a:t>
            </a:r>
            <a:endParaRPr lang="en-US" sz="2900">
              <a:latin typeface="Times New Roman" pitchFamily="18" charset="0"/>
              <a:cs typeface="Times New Roman" pitchFamily="18" charset="0"/>
            </a:endParaRPr>
          </a:p>
          <a:p>
            <a:pPr marL="12698" algn="just">
              <a:spcBef>
                <a:spcPts val="755"/>
              </a:spcBef>
              <a:buClr>
                <a:srgbClr val="000099"/>
              </a:buClr>
              <a:buSzPct val="70312"/>
              <a:tabLst>
                <a:tab pos="354930" algn="l"/>
                <a:tab pos="355565" algn="l"/>
              </a:tabLst>
            </a:pPr>
            <a:r>
              <a:rPr lang="en-US" sz="2900" spc="-5">
                <a:latin typeface="Times New Roman" pitchFamily="18" charset="0"/>
                <a:cs typeface="Times New Roman" pitchFamily="18" charset="0"/>
              </a:rPr>
              <a:t>			+ </a:t>
            </a:r>
            <a:r>
              <a:rPr sz="2900" spc="-5">
                <a:latin typeface="Times New Roman" pitchFamily="18" charset="0"/>
                <a:cs typeface="Times New Roman" pitchFamily="18" charset="0"/>
              </a:rPr>
              <a:t>Yêu </a:t>
            </a:r>
            <a:r>
              <a:rPr sz="2900">
                <a:latin typeface="Times New Roman" pitchFamily="18" charset="0"/>
                <a:cs typeface="Times New Roman" pitchFamily="18" charset="0"/>
              </a:rPr>
              <a:t>cầu chức năng, phi </a:t>
            </a:r>
            <a:r>
              <a:rPr sz="2900" spc="-5">
                <a:latin typeface="Times New Roman" pitchFamily="18" charset="0"/>
                <a:cs typeface="Times New Roman" pitchFamily="18" charset="0"/>
              </a:rPr>
              <a:t>chức</a:t>
            </a:r>
            <a:r>
              <a:rPr sz="2900">
                <a:latin typeface="Times New Roman" pitchFamily="18" charset="0"/>
                <a:cs typeface="Times New Roman" pitchFamily="18" charset="0"/>
              </a:rPr>
              <a:t> năng</a:t>
            </a:r>
            <a:endParaRPr lang="en-US" sz="2900">
              <a:latin typeface="Times New Roman" pitchFamily="18" charset="0"/>
              <a:cs typeface="Times New Roman" pitchFamily="18" charset="0"/>
            </a:endParaRPr>
          </a:p>
          <a:p>
            <a:pPr marL="12698" algn="just">
              <a:spcBef>
                <a:spcPts val="755"/>
              </a:spcBef>
              <a:buClr>
                <a:srgbClr val="000099"/>
              </a:buClr>
              <a:buSzPct val="70312"/>
              <a:tabLst>
                <a:tab pos="354930" algn="l"/>
                <a:tab pos="355565" algn="l"/>
              </a:tabLst>
            </a:pPr>
            <a:r>
              <a:rPr lang="en-US" sz="2900" spc="-10">
                <a:latin typeface="Times New Roman" pitchFamily="18" charset="0"/>
                <a:cs typeface="Times New Roman" pitchFamily="18" charset="0"/>
              </a:rPr>
              <a:t>			+ </a:t>
            </a:r>
            <a:r>
              <a:rPr sz="2900" spc="-10">
                <a:latin typeface="Times New Roman" pitchFamily="18" charset="0"/>
                <a:cs typeface="Times New Roman" pitchFamily="18" charset="0"/>
              </a:rPr>
              <a:t>Hồ </a:t>
            </a:r>
            <a:r>
              <a:rPr sz="2900">
                <a:latin typeface="Times New Roman" pitchFamily="18" charset="0"/>
                <a:cs typeface="Times New Roman" pitchFamily="18" charset="0"/>
              </a:rPr>
              <a:t>sơ vào/ra, tài</a:t>
            </a:r>
            <a:r>
              <a:rPr sz="2900" spc="-5">
                <a:latin typeface="Times New Roman" pitchFamily="18" charset="0"/>
                <a:cs typeface="Times New Roman" pitchFamily="18" charset="0"/>
              </a:rPr>
              <a:t> </a:t>
            </a:r>
            <a:r>
              <a:rPr sz="2900">
                <a:latin typeface="Times New Roman" pitchFamily="18" charset="0"/>
                <a:cs typeface="Times New Roman" pitchFamily="18" charset="0"/>
              </a:rPr>
              <a:t>nguyên</a:t>
            </a:r>
            <a:endParaRPr lang="en-US" sz="2900">
              <a:latin typeface="Times New Roman" pitchFamily="18" charset="0"/>
              <a:cs typeface="Times New Roman" pitchFamily="18" charset="0"/>
            </a:endParaRPr>
          </a:p>
          <a:p>
            <a:pPr marL="12698" algn="just">
              <a:spcBef>
                <a:spcPts val="755"/>
              </a:spcBef>
              <a:buClr>
                <a:srgbClr val="000099"/>
              </a:buClr>
              <a:buSzPct val="70312"/>
              <a:tabLst>
                <a:tab pos="354930" algn="l"/>
                <a:tab pos="355565" algn="l"/>
              </a:tabLst>
            </a:pPr>
            <a:r>
              <a:rPr lang="en-US" sz="2900" spc="-10">
                <a:latin typeface="Times New Roman" pitchFamily="18" charset="0"/>
                <a:cs typeface="Times New Roman" pitchFamily="18" charset="0"/>
              </a:rPr>
              <a:t>			+ </a:t>
            </a:r>
            <a:r>
              <a:rPr sz="2900" spc="-10">
                <a:latin typeface="Times New Roman" pitchFamily="18" charset="0"/>
                <a:cs typeface="Times New Roman" pitchFamily="18" charset="0"/>
              </a:rPr>
              <a:t>Dự </a:t>
            </a:r>
            <a:r>
              <a:rPr sz="2900" spc="-5">
                <a:latin typeface="Times New Roman" pitchFamily="18" charset="0"/>
                <a:cs typeface="Times New Roman" pitchFamily="18" charset="0"/>
              </a:rPr>
              <a:t>trù </a:t>
            </a:r>
            <a:r>
              <a:rPr sz="2900">
                <a:latin typeface="Times New Roman" pitchFamily="18" charset="0"/>
                <a:cs typeface="Times New Roman" pitchFamily="18" charset="0"/>
              </a:rPr>
              <a:t>thiết bị phần cứng, phần</a:t>
            </a:r>
            <a:r>
              <a:rPr sz="2900" spc="10">
                <a:latin typeface="Times New Roman" pitchFamily="18" charset="0"/>
                <a:cs typeface="Times New Roman" pitchFamily="18" charset="0"/>
              </a:rPr>
              <a:t> </a:t>
            </a:r>
            <a:r>
              <a:rPr sz="2900" spc="-5">
                <a:latin typeface="Times New Roman" pitchFamily="18" charset="0"/>
                <a:cs typeface="Times New Roman" pitchFamily="18" charset="0"/>
              </a:rPr>
              <a:t>mềm</a:t>
            </a:r>
            <a:endParaRPr lang="en-US" sz="2900">
              <a:latin typeface="Times New Roman" pitchFamily="18" charset="0"/>
              <a:cs typeface="Times New Roman" pitchFamily="18" charset="0"/>
            </a:endParaRPr>
          </a:p>
          <a:p>
            <a:pPr marL="12698" algn="just">
              <a:spcBef>
                <a:spcPts val="755"/>
              </a:spcBef>
              <a:buClr>
                <a:srgbClr val="000099"/>
              </a:buClr>
              <a:buSzPct val="70312"/>
              <a:tabLst>
                <a:tab pos="354930" algn="l"/>
                <a:tab pos="355565" algn="l"/>
              </a:tabLst>
            </a:pPr>
            <a:r>
              <a:rPr lang="en-US" sz="2900">
                <a:latin typeface="Times New Roman" pitchFamily="18" charset="0"/>
                <a:cs typeface="Times New Roman" pitchFamily="18" charset="0"/>
              </a:rPr>
              <a:t>			+ </a:t>
            </a:r>
            <a:r>
              <a:rPr sz="2900">
                <a:latin typeface="Times New Roman" pitchFamily="18" charset="0"/>
                <a:cs typeface="Times New Roman" pitchFamily="18" charset="0"/>
              </a:rPr>
              <a:t>Lịch </a:t>
            </a:r>
            <a:r>
              <a:rPr sz="2900" spc="-5">
                <a:latin typeface="Times New Roman" pitchFamily="18" charset="0"/>
                <a:cs typeface="Times New Roman" pitchFamily="18" charset="0"/>
              </a:rPr>
              <a:t>trình làm </a:t>
            </a:r>
            <a:r>
              <a:rPr sz="2900">
                <a:latin typeface="Times New Roman" pitchFamily="18" charset="0"/>
                <a:cs typeface="Times New Roman" pitchFamily="18" charset="0"/>
              </a:rPr>
              <a:t>việc sơ</a:t>
            </a:r>
            <a:r>
              <a:rPr sz="2900" spc="-5">
                <a:latin typeface="Times New Roman" pitchFamily="18" charset="0"/>
                <a:cs typeface="Times New Roman" pitchFamily="18" charset="0"/>
              </a:rPr>
              <a:t> </a:t>
            </a:r>
            <a:r>
              <a:rPr sz="2900">
                <a:latin typeface="Times New Roman" pitchFamily="18" charset="0"/>
                <a:cs typeface="Times New Roman" pitchFamily="18" charset="0"/>
              </a:rPr>
              <a:t>bộ</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66232" y="1187196"/>
            <a:ext cx="0" cy="5105400"/>
          </a:xfrm>
          <a:custGeom>
            <a:avLst/>
            <a:gdLst/>
            <a:ahLst/>
            <a:cxnLst/>
            <a:rect l="l" t="t" r="r" b="b"/>
            <a:pathLst>
              <a:path h="5105400">
                <a:moveTo>
                  <a:pt x="0" y="0"/>
                </a:moveTo>
                <a:lnTo>
                  <a:pt x="0" y="5105400"/>
                </a:lnTo>
              </a:path>
            </a:pathLst>
          </a:custGeom>
          <a:ln w="13716">
            <a:solidFill>
              <a:srgbClr val="000098"/>
            </a:solidFill>
          </a:ln>
        </p:spPr>
        <p:txBody>
          <a:bodyPr wrap="square" lIns="0" tIns="0" rIns="0" bIns="0" rtlCol="0"/>
          <a:lstStyle/>
          <a:p>
            <a:endParaRPr/>
          </a:p>
        </p:txBody>
      </p:sp>
      <p:sp>
        <p:nvSpPr>
          <p:cNvPr id="3" name="object 3"/>
          <p:cNvSpPr/>
          <p:nvPr/>
        </p:nvSpPr>
        <p:spPr>
          <a:xfrm>
            <a:off x="8394070" y="3342132"/>
            <a:ext cx="202692" cy="20116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679058" y="3342132"/>
            <a:ext cx="201168" cy="2011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962522" y="3342132"/>
            <a:ext cx="202692" cy="2011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394070" y="3625596"/>
            <a:ext cx="202692" cy="20269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679058" y="3625596"/>
            <a:ext cx="201168" cy="20269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962522" y="3625596"/>
            <a:ext cx="202692" cy="20269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247511" y="3625596"/>
            <a:ext cx="201168" cy="20269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394070" y="3910584"/>
            <a:ext cx="202692" cy="20116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8679058" y="3910584"/>
            <a:ext cx="201168" cy="20116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8962522" y="3910584"/>
            <a:ext cx="202692" cy="20116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9247511" y="3910584"/>
            <a:ext cx="201168" cy="201168"/>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9530975" y="3910584"/>
            <a:ext cx="202692" cy="201168"/>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8394070" y="4192525"/>
            <a:ext cx="202692" cy="204216"/>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8679058" y="4192525"/>
            <a:ext cx="201168" cy="204216"/>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8962522" y="4192525"/>
            <a:ext cx="202692" cy="204216"/>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9247511" y="4192525"/>
            <a:ext cx="201168" cy="204216"/>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8394070" y="4477511"/>
            <a:ext cx="202692" cy="202692"/>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8679058" y="4477511"/>
            <a:ext cx="201168" cy="202692"/>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8962522" y="4477511"/>
            <a:ext cx="202692" cy="202692"/>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9247511" y="4477511"/>
            <a:ext cx="201168" cy="202692"/>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9530975" y="4477511"/>
            <a:ext cx="202692" cy="202692"/>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8394070" y="4760976"/>
            <a:ext cx="202692" cy="202692"/>
          </a:xfrm>
          <a:prstGeom prst="rect">
            <a:avLst/>
          </a:prstGeom>
          <a:blipFill>
            <a:blip r:embed="rId16" cstate="print"/>
            <a:stretch>
              <a:fillRect/>
            </a:stretch>
          </a:blipFill>
        </p:spPr>
        <p:txBody>
          <a:bodyPr wrap="square" lIns="0" tIns="0" rIns="0" bIns="0" rtlCol="0"/>
          <a:lstStyle/>
          <a:p>
            <a:endParaRPr/>
          </a:p>
        </p:txBody>
      </p:sp>
      <p:sp>
        <p:nvSpPr>
          <p:cNvPr id="25" name="object 25"/>
          <p:cNvSpPr/>
          <p:nvPr/>
        </p:nvSpPr>
        <p:spPr>
          <a:xfrm>
            <a:off x="8679058" y="4760976"/>
            <a:ext cx="201168" cy="202692"/>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8962522" y="4760976"/>
            <a:ext cx="202692" cy="202692"/>
          </a:xfrm>
          <a:prstGeom prst="rect">
            <a:avLst/>
          </a:prstGeom>
          <a:blipFill>
            <a:blip r:embed="rId18" cstate="print"/>
            <a:stretch>
              <a:fillRect/>
            </a:stretch>
          </a:blipFill>
        </p:spPr>
        <p:txBody>
          <a:bodyPr wrap="square" lIns="0" tIns="0" rIns="0" bIns="0" rtlCol="0"/>
          <a:lstStyle/>
          <a:p>
            <a:endParaRPr/>
          </a:p>
        </p:txBody>
      </p:sp>
      <p:sp>
        <p:nvSpPr>
          <p:cNvPr id="27" name="object 27"/>
          <p:cNvSpPr/>
          <p:nvPr/>
        </p:nvSpPr>
        <p:spPr>
          <a:xfrm>
            <a:off x="9247511" y="4760976"/>
            <a:ext cx="201168" cy="202692"/>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8394070" y="5045964"/>
            <a:ext cx="202692" cy="201168"/>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8679058" y="5045964"/>
            <a:ext cx="201168" cy="201168"/>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8962522" y="5045964"/>
            <a:ext cx="202692" cy="201168"/>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9247511" y="5045964"/>
            <a:ext cx="201168" cy="201168"/>
          </a:xfrm>
          <a:prstGeom prst="rect">
            <a:avLst/>
          </a:prstGeom>
          <a:blipFill>
            <a:blip r:embed="rId26" cstate="print"/>
            <a:stretch>
              <a:fillRect/>
            </a:stretch>
          </a:blipFill>
        </p:spPr>
        <p:txBody>
          <a:bodyPr wrap="square" lIns="0" tIns="0" rIns="0" bIns="0" rtlCol="0"/>
          <a:lstStyle/>
          <a:p>
            <a:endParaRPr/>
          </a:p>
        </p:txBody>
      </p:sp>
      <p:sp>
        <p:nvSpPr>
          <p:cNvPr id="32" name="object 32"/>
          <p:cNvSpPr/>
          <p:nvPr/>
        </p:nvSpPr>
        <p:spPr>
          <a:xfrm>
            <a:off x="8679058" y="5329429"/>
            <a:ext cx="201168" cy="201168"/>
          </a:xfrm>
          <a:prstGeom prst="rect">
            <a:avLst/>
          </a:prstGeom>
          <a:blipFill>
            <a:blip r:embed="rId27" cstate="print"/>
            <a:stretch>
              <a:fillRect/>
            </a:stretch>
          </a:blipFill>
        </p:spPr>
        <p:txBody>
          <a:bodyPr wrap="square" lIns="0" tIns="0" rIns="0" bIns="0" rtlCol="0"/>
          <a:lstStyle/>
          <a:p>
            <a:endParaRPr/>
          </a:p>
        </p:txBody>
      </p:sp>
      <p:sp>
        <p:nvSpPr>
          <p:cNvPr id="33" name="object 33"/>
          <p:cNvSpPr/>
          <p:nvPr/>
        </p:nvSpPr>
        <p:spPr>
          <a:xfrm>
            <a:off x="9247511" y="5329429"/>
            <a:ext cx="201168" cy="201168"/>
          </a:xfrm>
          <a:prstGeom prst="rect">
            <a:avLst/>
          </a:prstGeom>
          <a:blipFill>
            <a:blip r:embed="rId28" cstate="print"/>
            <a:stretch>
              <a:fillRect/>
            </a:stretch>
          </a:blipFill>
        </p:spPr>
        <p:txBody>
          <a:bodyPr wrap="square" lIns="0" tIns="0" rIns="0" bIns="0" rtlCol="0"/>
          <a:lstStyle/>
          <a:p>
            <a:endParaRPr/>
          </a:p>
        </p:txBody>
      </p:sp>
      <p:sp>
        <p:nvSpPr>
          <p:cNvPr id="34" name="object 34"/>
          <p:cNvSpPr/>
          <p:nvPr/>
        </p:nvSpPr>
        <p:spPr>
          <a:xfrm>
            <a:off x="1155073" y="3016758"/>
            <a:ext cx="8382000" cy="0"/>
          </a:xfrm>
          <a:custGeom>
            <a:avLst/>
            <a:gdLst/>
            <a:ahLst/>
            <a:cxnLst/>
            <a:rect l="l" t="t" r="r" b="b"/>
            <a:pathLst>
              <a:path w="8382000">
                <a:moveTo>
                  <a:pt x="0" y="0"/>
                </a:moveTo>
                <a:lnTo>
                  <a:pt x="8382000" y="0"/>
                </a:lnTo>
              </a:path>
            </a:pathLst>
          </a:custGeom>
          <a:ln w="13716">
            <a:solidFill>
              <a:srgbClr val="000098"/>
            </a:solidFill>
          </a:ln>
        </p:spPr>
        <p:txBody>
          <a:bodyPr wrap="square" lIns="0" tIns="0" rIns="0" bIns="0" rtlCol="0"/>
          <a:lstStyle/>
          <a:p>
            <a:endParaRPr/>
          </a:p>
        </p:txBody>
      </p:sp>
      <p:sp>
        <p:nvSpPr>
          <p:cNvPr id="35" name="object 35"/>
          <p:cNvSpPr txBox="1">
            <a:spLocks noGrp="1"/>
          </p:cNvSpPr>
          <p:nvPr>
            <p:ph type="title"/>
          </p:nvPr>
        </p:nvSpPr>
        <p:spPr>
          <a:xfrm>
            <a:off x="1231902" y="3828288"/>
            <a:ext cx="6550024" cy="696595"/>
          </a:xfrm>
          <a:prstGeom prst="rect">
            <a:avLst/>
          </a:prstGeom>
        </p:spPr>
        <p:txBody>
          <a:bodyPr vert="horz" wrap="square" lIns="0" tIns="12698" rIns="0" bIns="0" rtlCol="0">
            <a:spAutoFit/>
          </a:bodyPr>
          <a:lstStyle/>
          <a:p>
            <a:pPr marL="12698" algn="l">
              <a:spcBef>
                <a:spcPts val="100"/>
              </a:spcBef>
            </a:pPr>
            <a:r>
              <a:rPr lang="en-US" sz="4400"/>
              <a:t>PHÁT BIỂU BÀI TOÁN</a:t>
            </a:r>
            <a:endParaRPr sz="4400"/>
          </a:p>
        </p:txBody>
      </p:sp>
      <p:sp>
        <p:nvSpPr>
          <p:cNvPr id="37" name="TextBox 36"/>
          <p:cNvSpPr txBox="1"/>
          <p:nvPr/>
        </p:nvSpPr>
        <p:spPr>
          <a:xfrm>
            <a:off x="1155074" y="2254250"/>
            <a:ext cx="1905627" cy="646331"/>
          </a:xfrm>
          <a:prstGeom prst="rect">
            <a:avLst/>
          </a:prstGeom>
          <a:noFill/>
        </p:spPr>
        <p:txBody>
          <a:bodyPr wrap="square" lIns="91432" tIns="45715" rIns="91432" bIns="45715" rtlCol="0">
            <a:spAutoFit/>
          </a:bodyPr>
          <a:lstStyle/>
          <a:p>
            <a:r>
              <a:rPr lang="en-US" sz="3600" b="1"/>
              <a:t>Bước 3: </a:t>
            </a:r>
          </a:p>
        </p:txBody>
      </p:sp>
    </p:spTree>
    <p:extLst>
      <p:ext uri="{BB962C8B-B14F-4D97-AF65-F5344CB8AC3E}">
        <p14:creationId xmlns:p14="http://schemas.microsoft.com/office/powerpoint/2010/main" val="1012939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a:t>
            </a:r>
            <a:r>
              <a:rPr lang="vi-VN" smtClean="0"/>
              <a:t>Phát </a:t>
            </a:r>
            <a:r>
              <a:rPr lang="vi-VN"/>
              <a:t>biểu bài toán</a:t>
            </a:r>
            <a:endParaRPr lang="en-US"/>
          </a:p>
        </p:txBody>
      </p:sp>
      <p:sp>
        <p:nvSpPr>
          <p:cNvPr id="3" name="Text Placeholder 2"/>
          <p:cNvSpPr>
            <a:spLocks noGrp="1"/>
          </p:cNvSpPr>
          <p:nvPr>
            <p:ph type="body" idx="1"/>
          </p:nvPr>
        </p:nvSpPr>
        <p:spPr>
          <a:xfrm>
            <a:off x="1093844" y="1870956"/>
            <a:ext cx="8505712" cy="5463034"/>
          </a:xfrm>
        </p:spPr>
        <p:txBody>
          <a:bodyPr/>
          <a:lstStyle/>
          <a:p>
            <a:pPr algn="just">
              <a:spcBef>
                <a:spcPts val="300"/>
              </a:spcBef>
              <a:spcAft>
                <a:spcPts val="300"/>
              </a:spcAft>
            </a:pPr>
            <a:r>
              <a:rPr lang="en-US" sz="2100">
                <a:latin typeface="Times New Roman" pitchFamily="18" charset="0"/>
                <a:cs typeface="Times New Roman" pitchFamily="18" charset="0"/>
              </a:rPr>
              <a:t>1.</a:t>
            </a:r>
            <a:r>
              <a:rPr lang="vi-VN" sz="2100">
                <a:latin typeface="Times New Roman" pitchFamily="18" charset="0"/>
                <a:cs typeface="Times New Roman" pitchFamily="18" charset="0"/>
              </a:rPr>
              <a:t>Các công ty hàng không (AirlineCompany) cung cấp nhiều chuyến bay (Flight) khác nhau. </a:t>
            </a:r>
            <a:endParaRPr lang="en-US" sz="2100">
              <a:latin typeface="Times New Roman" pitchFamily="18" charset="0"/>
              <a:cs typeface="Times New Roman" pitchFamily="18" charset="0"/>
            </a:endParaRPr>
          </a:p>
          <a:p>
            <a:pPr algn="just">
              <a:spcBef>
                <a:spcPts val="300"/>
              </a:spcBef>
              <a:spcAft>
                <a:spcPts val="300"/>
              </a:spcAft>
            </a:pPr>
            <a:r>
              <a:rPr lang="vi-VN" sz="2100">
                <a:latin typeface="Times New Roman" pitchFamily="18" charset="0"/>
                <a:cs typeface="Times New Roman" pitchFamily="18" charset="0"/>
              </a:rPr>
              <a:t>2. Một chuyến bay mở và đóng đặt vé theo yêu cầu của công ty. </a:t>
            </a:r>
            <a:endParaRPr lang="en-US" sz="2100">
              <a:latin typeface="Times New Roman" pitchFamily="18" charset="0"/>
              <a:cs typeface="Times New Roman" pitchFamily="18" charset="0"/>
            </a:endParaRPr>
          </a:p>
          <a:p>
            <a:pPr algn="just">
              <a:spcBef>
                <a:spcPts val="300"/>
              </a:spcBef>
              <a:spcAft>
                <a:spcPts val="300"/>
              </a:spcAft>
            </a:pPr>
            <a:r>
              <a:rPr lang="vi-VN" sz="2100">
                <a:latin typeface="Times New Roman" pitchFamily="18" charset="0"/>
                <a:cs typeface="Times New Roman" pitchFamily="18" charset="0"/>
              </a:rPr>
              <a:t>3. Một khách hàng có thể đặt vé một hoặc nhiều chuyến bay và cho nhiều hành khách khác nhau. </a:t>
            </a:r>
            <a:endParaRPr lang="en-US" sz="2100">
              <a:latin typeface="Times New Roman" pitchFamily="18" charset="0"/>
              <a:cs typeface="Times New Roman" pitchFamily="18" charset="0"/>
            </a:endParaRPr>
          </a:p>
          <a:p>
            <a:pPr algn="just">
              <a:spcBef>
                <a:spcPts val="300"/>
              </a:spcBef>
              <a:spcAft>
                <a:spcPts val="300"/>
              </a:spcAft>
            </a:pPr>
            <a:r>
              <a:rPr lang="vi-VN" sz="2100">
                <a:latin typeface="Times New Roman" pitchFamily="18" charset="0"/>
                <a:cs typeface="Times New Roman" pitchFamily="18" charset="0"/>
              </a:rPr>
              <a:t>4. Một vé được đặt (Booking) liên quan đến một chuyến bay duy nhất và một hành khách duy nhất. </a:t>
            </a:r>
            <a:endParaRPr lang="en-US" sz="2100">
              <a:latin typeface="Times New Roman" pitchFamily="18" charset="0"/>
              <a:cs typeface="Times New Roman" pitchFamily="18" charset="0"/>
            </a:endParaRPr>
          </a:p>
          <a:p>
            <a:pPr algn="just">
              <a:spcBef>
                <a:spcPts val="300"/>
              </a:spcBef>
              <a:spcAft>
                <a:spcPts val="300"/>
              </a:spcAft>
            </a:pPr>
            <a:r>
              <a:rPr lang="vi-VN" sz="2100">
                <a:latin typeface="Times New Roman" pitchFamily="18" charset="0"/>
                <a:cs typeface="Times New Roman" pitchFamily="18" charset="0"/>
              </a:rPr>
              <a:t>5. Vé được đặt (Booking) có thể được xác nhận hoặc bị hủy. </a:t>
            </a:r>
            <a:endParaRPr lang="en-US" sz="2100">
              <a:latin typeface="Times New Roman" pitchFamily="18" charset="0"/>
              <a:cs typeface="Times New Roman" pitchFamily="18" charset="0"/>
            </a:endParaRPr>
          </a:p>
          <a:p>
            <a:pPr algn="just">
              <a:spcBef>
                <a:spcPts val="300"/>
              </a:spcBef>
              <a:spcAft>
                <a:spcPts val="300"/>
              </a:spcAft>
            </a:pPr>
            <a:r>
              <a:rPr lang="vi-VN" sz="2100">
                <a:latin typeface="Times New Roman" pitchFamily="18" charset="0"/>
                <a:cs typeface="Times New Roman" pitchFamily="18" charset="0"/>
              </a:rPr>
              <a:t>6. Một chuyến bay có một sân bay đi (departure airport) và sân bay đến (arrival airport). </a:t>
            </a:r>
            <a:endParaRPr lang="en-US" sz="2100">
              <a:latin typeface="Times New Roman" pitchFamily="18" charset="0"/>
              <a:cs typeface="Times New Roman" pitchFamily="18" charset="0"/>
            </a:endParaRPr>
          </a:p>
          <a:p>
            <a:pPr algn="just">
              <a:spcBef>
                <a:spcPts val="300"/>
              </a:spcBef>
              <a:spcAft>
                <a:spcPts val="300"/>
              </a:spcAft>
            </a:pPr>
            <a:r>
              <a:rPr lang="vi-VN" sz="2100">
                <a:latin typeface="Times New Roman" pitchFamily="18" charset="0"/>
                <a:cs typeface="Times New Roman" pitchFamily="18" charset="0"/>
              </a:rPr>
              <a:t>7. Một chuyến bay có ngày và thời gian đi, và một ngày và thời gian đến. </a:t>
            </a:r>
            <a:endParaRPr lang="en-US" sz="2100">
              <a:latin typeface="Times New Roman" pitchFamily="18" charset="0"/>
              <a:cs typeface="Times New Roman" pitchFamily="18" charset="0"/>
            </a:endParaRPr>
          </a:p>
          <a:p>
            <a:pPr algn="just">
              <a:spcBef>
                <a:spcPts val="300"/>
              </a:spcBef>
              <a:spcAft>
                <a:spcPts val="300"/>
              </a:spcAft>
            </a:pPr>
            <a:r>
              <a:rPr lang="vi-VN" sz="2100">
                <a:latin typeface="Times New Roman" pitchFamily="18" charset="0"/>
                <a:cs typeface="Times New Roman" pitchFamily="18" charset="0"/>
              </a:rPr>
              <a:t>8. Một chuyến bay có thể liên quan đến các chặng dừng(stopover) tại các sân bay. 9. Một chặng dừng có thời gian đến và thời gian đi. </a:t>
            </a:r>
            <a:endParaRPr lang="en-US" sz="2100">
              <a:latin typeface="Times New Roman" pitchFamily="18" charset="0"/>
              <a:cs typeface="Times New Roman" pitchFamily="18" charset="0"/>
            </a:endParaRPr>
          </a:p>
          <a:p>
            <a:pPr algn="just">
              <a:spcBef>
                <a:spcPts val="300"/>
              </a:spcBef>
              <a:spcAft>
                <a:spcPts val="300"/>
              </a:spcAft>
            </a:pPr>
            <a:r>
              <a:rPr lang="vi-VN" sz="2100">
                <a:latin typeface="Times New Roman" pitchFamily="18" charset="0"/>
                <a:cs typeface="Times New Roman" pitchFamily="18" charset="0"/>
              </a:rPr>
              <a:t>10.Mỗi sân bay phục vụ một hoặc nhiều thành phố. (Each airport serves one or more cities).</a:t>
            </a:r>
            <a:endParaRPr lang="en-US" sz="2100">
              <a:latin typeface="Times New Roman" pitchFamily="18" charset="0"/>
              <a:cs typeface="Times New Roman" pitchFamily="18" charset="0"/>
            </a:endParaRPr>
          </a:p>
        </p:txBody>
      </p:sp>
    </p:spTree>
    <p:extLst>
      <p:ext uri="{BB962C8B-B14F-4D97-AF65-F5344CB8AC3E}">
        <p14:creationId xmlns:p14="http://schemas.microsoft.com/office/powerpoint/2010/main" val="982391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VD 2: </a:t>
            </a:r>
            <a:r>
              <a:rPr lang="vi-VN" smtClean="0"/>
              <a:t>Phát </a:t>
            </a:r>
            <a:r>
              <a:rPr lang="vi-VN"/>
              <a:t>biểu bài toán</a:t>
            </a:r>
            <a:endParaRPr lang="en-US"/>
          </a:p>
        </p:txBody>
      </p:sp>
      <p:sp>
        <p:nvSpPr>
          <p:cNvPr id="3" name="Text Placeholder 2"/>
          <p:cNvSpPr>
            <a:spLocks noGrp="1"/>
          </p:cNvSpPr>
          <p:nvPr>
            <p:ph type="body" idx="1"/>
          </p:nvPr>
        </p:nvSpPr>
        <p:spPr>
          <a:xfrm>
            <a:off x="1093844" y="1870955"/>
            <a:ext cx="8505712" cy="5016758"/>
          </a:xfrm>
        </p:spPr>
        <p:txBody>
          <a:bodyPr/>
          <a:lstStyle/>
          <a:p>
            <a:pPr algn="just">
              <a:spcBef>
                <a:spcPts val="300"/>
              </a:spcBef>
              <a:spcAft>
                <a:spcPts val="300"/>
              </a:spcAft>
            </a:pPr>
            <a:r>
              <a:rPr lang="vi-VN" sz="1600">
                <a:latin typeface="+mj-lt"/>
              </a:rPr>
              <a:t>1</a:t>
            </a:r>
            <a:r>
              <a:rPr lang="vi-VN" sz="1800">
                <a:latin typeface="+mj-lt"/>
              </a:rPr>
              <a:t>) Quá trình đào tạo (training process) được bắt đầu khi người quản lý đào tạo (training manager) nhận được yêu cầu đào tạo từ một đại diện của học viên (behalf of an employee). Yêu cầu này được tiếp nhận bởi người phụ trách (person in charge), người phụ trách kiểm tra yêu cầu đào tạo xem có đáp ứng được không, và sau đó chuyển tiếp yêu cầu hoặc được chấp nhận hoặc từ chối đến những người liên quan. </a:t>
            </a:r>
            <a:endParaRPr lang="en-US" sz="1800">
              <a:latin typeface="+mj-lt"/>
            </a:endParaRPr>
          </a:p>
          <a:p>
            <a:pPr algn="just">
              <a:spcBef>
                <a:spcPts val="300"/>
              </a:spcBef>
              <a:spcAft>
                <a:spcPts val="300"/>
              </a:spcAft>
            </a:pPr>
            <a:r>
              <a:rPr lang="vi-VN" sz="1800">
                <a:latin typeface="+mj-lt"/>
              </a:rPr>
              <a:t>2) Trong trường hợp yêu cầu được chấp nhận, người phụ trách tìm khóa học (training course) phù hợp với các yêu cầu trong danh mục của các khóa học (catalogue of registered courses). sau đó thông báo cho học viên về các nội dung khóa học và đưa ra danh sách các học kỳ tiếp theo (subsequent sessions). Khi các học viên đã quyết định, người quản lý đào tạo ghi danh những học viên và gửi đến bộ phận đào tạo liên quan </a:t>
            </a:r>
            <a:endParaRPr lang="en-US" sz="1800">
              <a:latin typeface="+mj-lt"/>
            </a:endParaRPr>
          </a:p>
          <a:p>
            <a:pPr algn="just">
              <a:spcBef>
                <a:spcPts val="300"/>
              </a:spcBef>
              <a:spcAft>
                <a:spcPts val="300"/>
              </a:spcAft>
            </a:pPr>
            <a:r>
              <a:rPr lang="vi-VN" sz="1800">
                <a:latin typeface="+mj-lt"/>
              </a:rPr>
              <a:t>3) Nếu có yêu cầu hủy khóa học, các học viên phải thông báo cho người quản lý đào tạo trong thời gian sớm nhất có thể để hủy bỏ. </a:t>
            </a:r>
            <a:endParaRPr lang="en-US" sz="1800">
              <a:latin typeface="+mj-lt"/>
            </a:endParaRPr>
          </a:p>
          <a:p>
            <a:pPr algn="just">
              <a:spcBef>
                <a:spcPts val="300"/>
              </a:spcBef>
              <a:spcAft>
                <a:spcPts val="300"/>
              </a:spcAft>
            </a:pPr>
            <a:r>
              <a:rPr lang="vi-VN" sz="1800">
                <a:latin typeface="+mj-lt"/>
              </a:rPr>
              <a:t>4) Khi kết thúc đào tạo, các học viên phải nộp một phiếu đánh giá cho người quản lý đào tạo về các khóa học mà họ đã hoàn thành, và tài liệu chứng minh các học viên đã tham dự khóa học </a:t>
            </a:r>
            <a:endParaRPr lang="en-US" sz="1800">
              <a:latin typeface="+mj-lt"/>
            </a:endParaRPr>
          </a:p>
          <a:p>
            <a:pPr algn="just">
              <a:spcBef>
                <a:spcPts val="300"/>
              </a:spcBef>
              <a:spcAft>
                <a:spcPts val="300"/>
              </a:spcAft>
            </a:pPr>
            <a:r>
              <a:rPr lang="vi-VN" sz="1800">
                <a:latin typeface="+mj-lt"/>
              </a:rPr>
              <a:t>5) Người quản lý đào tạo kiểm tra các hóa đơn từ bộ phận đào tạo chuyển đến trước khi chuyển cho nhân viên kế toán</a:t>
            </a:r>
            <a:endParaRPr lang="en-US" sz="1600">
              <a:latin typeface="+mj-lt"/>
            </a:endParaRPr>
          </a:p>
        </p:txBody>
      </p:sp>
    </p:spTree>
    <p:extLst>
      <p:ext uri="{BB962C8B-B14F-4D97-AF65-F5344CB8AC3E}">
        <p14:creationId xmlns:p14="http://schemas.microsoft.com/office/powerpoint/2010/main" val="3338849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66232" y="1187196"/>
            <a:ext cx="0" cy="5105400"/>
          </a:xfrm>
          <a:custGeom>
            <a:avLst/>
            <a:gdLst/>
            <a:ahLst/>
            <a:cxnLst/>
            <a:rect l="l" t="t" r="r" b="b"/>
            <a:pathLst>
              <a:path h="5105400">
                <a:moveTo>
                  <a:pt x="0" y="0"/>
                </a:moveTo>
                <a:lnTo>
                  <a:pt x="0" y="5105400"/>
                </a:lnTo>
              </a:path>
            </a:pathLst>
          </a:custGeom>
          <a:ln w="13716">
            <a:solidFill>
              <a:srgbClr val="000098"/>
            </a:solidFill>
          </a:ln>
        </p:spPr>
        <p:txBody>
          <a:bodyPr wrap="square" lIns="0" tIns="0" rIns="0" bIns="0" rtlCol="0"/>
          <a:lstStyle/>
          <a:p>
            <a:endParaRPr/>
          </a:p>
        </p:txBody>
      </p:sp>
      <p:sp>
        <p:nvSpPr>
          <p:cNvPr id="3" name="object 3"/>
          <p:cNvSpPr/>
          <p:nvPr/>
        </p:nvSpPr>
        <p:spPr>
          <a:xfrm>
            <a:off x="8394070" y="3342132"/>
            <a:ext cx="202692" cy="20116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679058" y="3342132"/>
            <a:ext cx="201168" cy="2011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962522" y="3342132"/>
            <a:ext cx="202692" cy="2011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394070" y="3625596"/>
            <a:ext cx="202692" cy="20269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679058" y="3625596"/>
            <a:ext cx="201168" cy="20269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962522" y="3625596"/>
            <a:ext cx="202692" cy="20269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247511" y="3625596"/>
            <a:ext cx="201168" cy="20269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394070" y="3910584"/>
            <a:ext cx="202692" cy="20116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8679058" y="3910584"/>
            <a:ext cx="201168" cy="20116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8962522" y="3910584"/>
            <a:ext cx="202692" cy="20116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9247511" y="3910584"/>
            <a:ext cx="201168" cy="201168"/>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9530975" y="3910584"/>
            <a:ext cx="202692" cy="201168"/>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8394070" y="4192525"/>
            <a:ext cx="202692" cy="204216"/>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8679058" y="4192525"/>
            <a:ext cx="201168" cy="204216"/>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8962522" y="4192525"/>
            <a:ext cx="202692" cy="204216"/>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9247511" y="4192525"/>
            <a:ext cx="201168" cy="204216"/>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8394070" y="4477511"/>
            <a:ext cx="202692" cy="202692"/>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8679058" y="4477511"/>
            <a:ext cx="201168" cy="202692"/>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8962522" y="4477511"/>
            <a:ext cx="202692" cy="202692"/>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9247511" y="4477511"/>
            <a:ext cx="201168" cy="202692"/>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9530975" y="4477511"/>
            <a:ext cx="202692" cy="202692"/>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8394070" y="4760976"/>
            <a:ext cx="202692" cy="202692"/>
          </a:xfrm>
          <a:prstGeom prst="rect">
            <a:avLst/>
          </a:prstGeom>
          <a:blipFill>
            <a:blip r:embed="rId16" cstate="print"/>
            <a:stretch>
              <a:fillRect/>
            </a:stretch>
          </a:blipFill>
        </p:spPr>
        <p:txBody>
          <a:bodyPr wrap="square" lIns="0" tIns="0" rIns="0" bIns="0" rtlCol="0"/>
          <a:lstStyle/>
          <a:p>
            <a:endParaRPr/>
          </a:p>
        </p:txBody>
      </p:sp>
      <p:sp>
        <p:nvSpPr>
          <p:cNvPr id="25" name="object 25"/>
          <p:cNvSpPr/>
          <p:nvPr/>
        </p:nvSpPr>
        <p:spPr>
          <a:xfrm>
            <a:off x="8679058" y="4760976"/>
            <a:ext cx="201168" cy="202692"/>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8962522" y="4760976"/>
            <a:ext cx="202692" cy="202692"/>
          </a:xfrm>
          <a:prstGeom prst="rect">
            <a:avLst/>
          </a:prstGeom>
          <a:blipFill>
            <a:blip r:embed="rId18" cstate="print"/>
            <a:stretch>
              <a:fillRect/>
            </a:stretch>
          </a:blipFill>
        </p:spPr>
        <p:txBody>
          <a:bodyPr wrap="square" lIns="0" tIns="0" rIns="0" bIns="0" rtlCol="0"/>
          <a:lstStyle/>
          <a:p>
            <a:endParaRPr/>
          </a:p>
        </p:txBody>
      </p:sp>
      <p:sp>
        <p:nvSpPr>
          <p:cNvPr id="27" name="object 27"/>
          <p:cNvSpPr/>
          <p:nvPr/>
        </p:nvSpPr>
        <p:spPr>
          <a:xfrm>
            <a:off x="9247511" y="4760976"/>
            <a:ext cx="201168" cy="202692"/>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8394070" y="5045964"/>
            <a:ext cx="202692" cy="201168"/>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8679058" y="5045964"/>
            <a:ext cx="201168" cy="201168"/>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8962522" y="5045964"/>
            <a:ext cx="202692" cy="201168"/>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9247511" y="5045964"/>
            <a:ext cx="201168" cy="201168"/>
          </a:xfrm>
          <a:prstGeom prst="rect">
            <a:avLst/>
          </a:prstGeom>
          <a:blipFill>
            <a:blip r:embed="rId26" cstate="print"/>
            <a:stretch>
              <a:fillRect/>
            </a:stretch>
          </a:blipFill>
        </p:spPr>
        <p:txBody>
          <a:bodyPr wrap="square" lIns="0" tIns="0" rIns="0" bIns="0" rtlCol="0"/>
          <a:lstStyle/>
          <a:p>
            <a:endParaRPr/>
          </a:p>
        </p:txBody>
      </p:sp>
      <p:sp>
        <p:nvSpPr>
          <p:cNvPr id="32" name="object 32"/>
          <p:cNvSpPr/>
          <p:nvPr/>
        </p:nvSpPr>
        <p:spPr>
          <a:xfrm>
            <a:off x="8679058" y="5329429"/>
            <a:ext cx="201168" cy="201168"/>
          </a:xfrm>
          <a:prstGeom prst="rect">
            <a:avLst/>
          </a:prstGeom>
          <a:blipFill>
            <a:blip r:embed="rId27" cstate="print"/>
            <a:stretch>
              <a:fillRect/>
            </a:stretch>
          </a:blipFill>
        </p:spPr>
        <p:txBody>
          <a:bodyPr wrap="square" lIns="0" tIns="0" rIns="0" bIns="0" rtlCol="0"/>
          <a:lstStyle/>
          <a:p>
            <a:endParaRPr/>
          </a:p>
        </p:txBody>
      </p:sp>
      <p:sp>
        <p:nvSpPr>
          <p:cNvPr id="33" name="object 33"/>
          <p:cNvSpPr/>
          <p:nvPr/>
        </p:nvSpPr>
        <p:spPr>
          <a:xfrm>
            <a:off x="9247511" y="5329429"/>
            <a:ext cx="201168" cy="201168"/>
          </a:xfrm>
          <a:prstGeom prst="rect">
            <a:avLst/>
          </a:prstGeom>
          <a:blipFill>
            <a:blip r:embed="rId28" cstate="print"/>
            <a:stretch>
              <a:fillRect/>
            </a:stretch>
          </a:blipFill>
        </p:spPr>
        <p:txBody>
          <a:bodyPr wrap="square" lIns="0" tIns="0" rIns="0" bIns="0" rtlCol="0"/>
          <a:lstStyle/>
          <a:p>
            <a:endParaRPr/>
          </a:p>
        </p:txBody>
      </p:sp>
      <p:sp>
        <p:nvSpPr>
          <p:cNvPr id="34" name="object 34"/>
          <p:cNvSpPr/>
          <p:nvPr/>
        </p:nvSpPr>
        <p:spPr>
          <a:xfrm>
            <a:off x="1155073" y="3016758"/>
            <a:ext cx="8382000" cy="0"/>
          </a:xfrm>
          <a:custGeom>
            <a:avLst/>
            <a:gdLst/>
            <a:ahLst/>
            <a:cxnLst/>
            <a:rect l="l" t="t" r="r" b="b"/>
            <a:pathLst>
              <a:path w="8382000">
                <a:moveTo>
                  <a:pt x="0" y="0"/>
                </a:moveTo>
                <a:lnTo>
                  <a:pt x="8382000" y="0"/>
                </a:lnTo>
              </a:path>
            </a:pathLst>
          </a:custGeom>
          <a:ln w="13716">
            <a:solidFill>
              <a:srgbClr val="000098"/>
            </a:solidFill>
          </a:ln>
        </p:spPr>
        <p:txBody>
          <a:bodyPr wrap="square" lIns="0" tIns="0" rIns="0" bIns="0" rtlCol="0"/>
          <a:lstStyle/>
          <a:p>
            <a:endParaRPr/>
          </a:p>
        </p:txBody>
      </p:sp>
      <p:sp>
        <p:nvSpPr>
          <p:cNvPr id="35" name="object 35"/>
          <p:cNvSpPr txBox="1">
            <a:spLocks noGrp="1"/>
          </p:cNvSpPr>
          <p:nvPr>
            <p:ph type="title"/>
          </p:nvPr>
        </p:nvSpPr>
        <p:spPr>
          <a:xfrm>
            <a:off x="1231902" y="3828288"/>
            <a:ext cx="6550024" cy="1367041"/>
          </a:xfrm>
          <a:prstGeom prst="rect">
            <a:avLst/>
          </a:prstGeom>
        </p:spPr>
        <p:txBody>
          <a:bodyPr vert="horz" wrap="square" lIns="0" tIns="12698" rIns="0" bIns="0" rtlCol="0">
            <a:spAutoFit/>
          </a:bodyPr>
          <a:lstStyle/>
          <a:p>
            <a:pPr marL="12698" algn="l">
              <a:spcBef>
                <a:spcPts val="100"/>
              </a:spcBef>
            </a:pPr>
            <a:r>
              <a:rPr lang="en-US" sz="4400"/>
              <a:t>XÂY DỰNG CÁC BIỂU ĐỒ CỦA HỆ THỐNG</a:t>
            </a:r>
            <a:endParaRPr sz="4400"/>
          </a:p>
        </p:txBody>
      </p:sp>
      <p:sp>
        <p:nvSpPr>
          <p:cNvPr id="37" name="TextBox 36"/>
          <p:cNvSpPr txBox="1"/>
          <p:nvPr/>
        </p:nvSpPr>
        <p:spPr>
          <a:xfrm>
            <a:off x="1155074" y="2254250"/>
            <a:ext cx="1905627" cy="646331"/>
          </a:xfrm>
          <a:prstGeom prst="rect">
            <a:avLst/>
          </a:prstGeom>
          <a:noFill/>
        </p:spPr>
        <p:txBody>
          <a:bodyPr wrap="square" lIns="91432" tIns="45715" rIns="91432" bIns="45715" rtlCol="0">
            <a:spAutoFit/>
          </a:bodyPr>
          <a:lstStyle/>
          <a:p>
            <a:r>
              <a:rPr lang="en-US" sz="3600" b="1"/>
              <a:t>Bước 4: </a:t>
            </a:r>
          </a:p>
        </p:txBody>
      </p:sp>
    </p:spTree>
    <p:extLst>
      <p:ext uri="{BB962C8B-B14F-4D97-AF65-F5344CB8AC3E}">
        <p14:creationId xmlns:p14="http://schemas.microsoft.com/office/powerpoint/2010/main" val="73521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66232" y="1187196"/>
            <a:ext cx="0" cy="5105400"/>
          </a:xfrm>
          <a:custGeom>
            <a:avLst/>
            <a:gdLst/>
            <a:ahLst/>
            <a:cxnLst/>
            <a:rect l="l" t="t" r="r" b="b"/>
            <a:pathLst>
              <a:path h="5105400">
                <a:moveTo>
                  <a:pt x="0" y="0"/>
                </a:moveTo>
                <a:lnTo>
                  <a:pt x="0" y="5105400"/>
                </a:lnTo>
              </a:path>
            </a:pathLst>
          </a:custGeom>
          <a:ln w="13716">
            <a:solidFill>
              <a:srgbClr val="000098"/>
            </a:solidFill>
          </a:ln>
        </p:spPr>
        <p:txBody>
          <a:bodyPr wrap="square" lIns="0" tIns="0" rIns="0" bIns="0" rtlCol="0"/>
          <a:lstStyle/>
          <a:p>
            <a:endParaRPr/>
          </a:p>
        </p:txBody>
      </p:sp>
      <p:sp>
        <p:nvSpPr>
          <p:cNvPr id="3" name="object 3"/>
          <p:cNvSpPr/>
          <p:nvPr/>
        </p:nvSpPr>
        <p:spPr>
          <a:xfrm>
            <a:off x="8394070" y="3342132"/>
            <a:ext cx="202692" cy="20116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679058" y="3342132"/>
            <a:ext cx="201168" cy="2011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962522" y="3342132"/>
            <a:ext cx="202692" cy="2011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394070" y="3625596"/>
            <a:ext cx="202692" cy="20269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679058" y="3625596"/>
            <a:ext cx="201168" cy="20269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962522" y="3625596"/>
            <a:ext cx="202692" cy="20269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247511" y="3625596"/>
            <a:ext cx="201168" cy="20269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394070" y="3910584"/>
            <a:ext cx="202692" cy="20116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8679058" y="3910584"/>
            <a:ext cx="201168" cy="20116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8962522" y="3910584"/>
            <a:ext cx="202692" cy="20116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9247511" y="3910584"/>
            <a:ext cx="201168" cy="201168"/>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9530975" y="3910584"/>
            <a:ext cx="202692" cy="201168"/>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8394070" y="4192525"/>
            <a:ext cx="202692" cy="204216"/>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8679058" y="4192525"/>
            <a:ext cx="201168" cy="204216"/>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8962522" y="4192525"/>
            <a:ext cx="202692" cy="204216"/>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9247511" y="4192525"/>
            <a:ext cx="201168" cy="204216"/>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8394070" y="4477511"/>
            <a:ext cx="202692" cy="202692"/>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8679058" y="4477511"/>
            <a:ext cx="201168" cy="202692"/>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8962522" y="4477511"/>
            <a:ext cx="202692" cy="202692"/>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9247511" y="4477511"/>
            <a:ext cx="201168" cy="202692"/>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9530975" y="4477511"/>
            <a:ext cx="202692" cy="202692"/>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8394070" y="4760976"/>
            <a:ext cx="202692" cy="202692"/>
          </a:xfrm>
          <a:prstGeom prst="rect">
            <a:avLst/>
          </a:prstGeom>
          <a:blipFill>
            <a:blip r:embed="rId16" cstate="print"/>
            <a:stretch>
              <a:fillRect/>
            </a:stretch>
          </a:blipFill>
        </p:spPr>
        <p:txBody>
          <a:bodyPr wrap="square" lIns="0" tIns="0" rIns="0" bIns="0" rtlCol="0"/>
          <a:lstStyle/>
          <a:p>
            <a:endParaRPr/>
          </a:p>
        </p:txBody>
      </p:sp>
      <p:sp>
        <p:nvSpPr>
          <p:cNvPr id="25" name="object 25"/>
          <p:cNvSpPr/>
          <p:nvPr/>
        </p:nvSpPr>
        <p:spPr>
          <a:xfrm>
            <a:off x="8679058" y="4760976"/>
            <a:ext cx="201168" cy="202692"/>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8962522" y="4760976"/>
            <a:ext cx="202692" cy="202692"/>
          </a:xfrm>
          <a:prstGeom prst="rect">
            <a:avLst/>
          </a:prstGeom>
          <a:blipFill>
            <a:blip r:embed="rId18" cstate="print"/>
            <a:stretch>
              <a:fillRect/>
            </a:stretch>
          </a:blipFill>
        </p:spPr>
        <p:txBody>
          <a:bodyPr wrap="square" lIns="0" tIns="0" rIns="0" bIns="0" rtlCol="0"/>
          <a:lstStyle/>
          <a:p>
            <a:endParaRPr/>
          </a:p>
        </p:txBody>
      </p:sp>
      <p:sp>
        <p:nvSpPr>
          <p:cNvPr id="27" name="object 27"/>
          <p:cNvSpPr/>
          <p:nvPr/>
        </p:nvSpPr>
        <p:spPr>
          <a:xfrm>
            <a:off x="9247511" y="4760976"/>
            <a:ext cx="201168" cy="202692"/>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8394070" y="5045964"/>
            <a:ext cx="202692" cy="201168"/>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8679058" y="5045964"/>
            <a:ext cx="201168" cy="201168"/>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8962522" y="5045964"/>
            <a:ext cx="202692" cy="201168"/>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9247511" y="5045964"/>
            <a:ext cx="201168" cy="201168"/>
          </a:xfrm>
          <a:prstGeom prst="rect">
            <a:avLst/>
          </a:prstGeom>
          <a:blipFill>
            <a:blip r:embed="rId26" cstate="print"/>
            <a:stretch>
              <a:fillRect/>
            </a:stretch>
          </a:blipFill>
        </p:spPr>
        <p:txBody>
          <a:bodyPr wrap="square" lIns="0" tIns="0" rIns="0" bIns="0" rtlCol="0"/>
          <a:lstStyle/>
          <a:p>
            <a:endParaRPr/>
          </a:p>
        </p:txBody>
      </p:sp>
      <p:sp>
        <p:nvSpPr>
          <p:cNvPr id="32" name="object 32"/>
          <p:cNvSpPr/>
          <p:nvPr/>
        </p:nvSpPr>
        <p:spPr>
          <a:xfrm>
            <a:off x="8679058" y="5329429"/>
            <a:ext cx="201168" cy="201168"/>
          </a:xfrm>
          <a:prstGeom prst="rect">
            <a:avLst/>
          </a:prstGeom>
          <a:blipFill>
            <a:blip r:embed="rId27" cstate="print"/>
            <a:stretch>
              <a:fillRect/>
            </a:stretch>
          </a:blipFill>
        </p:spPr>
        <p:txBody>
          <a:bodyPr wrap="square" lIns="0" tIns="0" rIns="0" bIns="0" rtlCol="0"/>
          <a:lstStyle/>
          <a:p>
            <a:endParaRPr/>
          </a:p>
        </p:txBody>
      </p:sp>
      <p:sp>
        <p:nvSpPr>
          <p:cNvPr id="33" name="object 33"/>
          <p:cNvSpPr/>
          <p:nvPr/>
        </p:nvSpPr>
        <p:spPr>
          <a:xfrm>
            <a:off x="9247511" y="5329429"/>
            <a:ext cx="201168" cy="201168"/>
          </a:xfrm>
          <a:prstGeom prst="rect">
            <a:avLst/>
          </a:prstGeom>
          <a:blipFill>
            <a:blip r:embed="rId28" cstate="print"/>
            <a:stretch>
              <a:fillRect/>
            </a:stretch>
          </a:blipFill>
        </p:spPr>
        <p:txBody>
          <a:bodyPr wrap="square" lIns="0" tIns="0" rIns="0" bIns="0" rtlCol="0"/>
          <a:lstStyle/>
          <a:p>
            <a:endParaRPr/>
          </a:p>
        </p:txBody>
      </p:sp>
      <p:sp>
        <p:nvSpPr>
          <p:cNvPr id="34" name="object 34"/>
          <p:cNvSpPr/>
          <p:nvPr/>
        </p:nvSpPr>
        <p:spPr>
          <a:xfrm>
            <a:off x="1155073" y="3016758"/>
            <a:ext cx="8382000" cy="0"/>
          </a:xfrm>
          <a:custGeom>
            <a:avLst/>
            <a:gdLst/>
            <a:ahLst/>
            <a:cxnLst/>
            <a:rect l="l" t="t" r="r" b="b"/>
            <a:pathLst>
              <a:path w="8382000">
                <a:moveTo>
                  <a:pt x="0" y="0"/>
                </a:moveTo>
                <a:lnTo>
                  <a:pt x="8382000" y="0"/>
                </a:lnTo>
              </a:path>
            </a:pathLst>
          </a:custGeom>
          <a:ln w="13716">
            <a:solidFill>
              <a:srgbClr val="000098"/>
            </a:solidFill>
          </a:ln>
        </p:spPr>
        <p:txBody>
          <a:bodyPr wrap="square" lIns="0" tIns="0" rIns="0" bIns="0" rtlCol="0"/>
          <a:lstStyle/>
          <a:p>
            <a:endParaRPr/>
          </a:p>
        </p:txBody>
      </p:sp>
      <p:sp>
        <p:nvSpPr>
          <p:cNvPr id="35" name="object 35"/>
          <p:cNvSpPr txBox="1">
            <a:spLocks noGrp="1"/>
          </p:cNvSpPr>
          <p:nvPr>
            <p:ph type="title"/>
          </p:nvPr>
        </p:nvSpPr>
        <p:spPr>
          <a:xfrm>
            <a:off x="1231902" y="3828289"/>
            <a:ext cx="6550024" cy="689932"/>
          </a:xfrm>
          <a:prstGeom prst="rect">
            <a:avLst/>
          </a:prstGeom>
        </p:spPr>
        <p:txBody>
          <a:bodyPr vert="horz" wrap="square" lIns="0" tIns="12698" rIns="0" bIns="0" rtlCol="0">
            <a:spAutoFit/>
          </a:bodyPr>
          <a:lstStyle/>
          <a:p>
            <a:pPr marL="12698" algn="l">
              <a:spcBef>
                <a:spcPts val="100"/>
              </a:spcBef>
            </a:pPr>
            <a:r>
              <a:rPr lang="en-US" sz="4400"/>
              <a:t>BIỂU ĐỒ USE CASE</a:t>
            </a:r>
            <a:endParaRPr sz="4400"/>
          </a:p>
        </p:txBody>
      </p:sp>
      <p:sp>
        <p:nvSpPr>
          <p:cNvPr id="37" name="TextBox 36"/>
          <p:cNvSpPr txBox="1"/>
          <p:nvPr/>
        </p:nvSpPr>
        <p:spPr>
          <a:xfrm>
            <a:off x="1155074" y="2254250"/>
            <a:ext cx="2820028" cy="646331"/>
          </a:xfrm>
          <a:prstGeom prst="rect">
            <a:avLst/>
          </a:prstGeom>
          <a:noFill/>
        </p:spPr>
        <p:txBody>
          <a:bodyPr wrap="square" lIns="91432" tIns="45715" rIns="91432" bIns="45715" rtlCol="0">
            <a:spAutoFit/>
          </a:bodyPr>
          <a:lstStyle/>
          <a:p>
            <a:r>
              <a:rPr lang="en-US" sz="3600" b="1"/>
              <a:t>Bước 4.1: </a:t>
            </a:r>
          </a:p>
        </p:txBody>
      </p:sp>
    </p:spTree>
    <p:extLst>
      <p:ext uri="{BB962C8B-B14F-4D97-AF65-F5344CB8AC3E}">
        <p14:creationId xmlns:p14="http://schemas.microsoft.com/office/powerpoint/2010/main" val="3070491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smtClean="0"/>
              <a:t>Mục đích của use case</a:t>
            </a:r>
            <a:endParaRPr lang="en-US" smtClean="0"/>
          </a:p>
        </p:txBody>
      </p:sp>
      <p:sp>
        <p:nvSpPr>
          <p:cNvPr id="4099" name="Rectangle 3"/>
          <p:cNvSpPr>
            <a:spLocks noGrp="1" noChangeArrowheads="1"/>
          </p:cNvSpPr>
          <p:nvPr>
            <p:ph type="body" idx="1"/>
          </p:nvPr>
        </p:nvSpPr>
        <p:spPr>
          <a:xfrm>
            <a:off x="1093844" y="1870954"/>
            <a:ext cx="8505712" cy="4724371"/>
          </a:xfrm>
        </p:spPr>
        <p:txBody>
          <a:bodyPr/>
          <a:lstStyle/>
          <a:p>
            <a:pPr algn="just">
              <a:spcBef>
                <a:spcPts val="1200"/>
              </a:spcBef>
              <a:spcAft>
                <a:spcPts val="600"/>
              </a:spcAft>
            </a:pPr>
            <a:r>
              <a:rPr lang="fr-FR" sz="3000"/>
              <a:t>	</a:t>
            </a:r>
            <a:r>
              <a:rPr lang="fr-FR" sz="3000" b="1">
                <a:solidFill>
                  <a:srgbClr val="FF0000"/>
                </a:solidFill>
                <a:latin typeface="Times New Roman" pitchFamily="18" charset="0"/>
                <a:cs typeface="Times New Roman" pitchFamily="18" charset="0"/>
              </a:rPr>
              <a:t>Ca sử dụng biểu diễn những chức năng mà hệ thống cần làm</a:t>
            </a:r>
          </a:p>
          <a:p>
            <a:pPr algn="just">
              <a:spcBef>
                <a:spcPts val="1200"/>
              </a:spcBef>
              <a:spcAft>
                <a:spcPts val="600"/>
              </a:spcAft>
            </a:pPr>
            <a:r>
              <a:rPr lang="fr-FR" sz="3000"/>
              <a:t>Các ca sử dụng cho phép:</a:t>
            </a:r>
          </a:p>
          <a:p>
            <a:pPr lvl="1" algn="just">
              <a:spcBef>
                <a:spcPts val="1200"/>
              </a:spcBef>
              <a:spcAft>
                <a:spcPts val="600"/>
              </a:spcAft>
            </a:pPr>
            <a:r>
              <a:rPr lang="fr-FR" sz="2500"/>
              <a:t>+ Biết được hành vi của hệ thống mà không cần xác định làm thế nào hành vi này thực hiện</a:t>
            </a:r>
          </a:p>
          <a:p>
            <a:pPr lvl="1" algn="just">
              <a:spcBef>
                <a:spcPts val="1200"/>
              </a:spcBef>
              <a:spcAft>
                <a:spcPts val="600"/>
              </a:spcAft>
            </a:pPr>
            <a:r>
              <a:rPr lang="fr-FR" sz="2500"/>
              <a:t>+ Định nghĩa những hạn chế chính xác của hệ thống</a:t>
            </a:r>
          </a:p>
          <a:p>
            <a:pPr lvl="1" algn="just">
              <a:spcBef>
                <a:spcPts val="1200"/>
              </a:spcBef>
              <a:spcAft>
                <a:spcPts val="600"/>
              </a:spcAft>
            </a:pPr>
            <a:r>
              <a:rPr lang="fr-FR" sz="2500"/>
              <a:t>+ Cho người phát triển hiểu rõ hơn những gì mà khách hàng và người sử dụng chờ đợi</a:t>
            </a:r>
          </a:p>
          <a:p>
            <a:pPr eaLnBrk="1" hangingPunct="1"/>
            <a:endParaRPr lang="en-US" sz="2700"/>
          </a:p>
        </p:txBody>
      </p:sp>
    </p:spTree>
    <p:extLst>
      <p:ext uri="{BB962C8B-B14F-4D97-AF65-F5344CB8AC3E}">
        <p14:creationId xmlns:p14="http://schemas.microsoft.com/office/powerpoint/2010/main" val="700049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3301" y="781051"/>
            <a:ext cx="7159363" cy="615553"/>
          </a:xfrm>
        </p:spPr>
        <p:txBody>
          <a:bodyPr/>
          <a:lstStyle/>
          <a:p>
            <a:pPr eaLnBrk="1" hangingPunct="1"/>
            <a:r>
              <a:rPr lang="fr-FR" smtClean="0"/>
              <a:t>Mô hình ca sử dụng</a:t>
            </a:r>
            <a:endParaRPr lang="en-US" smtClean="0"/>
          </a:p>
        </p:txBody>
      </p:sp>
      <p:sp>
        <p:nvSpPr>
          <p:cNvPr id="5123" name="Rectangle 3"/>
          <p:cNvSpPr>
            <a:spLocks noGrp="1" noChangeArrowheads="1"/>
          </p:cNvSpPr>
          <p:nvPr>
            <p:ph type="body" idx="1"/>
          </p:nvPr>
        </p:nvSpPr>
        <p:spPr>
          <a:xfrm>
            <a:off x="650988" y="1492250"/>
            <a:ext cx="8505712" cy="6138148"/>
          </a:xfrm>
        </p:spPr>
        <p:txBody>
          <a:bodyPr/>
          <a:lstStyle/>
          <a:p>
            <a:pPr>
              <a:lnSpc>
                <a:spcPct val="90000"/>
              </a:lnSpc>
              <a:spcBef>
                <a:spcPts val="600"/>
              </a:spcBef>
              <a:spcAft>
                <a:spcPts val="600"/>
              </a:spcAft>
            </a:pPr>
            <a:r>
              <a:rPr lang="fr-FR" sz="3000" b="1"/>
              <a:t>Một biểu đồ ca sử dụng bao gồm:</a:t>
            </a:r>
          </a:p>
          <a:p>
            <a:pPr lvl="1">
              <a:lnSpc>
                <a:spcPct val="90000"/>
              </a:lnSpc>
              <a:spcBef>
                <a:spcPts val="600"/>
              </a:spcBef>
              <a:spcAft>
                <a:spcPts val="600"/>
              </a:spcAft>
            </a:pPr>
            <a:r>
              <a:rPr lang="fr-FR" sz="2500"/>
              <a:t>Các tác nhân</a:t>
            </a:r>
          </a:p>
          <a:p>
            <a:pPr lvl="1">
              <a:lnSpc>
                <a:spcPct val="90000"/>
              </a:lnSpc>
              <a:spcBef>
                <a:spcPts val="600"/>
              </a:spcBef>
              <a:spcAft>
                <a:spcPts val="600"/>
              </a:spcAft>
            </a:pPr>
            <a:r>
              <a:rPr lang="fr-FR" sz="2500"/>
              <a:t>Các ca sử dụng</a:t>
            </a:r>
          </a:p>
          <a:p>
            <a:pPr lvl="1">
              <a:lnSpc>
                <a:spcPct val="90000"/>
              </a:lnSpc>
              <a:spcBef>
                <a:spcPts val="600"/>
              </a:spcBef>
              <a:spcAft>
                <a:spcPts val="600"/>
              </a:spcAft>
            </a:pPr>
            <a:r>
              <a:rPr lang="fr-FR" sz="2500"/>
              <a:t>Quan hệ giữa các tác nhân và các ca sử dụng</a:t>
            </a:r>
          </a:p>
          <a:p>
            <a:pPr>
              <a:lnSpc>
                <a:spcPct val="90000"/>
              </a:lnSpc>
              <a:spcBef>
                <a:spcPts val="600"/>
              </a:spcBef>
              <a:spcAft>
                <a:spcPts val="600"/>
              </a:spcAft>
            </a:pPr>
            <a:r>
              <a:rPr lang="fr-FR" sz="3000" b="1"/>
              <a:t>Một mô hình ca sử dụng được định nghĩa bởi:</a:t>
            </a:r>
          </a:p>
          <a:p>
            <a:pPr lvl="1">
              <a:lnSpc>
                <a:spcPct val="90000"/>
              </a:lnSpc>
              <a:spcBef>
                <a:spcPts val="600"/>
              </a:spcBef>
              <a:spcAft>
                <a:spcPts val="600"/>
              </a:spcAft>
            </a:pPr>
            <a:r>
              <a:rPr lang="fr-FR" sz="2500"/>
              <a:t>Các biểu đồ ca sử dụng</a:t>
            </a:r>
          </a:p>
          <a:p>
            <a:pPr lvl="1">
              <a:lnSpc>
                <a:spcPct val="90000"/>
              </a:lnSpc>
              <a:spcBef>
                <a:spcPts val="600"/>
              </a:spcBef>
              <a:spcAft>
                <a:spcPts val="600"/>
              </a:spcAft>
            </a:pPr>
            <a:r>
              <a:rPr lang="fr-FR" sz="2500"/>
              <a:t>Phần mô tả bằng lời các kịch bản sử dụng</a:t>
            </a:r>
          </a:p>
          <a:p>
            <a:pPr marL="0" lvl="1">
              <a:lnSpc>
                <a:spcPct val="90000"/>
              </a:lnSpc>
              <a:spcBef>
                <a:spcPts val="600"/>
              </a:spcBef>
              <a:spcAft>
                <a:spcPts val="600"/>
              </a:spcAft>
            </a:pPr>
            <a:r>
              <a:rPr lang="fr-FR" sz="3200" b="1"/>
              <a:t>Phần mô tả các kịch bản dùng:</a:t>
            </a:r>
          </a:p>
          <a:p>
            <a:pPr lvl="2">
              <a:lnSpc>
                <a:spcPct val="90000"/>
              </a:lnSpc>
              <a:spcBef>
                <a:spcPts val="600"/>
              </a:spcBef>
              <a:spcAft>
                <a:spcPts val="600"/>
              </a:spcAft>
            </a:pPr>
            <a:r>
              <a:rPr lang="fr-FR" sz="2400"/>
              <a:t>Biểu đồ tuần tự</a:t>
            </a:r>
          </a:p>
          <a:p>
            <a:pPr lvl="2">
              <a:lnSpc>
                <a:spcPct val="90000"/>
              </a:lnSpc>
              <a:spcBef>
                <a:spcPts val="600"/>
              </a:spcBef>
              <a:spcAft>
                <a:spcPts val="600"/>
              </a:spcAft>
            </a:pPr>
            <a:r>
              <a:rPr lang="fr-FR" sz="2400"/>
              <a:t>Biểu đồ tương tác</a:t>
            </a:r>
          </a:p>
          <a:p>
            <a:pPr lvl="2">
              <a:lnSpc>
                <a:spcPct val="90000"/>
              </a:lnSpc>
              <a:spcBef>
                <a:spcPts val="600"/>
              </a:spcBef>
              <a:spcAft>
                <a:spcPts val="600"/>
              </a:spcAft>
            </a:pPr>
            <a:r>
              <a:rPr lang="fr-FR" sz="2400"/>
              <a:t>Biểu đồ hoạt động</a:t>
            </a:r>
          </a:p>
          <a:p>
            <a:pPr eaLnBrk="1" hangingPunct="1">
              <a:lnSpc>
                <a:spcPct val="90000"/>
              </a:lnSpc>
              <a:buFont typeface="Wingdings" pitchFamily="2" charset="2"/>
              <a:buNone/>
            </a:pPr>
            <a:r>
              <a:rPr lang="fr-FR" sz="3000"/>
              <a:t>	</a:t>
            </a:r>
            <a:endParaRPr lang="en-US" sz="3000"/>
          </a:p>
        </p:txBody>
      </p:sp>
    </p:spTree>
    <p:extLst>
      <p:ext uri="{BB962C8B-B14F-4D97-AF65-F5344CB8AC3E}">
        <p14:creationId xmlns:p14="http://schemas.microsoft.com/office/powerpoint/2010/main" val="594638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3301" y="730251"/>
            <a:ext cx="3627723" cy="615553"/>
          </a:xfrm>
        </p:spPr>
        <p:txBody>
          <a:bodyPr/>
          <a:lstStyle/>
          <a:p>
            <a:pPr eaLnBrk="1" hangingPunct="1"/>
            <a:r>
              <a:rPr lang="fr-FR" smtClean="0"/>
              <a:t>Các tác nhân</a:t>
            </a:r>
            <a:endParaRPr lang="en-US" smtClean="0"/>
          </a:p>
        </p:txBody>
      </p:sp>
      <p:sp>
        <p:nvSpPr>
          <p:cNvPr id="6147" name="Rectangle 3"/>
          <p:cNvSpPr>
            <a:spLocks noGrp="1" noChangeArrowheads="1"/>
          </p:cNvSpPr>
          <p:nvPr>
            <p:ph type="body" idx="1"/>
          </p:nvPr>
        </p:nvSpPr>
        <p:spPr>
          <a:xfrm>
            <a:off x="1093844" y="1870956"/>
            <a:ext cx="8505712" cy="1492716"/>
          </a:xfrm>
        </p:spPr>
        <p:txBody>
          <a:bodyPr/>
          <a:lstStyle/>
          <a:p>
            <a:pPr algn="just">
              <a:spcBef>
                <a:spcPts val="600"/>
              </a:spcBef>
              <a:spcAft>
                <a:spcPts val="600"/>
              </a:spcAft>
            </a:pPr>
            <a:r>
              <a:rPr lang="fr-FR" sz="2900" b="1">
                <a:latin typeface="Times New Roman" pitchFamily="18" charset="0"/>
                <a:cs typeface="Times New Roman" pitchFamily="18" charset="0"/>
              </a:rPr>
              <a:t>Một tác nhân là một người hoặc một thiết bị, hệ thống bên ngoài có phản ứng với hệ thống</a:t>
            </a:r>
          </a:p>
          <a:p>
            <a:pPr algn="just">
              <a:spcBef>
                <a:spcPts val="600"/>
              </a:spcBef>
              <a:spcAft>
                <a:spcPts val="600"/>
              </a:spcAft>
            </a:pPr>
            <a:r>
              <a:rPr lang="fr-FR" sz="2900" b="1">
                <a:latin typeface="Times New Roman" pitchFamily="18" charset="0"/>
                <a:cs typeface="Times New Roman" pitchFamily="18" charset="0"/>
              </a:rPr>
              <a:t>Quan hệ giữa các tác nhân: tổng quát hóa (thừa kế)</a:t>
            </a:r>
            <a:endParaRPr lang="en-US" sz="2900" b="1">
              <a:latin typeface="Times New Roman" pitchFamily="18" charset="0"/>
              <a:cs typeface="Times New Roman" pitchFamily="18" charset="0"/>
            </a:endParaRPr>
          </a:p>
        </p:txBody>
      </p:sp>
      <p:grpSp>
        <p:nvGrpSpPr>
          <p:cNvPr id="2" name="Group 1"/>
          <p:cNvGrpSpPr/>
          <p:nvPr/>
        </p:nvGrpSpPr>
        <p:grpSpPr>
          <a:xfrm>
            <a:off x="4823846" y="659953"/>
            <a:ext cx="588510" cy="872848"/>
            <a:chOff x="4737100" y="501650"/>
            <a:chExt cx="588510" cy="872848"/>
          </a:xfrm>
        </p:grpSpPr>
        <p:sp>
          <p:nvSpPr>
            <p:cNvPr id="6148" name="Oval 4"/>
            <p:cNvSpPr>
              <a:spLocks noChangeArrowheads="1"/>
            </p:cNvSpPr>
            <p:nvPr/>
          </p:nvSpPr>
          <p:spPr bwMode="auto">
            <a:xfrm>
              <a:off x="4820643" y="501650"/>
              <a:ext cx="504966" cy="316604"/>
            </a:xfrm>
            <a:prstGeom prst="ellipse">
              <a:avLst/>
            </a:prstGeom>
            <a:solidFill>
              <a:schemeClr val="bg1"/>
            </a:solidFill>
            <a:ln w="9525">
              <a:solidFill>
                <a:schemeClr val="tx1"/>
              </a:solidFill>
              <a:round/>
              <a:headEnd/>
              <a:tailEnd/>
            </a:ln>
          </p:spPr>
          <p:txBody>
            <a:bodyPr wrap="none" lIns="104268" tIns="52133" rIns="104268" bIns="52133" anchor="ctr"/>
            <a:lstStyle/>
            <a:p>
              <a:pPr eaLnBrk="0" fontAlgn="base" hangingPunct="0">
                <a:spcBef>
                  <a:spcPct val="0"/>
                </a:spcBef>
                <a:spcAft>
                  <a:spcPct val="0"/>
                </a:spcAft>
              </a:pPr>
              <a:endParaRPr lang="en-US" smtClean="0">
                <a:solidFill>
                  <a:srgbClr val="000000"/>
                </a:solidFill>
              </a:endParaRPr>
            </a:p>
          </p:txBody>
        </p:sp>
        <p:sp>
          <p:nvSpPr>
            <p:cNvPr id="6149" name="Line 5"/>
            <p:cNvSpPr>
              <a:spLocks noChangeShapeType="1"/>
            </p:cNvSpPr>
            <p:nvPr/>
          </p:nvSpPr>
          <p:spPr bwMode="auto">
            <a:xfrm>
              <a:off x="5073126" y="818253"/>
              <a:ext cx="0" cy="2378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eaLnBrk="0" fontAlgn="base" hangingPunct="0">
                <a:spcBef>
                  <a:spcPct val="0"/>
                </a:spcBef>
                <a:spcAft>
                  <a:spcPct val="0"/>
                </a:spcAft>
              </a:pPr>
              <a:endParaRPr lang="en-US" smtClean="0">
                <a:solidFill>
                  <a:srgbClr val="000000"/>
                </a:solidFill>
              </a:endParaRPr>
            </a:p>
          </p:txBody>
        </p:sp>
        <p:sp>
          <p:nvSpPr>
            <p:cNvPr id="6150" name="Line 6"/>
            <p:cNvSpPr>
              <a:spLocks noChangeShapeType="1"/>
            </p:cNvSpPr>
            <p:nvPr/>
          </p:nvSpPr>
          <p:spPr bwMode="auto">
            <a:xfrm flipH="1">
              <a:off x="4820644" y="1056145"/>
              <a:ext cx="252483" cy="318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eaLnBrk="0" fontAlgn="base" hangingPunct="0">
                <a:spcBef>
                  <a:spcPct val="0"/>
                </a:spcBef>
                <a:spcAft>
                  <a:spcPct val="0"/>
                </a:spcAft>
              </a:pPr>
              <a:endParaRPr lang="en-US" smtClean="0">
                <a:solidFill>
                  <a:srgbClr val="000000"/>
                </a:solidFill>
              </a:endParaRPr>
            </a:p>
          </p:txBody>
        </p:sp>
        <p:sp>
          <p:nvSpPr>
            <p:cNvPr id="6151" name="Line 7"/>
            <p:cNvSpPr>
              <a:spLocks noChangeShapeType="1"/>
            </p:cNvSpPr>
            <p:nvPr/>
          </p:nvSpPr>
          <p:spPr bwMode="auto">
            <a:xfrm>
              <a:off x="5073127" y="1056145"/>
              <a:ext cx="252483" cy="318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eaLnBrk="0" fontAlgn="base" hangingPunct="0">
                <a:spcBef>
                  <a:spcPct val="0"/>
                </a:spcBef>
                <a:spcAft>
                  <a:spcPct val="0"/>
                </a:spcAft>
              </a:pPr>
              <a:endParaRPr lang="en-US" smtClean="0">
                <a:solidFill>
                  <a:srgbClr val="000000"/>
                </a:solidFill>
              </a:endParaRPr>
            </a:p>
          </p:txBody>
        </p:sp>
        <p:sp>
          <p:nvSpPr>
            <p:cNvPr id="6152" name="Line 8"/>
            <p:cNvSpPr>
              <a:spLocks noChangeShapeType="1"/>
            </p:cNvSpPr>
            <p:nvPr/>
          </p:nvSpPr>
          <p:spPr bwMode="auto">
            <a:xfrm>
              <a:off x="4737100" y="896967"/>
              <a:ext cx="5885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eaLnBrk="0" fontAlgn="base" hangingPunct="0">
                <a:spcBef>
                  <a:spcPct val="0"/>
                </a:spcBef>
                <a:spcAft>
                  <a:spcPct val="0"/>
                </a:spcAft>
              </a:pPr>
              <a:endParaRPr lang="en-US" smtClean="0">
                <a:solidFill>
                  <a:srgbClr val="000000"/>
                </a:solidFill>
              </a:endParaRPr>
            </a:p>
          </p:txBody>
        </p:sp>
      </p:grpSp>
      <p:grpSp>
        <p:nvGrpSpPr>
          <p:cNvPr id="6153" name="Group 14"/>
          <p:cNvGrpSpPr>
            <a:grpSpLocks/>
          </p:cNvGrpSpPr>
          <p:nvPr/>
        </p:nvGrpSpPr>
        <p:grpSpPr bwMode="auto">
          <a:xfrm>
            <a:off x="3943328" y="3614944"/>
            <a:ext cx="1009932" cy="1429088"/>
            <a:chOff x="2880" y="2432"/>
            <a:chExt cx="544" cy="817"/>
          </a:xfrm>
        </p:grpSpPr>
        <p:sp>
          <p:nvSpPr>
            <p:cNvPr id="6181" name="Oval 9"/>
            <p:cNvSpPr>
              <a:spLocks noChangeArrowheads="1"/>
            </p:cNvSpPr>
            <p:nvPr/>
          </p:nvSpPr>
          <p:spPr bwMode="auto">
            <a:xfrm>
              <a:off x="2986" y="2432"/>
              <a:ext cx="317" cy="318"/>
            </a:xfrm>
            <a:prstGeom prst="ellipse">
              <a:avLst/>
            </a:prstGeom>
            <a:solidFill>
              <a:schemeClr val="bg1"/>
            </a:solidFill>
            <a:ln w="28575">
              <a:solidFill>
                <a:schemeClr val="tx1"/>
              </a:solidFill>
              <a:round/>
              <a:headEnd/>
              <a:tailEnd/>
            </a:ln>
          </p:spPr>
          <p:txBody>
            <a:bodyPr wrap="none" anchor="ctr"/>
            <a:lstStyle/>
            <a:p>
              <a:pPr eaLnBrk="0" fontAlgn="base" hangingPunct="0">
                <a:spcBef>
                  <a:spcPct val="0"/>
                </a:spcBef>
                <a:spcAft>
                  <a:spcPct val="0"/>
                </a:spcAft>
              </a:pPr>
              <a:endParaRPr lang="en-US" smtClean="0">
                <a:solidFill>
                  <a:srgbClr val="000000"/>
                </a:solidFill>
              </a:endParaRPr>
            </a:p>
          </p:txBody>
        </p:sp>
        <p:sp>
          <p:nvSpPr>
            <p:cNvPr id="6182" name="Line 10"/>
            <p:cNvSpPr>
              <a:spLocks noChangeShapeType="1"/>
            </p:cNvSpPr>
            <p:nvPr/>
          </p:nvSpPr>
          <p:spPr bwMode="auto">
            <a:xfrm>
              <a:off x="3152" y="2750"/>
              <a:ext cx="0" cy="2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83" name="Line 11"/>
            <p:cNvSpPr>
              <a:spLocks noChangeShapeType="1"/>
            </p:cNvSpPr>
            <p:nvPr/>
          </p:nvSpPr>
          <p:spPr bwMode="auto">
            <a:xfrm flipH="1">
              <a:off x="2925" y="2976"/>
              <a:ext cx="227"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84" name="Line 12"/>
            <p:cNvSpPr>
              <a:spLocks noChangeShapeType="1"/>
            </p:cNvSpPr>
            <p:nvPr/>
          </p:nvSpPr>
          <p:spPr bwMode="auto">
            <a:xfrm>
              <a:off x="3152" y="2976"/>
              <a:ext cx="227"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85" name="Line 13"/>
            <p:cNvSpPr>
              <a:spLocks noChangeShapeType="1"/>
            </p:cNvSpPr>
            <p:nvPr/>
          </p:nvSpPr>
          <p:spPr bwMode="auto">
            <a:xfrm>
              <a:off x="2880" y="2840"/>
              <a:ext cx="5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6154" name="Group 15"/>
          <p:cNvGrpSpPr>
            <a:grpSpLocks/>
          </p:cNvGrpSpPr>
          <p:nvPr/>
        </p:nvGrpSpPr>
        <p:grpSpPr bwMode="auto">
          <a:xfrm>
            <a:off x="5206782" y="5482836"/>
            <a:ext cx="1009932" cy="1429089"/>
            <a:chOff x="2880" y="2432"/>
            <a:chExt cx="544" cy="817"/>
          </a:xfrm>
        </p:grpSpPr>
        <p:sp>
          <p:nvSpPr>
            <p:cNvPr id="6176" name="Oval 16"/>
            <p:cNvSpPr>
              <a:spLocks noChangeArrowheads="1"/>
            </p:cNvSpPr>
            <p:nvPr/>
          </p:nvSpPr>
          <p:spPr bwMode="auto">
            <a:xfrm>
              <a:off x="2986" y="2432"/>
              <a:ext cx="317" cy="318"/>
            </a:xfrm>
            <a:prstGeom prst="ellipse">
              <a:avLst/>
            </a:prstGeom>
            <a:solidFill>
              <a:schemeClr val="bg1"/>
            </a:solidFill>
            <a:ln w="28575">
              <a:solidFill>
                <a:schemeClr val="tx1"/>
              </a:solidFill>
              <a:round/>
              <a:headEnd/>
              <a:tailEnd/>
            </a:ln>
          </p:spPr>
          <p:txBody>
            <a:bodyPr wrap="none" anchor="ctr"/>
            <a:lstStyle/>
            <a:p>
              <a:pPr eaLnBrk="0" fontAlgn="base" hangingPunct="0">
                <a:spcBef>
                  <a:spcPct val="0"/>
                </a:spcBef>
                <a:spcAft>
                  <a:spcPct val="0"/>
                </a:spcAft>
              </a:pPr>
              <a:endParaRPr lang="en-US" smtClean="0">
                <a:solidFill>
                  <a:srgbClr val="000000"/>
                </a:solidFill>
              </a:endParaRPr>
            </a:p>
          </p:txBody>
        </p:sp>
        <p:sp>
          <p:nvSpPr>
            <p:cNvPr id="6177" name="Line 17"/>
            <p:cNvSpPr>
              <a:spLocks noChangeShapeType="1"/>
            </p:cNvSpPr>
            <p:nvPr/>
          </p:nvSpPr>
          <p:spPr bwMode="auto">
            <a:xfrm>
              <a:off x="3152" y="2750"/>
              <a:ext cx="0" cy="2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78" name="Line 18"/>
            <p:cNvSpPr>
              <a:spLocks noChangeShapeType="1"/>
            </p:cNvSpPr>
            <p:nvPr/>
          </p:nvSpPr>
          <p:spPr bwMode="auto">
            <a:xfrm flipH="1">
              <a:off x="2925" y="2976"/>
              <a:ext cx="227"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79" name="Line 19"/>
            <p:cNvSpPr>
              <a:spLocks noChangeShapeType="1"/>
            </p:cNvSpPr>
            <p:nvPr/>
          </p:nvSpPr>
          <p:spPr bwMode="auto">
            <a:xfrm>
              <a:off x="3152" y="2976"/>
              <a:ext cx="227"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80" name="Line 20"/>
            <p:cNvSpPr>
              <a:spLocks noChangeShapeType="1"/>
            </p:cNvSpPr>
            <p:nvPr/>
          </p:nvSpPr>
          <p:spPr bwMode="auto">
            <a:xfrm>
              <a:off x="2880" y="2840"/>
              <a:ext cx="5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6155" name="Group 21"/>
          <p:cNvGrpSpPr>
            <a:grpSpLocks/>
          </p:cNvGrpSpPr>
          <p:nvPr/>
        </p:nvGrpSpPr>
        <p:grpSpPr bwMode="auto">
          <a:xfrm>
            <a:off x="2208575" y="5445229"/>
            <a:ext cx="1009932" cy="1429088"/>
            <a:chOff x="2880" y="2432"/>
            <a:chExt cx="544" cy="817"/>
          </a:xfrm>
        </p:grpSpPr>
        <p:sp>
          <p:nvSpPr>
            <p:cNvPr id="6171" name="Oval 22"/>
            <p:cNvSpPr>
              <a:spLocks noChangeArrowheads="1"/>
            </p:cNvSpPr>
            <p:nvPr/>
          </p:nvSpPr>
          <p:spPr bwMode="auto">
            <a:xfrm>
              <a:off x="2986" y="2432"/>
              <a:ext cx="317" cy="318"/>
            </a:xfrm>
            <a:prstGeom prst="ellipse">
              <a:avLst/>
            </a:prstGeom>
            <a:solidFill>
              <a:schemeClr val="bg1"/>
            </a:solidFill>
            <a:ln w="28575">
              <a:solidFill>
                <a:schemeClr val="tx1"/>
              </a:solidFill>
              <a:round/>
              <a:headEnd/>
              <a:tailEnd/>
            </a:ln>
          </p:spPr>
          <p:txBody>
            <a:bodyPr wrap="none" anchor="ctr"/>
            <a:lstStyle/>
            <a:p>
              <a:pPr eaLnBrk="0" fontAlgn="base" hangingPunct="0">
                <a:spcBef>
                  <a:spcPct val="0"/>
                </a:spcBef>
                <a:spcAft>
                  <a:spcPct val="0"/>
                </a:spcAft>
              </a:pPr>
              <a:endParaRPr lang="en-US" smtClean="0">
                <a:solidFill>
                  <a:srgbClr val="000000"/>
                </a:solidFill>
              </a:endParaRPr>
            </a:p>
          </p:txBody>
        </p:sp>
        <p:sp>
          <p:nvSpPr>
            <p:cNvPr id="6172" name="Line 23"/>
            <p:cNvSpPr>
              <a:spLocks noChangeShapeType="1"/>
            </p:cNvSpPr>
            <p:nvPr/>
          </p:nvSpPr>
          <p:spPr bwMode="auto">
            <a:xfrm>
              <a:off x="3152" y="2750"/>
              <a:ext cx="0" cy="2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73" name="Line 24"/>
            <p:cNvSpPr>
              <a:spLocks noChangeShapeType="1"/>
            </p:cNvSpPr>
            <p:nvPr/>
          </p:nvSpPr>
          <p:spPr bwMode="auto">
            <a:xfrm flipH="1">
              <a:off x="2925" y="2976"/>
              <a:ext cx="227"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74" name="Line 25"/>
            <p:cNvSpPr>
              <a:spLocks noChangeShapeType="1"/>
            </p:cNvSpPr>
            <p:nvPr/>
          </p:nvSpPr>
          <p:spPr bwMode="auto">
            <a:xfrm>
              <a:off x="3152" y="2976"/>
              <a:ext cx="227"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75" name="Line 26"/>
            <p:cNvSpPr>
              <a:spLocks noChangeShapeType="1"/>
            </p:cNvSpPr>
            <p:nvPr/>
          </p:nvSpPr>
          <p:spPr bwMode="auto">
            <a:xfrm>
              <a:off x="2880" y="2840"/>
              <a:ext cx="5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6156" name="Group 32"/>
          <p:cNvGrpSpPr>
            <a:grpSpLocks/>
          </p:cNvGrpSpPr>
          <p:nvPr/>
        </p:nvGrpSpPr>
        <p:grpSpPr bwMode="auto">
          <a:xfrm>
            <a:off x="3461068" y="6397663"/>
            <a:ext cx="1514898" cy="316604"/>
            <a:chOff x="2971" y="3612"/>
            <a:chExt cx="816" cy="181"/>
          </a:xfrm>
        </p:grpSpPr>
        <p:sp>
          <p:nvSpPr>
            <p:cNvPr id="6166" name="Line 29"/>
            <p:cNvSpPr>
              <a:spLocks noChangeShapeType="1"/>
            </p:cNvSpPr>
            <p:nvPr/>
          </p:nvSpPr>
          <p:spPr bwMode="auto">
            <a:xfrm flipH="1">
              <a:off x="2971" y="3612"/>
              <a:ext cx="90"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nvGrpSpPr>
            <p:cNvPr id="6167" name="Group 31"/>
            <p:cNvGrpSpPr>
              <a:grpSpLocks/>
            </p:cNvGrpSpPr>
            <p:nvPr/>
          </p:nvGrpSpPr>
          <p:grpSpPr bwMode="auto">
            <a:xfrm>
              <a:off x="2971" y="3612"/>
              <a:ext cx="816" cy="181"/>
              <a:chOff x="2971" y="3612"/>
              <a:chExt cx="816" cy="181"/>
            </a:xfrm>
          </p:grpSpPr>
          <p:sp>
            <p:nvSpPr>
              <p:cNvPr id="6168" name="Line 27"/>
              <p:cNvSpPr>
                <a:spLocks noChangeShapeType="1"/>
              </p:cNvSpPr>
              <p:nvPr/>
            </p:nvSpPr>
            <p:spPr bwMode="auto">
              <a:xfrm flipH="1">
                <a:off x="3061" y="3702"/>
                <a:ext cx="7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69" name="Line 28"/>
              <p:cNvSpPr>
                <a:spLocks noChangeShapeType="1"/>
              </p:cNvSpPr>
              <p:nvPr/>
            </p:nvSpPr>
            <p:spPr bwMode="auto">
              <a:xfrm>
                <a:off x="3061" y="3612"/>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6170" name="Line 30"/>
              <p:cNvSpPr>
                <a:spLocks noChangeShapeType="1"/>
              </p:cNvSpPr>
              <p:nvPr/>
            </p:nvSpPr>
            <p:spPr bwMode="auto">
              <a:xfrm>
                <a:off x="2971" y="3702"/>
                <a:ext cx="90"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sp>
        <p:nvSpPr>
          <p:cNvPr id="6158" name="Text Box 44"/>
          <p:cNvSpPr txBox="1">
            <a:spLocks noChangeArrowheads="1"/>
          </p:cNvSpPr>
          <p:nvPr/>
        </p:nvSpPr>
        <p:spPr bwMode="auto">
          <a:xfrm>
            <a:off x="5033631" y="6953643"/>
            <a:ext cx="1669285" cy="38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58" tIns="52128" rIns="104258" bIns="52128">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fontAlgn="base">
              <a:spcBef>
                <a:spcPct val="0"/>
              </a:spcBef>
              <a:spcAft>
                <a:spcPct val="0"/>
              </a:spcAft>
            </a:pPr>
            <a:r>
              <a:rPr lang="fr-FR" smtClean="0">
                <a:solidFill>
                  <a:srgbClr val="000000"/>
                </a:solidFill>
                <a:latin typeface="Arial" charset="0"/>
              </a:rPr>
              <a:t>Người quản lý</a:t>
            </a:r>
            <a:endParaRPr lang="en-US" smtClean="0">
              <a:solidFill>
                <a:srgbClr val="000000"/>
              </a:solidFill>
              <a:latin typeface="Arial" charset="0"/>
            </a:endParaRPr>
          </a:p>
        </p:txBody>
      </p:sp>
      <p:sp>
        <p:nvSpPr>
          <p:cNvPr id="6159" name="Text Box 45"/>
          <p:cNvSpPr txBox="1">
            <a:spLocks noChangeArrowheads="1"/>
          </p:cNvSpPr>
          <p:nvPr/>
        </p:nvSpPr>
        <p:spPr bwMode="auto">
          <a:xfrm>
            <a:off x="2306043" y="7021995"/>
            <a:ext cx="1018466" cy="38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58" tIns="52128" rIns="104258" bIns="52128">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fontAlgn="base">
              <a:spcBef>
                <a:spcPct val="0"/>
              </a:spcBef>
              <a:spcAft>
                <a:spcPct val="0"/>
              </a:spcAft>
            </a:pPr>
            <a:r>
              <a:rPr lang="fr-FR" smtClean="0">
                <a:solidFill>
                  <a:srgbClr val="000000"/>
                </a:solidFill>
                <a:latin typeface="Arial" charset="0"/>
              </a:rPr>
              <a:t>Thủ thư</a:t>
            </a:r>
            <a:endParaRPr lang="en-US" smtClean="0">
              <a:solidFill>
                <a:srgbClr val="000000"/>
              </a:solidFill>
              <a:latin typeface="Arial" charset="0"/>
            </a:endParaRPr>
          </a:p>
        </p:txBody>
      </p:sp>
      <p:sp>
        <p:nvSpPr>
          <p:cNvPr id="6160" name="Text Box 46"/>
          <p:cNvSpPr txBox="1">
            <a:spLocks noChangeArrowheads="1"/>
          </p:cNvSpPr>
          <p:nvPr/>
        </p:nvSpPr>
        <p:spPr bwMode="auto">
          <a:xfrm>
            <a:off x="5054811" y="4614125"/>
            <a:ext cx="2102096" cy="38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58" tIns="52128" rIns="104258" bIns="52128">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fontAlgn="base">
              <a:spcBef>
                <a:spcPct val="0"/>
              </a:spcBef>
              <a:spcAft>
                <a:spcPct val="0"/>
              </a:spcAft>
            </a:pPr>
            <a:r>
              <a:rPr lang="fr-FR" smtClean="0">
                <a:solidFill>
                  <a:srgbClr val="000000"/>
                </a:solidFill>
                <a:latin typeface="Arial" charset="0"/>
              </a:rPr>
              <a:t>Người mượn sách</a:t>
            </a:r>
            <a:endParaRPr lang="en-US" smtClean="0">
              <a:solidFill>
                <a:srgbClr val="000000"/>
              </a:solidFill>
              <a:latin typeface="Arial" charset="0"/>
            </a:endParaRPr>
          </a:p>
        </p:txBody>
      </p:sp>
    </p:spTree>
    <p:extLst>
      <p:ext uri="{BB962C8B-B14F-4D97-AF65-F5344CB8AC3E}">
        <p14:creationId xmlns:p14="http://schemas.microsoft.com/office/powerpoint/2010/main" val="3899855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9138" y="842264"/>
            <a:ext cx="6168764" cy="492443"/>
          </a:xfrm>
        </p:spPr>
        <p:txBody>
          <a:bodyPr/>
          <a:lstStyle/>
          <a:p>
            <a:pPr eaLnBrk="1" hangingPunct="1"/>
            <a:r>
              <a:rPr lang="en-US" sz="3200">
                <a:latin typeface="Times New Roman" pitchFamily="18" charset="0"/>
                <a:cs typeface="Times New Roman" pitchFamily="18" charset="0"/>
              </a:rPr>
              <a:t>Tìm kiếm tác nhân như thế nào?</a:t>
            </a:r>
          </a:p>
        </p:txBody>
      </p:sp>
      <p:sp>
        <p:nvSpPr>
          <p:cNvPr id="7171" name="Rectangle 3"/>
          <p:cNvSpPr>
            <a:spLocks noGrp="1" noChangeArrowheads="1"/>
          </p:cNvSpPr>
          <p:nvPr>
            <p:ph type="body" idx="1"/>
          </p:nvPr>
        </p:nvSpPr>
        <p:spPr>
          <a:xfrm>
            <a:off x="1093844" y="1870954"/>
            <a:ext cx="8505712" cy="4154984"/>
          </a:xfrm>
        </p:spPr>
        <p:txBody>
          <a:bodyPr/>
          <a:lstStyle/>
          <a:p>
            <a:pPr algn="just">
              <a:spcBef>
                <a:spcPts val="600"/>
              </a:spcBef>
              <a:spcAft>
                <a:spcPts val="600"/>
              </a:spcAft>
            </a:pPr>
            <a:r>
              <a:rPr lang="en-US" sz="3000" b="1"/>
              <a:t>Trả lời các câu hỏi sau để tìm ra tác nhân hệ thống</a:t>
            </a:r>
          </a:p>
          <a:p>
            <a:pPr lvl="1" algn="just">
              <a:spcBef>
                <a:spcPts val="600"/>
              </a:spcBef>
              <a:spcAft>
                <a:spcPts val="600"/>
              </a:spcAft>
            </a:pPr>
            <a:r>
              <a:rPr lang="en-US" sz="2500">
                <a:solidFill>
                  <a:srgbClr val="FF0000"/>
                </a:solidFill>
              </a:rPr>
              <a:t>Ai sẽ sử dụng chức năng chính của hệ thống?</a:t>
            </a:r>
          </a:p>
          <a:p>
            <a:pPr lvl="1" algn="just">
              <a:spcBef>
                <a:spcPts val="600"/>
              </a:spcBef>
              <a:spcAft>
                <a:spcPts val="600"/>
              </a:spcAft>
            </a:pPr>
            <a:r>
              <a:rPr lang="en-US" sz="2500">
                <a:solidFill>
                  <a:schemeClr val="tx2">
                    <a:lumMod val="40000"/>
                    <a:lumOff val="60000"/>
                  </a:schemeClr>
                </a:solidFill>
              </a:rPr>
              <a:t>Ai giúp hệ thống làm việc hàng ngày?</a:t>
            </a:r>
          </a:p>
          <a:p>
            <a:pPr lvl="1" algn="just">
              <a:spcBef>
                <a:spcPts val="600"/>
              </a:spcBef>
              <a:spcAft>
                <a:spcPts val="600"/>
              </a:spcAft>
            </a:pPr>
            <a:r>
              <a:rPr lang="en-US" sz="2500">
                <a:solidFill>
                  <a:schemeClr val="tx2">
                    <a:lumMod val="40000"/>
                    <a:lumOff val="60000"/>
                  </a:schemeClr>
                </a:solidFill>
              </a:rPr>
              <a:t>Ai quản trị, bảo dưỡng để hệ thống làm việc liên tục?</a:t>
            </a:r>
          </a:p>
          <a:p>
            <a:pPr lvl="1" algn="just">
              <a:spcBef>
                <a:spcPts val="600"/>
              </a:spcBef>
              <a:spcAft>
                <a:spcPts val="600"/>
              </a:spcAft>
            </a:pPr>
            <a:r>
              <a:rPr lang="en-US" sz="2500">
                <a:solidFill>
                  <a:schemeClr val="accent6">
                    <a:lumMod val="75000"/>
                  </a:schemeClr>
                </a:solidFill>
              </a:rPr>
              <a:t>Hệ thống quản lý thiết bị phần cứng nào?</a:t>
            </a:r>
          </a:p>
          <a:p>
            <a:pPr lvl="1" algn="just">
              <a:spcBef>
                <a:spcPts val="600"/>
              </a:spcBef>
              <a:spcAft>
                <a:spcPts val="600"/>
              </a:spcAft>
            </a:pPr>
            <a:r>
              <a:rPr lang="en-US" sz="2500">
                <a:solidFill>
                  <a:schemeClr val="accent6">
                    <a:lumMod val="75000"/>
                  </a:schemeClr>
                </a:solidFill>
              </a:rPr>
              <a:t>Hệ thống đang xây dựng tương tác với hệ thống khác nào?</a:t>
            </a:r>
          </a:p>
          <a:p>
            <a:pPr lvl="1" algn="just">
              <a:spcBef>
                <a:spcPts val="600"/>
              </a:spcBef>
              <a:spcAft>
                <a:spcPts val="600"/>
              </a:spcAft>
            </a:pPr>
            <a:r>
              <a:rPr lang="en-US" sz="2500"/>
              <a:t>Ai hay cái gì quan tâm đến kết quả hệ thống trả lại?</a:t>
            </a:r>
          </a:p>
        </p:txBody>
      </p:sp>
      <p:sp>
        <p:nvSpPr>
          <p:cNvPr id="7172" name="Footer Placeholder 3"/>
          <p:cNvSpPr>
            <a:spLocks noGrp="1"/>
          </p:cNvSpPr>
          <p:nvPr>
            <p:ph type="ftr" sz="quarter" idx="5"/>
          </p:nvPr>
        </p:nvSpPr>
        <p:spPr>
          <a:xfrm>
            <a:off x="1235337" y="6943360"/>
            <a:ext cx="2494279" cy="123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847096" indent="-325805">
              <a:defRPr>
                <a:solidFill>
                  <a:schemeClr val="tx1"/>
                </a:solidFill>
                <a:latin typeface="Verdana" pitchFamily="34" charset="0"/>
              </a:defRPr>
            </a:lvl2pPr>
            <a:lvl3pPr marL="1303224" indent="-260644">
              <a:defRPr>
                <a:solidFill>
                  <a:schemeClr val="tx1"/>
                </a:solidFill>
                <a:latin typeface="Verdana" pitchFamily="34" charset="0"/>
              </a:defRPr>
            </a:lvl3pPr>
            <a:lvl4pPr marL="1824512" indent="-260644">
              <a:defRPr>
                <a:solidFill>
                  <a:schemeClr val="tx1"/>
                </a:solidFill>
                <a:latin typeface="Verdana" pitchFamily="34" charset="0"/>
              </a:defRPr>
            </a:lvl4pPr>
            <a:lvl5pPr marL="2345803" indent="-260644">
              <a:defRPr>
                <a:solidFill>
                  <a:schemeClr val="tx1"/>
                </a:solidFill>
                <a:latin typeface="Verdana" pitchFamily="34" charset="0"/>
              </a:defRPr>
            </a:lvl5pPr>
            <a:lvl6pPr marL="2867093" indent="-260644" eaLnBrk="0" fontAlgn="base" hangingPunct="0">
              <a:spcBef>
                <a:spcPct val="0"/>
              </a:spcBef>
              <a:spcAft>
                <a:spcPct val="0"/>
              </a:spcAft>
              <a:defRPr>
                <a:solidFill>
                  <a:schemeClr val="tx1"/>
                </a:solidFill>
                <a:latin typeface="Verdana" pitchFamily="34" charset="0"/>
              </a:defRPr>
            </a:lvl6pPr>
            <a:lvl7pPr marL="3388382" indent="-260644" eaLnBrk="0" fontAlgn="base" hangingPunct="0">
              <a:spcBef>
                <a:spcPct val="0"/>
              </a:spcBef>
              <a:spcAft>
                <a:spcPct val="0"/>
              </a:spcAft>
              <a:defRPr>
                <a:solidFill>
                  <a:schemeClr val="tx1"/>
                </a:solidFill>
                <a:latin typeface="Verdana" pitchFamily="34" charset="0"/>
              </a:defRPr>
            </a:lvl7pPr>
            <a:lvl8pPr marL="3909672" indent="-260644" eaLnBrk="0" fontAlgn="base" hangingPunct="0">
              <a:spcBef>
                <a:spcPct val="0"/>
              </a:spcBef>
              <a:spcAft>
                <a:spcPct val="0"/>
              </a:spcAft>
              <a:defRPr>
                <a:solidFill>
                  <a:schemeClr val="tx1"/>
                </a:solidFill>
                <a:latin typeface="Verdana" pitchFamily="34" charset="0"/>
              </a:defRPr>
            </a:lvl8pPr>
            <a:lvl9pPr marL="4430960" indent="-260644" eaLnBrk="0" fontAlgn="base" hangingPunct="0">
              <a:spcBef>
                <a:spcPct val="0"/>
              </a:spcBef>
              <a:spcAft>
                <a:spcPct val="0"/>
              </a:spcAft>
              <a:defRPr>
                <a:solidFill>
                  <a:schemeClr val="tx1"/>
                </a:solidFill>
                <a:latin typeface="Verdana" pitchFamily="34" charset="0"/>
              </a:defRPr>
            </a:lvl9pPr>
          </a:lstStyle>
          <a:p>
            <a:fld id="{CFFB5710-5149-478E-B62B-13599C7C6F7D}" type="slidenum">
              <a:rPr lang="en-US" smtClean="0">
                <a:solidFill>
                  <a:srgbClr val="000000"/>
                </a:solidFill>
              </a:rPr>
              <a:pPr/>
              <a:t>38</a:t>
            </a:fld>
            <a:endParaRPr lang="en-US" smtClean="0">
              <a:solidFill>
                <a:srgbClr val="000000"/>
              </a:solidFill>
            </a:endParaRPr>
          </a:p>
        </p:txBody>
      </p:sp>
    </p:spTree>
    <p:extLst>
      <p:ext uri="{BB962C8B-B14F-4D97-AF65-F5344CB8AC3E}">
        <p14:creationId xmlns:p14="http://schemas.microsoft.com/office/powerpoint/2010/main" val="3896148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smtClean="0"/>
              <a:t>Ca sử dụng</a:t>
            </a:r>
            <a:endParaRPr lang="en-US" smtClean="0"/>
          </a:p>
        </p:txBody>
      </p:sp>
      <p:sp>
        <p:nvSpPr>
          <p:cNvPr id="8195" name="Rectangle 3"/>
          <p:cNvSpPr>
            <a:spLocks noGrp="1" noChangeArrowheads="1"/>
          </p:cNvSpPr>
          <p:nvPr>
            <p:ph type="body" idx="1"/>
          </p:nvPr>
        </p:nvSpPr>
        <p:spPr>
          <a:xfrm>
            <a:off x="1093844" y="1870956"/>
            <a:ext cx="8505712" cy="3831818"/>
          </a:xfrm>
        </p:spPr>
        <p:txBody>
          <a:bodyPr/>
          <a:lstStyle/>
          <a:p>
            <a:pPr algn="just">
              <a:spcBef>
                <a:spcPts val="600"/>
              </a:spcBef>
              <a:spcAft>
                <a:spcPts val="600"/>
              </a:spcAft>
            </a:pPr>
            <a:r>
              <a:rPr lang="fr-FR" smtClean="0">
                <a:solidFill>
                  <a:schemeClr val="accent6">
                    <a:lumMod val="75000"/>
                  </a:schemeClr>
                </a:solidFill>
                <a:latin typeface="Times New Roman" pitchFamily="18" charset="0"/>
                <a:cs typeface="Times New Roman" pitchFamily="18" charset="0"/>
              </a:rPr>
              <a:t>Một ca sử dụng là một phương tiện để thể hiện các khả năng khác nhau sử dụng hệ thống</a:t>
            </a:r>
          </a:p>
          <a:p>
            <a:pPr algn="just">
              <a:spcBef>
                <a:spcPts val="600"/>
              </a:spcBef>
              <a:spcAft>
                <a:spcPts val="600"/>
              </a:spcAft>
            </a:pPr>
            <a:r>
              <a:rPr lang="fr-FR" smtClean="0"/>
              <a:t>Nó biểu diễn một chuỗi tương tác giữa tác nhân và ứng dụng</a:t>
            </a:r>
          </a:p>
          <a:p>
            <a:pPr algn="just">
              <a:spcBef>
                <a:spcPts val="600"/>
              </a:spcBef>
              <a:spcAft>
                <a:spcPts val="600"/>
              </a:spcAft>
            </a:pPr>
            <a:r>
              <a:rPr lang="fr-FR" smtClean="0"/>
              <a:t>Nó định nghĩa một chức năng có thể sử dụng được bởi tác nhân</a:t>
            </a:r>
          </a:p>
          <a:p>
            <a:pPr eaLnBrk="1" hangingPunct="1"/>
            <a:endParaRPr lang="en-US" smtClean="0"/>
          </a:p>
        </p:txBody>
      </p:sp>
      <p:sp>
        <p:nvSpPr>
          <p:cNvPr id="8196" name="Oval 4"/>
          <p:cNvSpPr>
            <a:spLocks noChangeArrowheads="1"/>
          </p:cNvSpPr>
          <p:nvPr/>
        </p:nvSpPr>
        <p:spPr bwMode="auto">
          <a:xfrm>
            <a:off x="4203700" y="5680544"/>
            <a:ext cx="2524831" cy="556242"/>
          </a:xfrm>
          <a:prstGeom prst="ellipse">
            <a:avLst/>
          </a:prstGeom>
          <a:solidFill>
            <a:schemeClr val="accent1"/>
          </a:solidFill>
          <a:ln w="9525">
            <a:solidFill>
              <a:schemeClr val="tx1"/>
            </a:solidFill>
            <a:round/>
            <a:headEnd/>
            <a:tailEnd/>
          </a:ln>
        </p:spPr>
        <p:txBody>
          <a:bodyPr wrap="none" lIns="104258" tIns="52128" rIns="104258" bIns="52128" anchor="ctr"/>
          <a:lstStyle/>
          <a:p>
            <a:pPr algn="ctr" fontAlgn="base">
              <a:spcBef>
                <a:spcPct val="0"/>
              </a:spcBef>
              <a:spcAft>
                <a:spcPct val="0"/>
              </a:spcAft>
            </a:pPr>
            <a:r>
              <a:rPr lang="fr-FR" smtClean="0">
                <a:solidFill>
                  <a:srgbClr val="000000"/>
                </a:solidFill>
                <a:latin typeface="Arial" charset="0"/>
              </a:rPr>
              <a:t>Thuê sách</a:t>
            </a:r>
            <a:endParaRPr lang="en-US" smtClean="0">
              <a:solidFill>
                <a:srgbClr val="000000"/>
              </a:solidFill>
              <a:latin typeface="Arial" charset="0"/>
            </a:endParaRPr>
          </a:p>
        </p:txBody>
      </p:sp>
      <p:sp>
        <p:nvSpPr>
          <p:cNvPr id="8197" name="Oval 5"/>
          <p:cNvSpPr>
            <a:spLocks noChangeArrowheads="1"/>
          </p:cNvSpPr>
          <p:nvPr/>
        </p:nvSpPr>
        <p:spPr bwMode="auto">
          <a:xfrm>
            <a:off x="1308099" y="5722477"/>
            <a:ext cx="2526688" cy="554493"/>
          </a:xfrm>
          <a:prstGeom prst="ellipse">
            <a:avLst/>
          </a:prstGeom>
          <a:solidFill>
            <a:schemeClr val="accent1"/>
          </a:solidFill>
          <a:ln w="9525">
            <a:solidFill>
              <a:schemeClr val="tx1"/>
            </a:solidFill>
            <a:round/>
            <a:headEnd/>
            <a:tailEnd/>
          </a:ln>
        </p:spPr>
        <p:txBody>
          <a:bodyPr wrap="none" lIns="104258" tIns="52128" rIns="104258" bIns="52128" anchor="ctr"/>
          <a:lstStyle/>
          <a:p>
            <a:pPr algn="ctr" fontAlgn="base">
              <a:spcBef>
                <a:spcPct val="0"/>
              </a:spcBef>
              <a:spcAft>
                <a:spcPct val="0"/>
              </a:spcAft>
            </a:pPr>
            <a:r>
              <a:rPr lang="fr-FR" smtClean="0">
                <a:solidFill>
                  <a:srgbClr val="000000"/>
                </a:solidFill>
                <a:latin typeface="Arial" charset="0"/>
              </a:rPr>
              <a:t>Đặt trước</a:t>
            </a:r>
            <a:endParaRPr lang="en-US" smtClean="0">
              <a:solidFill>
                <a:srgbClr val="000000"/>
              </a:solidFill>
              <a:latin typeface="Arial" charset="0"/>
            </a:endParaRPr>
          </a:p>
        </p:txBody>
      </p:sp>
      <p:sp>
        <p:nvSpPr>
          <p:cNvPr id="8198" name="Oval 6"/>
          <p:cNvSpPr>
            <a:spLocks noChangeArrowheads="1"/>
          </p:cNvSpPr>
          <p:nvPr/>
        </p:nvSpPr>
        <p:spPr bwMode="auto">
          <a:xfrm>
            <a:off x="7175501" y="5747198"/>
            <a:ext cx="2441288" cy="633207"/>
          </a:xfrm>
          <a:prstGeom prst="ellipse">
            <a:avLst/>
          </a:prstGeom>
          <a:solidFill>
            <a:schemeClr val="accent1"/>
          </a:solidFill>
          <a:ln w="9525">
            <a:solidFill>
              <a:schemeClr val="tx1"/>
            </a:solidFill>
            <a:round/>
            <a:headEnd/>
            <a:tailEnd/>
          </a:ln>
        </p:spPr>
        <p:txBody>
          <a:bodyPr wrap="none" lIns="104258" tIns="52128" rIns="104258" bIns="52128" anchor="ctr"/>
          <a:lstStyle/>
          <a:p>
            <a:pPr algn="ctr" fontAlgn="base">
              <a:spcBef>
                <a:spcPct val="0"/>
              </a:spcBef>
              <a:spcAft>
                <a:spcPct val="0"/>
              </a:spcAft>
            </a:pPr>
            <a:r>
              <a:rPr lang="fr-FR" smtClean="0">
                <a:solidFill>
                  <a:srgbClr val="000000"/>
                </a:solidFill>
                <a:latin typeface="Arial" charset="0"/>
              </a:rPr>
              <a:t>Xem trạng thái</a:t>
            </a:r>
            <a:endParaRPr lang="en-US" smtClean="0">
              <a:solidFill>
                <a:srgbClr val="000000"/>
              </a:solidFill>
              <a:latin typeface="Arial" charset="0"/>
            </a:endParaRPr>
          </a:p>
        </p:txBody>
      </p:sp>
    </p:spTree>
    <p:extLst>
      <p:ext uri="{BB962C8B-B14F-4D97-AF65-F5344CB8AC3E}">
        <p14:creationId xmlns:p14="http://schemas.microsoft.com/office/powerpoint/2010/main" val="3181068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018" y="764538"/>
            <a:ext cx="2561590" cy="627735"/>
          </a:xfrm>
          <a:prstGeom prst="rect">
            <a:avLst/>
          </a:prstGeom>
        </p:spPr>
        <p:txBody>
          <a:bodyPr vert="horz" wrap="square" lIns="0" tIns="12064" rIns="0" bIns="0" rtlCol="0">
            <a:spAutoFit/>
          </a:bodyPr>
          <a:lstStyle/>
          <a:p>
            <a:pPr marL="12698">
              <a:spcBef>
                <a:spcPts val="95"/>
              </a:spcBef>
            </a:pPr>
            <a:r>
              <a:rPr spc="-10" dirty="0"/>
              <a:t>NỘI</a:t>
            </a:r>
            <a:r>
              <a:rPr spc="-65" dirty="0"/>
              <a:t> </a:t>
            </a:r>
            <a:r>
              <a:rPr spc="-15" dirty="0"/>
              <a:t>DUNG</a:t>
            </a:r>
          </a:p>
        </p:txBody>
      </p:sp>
      <p:sp>
        <p:nvSpPr>
          <p:cNvPr id="3" name="object 3"/>
          <p:cNvSpPr txBox="1"/>
          <p:nvPr/>
        </p:nvSpPr>
        <p:spPr>
          <a:xfrm>
            <a:off x="393700" y="1488432"/>
            <a:ext cx="8370577" cy="5549584"/>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dirty="0">
                <a:latin typeface="Arial"/>
                <a:cs typeface="Arial"/>
              </a:rPr>
              <a:t>Cách </a:t>
            </a:r>
            <a:r>
              <a:rPr sz="3200" b="1" spc="-5" dirty="0">
                <a:latin typeface="Arial"/>
                <a:cs typeface="Arial"/>
              </a:rPr>
              <a:t>tiếp cận, khảo </a:t>
            </a:r>
            <a:r>
              <a:rPr sz="3200" b="1" dirty="0">
                <a:latin typeface="Arial"/>
                <a:cs typeface="Arial"/>
              </a:rPr>
              <a:t>sát </a:t>
            </a:r>
            <a:r>
              <a:rPr sz="3200" b="1" spc="-5" dirty="0">
                <a:latin typeface="Arial"/>
                <a:cs typeface="Arial"/>
              </a:rPr>
              <a:t>hệ thống</a:t>
            </a:r>
            <a:r>
              <a:rPr sz="3200" b="1" spc="-120" dirty="0">
                <a:latin typeface="Arial"/>
                <a:cs typeface="Arial"/>
              </a:rPr>
              <a:t> </a:t>
            </a:r>
            <a:r>
              <a:rPr sz="3200" b="1" spc="-5" dirty="0">
                <a:latin typeface="Arial"/>
                <a:cs typeface="Arial"/>
              </a:rPr>
              <a:t>thực</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Cách tiếp </a:t>
            </a:r>
            <a:r>
              <a:rPr sz="2900" dirty="0">
                <a:latin typeface="Arial"/>
                <a:cs typeface="Arial"/>
              </a:rPr>
              <a:t>cận </a:t>
            </a:r>
            <a:r>
              <a:rPr sz="2900" spc="-5" dirty="0">
                <a:latin typeface="Arial"/>
                <a:cs typeface="Arial"/>
              </a:rPr>
              <a:t>một tổ</a:t>
            </a:r>
            <a:r>
              <a:rPr sz="2900" spc="10" dirty="0">
                <a:latin typeface="Arial"/>
                <a:cs typeface="Arial"/>
              </a:rPr>
              <a:t> </a:t>
            </a:r>
            <a:r>
              <a:rPr sz="2900" dirty="0">
                <a:latin typeface="Arial"/>
                <a:cs typeface="Arial"/>
              </a:rPr>
              <a:t>chức</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Các </a:t>
            </a:r>
            <a:r>
              <a:rPr sz="2900" dirty="0">
                <a:latin typeface="Arial"/>
                <a:cs typeface="Arial"/>
              </a:rPr>
              <a:t>giai đoạn khảo</a:t>
            </a:r>
            <a:r>
              <a:rPr sz="2900" spc="21" dirty="0">
                <a:latin typeface="Arial"/>
                <a:cs typeface="Arial"/>
              </a:rPr>
              <a:t> </a:t>
            </a:r>
            <a:r>
              <a:rPr sz="2900" dirty="0">
                <a:latin typeface="Arial"/>
                <a:cs typeface="Arial"/>
              </a:rPr>
              <a:t>sát</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Quy trình </a:t>
            </a:r>
            <a:r>
              <a:rPr sz="2900" dirty="0">
                <a:latin typeface="Arial"/>
                <a:cs typeface="Arial"/>
              </a:rPr>
              <a:t>khảo</a:t>
            </a:r>
            <a:r>
              <a:rPr sz="2900" spc="10" dirty="0">
                <a:latin typeface="Arial"/>
                <a:cs typeface="Arial"/>
              </a:rPr>
              <a:t> </a:t>
            </a:r>
            <a:r>
              <a:rPr sz="2900" dirty="0">
                <a:latin typeface="Arial"/>
                <a:cs typeface="Arial"/>
              </a:rPr>
              <a:t>sát</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Nội </a:t>
            </a:r>
            <a:r>
              <a:rPr sz="2900" dirty="0">
                <a:latin typeface="Arial"/>
                <a:cs typeface="Arial"/>
              </a:rPr>
              <a:t>dung khảo</a:t>
            </a:r>
            <a:r>
              <a:rPr sz="2900" spc="21" dirty="0">
                <a:latin typeface="Arial"/>
                <a:cs typeface="Arial"/>
              </a:rPr>
              <a:t> </a:t>
            </a:r>
            <a:r>
              <a:rPr sz="2900" dirty="0">
                <a:latin typeface="Arial"/>
                <a:cs typeface="Arial"/>
              </a:rPr>
              <a:t>sát</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Yêu </a:t>
            </a:r>
            <a:r>
              <a:rPr sz="2900" dirty="0">
                <a:latin typeface="Arial"/>
                <a:cs typeface="Arial"/>
              </a:rPr>
              <a:t>cầu </a:t>
            </a:r>
            <a:r>
              <a:rPr sz="2900" spc="-5" dirty="0">
                <a:latin typeface="Arial"/>
                <a:cs typeface="Arial"/>
              </a:rPr>
              <a:t>đặt ra đối với người </a:t>
            </a:r>
            <a:r>
              <a:rPr sz="2900" dirty="0">
                <a:latin typeface="Arial"/>
                <a:cs typeface="Arial"/>
              </a:rPr>
              <a:t>phân</a:t>
            </a:r>
            <a:r>
              <a:rPr sz="2900" spc="50" dirty="0">
                <a:latin typeface="Arial"/>
                <a:cs typeface="Arial"/>
              </a:rPr>
              <a:t> </a:t>
            </a:r>
            <a:r>
              <a:rPr sz="2900" spc="-5" dirty="0">
                <a:latin typeface="Arial"/>
                <a:cs typeface="Arial"/>
              </a:rPr>
              <a:t>tích</a:t>
            </a:r>
            <a:endParaRPr sz="2900">
              <a:latin typeface="Arial"/>
              <a:cs typeface="Arial"/>
            </a:endParaRPr>
          </a:p>
          <a:p>
            <a:pPr marL="355565" indent="-342867">
              <a:spcBef>
                <a:spcPts val="755"/>
              </a:spcBef>
              <a:buClr>
                <a:srgbClr val="000099"/>
              </a:buClr>
              <a:buSzPct val="70312"/>
              <a:buFont typeface="Wingdings"/>
              <a:buChar char=""/>
              <a:tabLst>
                <a:tab pos="354930" algn="l"/>
                <a:tab pos="355565" algn="l"/>
              </a:tabLst>
            </a:pPr>
            <a:r>
              <a:rPr sz="3200" b="1" spc="-5" dirty="0">
                <a:latin typeface="Arial"/>
                <a:cs typeface="Arial"/>
              </a:rPr>
              <a:t>Phương </a:t>
            </a:r>
            <a:r>
              <a:rPr sz="3200" b="1" spc="-10" dirty="0">
                <a:latin typeface="Arial"/>
                <a:cs typeface="Arial"/>
              </a:rPr>
              <a:t>pháp </a:t>
            </a:r>
            <a:r>
              <a:rPr sz="3200" b="1" spc="-5" dirty="0">
                <a:latin typeface="Arial"/>
                <a:cs typeface="Arial"/>
              </a:rPr>
              <a:t>thu thập </a:t>
            </a:r>
            <a:r>
              <a:rPr sz="3200" b="1" dirty="0">
                <a:latin typeface="Arial"/>
                <a:cs typeface="Arial"/>
              </a:rPr>
              <a:t>xác </a:t>
            </a:r>
            <a:r>
              <a:rPr sz="3200" b="1" spc="-5" dirty="0">
                <a:latin typeface="Arial"/>
                <a:cs typeface="Arial"/>
              </a:rPr>
              <a:t>định </a:t>
            </a:r>
            <a:r>
              <a:rPr sz="3200" b="1" dirty="0">
                <a:latin typeface="Arial"/>
                <a:cs typeface="Arial"/>
              </a:rPr>
              <a:t>yêu</a:t>
            </a:r>
            <a:r>
              <a:rPr sz="3200" b="1" spc="-120" dirty="0">
                <a:latin typeface="Arial"/>
                <a:cs typeface="Arial"/>
              </a:rPr>
              <a:t> </a:t>
            </a:r>
            <a:r>
              <a:rPr sz="3200" b="1" dirty="0">
                <a:latin typeface="Arial"/>
                <a:cs typeface="Arial"/>
              </a:rPr>
              <a:t>cầu</a:t>
            </a:r>
            <a:endParaRPr sz="3200" b="1">
              <a:latin typeface="Arial"/>
              <a:cs typeface="Arial"/>
            </a:endParaRPr>
          </a:p>
          <a:p>
            <a:pPr marL="704147" lvl="1" indent="-347311">
              <a:spcBef>
                <a:spcPts val="685"/>
              </a:spcBef>
              <a:buClr>
                <a:srgbClr val="659999"/>
              </a:buClr>
              <a:buSzPct val="69642"/>
              <a:buFont typeface="Wingdings"/>
              <a:buChar char=""/>
              <a:tabLst>
                <a:tab pos="704147" algn="l"/>
                <a:tab pos="704781" algn="l"/>
              </a:tabLst>
            </a:pPr>
            <a:r>
              <a:rPr sz="2900" spc="-5" dirty="0">
                <a:latin typeface="Arial"/>
                <a:cs typeface="Arial"/>
              </a:rPr>
              <a:t>Phương </a:t>
            </a:r>
            <a:r>
              <a:rPr sz="2900" dirty="0">
                <a:latin typeface="Arial"/>
                <a:cs typeface="Arial"/>
              </a:rPr>
              <a:t>pháp </a:t>
            </a:r>
            <a:r>
              <a:rPr sz="2900" spc="-5" dirty="0">
                <a:latin typeface="Arial"/>
                <a:cs typeface="Arial"/>
              </a:rPr>
              <a:t>truyền</a:t>
            </a:r>
            <a:r>
              <a:rPr sz="2900" spc="25" dirty="0">
                <a:latin typeface="Arial"/>
                <a:cs typeface="Arial"/>
              </a:rPr>
              <a:t> </a:t>
            </a:r>
            <a:r>
              <a:rPr sz="2900" dirty="0">
                <a:latin typeface="Arial"/>
                <a:cs typeface="Arial"/>
              </a:rPr>
              <a:t>thống</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Phương </a:t>
            </a:r>
            <a:r>
              <a:rPr sz="2900" dirty="0">
                <a:latin typeface="Arial"/>
                <a:cs typeface="Arial"/>
              </a:rPr>
              <a:t>pháp hiện</a:t>
            </a:r>
            <a:r>
              <a:rPr sz="2900" spc="35" dirty="0">
                <a:latin typeface="Arial"/>
                <a:cs typeface="Arial"/>
              </a:rPr>
              <a:t> </a:t>
            </a:r>
            <a:r>
              <a:rPr sz="2900" spc="-5" dirty="0">
                <a:latin typeface="Arial"/>
                <a:cs typeface="Arial"/>
              </a:rPr>
              <a:t>đại</a:t>
            </a:r>
            <a:endParaRPr sz="2900">
              <a:latin typeface="Arial"/>
              <a:cs typeface="Arial"/>
            </a:endParaRPr>
          </a:p>
          <a:p>
            <a:pPr marL="355565" indent="-342867">
              <a:spcBef>
                <a:spcPts val="750"/>
              </a:spcBef>
              <a:buClr>
                <a:srgbClr val="000099"/>
              </a:buClr>
              <a:buSzPct val="70312"/>
              <a:buFont typeface="Wingdings"/>
              <a:buChar char=""/>
              <a:tabLst>
                <a:tab pos="354930" algn="l"/>
                <a:tab pos="355565" algn="l"/>
              </a:tabLst>
            </a:pPr>
            <a:r>
              <a:rPr sz="3200" b="1" spc="-5" dirty="0">
                <a:latin typeface="Arial"/>
                <a:cs typeface="Arial"/>
              </a:rPr>
              <a:t>Xây dựng dự</a:t>
            </a:r>
            <a:r>
              <a:rPr sz="3200" b="1" spc="-44" dirty="0">
                <a:latin typeface="Arial"/>
                <a:cs typeface="Arial"/>
              </a:rPr>
              <a:t> </a:t>
            </a:r>
            <a:r>
              <a:rPr sz="3200" b="1" spc="-5" dirty="0">
                <a:latin typeface="Arial"/>
                <a:cs typeface="Arial"/>
              </a:rPr>
              <a:t>án</a:t>
            </a:r>
            <a:endParaRPr sz="3200" b="1">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59137" y="842264"/>
            <a:ext cx="5025764" cy="492443"/>
          </a:xfrm>
        </p:spPr>
        <p:txBody>
          <a:bodyPr/>
          <a:lstStyle/>
          <a:p>
            <a:pPr eaLnBrk="1" hangingPunct="1"/>
            <a:r>
              <a:rPr lang="en-US" sz="3200">
                <a:latin typeface="Times New Roman" pitchFamily="18" charset="0"/>
                <a:cs typeface="Times New Roman" pitchFamily="18" charset="0"/>
              </a:rPr>
              <a:t>Tìm kiếm UC như thế nào?</a:t>
            </a:r>
          </a:p>
        </p:txBody>
      </p:sp>
      <p:sp>
        <p:nvSpPr>
          <p:cNvPr id="9219" name="Rectangle 3"/>
          <p:cNvSpPr>
            <a:spLocks noGrp="1" noChangeArrowheads="1"/>
          </p:cNvSpPr>
          <p:nvPr>
            <p:ph type="body" idx="1"/>
          </p:nvPr>
        </p:nvSpPr>
        <p:spPr>
          <a:xfrm>
            <a:off x="1184388" y="1752909"/>
            <a:ext cx="8505712" cy="5047536"/>
          </a:xfrm>
        </p:spPr>
        <p:txBody>
          <a:bodyPr/>
          <a:lstStyle/>
          <a:p>
            <a:pPr algn="just">
              <a:spcBef>
                <a:spcPts val="600"/>
              </a:spcBef>
              <a:spcAft>
                <a:spcPts val="600"/>
              </a:spcAft>
              <a:buFont typeface="Wingdings" pitchFamily="2" charset="2"/>
              <a:buChar char="q"/>
            </a:pPr>
            <a:r>
              <a:rPr lang="en-US" sz="2100" b="1">
                <a:latin typeface="Times New Roman" pitchFamily="18" charset="0"/>
                <a:cs typeface="Times New Roman" pitchFamily="18" charset="0"/>
              </a:rPr>
              <a:t>Với mỗi tác nhân đã tìm ra, hãy trả lời các câu hỏi sau để tìm ra các Use case hệ thống</a:t>
            </a:r>
          </a:p>
          <a:p>
            <a:pPr lvl="1" algn="just">
              <a:spcBef>
                <a:spcPts val="600"/>
              </a:spcBef>
              <a:spcAft>
                <a:spcPts val="600"/>
              </a:spcAft>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Tác nhân yêu cầu hệ thống thực hiện chức năng nào?</a:t>
            </a:r>
          </a:p>
          <a:p>
            <a:pPr lvl="1" algn="just">
              <a:spcBef>
                <a:spcPts val="600"/>
              </a:spcBef>
              <a:spcAft>
                <a:spcPts val="600"/>
              </a:spcAft>
            </a:pPr>
            <a:r>
              <a:rPr lang="en-US">
                <a:latin typeface="Times New Roman" pitchFamily="18" charset="0"/>
                <a:cs typeface="Times New Roman" pitchFamily="18" charset="0"/>
              </a:rPr>
              <a:t>+ Tác nhân cần đọc, tạo lập, bãi bỏ, lưu trữ, sửa đổi các thông tin nào trong hệ thống?</a:t>
            </a:r>
          </a:p>
          <a:p>
            <a:pPr lvl="1" algn="just">
              <a:spcBef>
                <a:spcPts val="600"/>
              </a:spcBef>
              <a:spcAft>
                <a:spcPts val="600"/>
              </a:spcAft>
            </a:pPr>
            <a:r>
              <a:rPr lang="en-US">
                <a:latin typeface="Times New Roman" pitchFamily="18" charset="0"/>
                <a:cs typeface="Times New Roman" pitchFamily="18" charset="0"/>
              </a:rPr>
              <a:t>+ Tác nhân cần thông báo cho hệ thống sự kiện xảy ra trong nó?</a:t>
            </a:r>
          </a:p>
          <a:p>
            <a:pPr lvl="1" algn="just">
              <a:spcBef>
                <a:spcPts val="600"/>
              </a:spcBef>
              <a:spcAft>
                <a:spcPts val="600"/>
              </a:spcAft>
            </a:pPr>
            <a:r>
              <a:rPr lang="en-US">
                <a:latin typeface="Times New Roman" pitchFamily="18" charset="0"/>
                <a:cs typeface="Times New Roman" pitchFamily="18" charset="0"/>
              </a:rPr>
              <a:t>+ Hệ thống cần thông báo cái gì đó cho tác nhân?</a:t>
            </a:r>
          </a:p>
          <a:p>
            <a:pPr lvl="1" algn="just">
              <a:spcBef>
                <a:spcPts val="600"/>
              </a:spcBef>
              <a:spcAft>
                <a:spcPts val="600"/>
              </a:spcAft>
            </a:pPr>
            <a:r>
              <a:rPr lang="en-US">
                <a:latin typeface="Times New Roman" pitchFamily="18" charset="0"/>
                <a:cs typeface="Times New Roman" pitchFamily="18" charset="0"/>
              </a:rPr>
              <a:t>+ Hệ thống cần vào/ra nào? Vào/ra đi đến đâu hay từ đâu?</a:t>
            </a:r>
          </a:p>
          <a:p>
            <a:pPr algn="just">
              <a:spcBef>
                <a:spcPts val="600"/>
              </a:spcBef>
              <a:spcAft>
                <a:spcPts val="600"/>
              </a:spcAft>
              <a:buFont typeface="Wingdings" pitchFamily="2" charset="2"/>
              <a:buChar char="q"/>
            </a:pPr>
            <a:r>
              <a:rPr lang="en-US" sz="2100" b="1">
                <a:latin typeface="Times New Roman" pitchFamily="18" charset="0"/>
                <a:cs typeface="Times New Roman" pitchFamily="18" charset="0"/>
              </a:rPr>
              <a:t>Đặt tên UC hệ thống</a:t>
            </a:r>
          </a:p>
          <a:p>
            <a:pPr lvl="1" algn="just">
              <a:spcBef>
                <a:spcPts val="600"/>
              </a:spcBef>
              <a:spcAft>
                <a:spcPts val="600"/>
              </a:spcAft>
            </a:pPr>
            <a:r>
              <a:rPr lang="en-US">
                <a:latin typeface="Times New Roman" pitchFamily="18" charset="0"/>
                <a:cs typeface="Times New Roman" pitchFamily="18" charset="0"/>
              </a:rPr>
              <a:t>+ Theo khái niệm nghiệp vụ của tổ chức</a:t>
            </a:r>
          </a:p>
          <a:p>
            <a:pPr lvl="1" algn="just">
              <a:spcBef>
                <a:spcPts val="600"/>
              </a:spcBef>
              <a:spcAft>
                <a:spcPts val="600"/>
              </a:spcAft>
            </a:pPr>
            <a:r>
              <a:rPr lang="en-US">
                <a:latin typeface="Times New Roman" pitchFamily="18" charset="0"/>
                <a:cs typeface="Times New Roman" pitchFamily="18" charset="0"/>
              </a:rPr>
              <a:t>+ Không sử dụng từ kỹ thuật, chuyên môn</a:t>
            </a:r>
          </a:p>
          <a:p>
            <a:pPr lvl="1" algn="just">
              <a:spcBef>
                <a:spcPts val="600"/>
              </a:spcBef>
              <a:spcAft>
                <a:spcPts val="600"/>
              </a:spcAft>
            </a:pPr>
            <a:r>
              <a:rPr lang="en-US">
                <a:solidFill>
                  <a:srgbClr val="FF0000"/>
                </a:solidFill>
                <a:latin typeface="Times New Roman" pitchFamily="18" charset="0"/>
                <a:cs typeface="Times New Roman" pitchFamily="18" charset="0"/>
              </a:rPr>
              <a:t>+ Sử dụng các động từ, cụm từ ngắn gọn</a:t>
            </a:r>
          </a:p>
          <a:p>
            <a:pPr algn="just">
              <a:spcBef>
                <a:spcPts val="600"/>
              </a:spcBef>
              <a:spcAft>
                <a:spcPts val="600"/>
              </a:spcAft>
              <a:buFont typeface="Wingdings" pitchFamily="2" charset="2"/>
              <a:buChar char="q"/>
            </a:pPr>
            <a:r>
              <a:rPr lang="en-US" sz="2100">
                <a:latin typeface="Times New Roman" pitchFamily="18" charset="0"/>
                <a:cs typeface="Times New Roman" pitchFamily="18" charset="0"/>
              </a:rPr>
              <a:t>Tùy theo tầm cỡ dự án mà mỗi hệ thống có từ 20-70 UC</a:t>
            </a:r>
          </a:p>
        </p:txBody>
      </p:sp>
      <p:sp>
        <p:nvSpPr>
          <p:cNvPr id="9220" name="Footer Placeholder 3"/>
          <p:cNvSpPr>
            <a:spLocks noGrp="1"/>
          </p:cNvSpPr>
          <p:nvPr>
            <p:ph type="ftr" sz="quarter" idx="5"/>
          </p:nvPr>
        </p:nvSpPr>
        <p:spPr>
          <a:xfrm>
            <a:off x="1235337" y="6943360"/>
            <a:ext cx="2494279" cy="123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847096" indent="-325805">
              <a:defRPr>
                <a:solidFill>
                  <a:schemeClr val="tx1"/>
                </a:solidFill>
                <a:latin typeface="Verdana" pitchFamily="34" charset="0"/>
              </a:defRPr>
            </a:lvl2pPr>
            <a:lvl3pPr marL="1303224" indent="-260644">
              <a:defRPr>
                <a:solidFill>
                  <a:schemeClr val="tx1"/>
                </a:solidFill>
                <a:latin typeface="Verdana" pitchFamily="34" charset="0"/>
              </a:defRPr>
            </a:lvl3pPr>
            <a:lvl4pPr marL="1824512" indent="-260644">
              <a:defRPr>
                <a:solidFill>
                  <a:schemeClr val="tx1"/>
                </a:solidFill>
                <a:latin typeface="Verdana" pitchFamily="34" charset="0"/>
              </a:defRPr>
            </a:lvl4pPr>
            <a:lvl5pPr marL="2345803" indent="-260644">
              <a:defRPr>
                <a:solidFill>
                  <a:schemeClr val="tx1"/>
                </a:solidFill>
                <a:latin typeface="Verdana" pitchFamily="34" charset="0"/>
              </a:defRPr>
            </a:lvl5pPr>
            <a:lvl6pPr marL="2867093" indent="-260644" eaLnBrk="0" fontAlgn="base" hangingPunct="0">
              <a:spcBef>
                <a:spcPct val="0"/>
              </a:spcBef>
              <a:spcAft>
                <a:spcPct val="0"/>
              </a:spcAft>
              <a:defRPr>
                <a:solidFill>
                  <a:schemeClr val="tx1"/>
                </a:solidFill>
                <a:latin typeface="Verdana" pitchFamily="34" charset="0"/>
              </a:defRPr>
            </a:lvl6pPr>
            <a:lvl7pPr marL="3388382" indent="-260644" eaLnBrk="0" fontAlgn="base" hangingPunct="0">
              <a:spcBef>
                <a:spcPct val="0"/>
              </a:spcBef>
              <a:spcAft>
                <a:spcPct val="0"/>
              </a:spcAft>
              <a:defRPr>
                <a:solidFill>
                  <a:schemeClr val="tx1"/>
                </a:solidFill>
                <a:latin typeface="Verdana" pitchFamily="34" charset="0"/>
              </a:defRPr>
            </a:lvl7pPr>
            <a:lvl8pPr marL="3909672" indent="-260644" eaLnBrk="0" fontAlgn="base" hangingPunct="0">
              <a:spcBef>
                <a:spcPct val="0"/>
              </a:spcBef>
              <a:spcAft>
                <a:spcPct val="0"/>
              </a:spcAft>
              <a:defRPr>
                <a:solidFill>
                  <a:schemeClr val="tx1"/>
                </a:solidFill>
                <a:latin typeface="Verdana" pitchFamily="34" charset="0"/>
              </a:defRPr>
            </a:lvl8pPr>
            <a:lvl9pPr marL="4430960" indent="-260644" eaLnBrk="0" fontAlgn="base" hangingPunct="0">
              <a:spcBef>
                <a:spcPct val="0"/>
              </a:spcBef>
              <a:spcAft>
                <a:spcPct val="0"/>
              </a:spcAft>
              <a:defRPr>
                <a:solidFill>
                  <a:schemeClr val="tx1"/>
                </a:solidFill>
                <a:latin typeface="Verdana" pitchFamily="34" charset="0"/>
              </a:defRPr>
            </a:lvl9pPr>
          </a:lstStyle>
          <a:p>
            <a:fld id="{D0F30D39-7005-4C17-8389-C6AF5E5E58C3}" type="slidenum">
              <a:rPr lang="en-US" smtClean="0">
                <a:solidFill>
                  <a:srgbClr val="000000"/>
                </a:solidFill>
              </a:rPr>
              <a:pPr/>
              <a:t>40</a:t>
            </a:fld>
            <a:endParaRPr lang="en-US" smtClean="0">
              <a:solidFill>
                <a:srgbClr val="000000"/>
              </a:solidFill>
            </a:endParaRPr>
          </a:p>
        </p:txBody>
      </p:sp>
    </p:spTree>
    <p:extLst>
      <p:ext uri="{BB962C8B-B14F-4D97-AF65-F5344CB8AC3E}">
        <p14:creationId xmlns:p14="http://schemas.microsoft.com/office/powerpoint/2010/main" val="40136152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2e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93400"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p:cNvSpPr txBox="1">
            <a:spLocks noChangeArrowheads="1"/>
          </p:cNvSpPr>
          <p:nvPr/>
        </p:nvSpPr>
        <p:spPr bwMode="auto">
          <a:xfrm>
            <a:off x="1689106" y="847077"/>
            <a:ext cx="5150346" cy="5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3678"/>
              </a:lnSpc>
              <a:spcBef>
                <a:spcPts val="15"/>
              </a:spcBef>
              <a:spcAft>
                <a:spcPts val="15"/>
              </a:spcAft>
            </a:pPr>
            <a:r>
              <a:rPr lang="en-US" sz="3600">
                <a:solidFill>
                  <a:srgbClr val="333399"/>
                </a:solidFill>
                <a:latin typeface="Tahoma" pitchFamily="34" charset="0"/>
              </a:rPr>
              <a:t>Xây dựng UC để làm gì? </a:t>
            </a:r>
          </a:p>
        </p:txBody>
      </p:sp>
      <p:sp>
        <p:nvSpPr>
          <p:cNvPr id="11268" name="Text Box 4"/>
          <p:cNvSpPr txBox="1">
            <a:spLocks noChangeArrowheads="1"/>
          </p:cNvSpPr>
          <p:nvPr/>
        </p:nvSpPr>
        <p:spPr bwMode="auto">
          <a:xfrm>
            <a:off x="1046769" y="1672226"/>
            <a:ext cx="3576197" cy="41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2452"/>
              </a:lnSpc>
              <a:spcBef>
                <a:spcPts val="15"/>
              </a:spcBef>
              <a:spcAft>
                <a:spcPts val="15"/>
              </a:spcAft>
            </a:pPr>
            <a:r>
              <a:rPr lang="it-IT" sz="1500">
                <a:solidFill>
                  <a:srgbClr val="3333CC"/>
                </a:solidFill>
                <a:latin typeface="Wingdings" pitchFamily="2" charset="2"/>
              </a:rPr>
              <a:t>„</a:t>
            </a:r>
            <a:r>
              <a:rPr lang="it-IT" sz="2500">
                <a:solidFill>
                  <a:srgbClr val="000000"/>
                </a:solidFill>
                <a:latin typeface="Tahoma" pitchFamily="34" charset="0"/>
              </a:rPr>
              <a:t>  Ai quan tâm đến UC? </a:t>
            </a:r>
            <a:endParaRPr lang="en-US" sz="2500">
              <a:solidFill>
                <a:srgbClr val="000000"/>
              </a:solidFill>
              <a:latin typeface="Tahoma" pitchFamily="34" charset="0"/>
            </a:endParaRPr>
          </a:p>
        </p:txBody>
      </p:sp>
      <p:sp>
        <p:nvSpPr>
          <p:cNvPr id="11269" name="Text Box 5"/>
          <p:cNvSpPr txBox="1">
            <a:spLocks noChangeArrowheads="1"/>
          </p:cNvSpPr>
          <p:nvPr/>
        </p:nvSpPr>
        <p:spPr bwMode="auto">
          <a:xfrm>
            <a:off x="4071975" y="3104812"/>
            <a:ext cx="878608"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3333CC"/>
                </a:solidFill>
                <a:latin typeface="Arial" charset="0"/>
              </a:rPr>
              <a:t>Diễn đạt </a:t>
            </a:r>
          </a:p>
        </p:txBody>
      </p:sp>
      <p:sp>
        <p:nvSpPr>
          <p:cNvPr id="11270" name="Text Box 6"/>
          <p:cNvSpPr txBox="1">
            <a:spLocks noChangeArrowheads="1"/>
          </p:cNvSpPr>
          <p:nvPr/>
        </p:nvSpPr>
        <p:spPr bwMode="auto">
          <a:xfrm>
            <a:off x="5839080" y="3132799"/>
            <a:ext cx="552423"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3333CC"/>
                </a:solidFill>
                <a:latin typeface="Arial" charset="0"/>
              </a:rPr>
              <a:t>Hiểu </a:t>
            </a:r>
          </a:p>
        </p:txBody>
      </p:sp>
      <p:sp>
        <p:nvSpPr>
          <p:cNvPr id="11271" name="Text Box 7"/>
          <p:cNvSpPr txBox="1">
            <a:spLocks noChangeArrowheads="1"/>
          </p:cNvSpPr>
          <p:nvPr/>
        </p:nvSpPr>
        <p:spPr bwMode="auto">
          <a:xfrm>
            <a:off x="2940368" y="3391679"/>
            <a:ext cx="702394"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000000"/>
                </a:solidFill>
                <a:latin typeface="Arial" charset="0"/>
              </a:rPr>
              <a:t>Người </a:t>
            </a:r>
          </a:p>
        </p:txBody>
      </p:sp>
      <p:sp>
        <p:nvSpPr>
          <p:cNvPr id="11272" name="Text Box 8"/>
          <p:cNvSpPr txBox="1">
            <a:spLocks noChangeArrowheads="1"/>
          </p:cNvSpPr>
          <p:nvPr/>
        </p:nvSpPr>
        <p:spPr bwMode="auto">
          <a:xfrm>
            <a:off x="6674171" y="3445906"/>
            <a:ext cx="1388506"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000000"/>
                </a:solidFill>
                <a:latin typeface="Arial" charset="0"/>
              </a:rPr>
              <a:t>Phân tích viên </a:t>
            </a:r>
          </a:p>
        </p:txBody>
      </p:sp>
      <p:sp>
        <p:nvSpPr>
          <p:cNvPr id="11273" name="Text Box 9"/>
          <p:cNvSpPr txBox="1">
            <a:spLocks noChangeArrowheads="1"/>
          </p:cNvSpPr>
          <p:nvPr/>
        </p:nvSpPr>
        <p:spPr bwMode="auto">
          <a:xfrm>
            <a:off x="2856947" y="3599832"/>
            <a:ext cx="869234"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000000"/>
                </a:solidFill>
                <a:latin typeface="Arial" charset="0"/>
              </a:rPr>
              <a:t>sử dụng </a:t>
            </a:r>
          </a:p>
        </p:txBody>
      </p:sp>
      <p:sp>
        <p:nvSpPr>
          <p:cNvPr id="11274" name="Text Box 10"/>
          <p:cNvSpPr txBox="1">
            <a:spLocks noChangeArrowheads="1"/>
          </p:cNvSpPr>
          <p:nvPr/>
        </p:nvSpPr>
        <p:spPr bwMode="auto">
          <a:xfrm>
            <a:off x="4758817" y="3825479"/>
            <a:ext cx="1040246" cy="299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640"/>
              </a:lnSpc>
              <a:spcBef>
                <a:spcPts val="15"/>
              </a:spcBef>
              <a:spcAft>
                <a:spcPts val="15"/>
              </a:spcAft>
            </a:pPr>
            <a:r>
              <a:rPr lang="en-US" sz="1600">
                <a:solidFill>
                  <a:srgbClr val="FF0000"/>
                </a:solidFill>
                <a:latin typeface="Arial Bold"/>
              </a:rPr>
              <a:t>Use case </a:t>
            </a:r>
          </a:p>
        </p:txBody>
      </p:sp>
      <p:sp>
        <p:nvSpPr>
          <p:cNvPr id="11275" name="Text Box 11"/>
          <p:cNvSpPr txBox="1">
            <a:spLocks noChangeArrowheads="1"/>
          </p:cNvSpPr>
          <p:nvPr/>
        </p:nvSpPr>
        <p:spPr bwMode="auto">
          <a:xfrm>
            <a:off x="6163314" y="4068615"/>
            <a:ext cx="878608"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3333CC"/>
                </a:solidFill>
                <a:latin typeface="Arial" charset="0"/>
              </a:rPr>
              <a:t>Kiểm tra </a:t>
            </a:r>
          </a:p>
        </p:txBody>
      </p:sp>
      <p:sp>
        <p:nvSpPr>
          <p:cNvPr id="11276" name="Text Box 12"/>
          <p:cNvSpPr txBox="1">
            <a:spLocks noChangeArrowheads="1"/>
          </p:cNvSpPr>
          <p:nvPr/>
        </p:nvSpPr>
        <p:spPr bwMode="auto">
          <a:xfrm>
            <a:off x="3384669" y="4217298"/>
            <a:ext cx="769880"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3333CC"/>
                </a:solidFill>
                <a:latin typeface="Arial" charset="0"/>
              </a:rPr>
              <a:t>Cài đặt </a:t>
            </a:r>
          </a:p>
        </p:txBody>
      </p:sp>
      <p:sp>
        <p:nvSpPr>
          <p:cNvPr id="11277" name="Text Box 13"/>
          <p:cNvSpPr txBox="1">
            <a:spLocks noChangeArrowheads="1"/>
          </p:cNvSpPr>
          <p:nvPr/>
        </p:nvSpPr>
        <p:spPr bwMode="auto">
          <a:xfrm>
            <a:off x="5223156" y="4661591"/>
            <a:ext cx="846739"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3333CC"/>
                </a:solidFill>
                <a:latin typeface="Arial" charset="0"/>
              </a:rPr>
              <a:t>Thiết kế </a:t>
            </a:r>
          </a:p>
        </p:txBody>
      </p:sp>
      <p:sp>
        <p:nvSpPr>
          <p:cNvPr id="11278" name="Text Box 14"/>
          <p:cNvSpPr txBox="1">
            <a:spLocks noChangeArrowheads="1"/>
          </p:cNvSpPr>
          <p:nvPr/>
        </p:nvSpPr>
        <p:spPr bwMode="auto">
          <a:xfrm>
            <a:off x="7038218" y="5205590"/>
            <a:ext cx="684547"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000000"/>
                </a:solidFill>
                <a:latin typeface="Arial" charset="0"/>
              </a:rPr>
              <a:t>Tester </a:t>
            </a:r>
          </a:p>
        </p:txBody>
      </p:sp>
      <p:sp>
        <p:nvSpPr>
          <p:cNvPr id="11279" name="Text Box 15"/>
          <p:cNvSpPr txBox="1">
            <a:spLocks noChangeArrowheads="1"/>
          </p:cNvSpPr>
          <p:nvPr/>
        </p:nvSpPr>
        <p:spPr bwMode="auto">
          <a:xfrm>
            <a:off x="2615202" y="5385757"/>
            <a:ext cx="1336017"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000000"/>
                </a:solidFill>
                <a:latin typeface="Arial" charset="0"/>
              </a:rPr>
              <a:t>Lập trình viên </a:t>
            </a:r>
          </a:p>
        </p:txBody>
      </p:sp>
      <p:sp>
        <p:nvSpPr>
          <p:cNvPr id="11280" name="Text Box 16"/>
          <p:cNvSpPr txBox="1">
            <a:spLocks noChangeArrowheads="1"/>
          </p:cNvSpPr>
          <p:nvPr/>
        </p:nvSpPr>
        <p:spPr bwMode="auto">
          <a:xfrm>
            <a:off x="4719243" y="5712856"/>
            <a:ext cx="1204793" cy="27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780" rIns="93561" bIns="46780">
            <a:spAutoFit/>
          </a:bodyPr>
          <a:lstStyle>
            <a:lvl1pPr defTabSz="820738">
              <a:defRPr>
                <a:solidFill>
                  <a:schemeClr val="tx1"/>
                </a:solidFill>
                <a:latin typeface="Verdana" pitchFamily="34" charset="0"/>
              </a:defRPr>
            </a:lvl1pPr>
            <a:lvl2pPr marL="742950" indent="-285750" defTabSz="820738">
              <a:defRPr>
                <a:solidFill>
                  <a:schemeClr val="tx1"/>
                </a:solidFill>
                <a:latin typeface="Verdana" pitchFamily="34" charset="0"/>
              </a:defRPr>
            </a:lvl2pPr>
            <a:lvl3pPr marL="1143000" indent="-228600" defTabSz="820738">
              <a:defRPr>
                <a:solidFill>
                  <a:schemeClr val="tx1"/>
                </a:solidFill>
                <a:latin typeface="Verdana" pitchFamily="34" charset="0"/>
              </a:defRPr>
            </a:lvl3pPr>
            <a:lvl4pPr marL="1600200" indent="-228600" defTabSz="820738">
              <a:defRPr>
                <a:solidFill>
                  <a:schemeClr val="tx1"/>
                </a:solidFill>
                <a:latin typeface="Verdana" pitchFamily="34" charset="0"/>
              </a:defRPr>
            </a:lvl4pPr>
            <a:lvl5pPr marL="2057400" indent="-228600" defTabSz="820738">
              <a:defRPr>
                <a:solidFill>
                  <a:schemeClr val="tx1"/>
                </a:solidFill>
                <a:latin typeface="Verdana" pitchFamily="34" charset="0"/>
              </a:defRPr>
            </a:lvl5pPr>
            <a:lvl6pPr marL="2514600" indent="-228600" defTabSz="820738" eaLnBrk="0" fontAlgn="base" hangingPunct="0">
              <a:spcBef>
                <a:spcPct val="0"/>
              </a:spcBef>
              <a:spcAft>
                <a:spcPct val="0"/>
              </a:spcAft>
              <a:defRPr>
                <a:solidFill>
                  <a:schemeClr val="tx1"/>
                </a:solidFill>
                <a:latin typeface="Verdana" pitchFamily="34" charset="0"/>
              </a:defRPr>
            </a:lvl6pPr>
            <a:lvl7pPr marL="2971800" indent="-228600" defTabSz="820738" eaLnBrk="0" fontAlgn="base" hangingPunct="0">
              <a:spcBef>
                <a:spcPct val="0"/>
              </a:spcBef>
              <a:spcAft>
                <a:spcPct val="0"/>
              </a:spcAft>
              <a:defRPr>
                <a:solidFill>
                  <a:schemeClr val="tx1"/>
                </a:solidFill>
                <a:latin typeface="Verdana" pitchFamily="34" charset="0"/>
              </a:defRPr>
            </a:lvl7pPr>
            <a:lvl8pPr marL="3429000" indent="-228600" defTabSz="820738" eaLnBrk="0" fontAlgn="base" hangingPunct="0">
              <a:spcBef>
                <a:spcPct val="0"/>
              </a:spcBef>
              <a:spcAft>
                <a:spcPct val="0"/>
              </a:spcAft>
              <a:defRPr>
                <a:solidFill>
                  <a:schemeClr val="tx1"/>
                </a:solidFill>
                <a:latin typeface="Verdana" pitchFamily="34" charset="0"/>
              </a:defRPr>
            </a:lvl8pPr>
            <a:lvl9pPr marL="3886200" indent="-228600" defTabSz="820738" eaLnBrk="0" fontAlgn="base" hangingPunct="0">
              <a:spcBef>
                <a:spcPct val="0"/>
              </a:spcBef>
              <a:spcAft>
                <a:spcPct val="0"/>
              </a:spcAft>
              <a:defRPr>
                <a:solidFill>
                  <a:schemeClr val="tx1"/>
                </a:solidFill>
                <a:latin typeface="Verdana" pitchFamily="34" charset="0"/>
              </a:defRPr>
            </a:lvl9pPr>
          </a:lstStyle>
          <a:p>
            <a:pPr algn="just" fontAlgn="base">
              <a:lnSpc>
                <a:spcPts val="1440"/>
              </a:lnSpc>
              <a:spcBef>
                <a:spcPts val="15"/>
              </a:spcBef>
              <a:spcAft>
                <a:spcPts val="15"/>
              </a:spcAft>
            </a:pPr>
            <a:r>
              <a:rPr lang="en-US" sz="1500">
                <a:solidFill>
                  <a:srgbClr val="000000"/>
                </a:solidFill>
                <a:latin typeface="Arial" charset="0"/>
              </a:rPr>
              <a:t>Kiến trúc sư </a:t>
            </a:r>
          </a:p>
        </p:txBody>
      </p:sp>
    </p:spTree>
    <p:extLst>
      <p:ext uri="{BB962C8B-B14F-4D97-AF65-F5344CB8AC3E}">
        <p14:creationId xmlns:p14="http://schemas.microsoft.com/office/powerpoint/2010/main" val="3658049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55701" y="806450"/>
            <a:ext cx="8375127" cy="600164"/>
          </a:xfrm>
        </p:spPr>
        <p:txBody>
          <a:bodyPr/>
          <a:lstStyle/>
          <a:p>
            <a:pPr eaLnBrk="1" hangingPunct="1"/>
            <a:r>
              <a:rPr lang="fr-FR" sz="3900"/>
              <a:t>Tổ chức các ca sử dụng: include</a:t>
            </a:r>
            <a:endParaRPr lang="en-US" sz="3900"/>
          </a:p>
        </p:txBody>
      </p:sp>
      <p:sp>
        <p:nvSpPr>
          <p:cNvPr id="12291" name="Rectangle 3"/>
          <p:cNvSpPr>
            <a:spLocks noGrp="1" noChangeArrowheads="1"/>
          </p:cNvSpPr>
          <p:nvPr>
            <p:ph type="body" idx="1"/>
          </p:nvPr>
        </p:nvSpPr>
        <p:spPr>
          <a:xfrm>
            <a:off x="1093844" y="1870956"/>
            <a:ext cx="8505712" cy="2123658"/>
          </a:xfrm>
        </p:spPr>
        <p:txBody>
          <a:bodyPr/>
          <a:lstStyle/>
          <a:p>
            <a:pPr algn="just">
              <a:spcBef>
                <a:spcPts val="600"/>
              </a:spcBef>
              <a:spcAft>
                <a:spcPts val="600"/>
              </a:spcAft>
            </a:pPr>
            <a:r>
              <a:rPr lang="fr-FR" smtClean="0">
                <a:latin typeface="Times New Roman" pitchFamily="18" charset="0"/>
                <a:cs typeface="Times New Roman" pitchFamily="18" charset="0"/>
              </a:rPr>
              <a:t>Quan hệ </a:t>
            </a:r>
            <a:r>
              <a:rPr lang="fr-FR" smtClean="0">
                <a:solidFill>
                  <a:srgbClr val="FF0000"/>
                </a:solidFill>
                <a:latin typeface="Times New Roman" pitchFamily="18" charset="0"/>
                <a:cs typeface="Times New Roman" pitchFamily="18" charset="0"/>
              </a:rPr>
              <a:t>«</a:t>
            </a:r>
            <a:r>
              <a:rPr lang="fr-FR" i="1" smtClean="0">
                <a:solidFill>
                  <a:srgbClr val="FF0000"/>
                </a:solidFill>
                <a:latin typeface="Times New Roman" pitchFamily="18" charset="0"/>
                <a:cs typeface="Times New Roman" pitchFamily="18" charset="0"/>
              </a:rPr>
              <a:t>include</a:t>
            </a:r>
            <a:r>
              <a:rPr lang="fr-FR" smtClean="0">
                <a:solidFill>
                  <a:srgbClr val="FF0000"/>
                </a:solidFill>
                <a:latin typeface="Times New Roman" pitchFamily="18" charset="0"/>
                <a:cs typeface="Times New Roman" pitchFamily="18" charset="0"/>
              </a:rPr>
              <a:t>» </a:t>
            </a:r>
            <a:r>
              <a:rPr lang="fr-FR" smtClean="0">
                <a:latin typeface="Times New Roman" pitchFamily="18" charset="0"/>
                <a:cs typeface="Times New Roman" pitchFamily="18" charset="0"/>
              </a:rPr>
              <a:t>biểu diễn một ca sử dụng chứa hành vi định nghĩa trong một ca sử dụng khác</a:t>
            </a:r>
          </a:p>
          <a:p>
            <a:pPr algn="just">
              <a:spcBef>
                <a:spcPts val="600"/>
              </a:spcBef>
              <a:spcAft>
                <a:spcPts val="600"/>
              </a:spcAft>
            </a:pPr>
            <a:r>
              <a:rPr lang="fr-FR" smtClean="0">
                <a:latin typeface="Times New Roman" pitchFamily="18" charset="0"/>
                <a:cs typeface="Times New Roman" pitchFamily="18" charset="0"/>
              </a:rPr>
              <a:t>Quan hệ này cho phép biểu diễn phần chung các hành vi của nhiều ca sử dụng</a:t>
            </a:r>
            <a:endParaRPr lang="en-US" smtClean="0">
              <a:latin typeface="Times New Roman" pitchFamily="18" charset="0"/>
              <a:cs typeface="Times New Roman" pitchFamily="18" charset="0"/>
            </a:endParaRPr>
          </a:p>
        </p:txBody>
      </p:sp>
      <p:sp>
        <p:nvSpPr>
          <p:cNvPr id="12292" name="Oval 4"/>
          <p:cNvSpPr>
            <a:spLocks noChangeArrowheads="1"/>
          </p:cNvSpPr>
          <p:nvPr/>
        </p:nvSpPr>
        <p:spPr bwMode="auto">
          <a:xfrm>
            <a:off x="2736474" y="5205592"/>
            <a:ext cx="2105263" cy="634956"/>
          </a:xfrm>
          <a:prstGeom prst="ellipse">
            <a:avLst/>
          </a:prstGeom>
          <a:solidFill>
            <a:schemeClr val="accent1"/>
          </a:solidFill>
          <a:ln w="9525">
            <a:solidFill>
              <a:schemeClr val="tx1"/>
            </a:solidFill>
            <a:round/>
            <a:headEnd/>
            <a:tailEnd/>
          </a:ln>
        </p:spPr>
        <p:txBody>
          <a:bodyPr wrap="none" lIns="104258" tIns="52128" rIns="104258" bIns="52128" anchor="ctr"/>
          <a:lstStyle/>
          <a:p>
            <a:pPr algn="ctr" fontAlgn="base">
              <a:spcBef>
                <a:spcPct val="0"/>
              </a:spcBef>
              <a:spcAft>
                <a:spcPct val="0"/>
              </a:spcAft>
            </a:pPr>
            <a:r>
              <a:rPr lang="fr-FR" smtClean="0">
                <a:solidFill>
                  <a:srgbClr val="000000"/>
                </a:solidFill>
                <a:latin typeface="Arial" charset="0"/>
              </a:rPr>
              <a:t>Mượn sách</a:t>
            </a:r>
            <a:endParaRPr lang="en-US" smtClean="0">
              <a:solidFill>
                <a:srgbClr val="000000"/>
              </a:solidFill>
              <a:latin typeface="Arial" charset="0"/>
            </a:endParaRPr>
          </a:p>
        </p:txBody>
      </p:sp>
      <p:sp>
        <p:nvSpPr>
          <p:cNvPr id="12293" name="Oval 5"/>
          <p:cNvSpPr>
            <a:spLocks noChangeArrowheads="1"/>
          </p:cNvSpPr>
          <p:nvPr/>
        </p:nvSpPr>
        <p:spPr bwMode="auto">
          <a:xfrm>
            <a:off x="2736474" y="6396789"/>
            <a:ext cx="2105263" cy="713669"/>
          </a:xfrm>
          <a:prstGeom prst="ellipse">
            <a:avLst/>
          </a:prstGeom>
          <a:solidFill>
            <a:schemeClr val="accent1"/>
          </a:solidFill>
          <a:ln w="9525">
            <a:solidFill>
              <a:schemeClr val="tx1"/>
            </a:solidFill>
            <a:round/>
            <a:headEnd/>
            <a:tailEnd/>
          </a:ln>
        </p:spPr>
        <p:txBody>
          <a:bodyPr wrap="none" lIns="104258" tIns="52128" rIns="104258" bIns="52128" anchor="ctr"/>
          <a:lstStyle/>
          <a:p>
            <a:pPr algn="ctr" fontAlgn="base">
              <a:spcBef>
                <a:spcPct val="0"/>
              </a:spcBef>
              <a:spcAft>
                <a:spcPct val="0"/>
              </a:spcAft>
            </a:pPr>
            <a:r>
              <a:rPr lang="fr-FR" smtClean="0">
                <a:solidFill>
                  <a:srgbClr val="000000"/>
                </a:solidFill>
                <a:latin typeface="Arial" charset="0"/>
              </a:rPr>
              <a:t>Đặt trước</a:t>
            </a:r>
            <a:endParaRPr lang="en-US" smtClean="0">
              <a:solidFill>
                <a:srgbClr val="000000"/>
              </a:solidFill>
              <a:latin typeface="Arial" charset="0"/>
            </a:endParaRPr>
          </a:p>
        </p:txBody>
      </p:sp>
      <p:sp>
        <p:nvSpPr>
          <p:cNvPr id="12294" name="Oval 6"/>
          <p:cNvSpPr>
            <a:spLocks noChangeArrowheads="1"/>
          </p:cNvSpPr>
          <p:nvPr/>
        </p:nvSpPr>
        <p:spPr bwMode="auto">
          <a:xfrm>
            <a:off x="6778060" y="5761831"/>
            <a:ext cx="2274203" cy="713669"/>
          </a:xfrm>
          <a:prstGeom prst="ellipse">
            <a:avLst/>
          </a:prstGeom>
          <a:solidFill>
            <a:schemeClr val="accent1"/>
          </a:solidFill>
          <a:ln w="9525">
            <a:solidFill>
              <a:schemeClr val="tx1"/>
            </a:solidFill>
            <a:round/>
            <a:headEnd/>
            <a:tailEnd/>
          </a:ln>
        </p:spPr>
        <p:txBody>
          <a:bodyPr wrap="none" lIns="104258" tIns="52128" rIns="104258" bIns="52128" anchor="ctr"/>
          <a:lstStyle/>
          <a:p>
            <a:pPr algn="ctr" fontAlgn="base">
              <a:spcBef>
                <a:spcPct val="0"/>
              </a:spcBef>
              <a:spcAft>
                <a:spcPct val="0"/>
              </a:spcAft>
            </a:pPr>
            <a:r>
              <a:rPr lang="fr-FR" smtClean="0">
                <a:solidFill>
                  <a:srgbClr val="000000"/>
                </a:solidFill>
                <a:latin typeface="Arial" charset="0"/>
              </a:rPr>
              <a:t>Định danh</a:t>
            </a:r>
            <a:endParaRPr lang="en-US" smtClean="0">
              <a:solidFill>
                <a:srgbClr val="000000"/>
              </a:solidFill>
              <a:latin typeface="Arial" charset="0"/>
            </a:endParaRPr>
          </a:p>
        </p:txBody>
      </p:sp>
      <p:sp>
        <p:nvSpPr>
          <p:cNvPr id="12295" name="Line 11"/>
          <p:cNvSpPr>
            <a:spLocks noChangeShapeType="1"/>
          </p:cNvSpPr>
          <p:nvPr/>
        </p:nvSpPr>
        <p:spPr bwMode="auto">
          <a:xfrm>
            <a:off x="5010675" y="5364766"/>
            <a:ext cx="1683839" cy="475780"/>
          </a:xfrm>
          <a:prstGeom prst="line">
            <a:avLst/>
          </a:prstGeom>
          <a:noFill/>
          <a:ln w="2857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lIns="104258" tIns="52128" rIns="104258" bIns="52128"/>
          <a:lstStyle/>
          <a:p>
            <a:pPr eaLnBrk="0" fontAlgn="base" hangingPunct="0">
              <a:spcBef>
                <a:spcPct val="0"/>
              </a:spcBef>
              <a:spcAft>
                <a:spcPct val="0"/>
              </a:spcAft>
            </a:pPr>
            <a:endParaRPr lang="en-US" smtClean="0">
              <a:solidFill>
                <a:srgbClr val="000000"/>
              </a:solidFill>
            </a:endParaRPr>
          </a:p>
        </p:txBody>
      </p:sp>
      <p:sp>
        <p:nvSpPr>
          <p:cNvPr id="12296" name="Line 12"/>
          <p:cNvSpPr>
            <a:spLocks noChangeShapeType="1"/>
          </p:cNvSpPr>
          <p:nvPr/>
        </p:nvSpPr>
        <p:spPr bwMode="auto">
          <a:xfrm flipV="1">
            <a:off x="5177759" y="6237614"/>
            <a:ext cx="1431356" cy="556242"/>
          </a:xfrm>
          <a:prstGeom prst="line">
            <a:avLst/>
          </a:prstGeom>
          <a:noFill/>
          <a:ln w="2857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lIns="104258" tIns="52128" rIns="104258" bIns="52128"/>
          <a:lstStyle/>
          <a:p>
            <a:pPr eaLnBrk="0" fontAlgn="base" hangingPunct="0">
              <a:spcBef>
                <a:spcPct val="0"/>
              </a:spcBef>
              <a:spcAft>
                <a:spcPct val="0"/>
              </a:spcAft>
            </a:pPr>
            <a:endParaRPr lang="en-US" smtClean="0">
              <a:solidFill>
                <a:srgbClr val="000000"/>
              </a:solidFill>
            </a:endParaRPr>
          </a:p>
        </p:txBody>
      </p:sp>
      <p:sp>
        <p:nvSpPr>
          <p:cNvPr id="12297" name="Text Box 13"/>
          <p:cNvSpPr txBox="1">
            <a:spLocks noChangeArrowheads="1"/>
          </p:cNvSpPr>
          <p:nvPr/>
        </p:nvSpPr>
        <p:spPr bwMode="auto">
          <a:xfrm>
            <a:off x="5660448" y="4990439"/>
            <a:ext cx="1198002" cy="38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58" tIns="52128" rIns="104258" bIns="52128">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fontAlgn="base">
              <a:spcBef>
                <a:spcPct val="0"/>
              </a:spcBef>
              <a:spcAft>
                <a:spcPct val="0"/>
              </a:spcAft>
            </a:pPr>
            <a:r>
              <a:rPr lang="fr-FR" smtClean="0">
                <a:solidFill>
                  <a:srgbClr val="000000"/>
                </a:solidFill>
                <a:latin typeface="Arial" charset="0"/>
              </a:rPr>
              <a:t>«include»</a:t>
            </a:r>
            <a:endParaRPr lang="en-US" smtClean="0">
              <a:solidFill>
                <a:srgbClr val="000000"/>
              </a:solidFill>
              <a:latin typeface="Arial" charset="0"/>
            </a:endParaRPr>
          </a:p>
        </p:txBody>
      </p:sp>
      <p:sp>
        <p:nvSpPr>
          <p:cNvPr id="12298" name="Text Box 14"/>
          <p:cNvSpPr txBox="1">
            <a:spLocks noChangeArrowheads="1"/>
          </p:cNvSpPr>
          <p:nvPr/>
        </p:nvSpPr>
        <p:spPr bwMode="auto">
          <a:xfrm>
            <a:off x="5599184" y="6793855"/>
            <a:ext cx="1198002" cy="38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58" tIns="52128" rIns="104258" bIns="52128">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fontAlgn="base">
              <a:spcBef>
                <a:spcPct val="0"/>
              </a:spcBef>
              <a:spcAft>
                <a:spcPct val="0"/>
              </a:spcAft>
            </a:pPr>
            <a:r>
              <a:rPr lang="fr-FR" smtClean="0">
                <a:solidFill>
                  <a:srgbClr val="000000"/>
                </a:solidFill>
                <a:latin typeface="Arial" charset="0"/>
              </a:rPr>
              <a:t>«include»</a:t>
            </a:r>
            <a:endParaRPr lang="en-US" smtClean="0">
              <a:solidFill>
                <a:srgbClr val="000000"/>
              </a:solidFill>
              <a:latin typeface="Arial" charset="0"/>
            </a:endParaRPr>
          </a:p>
        </p:txBody>
      </p:sp>
    </p:spTree>
    <p:extLst>
      <p:ext uri="{BB962C8B-B14F-4D97-AF65-F5344CB8AC3E}">
        <p14:creationId xmlns:p14="http://schemas.microsoft.com/office/powerpoint/2010/main" val="2928350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9137" y="842264"/>
            <a:ext cx="6473564" cy="492443"/>
          </a:xfrm>
        </p:spPr>
        <p:txBody>
          <a:bodyPr/>
          <a:lstStyle/>
          <a:p>
            <a:pPr eaLnBrk="1" hangingPunct="1"/>
            <a:r>
              <a:rPr lang="fr-FR" sz="3200">
                <a:latin typeface="Times New Roman" pitchFamily="18" charset="0"/>
                <a:cs typeface="Times New Roman" pitchFamily="18" charset="0"/>
              </a:rPr>
              <a:t>Tổ chức các ca sử dụng: extend</a:t>
            </a:r>
            <a:endParaRPr lang="en-US" sz="3200">
              <a:latin typeface="Times New Roman" pitchFamily="18" charset="0"/>
              <a:cs typeface="Times New Roman" pitchFamily="18" charset="0"/>
            </a:endParaRPr>
          </a:p>
        </p:txBody>
      </p:sp>
      <p:sp>
        <p:nvSpPr>
          <p:cNvPr id="13315" name="Rectangle 3"/>
          <p:cNvSpPr>
            <a:spLocks noGrp="1" noChangeArrowheads="1"/>
          </p:cNvSpPr>
          <p:nvPr>
            <p:ph type="body" idx="1"/>
          </p:nvPr>
        </p:nvSpPr>
        <p:spPr>
          <a:xfrm>
            <a:off x="789046" y="2103101"/>
            <a:ext cx="8901054" cy="1492716"/>
          </a:xfrm>
        </p:spPr>
        <p:txBody>
          <a:bodyPr/>
          <a:lstStyle/>
          <a:p>
            <a:pPr algn="just">
              <a:spcBef>
                <a:spcPts val="600"/>
              </a:spcBef>
              <a:spcAft>
                <a:spcPts val="600"/>
              </a:spcAft>
            </a:pPr>
            <a:r>
              <a:rPr lang="fr-FR" sz="2900" b="1">
                <a:solidFill>
                  <a:srgbClr val="FF0000"/>
                </a:solidFill>
                <a:latin typeface="Times New Roman" pitchFamily="18" charset="0"/>
                <a:cs typeface="Times New Roman" pitchFamily="18" charset="0"/>
              </a:rPr>
              <a:t>Một UC tùy ý mở rộng chức năng do UC khác cung cấp</a:t>
            </a:r>
          </a:p>
          <a:p>
            <a:pPr algn="just">
              <a:spcBef>
                <a:spcPts val="600"/>
              </a:spcBef>
              <a:spcAft>
                <a:spcPts val="600"/>
              </a:spcAft>
            </a:pPr>
            <a:r>
              <a:rPr lang="en-US" sz="2900">
                <a:latin typeface="Times New Roman" pitchFamily="18" charset="0"/>
                <a:cs typeface="Times New Roman" pitchFamily="18" charset="0"/>
              </a:rPr>
              <a:t>Sử dụng để mô hình hóa một vài chức năng dùng chung, sử dụng lại giữa hai hay nhiều UC</a:t>
            </a:r>
          </a:p>
        </p:txBody>
      </p:sp>
      <p:sp>
        <p:nvSpPr>
          <p:cNvPr id="13317" name="Footer Placeholder 8"/>
          <p:cNvSpPr>
            <a:spLocks noGrp="1"/>
          </p:cNvSpPr>
          <p:nvPr>
            <p:ph type="ftr" sz="quarter" idx="5"/>
          </p:nvPr>
        </p:nvSpPr>
        <p:spPr>
          <a:xfrm>
            <a:off x="1235337" y="6943360"/>
            <a:ext cx="2494279" cy="123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847096" indent="-325805">
              <a:defRPr>
                <a:solidFill>
                  <a:schemeClr val="tx1"/>
                </a:solidFill>
                <a:latin typeface="Verdana" pitchFamily="34" charset="0"/>
              </a:defRPr>
            </a:lvl2pPr>
            <a:lvl3pPr marL="1303224" indent="-260644">
              <a:defRPr>
                <a:solidFill>
                  <a:schemeClr val="tx1"/>
                </a:solidFill>
                <a:latin typeface="Verdana" pitchFamily="34" charset="0"/>
              </a:defRPr>
            </a:lvl3pPr>
            <a:lvl4pPr marL="1824512" indent="-260644">
              <a:defRPr>
                <a:solidFill>
                  <a:schemeClr val="tx1"/>
                </a:solidFill>
                <a:latin typeface="Verdana" pitchFamily="34" charset="0"/>
              </a:defRPr>
            </a:lvl4pPr>
            <a:lvl5pPr marL="2345803" indent="-260644">
              <a:defRPr>
                <a:solidFill>
                  <a:schemeClr val="tx1"/>
                </a:solidFill>
                <a:latin typeface="Verdana" pitchFamily="34" charset="0"/>
              </a:defRPr>
            </a:lvl5pPr>
            <a:lvl6pPr marL="2867093" indent="-260644" eaLnBrk="0" fontAlgn="base" hangingPunct="0">
              <a:spcBef>
                <a:spcPct val="0"/>
              </a:spcBef>
              <a:spcAft>
                <a:spcPct val="0"/>
              </a:spcAft>
              <a:defRPr>
                <a:solidFill>
                  <a:schemeClr val="tx1"/>
                </a:solidFill>
                <a:latin typeface="Verdana" pitchFamily="34" charset="0"/>
              </a:defRPr>
            </a:lvl6pPr>
            <a:lvl7pPr marL="3388382" indent="-260644" eaLnBrk="0" fontAlgn="base" hangingPunct="0">
              <a:spcBef>
                <a:spcPct val="0"/>
              </a:spcBef>
              <a:spcAft>
                <a:spcPct val="0"/>
              </a:spcAft>
              <a:defRPr>
                <a:solidFill>
                  <a:schemeClr val="tx1"/>
                </a:solidFill>
                <a:latin typeface="Verdana" pitchFamily="34" charset="0"/>
              </a:defRPr>
            </a:lvl7pPr>
            <a:lvl8pPr marL="3909672" indent="-260644" eaLnBrk="0" fontAlgn="base" hangingPunct="0">
              <a:spcBef>
                <a:spcPct val="0"/>
              </a:spcBef>
              <a:spcAft>
                <a:spcPct val="0"/>
              </a:spcAft>
              <a:defRPr>
                <a:solidFill>
                  <a:schemeClr val="tx1"/>
                </a:solidFill>
                <a:latin typeface="Verdana" pitchFamily="34" charset="0"/>
              </a:defRPr>
            </a:lvl8pPr>
            <a:lvl9pPr marL="4430960" indent="-260644" eaLnBrk="0" fontAlgn="base" hangingPunct="0">
              <a:spcBef>
                <a:spcPct val="0"/>
              </a:spcBef>
              <a:spcAft>
                <a:spcPct val="0"/>
              </a:spcAft>
              <a:defRPr>
                <a:solidFill>
                  <a:schemeClr val="tx1"/>
                </a:solidFill>
                <a:latin typeface="Verdana" pitchFamily="34" charset="0"/>
              </a:defRPr>
            </a:lvl9pPr>
          </a:lstStyle>
          <a:p>
            <a:fld id="{6DBC9B6F-F84D-427D-8330-B63D0873BF20}" type="slidenum">
              <a:rPr lang="en-US" smtClean="0">
                <a:solidFill>
                  <a:srgbClr val="000000"/>
                </a:solidFill>
              </a:rPr>
              <a:pPr/>
              <a:t>43</a:t>
            </a:fld>
            <a:endParaRPr lang="en-US" smtClean="0">
              <a:solidFill>
                <a:srgbClr val="000000"/>
              </a:solidFill>
            </a:endParaRPr>
          </a:p>
        </p:txBody>
      </p:sp>
      <p:grpSp>
        <p:nvGrpSpPr>
          <p:cNvPr id="13316" name="Group 11"/>
          <p:cNvGrpSpPr>
            <a:grpSpLocks/>
          </p:cNvGrpSpPr>
          <p:nvPr/>
        </p:nvGrpSpPr>
        <p:grpSpPr bwMode="auto">
          <a:xfrm>
            <a:off x="1472202" y="4729813"/>
            <a:ext cx="7663603" cy="867599"/>
            <a:chOff x="793" y="2568"/>
            <a:chExt cx="4128" cy="496"/>
          </a:xfrm>
        </p:grpSpPr>
        <p:sp>
          <p:nvSpPr>
            <p:cNvPr id="13318" name="Oval 4"/>
            <p:cNvSpPr>
              <a:spLocks noChangeArrowheads="1"/>
            </p:cNvSpPr>
            <p:nvPr/>
          </p:nvSpPr>
          <p:spPr bwMode="auto">
            <a:xfrm>
              <a:off x="793" y="2568"/>
              <a:ext cx="1089" cy="408"/>
            </a:xfrm>
            <a:prstGeom prst="ellipse">
              <a:avLst/>
            </a:prstGeom>
            <a:solidFill>
              <a:schemeClr val="accent1"/>
            </a:solidFill>
            <a:ln w="9525">
              <a:solidFill>
                <a:schemeClr val="tx1"/>
              </a:solidFill>
              <a:round/>
              <a:headEnd/>
              <a:tailEnd/>
            </a:ln>
          </p:spPr>
          <p:txBody>
            <a:bodyPr wrap="none" anchor="ctr"/>
            <a:lstStyle/>
            <a:p>
              <a:pPr algn="ctr" fontAlgn="base">
                <a:spcBef>
                  <a:spcPct val="0"/>
                </a:spcBef>
                <a:spcAft>
                  <a:spcPct val="0"/>
                </a:spcAft>
              </a:pPr>
              <a:r>
                <a:rPr lang="fr-FR" smtClean="0">
                  <a:solidFill>
                    <a:srgbClr val="000000"/>
                  </a:solidFill>
                  <a:latin typeface="Arial" charset="0"/>
                </a:rPr>
                <a:t>Đặt trước</a:t>
              </a:r>
              <a:endParaRPr lang="en-US" smtClean="0">
                <a:solidFill>
                  <a:srgbClr val="000000"/>
                </a:solidFill>
                <a:latin typeface="Arial" charset="0"/>
              </a:endParaRPr>
            </a:p>
          </p:txBody>
        </p:sp>
        <p:sp>
          <p:nvSpPr>
            <p:cNvPr id="13319" name="Oval 5"/>
            <p:cNvSpPr>
              <a:spLocks noChangeArrowheads="1"/>
            </p:cNvSpPr>
            <p:nvPr/>
          </p:nvSpPr>
          <p:spPr bwMode="auto">
            <a:xfrm>
              <a:off x="3833" y="2614"/>
              <a:ext cx="1088" cy="408"/>
            </a:xfrm>
            <a:prstGeom prst="ellipse">
              <a:avLst/>
            </a:prstGeom>
            <a:solidFill>
              <a:schemeClr val="accent1"/>
            </a:solidFill>
            <a:ln w="9525">
              <a:solidFill>
                <a:schemeClr val="tx1"/>
              </a:solidFill>
              <a:round/>
              <a:headEnd/>
              <a:tailEnd/>
            </a:ln>
          </p:spPr>
          <p:txBody>
            <a:bodyPr wrap="none" anchor="ctr"/>
            <a:lstStyle/>
            <a:p>
              <a:pPr algn="ctr" fontAlgn="base">
                <a:spcBef>
                  <a:spcPct val="0"/>
                </a:spcBef>
                <a:spcAft>
                  <a:spcPct val="0"/>
                </a:spcAft>
              </a:pPr>
              <a:r>
                <a:rPr lang="fr-FR" smtClean="0">
                  <a:solidFill>
                    <a:srgbClr val="000000"/>
                  </a:solidFill>
                  <a:latin typeface="Arial" charset="0"/>
                </a:rPr>
                <a:t>Xem list</a:t>
              </a:r>
              <a:endParaRPr lang="en-US" smtClean="0">
                <a:solidFill>
                  <a:srgbClr val="000000"/>
                </a:solidFill>
                <a:latin typeface="Arial" charset="0"/>
              </a:endParaRPr>
            </a:p>
          </p:txBody>
        </p:sp>
        <p:sp>
          <p:nvSpPr>
            <p:cNvPr id="13320" name="Line 9"/>
            <p:cNvSpPr>
              <a:spLocks noChangeShapeType="1"/>
            </p:cNvSpPr>
            <p:nvPr/>
          </p:nvSpPr>
          <p:spPr bwMode="auto">
            <a:xfrm flipH="1">
              <a:off x="2018" y="2795"/>
              <a:ext cx="1588" cy="0"/>
            </a:xfrm>
            <a:prstGeom prst="line">
              <a:avLst/>
            </a:prstGeom>
            <a:noFill/>
            <a:ln w="2857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3321" name="Text Box 10"/>
            <p:cNvSpPr txBox="1">
              <a:spLocks noChangeArrowheads="1"/>
            </p:cNvSpPr>
            <p:nvPr/>
          </p:nvSpPr>
          <p:spPr bwMode="auto">
            <a:xfrm>
              <a:off x="2550" y="2853"/>
              <a:ext cx="6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fontAlgn="base">
                <a:spcBef>
                  <a:spcPct val="0"/>
                </a:spcBef>
                <a:spcAft>
                  <a:spcPct val="0"/>
                </a:spcAft>
              </a:pPr>
              <a:r>
                <a:rPr lang="fr-FR" smtClean="0">
                  <a:solidFill>
                    <a:srgbClr val="000000"/>
                  </a:solidFill>
                  <a:latin typeface="Arial" charset="0"/>
                </a:rPr>
                <a:t>« extend »</a:t>
              </a:r>
              <a:endParaRPr lang="en-US" smtClean="0">
                <a:solidFill>
                  <a:srgbClr val="000000"/>
                </a:solidFill>
                <a:latin typeface="Arial" charset="0"/>
              </a:endParaRPr>
            </a:p>
          </p:txBody>
        </p:sp>
      </p:grpSp>
    </p:spTree>
    <p:extLst>
      <p:ext uri="{BB962C8B-B14F-4D97-AF65-F5344CB8AC3E}">
        <p14:creationId xmlns:p14="http://schemas.microsoft.com/office/powerpoint/2010/main" val="34141633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03301" y="985164"/>
            <a:ext cx="7696200" cy="446276"/>
          </a:xfrm>
        </p:spPr>
        <p:txBody>
          <a:bodyPr/>
          <a:lstStyle/>
          <a:p>
            <a:pPr eaLnBrk="1" hangingPunct="1"/>
            <a:r>
              <a:rPr lang="fr-FR" sz="2900">
                <a:latin typeface="Times New Roman" pitchFamily="18" charset="0"/>
                <a:cs typeface="Times New Roman" pitchFamily="18" charset="0"/>
              </a:rPr>
              <a:t>Mô hình hóa một hệ thống: xác định ca sử dụng</a:t>
            </a:r>
            <a:endParaRPr lang="en-US" sz="2900">
              <a:latin typeface="Times New Roman" pitchFamily="18" charset="0"/>
              <a:cs typeface="Times New Roman" pitchFamily="18" charset="0"/>
            </a:endParaRPr>
          </a:p>
        </p:txBody>
      </p:sp>
      <p:sp>
        <p:nvSpPr>
          <p:cNvPr id="14339" name="Rectangle 3"/>
          <p:cNvSpPr>
            <a:spLocks noGrp="1" noChangeArrowheads="1"/>
          </p:cNvSpPr>
          <p:nvPr>
            <p:ph type="body" idx="1"/>
          </p:nvPr>
        </p:nvSpPr>
        <p:spPr>
          <a:xfrm>
            <a:off x="1093844" y="1870954"/>
            <a:ext cx="8505712" cy="2985433"/>
          </a:xfrm>
        </p:spPr>
        <p:txBody>
          <a:bodyPr/>
          <a:lstStyle/>
          <a:p>
            <a:pPr>
              <a:spcBef>
                <a:spcPts val="600"/>
              </a:spcBef>
              <a:spcAft>
                <a:spcPts val="600"/>
              </a:spcAft>
            </a:pPr>
            <a:r>
              <a:rPr lang="fr-FR" sz="2900">
                <a:solidFill>
                  <a:srgbClr val="FF0000"/>
                </a:solidFill>
                <a:latin typeface="Times New Roman" pitchFamily="18" charset="0"/>
                <a:cs typeface="Times New Roman" pitchFamily="18" charset="0"/>
              </a:rPr>
              <a:t>- Xác định các tác nhân sử dụng</a:t>
            </a:r>
          </a:p>
          <a:p>
            <a:pPr algn="just">
              <a:spcBef>
                <a:spcPts val="600"/>
              </a:spcBef>
              <a:spcAft>
                <a:spcPts val="600"/>
              </a:spcAft>
            </a:pPr>
            <a:r>
              <a:rPr lang="fr-FR" sz="2900">
                <a:latin typeface="Times New Roman" pitchFamily="18" charset="0"/>
                <a:cs typeface="Times New Roman" pitchFamily="18" charset="0"/>
              </a:rPr>
              <a:t>- </a:t>
            </a:r>
            <a:r>
              <a:rPr lang="fr-FR" sz="2900" b="1">
                <a:solidFill>
                  <a:srgbClr val="FF0000"/>
                </a:solidFill>
                <a:latin typeface="Times New Roman" pitchFamily="18" charset="0"/>
                <a:cs typeface="Times New Roman" pitchFamily="18" charset="0"/>
              </a:rPr>
              <a:t>Với mỗi tác nhân, </a:t>
            </a:r>
            <a:r>
              <a:rPr lang="fr-FR" sz="2900">
                <a:latin typeface="Times New Roman" pitchFamily="18" charset="0"/>
                <a:cs typeface="Times New Roman" pitchFamily="18" charset="0"/>
              </a:rPr>
              <a:t>tìm kiếm các </a:t>
            </a:r>
            <a:r>
              <a:rPr lang="fr-FR" sz="2900" b="1">
                <a:solidFill>
                  <a:srgbClr val="FF0000"/>
                </a:solidFill>
                <a:latin typeface="Times New Roman" pitchFamily="18" charset="0"/>
                <a:cs typeface="Times New Roman" pitchFamily="18" charset="0"/>
              </a:rPr>
              <a:t>ca sử dụng </a:t>
            </a:r>
            <a:r>
              <a:rPr lang="fr-FR" sz="2900">
                <a:latin typeface="Times New Roman" pitchFamily="18" charset="0"/>
                <a:cs typeface="Times New Roman" pitchFamily="18" charset="0"/>
              </a:rPr>
              <a:t>với hệ thống. Đặc biệt những gì thay đổi trạng thái của hệ thống hoặc chờ đợi phản ứng từ hệ thống</a:t>
            </a:r>
          </a:p>
          <a:p>
            <a:pPr algn="just">
              <a:spcBef>
                <a:spcPts val="600"/>
              </a:spcBef>
              <a:spcAft>
                <a:spcPts val="600"/>
              </a:spcAft>
            </a:pPr>
            <a:r>
              <a:rPr lang="fr-FR" sz="2900">
                <a:latin typeface="Times New Roman" pitchFamily="18" charset="0"/>
                <a:cs typeface="Times New Roman" pitchFamily="18" charset="0"/>
              </a:rPr>
              <a:t>- Tổ chức lại các ca sử dụng với các </a:t>
            </a:r>
            <a:r>
              <a:rPr lang="fr-FR" sz="2900" b="1">
                <a:solidFill>
                  <a:srgbClr val="FF0000"/>
                </a:solidFill>
                <a:latin typeface="Times New Roman" pitchFamily="18" charset="0"/>
                <a:cs typeface="Times New Roman" pitchFamily="18" charset="0"/>
              </a:rPr>
              <a:t>quan hệ sử dụng</a:t>
            </a:r>
            <a:r>
              <a:rPr lang="fr-FR" sz="2900">
                <a:latin typeface="Times New Roman" pitchFamily="18" charset="0"/>
                <a:cs typeface="Times New Roman" pitchFamily="18" charset="0"/>
              </a:rPr>
              <a:t>, </a:t>
            </a:r>
            <a:r>
              <a:rPr lang="fr-FR" sz="2900" b="1">
                <a:solidFill>
                  <a:srgbClr val="FF0000"/>
                </a:solidFill>
                <a:latin typeface="Times New Roman" pitchFamily="18" charset="0"/>
                <a:cs typeface="Times New Roman" pitchFamily="18" charset="0"/>
              </a:rPr>
              <a:t>mở rộng…</a:t>
            </a:r>
            <a:endParaRPr lang="en-US" sz="2900" b="1">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003382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9137" y="425450"/>
            <a:ext cx="5406763" cy="615553"/>
          </a:xfrm>
        </p:spPr>
        <p:txBody>
          <a:bodyPr/>
          <a:lstStyle/>
          <a:p>
            <a:pPr eaLnBrk="1" hangingPunct="1"/>
            <a:r>
              <a:rPr lang="fr-FR" smtClean="0"/>
              <a:t>Biểu đồ ca sử dụng</a:t>
            </a:r>
            <a:endParaRPr lang="en-US" smtClean="0"/>
          </a:p>
        </p:txBody>
      </p:sp>
      <p:sp>
        <p:nvSpPr>
          <p:cNvPr id="2" name="Text Placeholder 1"/>
          <p:cNvSpPr>
            <a:spLocks noGrp="1"/>
          </p:cNvSpPr>
          <p:nvPr>
            <p:ph type="body" idx="1"/>
          </p:nvPr>
        </p:nvSpPr>
        <p:spPr/>
        <p:txBody>
          <a:bodyPr/>
          <a:lstStyle/>
          <a:p>
            <a:endParaRPr lang="en-US"/>
          </a:p>
        </p:txBody>
      </p:sp>
      <p:pic>
        <p:nvPicPr>
          <p:cNvPr id="1536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1" y="1613562"/>
            <a:ext cx="9440267" cy="57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9597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901" y="3397250"/>
            <a:ext cx="6858000" cy="615553"/>
          </a:xfrm>
        </p:spPr>
        <p:txBody>
          <a:bodyPr/>
          <a:lstStyle/>
          <a:p>
            <a:r>
              <a:rPr lang="en-US" smtClean="0"/>
              <a:t>Viết kịch bản cho use case</a:t>
            </a:r>
            <a:endParaRPr lang="en-US"/>
          </a:p>
        </p:txBody>
      </p:sp>
    </p:spTree>
    <p:extLst>
      <p:ext uri="{BB962C8B-B14F-4D97-AF65-F5344CB8AC3E}">
        <p14:creationId xmlns:p14="http://schemas.microsoft.com/office/powerpoint/2010/main" val="269897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Luồng sự kiện trong UC</a:t>
            </a:r>
          </a:p>
        </p:txBody>
      </p:sp>
      <p:sp>
        <p:nvSpPr>
          <p:cNvPr id="16387" name="Rectangle 3"/>
          <p:cNvSpPr>
            <a:spLocks noGrp="1" noChangeArrowheads="1"/>
          </p:cNvSpPr>
          <p:nvPr>
            <p:ph type="body" idx="1"/>
          </p:nvPr>
        </p:nvSpPr>
        <p:spPr>
          <a:xfrm>
            <a:off x="1093844" y="1870956"/>
            <a:ext cx="8505712" cy="5295989"/>
          </a:xfrm>
        </p:spPr>
        <p:txBody>
          <a:bodyPr/>
          <a:lstStyle/>
          <a:p>
            <a:pPr algn="just">
              <a:spcBef>
                <a:spcPts val="600"/>
              </a:spcBef>
              <a:spcAft>
                <a:spcPts val="600"/>
              </a:spcAft>
            </a:pPr>
            <a:r>
              <a:rPr lang="en-US" sz="3000" b="1">
                <a:solidFill>
                  <a:srgbClr val="FF0000"/>
                </a:solidFill>
                <a:latin typeface="Times New Roman" pitchFamily="18" charset="0"/>
                <a:cs typeface="Times New Roman" pitchFamily="18" charset="0"/>
              </a:rPr>
              <a:t>Tài liệu luồng sự kiện (flow of events) mô tả hành vi của UC</a:t>
            </a:r>
          </a:p>
          <a:p>
            <a:pPr lvl="1" algn="just">
              <a:spcBef>
                <a:spcPts val="600"/>
              </a:spcBef>
              <a:spcAft>
                <a:spcPts val="600"/>
              </a:spcAft>
            </a:pPr>
            <a:r>
              <a:rPr lang="en-US" sz="2500">
                <a:latin typeface="Times New Roman" pitchFamily="18" charset="0"/>
                <a:cs typeface="Times New Roman" pitchFamily="18" charset="0"/>
              </a:rPr>
              <a:t>Mô tả luồng logic đi qua UC</a:t>
            </a:r>
          </a:p>
          <a:p>
            <a:pPr lvl="1" algn="just">
              <a:spcBef>
                <a:spcPts val="600"/>
              </a:spcBef>
              <a:spcAft>
                <a:spcPts val="600"/>
              </a:spcAft>
            </a:pPr>
            <a:r>
              <a:rPr lang="en-US" sz="2500">
                <a:latin typeface="Times New Roman" pitchFamily="18" charset="0"/>
                <a:cs typeface="Times New Roman" pitchFamily="18" charset="0"/>
              </a:rPr>
              <a:t>Mô tả người sử dụng làm gì, hệ thống làm gì</a:t>
            </a:r>
          </a:p>
          <a:p>
            <a:pPr lvl="1" algn="just">
              <a:spcBef>
                <a:spcPts val="600"/>
              </a:spcBef>
              <a:spcAft>
                <a:spcPts val="600"/>
              </a:spcAft>
            </a:pPr>
            <a:r>
              <a:rPr lang="en-US" sz="2500">
                <a:latin typeface="Times New Roman" pitchFamily="18" charset="0"/>
                <a:cs typeface="Times New Roman" pitchFamily="18" charset="0"/>
              </a:rPr>
              <a:t>Trong một UC có nhiều luồng sự kiện: luồng chính, luồng phụ</a:t>
            </a:r>
          </a:p>
          <a:p>
            <a:pPr algn="just">
              <a:spcBef>
                <a:spcPts val="600"/>
              </a:spcBef>
              <a:spcAft>
                <a:spcPts val="600"/>
              </a:spcAft>
            </a:pPr>
            <a:r>
              <a:rPr lang="en-US" sz="3000" b="1">
                <a:solidFill>
                  <a:srgbClr val="FF0000"/>
                </a:solidFill>
                <a:latin typeface="Times New Roman" pitchFamily="18" charset="0"/>
                <a:cs typeface="Times New Roman" pitchFamily="18" charset="0"/>
              </a:rPr>
              <a:t>Kịch bản (Scenario)</a:t>
            </a:r>
          </a:p>
          <a:p>
            <a:pPr lvl="1" algn="just">
              <a:spcBef>
                <a:spcPts val="600"/>
              </a:spcBef>
              <a:spcAft>
                <a:spcPts val="600"/>
              </a:spcAft>
            </a:pPr>
            <a:r>
              <a:rPr lang="en-US" sz="2500">
                <a:latin typeface="Times New Roman" pitchFamily="18" charset="0"/>
                <a:cs typeface="Times New Roman" pitchFamily="18" charset="0"/>
              </a:rPr>
              <a:t>Một luồng sự kiện trong một hiện thực của UC</a:t>
            </a:r>
          </a:p>
          <a:p>
            <a:pPr lvl="1" algn="just">
              <a:spcBef>
                <a:spcPts val="600"/>
              </a:spcBef>
              <a:spcAft>
                <a:spcPts val="600"/>
              </a:spcAft>
            </a:pPr>
            <a:r>
              <a:rPr lang="en-US" sz="2500">
                <a:latin typeface="Times New Roman" pitchFamily="18" charset="0"/>
                <a:cs typeface="Times New Roman" pitchFamily="18" charset="0"/>
              </a:rPr>
              <a:t>Là trình tự hành động cụ thể để mô tả hành vi</a:t>
            </a:r>
          </a:p>
          <a:p>
            <a:pPr lvl="1" algn="just">
              <a:spcBef>
                <a:spcPts val="600"/>
              </a:spcBef>
              <a:spcAft>
                <a:spcPts val="600"/>
              </a:spcAft>
            </a:pPr>
            <a:r>
              <a:rPr lang="en-US" sz="2500">
                <a:latin typeface="Times New Roman" pitchFamily="18" charset="0"/>
                <a:cs typeface="Times New Roman" pitchFamily="18" charset="0"/>
              </a:rPr>
              <a:t>Kịch bản đi xuyên suốt UC theo nhánh chính, nhánh phụ, nhánh đặc biệt</a:t>
            </a:r>
          </a:p>
        </p:txBody>
      </p:sp>
    </p:spTree>
    <p:extLst>
      <p:ext uri="{BB962C8B-B14F-4D97-AF65-F5344CB8AC3E}">
        <p14:creationId xmlns:p14="http://schemas.microsoft.com/office/powerpoint/2010/main" val="527311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solidFill>
                  <a:srgbClr val="FF0000"/>
                </a:solidFill>
                <a:latin typeface="Times New Roman" pitchFamily="18" charset="0"/>
                <a:cs typeface="Times New Roman" pitchFamily="18" charset="0"/>
              </a:rPr>
              <a:t>Tài liệu luồng sự kiện</a:t>
            </a:r>
          </a:p>
        </p:txBody>
      </p:sp>
      <p:sp>
        <p:nvSpPr>
          <p:cNvPr id="17411" name="Rectangle 3"/>
          <p:cNvSpPr>
            <a:spLocks noGrp="1" noChangeArrowheads="1"/>
          </p:cNvSpPr>
          <p:nvPr>
            <p:ph type="body" idx="1"/>
          </p:nvPr>
        </p:nvSpPr>
        <p:spPr>
          <a:xfrm>
            <a:off x="1093844" y="1594048"/>
            <a:ext cx="7681857" cy="5232202"/>
          </a:xfrm>
        </p:spPr>
        <p:txBody>
          <a:bodyPr/>
          <a:lstStyle/>
          <a:p>
            <a:pPr algn="just">
              <a:spcBef>
                <a:spcPts val="600"/>
              </a:spcBef>
              <a:spcAft>
                <a:spcPts val="600"/>
              </a:spcAft>
            </a:pPr>
            <a:r>
              <a:rPr lang="en-US" sz="3000" b="1">
                <a:latin typeface="Times New Roman" pitchFamily="18" charset="0"/>
                <a:cs typeface="Times New Roman" pitchFamily="18" charset="0"/>
              </a:rPr>
              <a:t>Tài liệu luồng sự kiện bao gồm</a:t>
            </a:r>
          </a:p>
          <a:p>
            <a:pPr lvl="1" algn="just">
              <a:spcBef>
                <a:spcPts val="600"/>
              </a:spcBef>
              <a:spcAft>
                <a:spcPts val="600"/>
              </a:spcAft>
            </a:pPr>
            <a:r>
              <a:rPr lang="en-US" sz="2500" b="1"/>
              <a:t>Mô tả vắn tắt UC</a:t>
            </a:r>
          </a:p>
          <a:p>
            <a:pPr lvl="2" algn="just">
              <a:spcBef>
                <a:spcPts val="600"/>
              </a:spcBef>
              <a:spcAft>
                <a:spcPts val="600"/>
              </a:spcAft>
            </a:pPr>
            <a:r>
              <a:rPr lang="en-US" sz="2400" i="1"/>
              <a:t>Mô tả ngắn gọn UC làm gì?</a:t>
            </a:r>
          </a:p>
          <a:p>
            <a:pPr lvl="2" algn="just">
              <a:spcBef>
                <a:spcPts val="600"/>
              </a:spcBef>
              <a:spcAft>
                <a:spcPts val="600"/>
              </a:spcAft>
            </a:pPr>
            <a:r>
              <a:rPr lang="en-US" sz="2400" i="1"/>
              <a:t>Những ai sử dụng UC?</a:t>
            </a:r>
          </a:p>
          <a:p>
            <a:pPr lvl="2" algn="just">
              <a:spcBef>
                <a:spcPts val="600"/>
              </a:spcBef>
              <a:spcAft>
                <a:spcPts val="600"/>
              </a:spcAft>
            </a:pPr>
            <a:r>
              <a:rPr lang="en-US" sz="2400" i="1"/>
              <a:t>Nó trả lại kết quả gì?</a:t>
            </a:r>
          </a:p>
          <a:p>
            <a:pPr lvl="1" algn="just">
              <a:spcBef>
                <a:spcPts val="600"/>
              </a:spcBef>
              <a:spcAft>
                <a:spcPts val="600"/>
              </a:spcAft>
            </a:pPr>
            <a:r>
              <a:rPr lang="en-US" sz="2500" b="1">
                <a:latin typeface="Times New Roman" pitchFamily="18" charset="0"/>
                <a:cs typeface="Times New Roman" pitchFamily="18" charset="0"/>
              </a:rPr>
              <a:t>Tiền điều kiện (pre-condition)</a:t>
            </a:r>
          </a:p>
          <a:p>
            <a:pPr lvl="2" algn="just">
              <a:spcBef>
                <a:spcPts val="600"/>
              </a:spcBef>
              <a:spcAft>
                <a:spcPts val="600"/>
              </a:spcAft>
            </a:pPr>
            <a:r>
              <a:rPr lang="en-US" sz="2400" i="1"/>
              <a:t>Điều kiện cần thực hiện trước khi UC khởi động</a:t>
            </a:r>
          </a:p>
          <a:p>
            <a:pPr lvl="2" algn="just">
              <a:spcBef>
                <a:spcPts val="600"/>
              </a:spcBef>
              <a:spcAft>
                <a:spcPts val="600"/>
              </a:spcAft>
            </a:pPr>
            <a:r>
              <a:rPr lang="en-US" sz="2400" i="1"/>
              <a:t>Không phải UC nào cũng có tiền điều kiện</a:t>
            </a:r>
          </a:p>
          <a:p>
            <a:pPr lvl="1" algn="just">
              <a:spcBef>
                <a:spcPts val="600"/>
              </a:spcBef>
              <a:spcAft>
                <a:spcPts val="600"/>
              </a:spcAft>
            </a:pPr>
            <a:r>
              <a:rPr lang="en-US" sz="2500" b="1"/>
              <a:t>Luồng sự kiện chính và luồng sự kiện rẽ nhánh</a:t>
            </a:r>
          </a:p>
          <a:p>
            <a:pPr lvl="1" algn="just">
              <a:spcBef>
                <a:spcPts val="600"/>
              </a:spcBef>
              <a:spcAft>
                <a:spcPts val="600"/>
              </a:spcAft>
            </a:pPr>
            <a:r>
              <a:rPr lang="en-US" sz="2500" b="1"/>
              <a:t>Hậu điều kiện (post-condition)</a:t>
            </a:r>
          </a:p>
        </p:txBody>
      </p:sp>
    </p:spTree>
    <p:extLst>
      <p:ext uri="{BB962C8B-B14F-4D97-AF65-F5344CB8AC3E}">
        <p14:creationId xmlns:p14="http://schemas.microsoft.com/office/powerpoint/2010/main" val="1282388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9901" y="882651"/>
            <a:ext cx="8375127" cy="492443"/>
          </a:xfrm>
        </p:spPr>
        <p:txBody>
          <a:bodyPr/>
          <a:lstStyle/>
          <a:p>
            <a:pPr eaLnBrk="1" hangingPunct="1"/>
            <a:r>
              <a:rPr lang="fr-FR" sz="3200">
                <a:latin typeface="Times New Roman" pitchFamily="18" charset="0"/>
                <a:cs typeface="Times New Roman" pitchFamily="18" charset="0"/>
              </a:rPr>
              <a:t>VD: Kịch bản của một ca sử dụng Quản lý sách</a:t>
            </a:r>
            <a:endParaRPr lang="en-US" sz="320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46247395"/>
              </p:ext>
            </p:extLst>
          </p:nvPr>
        </p:nvGraphicFramePr>
        <p:xfrm>
          <a:off x="668338" y="1998683"/>
          <a:ext cx="9607351" cy="4513707"/>
        </p:xfrm>
        <a:graphic>
          <a:graphicData uri="http://schemas.openxmlformats.org/drawingml/2006/table">
            <a:tbl>
              <a:tblPr/>
              <a:tblGrid>
                <a:gridCol w="4068762"/>
                <a:gridCol w="5538589"/>
              </a:tblGrid>
              <a:tr h="273108">
                <a:tc>
                  <a:txBody>
                    <a:bodyPr/>
                    <a:lstStyle/>
                    <a:p>
                      <a:pPr>
                        <a:spcAft>
                          <a:spcPts val="0"/>
                        </a:spcAft>
                      </a:pPr>
                      <a:r>
                        <a:rPr lang="en-GB" sz="1700" dirty="0" err="1">
                          <a:latin typeface="Times New Roman" pitchFamily="18" charset="0"/>
                          <a:ea typeface="Times New Roman"/>
                          <a:cs typeface="Times New Roman" pitchFamily="18" charset="0"/>
                        </a:rPr>
                        <a:t>Tên</a:t>
                      </a:r>
                      <a:r>
                        <a:rPr lang="en-GB" sz="1700" dirty="0">
                          <a:latin typeface="Times New Roman" pitchFamily="18" charset="0"/>
                          <a:ea typeface="Times New Roman"/>
                          <a:cs typeface="Times New Roman" pitchFamily="18" charset="0"/>
                        </a:rPr>
                        <a:t> use case</a:t>
                      </a:r>
                      <a:endParaRPr lang="en-US" sz="1700" dirty="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700">
                          <a:latin typeface="Times New Roman" pitchFamily="18" charset="0"/>
                          <a:ea typeface="Times New Roman"/>
                          <a:cs typeface="Times New Roman" pitchFamily="18" charset="0"/>
                        </a:rPr>
                        <a:t>QuanLySach</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08">
                <a:tc>
                  <a:txBody>
                    <a:bodyPr/>
                    <a:lstStyle/>
                    <a:p>
                      <a:pPr>
                        <a:spcAft>
                          <a:spcPts val="0"/>
                        </a:spcAft>
                      </a:pPr>
                      <a:r>
                        <a:rPr lang="en-GB" sz="1700">
                          <a:latin typeface="Times New Roman" pitchFamily="18" charset="0"/>
                          <a:ea typeface="Times New Roman"/>
                          <a:cs typeface="Times New Roman" pitchFamily="18" charset="0"/>
                        </a:rPr>
                        <a:t>Tên Actor</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700">
                          <a:latin typeface="Times New Roman" pitchFamily="18" charset="0"/>
                          <a:ea typeface="Times New Roman"/>
                          <a:cs typeface="Times New Roman" pitchFamily="18" charset="0"/>
                        </a:rPr>
                        <a:t>Thủ thư</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08">
                <a:tc>
                  <a:txBody>
                    <a:bodyPr/>
                    <a:lstStyle/>
                    <a:p>
                      <a:pPr>
                        <a:spcAft>
                          <a:spcPts val="0"/>
                        </a:spcAft>
                      </a:pPr>
                      <a:r>
                        <a:rPr lang="en-GB" sz="1700">
                          <a:latin typeface="Times New Roman" pitchFamily="18" charset="0"/>
                          <a:ea typeface="Times New Roman"/>
                          <a:cs typeface="Times New Roman" pitchFamily="18" charset="0"/>
                        </a:rPr>
                        <a:t>Mức</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700">
                          <a:latin typeface="Times New Roman" pitchFamily="18" charset="0"/>
                          <a:ea typeface="Times New Roman"/>
                          <a:cs typeface="Times New Roman" pitchFamily="18" charset="0"/>
                        </a:rPr>
                        <a:t>1</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08">
                <a:tc>
                  <a:txBody>
                    <a:bodyPr/>
                    <a:lstStyle/>
                    <a:p>
                      <a:pPr>
                        <a:spcAft>
                          <a:spcPts val="0"/>
                        </a:spcAft>
                      </a:pPr>
                      <a:r>
                        <a:rPr lang="en-GB" sz="1700">
                          <a:latin typeface="Times New Roman" pitchFamily="18" charset="0"/>
                          <a:ea typeface="Times New Roman"/>
                          <a:cs typeface="Times New Roman" pitchFamily="18" charset="0"/>
                        </a:rPr>
                        <a:t>Tiền điều kiện</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700">
                          <a:latin typeface="Times New Roman" pitchFamily="18" charset="0"/>
                          <a:ea typeface="Times New Roman"/>
                          <a:cs typeface="Times New Roman" pitchFamily="18" charset="0"/>
                        </a:rPr>
                        <a:t>Thủ thư phải đăng nhập hệ thống</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08">
                <a:tc>
                  <a:txBody>
                    <a:bodyPr/>
                    <a:lstStyle/>
                    <a:p>
                      <a:pPr>
                        <a:spcAft>
                          <a:spcPts val="0"/>
                        </a:spcAft>
                      </a:pPr>
                      <a:r>
                        <a:rPr lang="en-GB" sz="1700">
                          <a:latin typeface="Times New Roman" pitchFamily="18" charset="0"/>
                          <a:ea typeface="Times New Roman"/>
                          <a:cs typeface="Times New Roman" pitchFamily="18" charset="0"/>
                        </a:rPr>
                        <a:t>Đảm bảo tối thiểu</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GB"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08">
                <a:tc>
                  <a:txBody>
                    <a:bodyPr/>
                    <a:lstStyle/>
                    <a:p>
                      <a:pPr>
                        <a:spcAft>
                          <a:spcPts val="0"/>
                        </a:spcAft>
                      </a:pPr>
                      <a:r>
                        <a:rPr lang="en-GB" sz="1700">
                          <a:latin typeface="Times New Roman" pitchFamily="18" charset="0"/>
                          <a:ea typeface="Times New Roman"/>
                          <a:cs typeface="Times New Roman" pitchFamily="18" charset="0"/>
                        </a:rPr>
                        <a:t>Đảm bảo thành công</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GB"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08">
                <a:tc>
                  <a:txBody>
                    <a:bodyPr/>
                    <a:lstStyle/>
                    <a:p>
                      <a:pPr>
                        <a:spcAft>
                          <a:spcPts val="0"/>
                        </a:spcAft>
                      </a:pPr>
                      <a:r>
                        <a:rPr lang="en-GB" sz="1700">
                          <a:latin typeface="Times New Roman" pitchFamily="18" charset="0"/>
                          <a:ea typeface="Times New Roman"/>
                          <a:cs typeface="Times New Roman" pitchFamily="18" charset="0"/>
                        </a:rPr>
                        <a:t>Kích hoạt</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700">
                          <a:latin typeface="Times New Roman" pitchFamily="18" charset="0"/>
                          <a:ea typeface="Times New Roman"/>
                          <a:cs typeface="Times New Roman" pitchFamily="18" charset="0"/>
                        </a:rPr>
                        <a:t>Thủ thư yêu cầu chức năng QL sách</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08">
                <a:tc>
                  <a:txBody>
                    <a:bodyPr/>
                    <a:lstStyle/>
                    <a:p>
                      <a:pPr>
                        <a:spcAft>
                          <a:spcPts val="0"/>
                        </a:spcAft>
                      </a:pPr>
                      <a:r>
                        <a:rPr lang="en-GB" sz="1700" b="1" dirty="0" err="1">
                          <a:latin typeface="Times New Roman" pitchFamily="18" charset="0"/>
                          <a:ea typeface="Times New Roman"/>
                          <a:cs typeface="Times New Roman" pitchFamily="18" charset="0"/>
                        </a:rPr>
                        <a:t>Hành</a:t>
                      </a:r>
                      <a:r>
                        <a:rPr lang="en-GB" sz="1700" b="1" dirty="0">
                          <a:latin typeface="Times New Roman" pitchFamily="18" charset="0"/>
                          <a:ea typeface="Times New Roman"/>
                          <a:cs typeface="Times New Roman" pitchFamily="18" charset="0"/>
                        </a:rPr>
                        <a:t> </a:t>
                      </a:r>
                      <a:r>
                        <a:rPr lang="en-GB" sz="1700" b="1" dirty="0" err="1">
                          <a:latin typeface="Times New Roman" pitchFamily="18" charset="0"/>
                          <a:ea typeface="Times New Roman"/>
                          <a:cs typeface="Times New Roman" pitchFamily="18" charset="0"/>
                        </a:rPr>
                        <a:t>động</a:t>
                      </a:r>
                      <a:r>
                        <a:rPr lang="en-GB" sz="1700" b="1" dirty="0">
                          <a:latin typeface="Times New Roman" pitchFamily="18" charset="0"/>
                          <a:ea typeface="Times New Roman"/>
                          <a:cs typeface="Times New Roman" pitchFamily="18" charset="0"/>
                        </a:rPr>
                        <a:t> </a:t>
                      </a:r>
                      <a:r>
                        <a:rPr lang="en-GB" sz="1700" b="1" dirty="0" err="1">
                          <a:latin typeface="Times New Roman" pitchFamily="18" charset="0"/>
                          <a:ea typeface="Times New Roman"/>
                          <a:cs typeface="Times New Roman" pitchFamily="18" charset="0"/>
                        </a:rPr>
                        <a:t>tác</a:t>
                      </a:r>
                      <a:r>
                        <a:rPr lang="en-GB" sz="1700" b="1" dirty="0">
                          <a:latin typeface="Times New Roman" pitchFamily="18" charset="0"/>
                          <a:ea typeface="Times New Roman"/>
                          <a:cs typeface="Times New Roman" pitchFamily="18" charset="0"/>
                        </a:rPr>
                        <a:t> </a:t>
                      </a:r>
                      <a:r>
                        <a:rPr lang="en-GB" sz="1700" b="1" dirty="0" err="1">
                          <a:latin typeface="Times New Roman" pitchFamily="18" charset="0"/>
                          <a:ea typeface="Times New Roman"/>
                          <a:cs typeface="Times New Roman" pitchFamily="18" charset="0"/>
                        </a:rPr>
                        <a:t>nhân</a:t>
                      </a:r>
                      <a:endParaRPr lang="en-US" sz="1700" dirty="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700" b="1">
                          <a:latin typeface="Times New Roman" pitchFamily="18" charset="0"/>
                          <a:ea typeface="Times New Roman"/>
                          <a:cs typeface="Times New Roman" pitchFamily="18" charset="0"/>
                        </a:rPr>
                        <a:t>Phản ứng hệ thống</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1300">
                <a:tc>
                  <a:txBody>
                    <a:bodyPr/>
                    <a:lstStyle/>
                    <a:p>
                      <a:pPr marL="342900" lvl="0" indent="-342900" algn="just">
                        <a:spcBef>
                          <a:spcPts val="600"/>
                        </a:spcBef>
                        <a:spcAft>
                          <a:spcPts val="0"/>
                        </a:spcAft>
                        <a:buFont typeface="+mj-lt"/>
                        <a:buAutoNum type="arabicPeriod"/>
                      </a:pPr>
                      <a:r>
                        <a:rPr lang="en-GB" sz="1700">
                          <a:latin typeface="Times New Roman" pitchFamily="18" charset="0"/>
                          <a:ea typeface="Times New Roman"/>
                          <a:cs typeface="Times New Roman" pitchFamily="18" charset="0"/>
                        </a:rPr>
                        <a:t>Thủ thư yêu cầu chức năng</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2950" lvl="1" indent="-285750" algn="just">
                        <a:spcBef>
                          <a:spcPts val="600"/>
                        </a:spcBef>
                        <a:spcAft>
                          <a:spcPts val="0"/>
                        </a:spcAft>
                        <a:buFont typeface="+mj-lt"/>
                        <a:buAutoNum type="arabicPeriod"/>
                      </a:pPr>
                      <a:r>
                        <a:rPr lang="en-GB" sz="1700" dirty="0" err="1">
                          <a:latin typeface="Times New Roman" pitchFamily="18" charset="0"/>
                          <a:ea typeface="Times New Roman"/>
                          <a:cs typeface="Times New Roman" pitchFamily="18" charset="0"/>
                        </a:rPr>
                        <a:t>Hệ</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thống</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lấy</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về</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thông</a:t>
                      </a:r>
                      <a:r>
                        <a:rPr lang="en-GB" sz="1700" dirty="0">
                          <a:latin typeface="Times New Roman" pitchFamily="18" charset="0"/>
                          <a:ea typeface="Times New Roman"/>
                          <a:cs typeface="Times New Roman" pitchFamily="18" charset="0"/>
                        </a:rPr>
                        <a:t> tin </a:t>
                      </a:r>
                      <a:r>
                        <a:rPr lang="en-GB" sz="1700" dirty="0" err="1">
                          <a:latin typeface="Times New Roman" pitchFamily="18" charset="0"/>
                          <a:ea typeface="Times New Roman"/>
                          <a:cs typeface="Times New Roman" pitchFamily="18" charset="0"/>
                        </a:rPr>
                        <a:t>các</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chuyên</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ngành</a:t>
                      </a:r>
                      <a:endParaRPr lang="en-US" sz="1700" dirty="0">
                        <a:latin typeface="Times New Roman" pitchFamily="18" charset="0"/>
                        <a:ea typeface="Times New Roman"/>
                        <a:cs typeface="Times New Roman" pitchFamily="18" charset="0"/>
                      </a:endParaRPr>
                    </a:p>
                    <a:p>
                      <a:pPr marL="742950" lvl="1" indent="-285750" algn="just">
                        <a:spcBef>
                          <a:spcPts val="600"/>
                        </a:spcBef>
                        <a:spcAft>
                          <a:spcPts val="0"/>
                        </a:spcAft>
                        <a:buFont typeface="+mj-lt"/>
                        <a:buAutoNum type="arabicPeriod"/>
                      </a:pPr>
                      <a:r>
                        <a:rPr lang="en-GB" sz="1700" dirty="0" err="1">
                          <a:latin typeface="Times New Roman" pitchFamily="18" charset="0"/>
                          <a:ea typeface="Times New Roman"/>
                          <a:cs typeface="Times New Roman" pitchFamily="18" charset="0"/>
                        </a:rPr>
                        <a:t>Lấy</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về</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thông</a:t>
                      </a:r>
                      <a:r>
                        <a:rPr lang="en-GB" sz="1700" dirty="0">
                          <a:latin typeface="Times New Roman" pitchFamily="18" charset="0"/>
                          <a:ea typeface="Times New Roman"/>
                          <a:cs typeface="Times New Roman" pitchFamily="18" charset="0"/>
                        </a:rPr>
                        <a:t> tin </a:t>
                      </a:r>
                      <a:r>
                        <a:rPr lang="en-GB" sz="1700" dirty="0" err="1">
                          <a:latin typeface="Times New Roman" pitchFamily="18" charset="0"/>
                          <a:ea typeface="Times New Roman"/>
                          <a:cs typeface="Times New Roman" pitchFamily="18" charset="0"/>
                        </a:rPr>
                        <a:t>ngày</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giờ</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hệ</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thống</a:t>
                      </a:r>
                      <a:r>
                        <a:rPr lang="en-GB" sz="1700" dirty="0">
                          <a:latin typeface="Times New Roman" pitchFamily="18" charset="0"/>
                          <a:ea typeface="Times New Roman"/>
                          <a:cs typeface="Times New Roman" pitchFamily="18" charset="0"/>
                        </a:rPr>
                        <a:t>.</a:t>
                      </a:r>
                      <a:endParaRPr lang="en-US" sz="1700" dirty="0">
                        <a:latin typeface="Times New Roman" pitchFamily="18" charset="0"/>
                        <a:ea typeface="Times New Roman"/>
                        <a:cs typeface="Times New Roman" pitchFamily="18" charset="0"/>
                      </a:endParaRPr>
                    </a:p>
                    <a:p>
                      <a:pPr marL="742950" lvl="1" indent="-285750" algn="just">
                        <a:spcBef>
                          <a:spcPts val="600"/>
                        </a:spcBef>
                        <a:spcAft>
                          <a:spcPts val="0"/>
                        </a:spcAft>
                        <a:buFont typeface="+mj-lt"/>
                        <a:buAutoNum type="arabicPeriod"/>
                      </a:pPr>
                      <a:r>
                        <a:rPr lang="en-GB" sz="1700" dirty="0" err="1">
                          <a:latin typeface="Times New Roman" pitchFamily="18" charset="0"/>
                          <a:ea typeface="Times New Roman"/>
                          <a:cs typeface="Times New Roman" pitchFamily="18" charset="0"/>
                        </a:rPr>
                        <a:t>Hệ</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thống</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chọn</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chuyên</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ngành</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mặc</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định</a:t>
                      </a:r>
                      <a:r>
                        <a:rPr lang="en-GB" sz="1700" dirty="0">
                          <a:latin typeface="Times New Roman" pitchFamily="18" charset="0"/>
                          <a:ea typeface="Times New Roman"/>
                          <a:cs typeface="Times New Roman" pitchFamily="18" charset="0"/>
                        </a:rPr>
                        <a:t>.</a:t>
                      </a:r>
                      <a:endParaRPr lang="en-US" sz="1700" dirty="0">
                        <a:latin typeface="Times New Roman" pitchFamily="18" charset="0"/>
                        <a:ea typeface="Times New Roman"/>
                        <a:cs typeface="Times New Roman" pitchFamily="18" charset="0"/>
                      </a:endParaRPr>
                    </a:p>
                    <a:p>
                      <a:pPr marL="742950" lvl="1" indent="-285750" algn="just">
                        <a:spcBef>
                          <a:spcPts val="600"/>
                        </a:spcBef>
                        <a:spcAft>
                          <a:spcPts val="0"/>
                        </a:spcAft>
                        <a:buFont typeface="+mj-lt"/>
                        <a:buAutoNum type="arabicPeriod"/>
                      </a:pPr>
                      <a:r>
                        <a:rPr lang="en-GB" sz="1700" dirty="0" err="1">
                          <a:latin typeface="Times New Roman" pitchFamily="18" charset="0"/>
                          <a:ea typeface="Times New Roman"/>
                          <a:cs typeface="Times New Roman" pitchFamily="18" charset="0"/>
                        </a:rPr>
                        <a:t>Hệ</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thống</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lấy</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về</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các</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đầu</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sách</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thuộc</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chuyên</a:t>
                      </a:r>
                      <a:r>
                        <a:rPr lang="en-GB" sz="1700" dirty="0">
                          <a:latin typeface="Times New Roman" pitchFamily="18" charset="0"/>
                          <a:ea typeface="Times New Roman"/>
                          <a:cs typeface="Times New Roman" pitchFamily="18" charset="0"/>
                        </a:rPr>
                        <a:t> </a:t>
                      </a:r>
                      <a:r>
                        <a:rPr lang="en-GB" sz="1700">
                          <a:latin typeface="Times New Roman" pitchFamily="18" charset="0"/>
                          <a:ea typeface="Times New Roman"/>
                          <a:cs typeface="Times New Roman" pitchFamily="18" charset="0"/>
                        </a:rPr>
                        <a:t>ngành, </a:t>
                      </a:r>
                      <a:r>
                        <a:rPr lang="en-GB" sz="1700" dirty="0" err="1">
                          <a:latin typeface="Times New Roman" pitchFamily="18" charset="0"/>
                          <a:ea typeface="Times New Roman"/>
                          <a:cs typeface="Times New Roman" pitchFamily="18" charset="0"/>
                        </a:rPr>
                        <a:t>hiển</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thị</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lên</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giao</a:t>
                      </a:r>
                      <a:r>
                        <a:rPr lang="en-GB" sz="1700" dirty="0">
                          <a:latin typeface="Times New Roman" pitchFamily="18" charset="0"/>
                          <a:ea typeface="Times New Roman"/>
                          <a:cs typeface="Times New Roman" pitchFamily="18" charset="0"/>
                        </a:rPr>
                        <a:t> </a:t>
                      </a:r>
                      <a:r>
                        <a:rPr lang="en-GB" sz="1700" dirty="0" err="1">
                          <a:latin typeface="Times New Roman" pitchFamily="18" charset="0"/>
                          <a:ea typeface="Times New Roman"/>
                          <a:cs typeface="Times New Roman" pitchFamily="18" charset="0"/>
                        </a:rPr>
                        <a:t>diện</a:t>
                      </a:r>
                      <a:endParaRPr lang="en-US" sz="1700" dirty="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08">
                <a:tc>
                  <a:txBody>
                    <a:bodyPr/>
                    <a:lstStyle/>
                    <a:p>
                      <a:pPr marL="228600" algn="just">
                        <a:spcAft>
                          <a:spcPts val="0"/>
                        </a:spcAft>
                      </a:pPr>
                      <a:endParaRPr lang="en-GB"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GB"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735">
                <a:tc>
                  <a:txBody>
                    <a:bodyPr/>
                    <a:lstStyle/>
                    <a:p>
                      <a:pPr marL="342900" lvl="0" indent="-342900" algn="just">
                        <a:spcAft>
                          <a:spcPts val="0"/>
                        </a:spcAft>
                        <a:buFont typeface="+mj-lt"/>
                        <a:buAutoNum type="arabicPeriod"/>
                      </a:pPr>
                      <a:r>
                        <a:rPr lang="en-GB" sz="1700">
                          <a:latin typeface="Times New Roman" pitchFamily="18" charset="0"/>
                          <a:ea typeface="Times New Roman"/>
                          <a:cs typeface="Times New Roman" pitchFamily="18" charset="0"/>
                        </a:rPr>
                        <a:t>Thực hiện các chức năng theo yêu cầu</a:t>
                      </a:r>
                      <a:endParaRPr lang="en-US" sz="170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GB" sz="1700" dirty="0">
                        <a:latin typeface="Times New Roman" pitchFamily="18" charset="0"/>
                        <a:ea typeface="Times New Roman"/>
                        <a:cs typeface="Times New Roman" pitchFamily="18" charset="0"/>
                      </a:endParaRPr>
                    </a:p>
                  </a:txBody>
                  <a:tcPr marL="72497" marR="724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5012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213" y="840738"/>
            <a:ext cx="6169660" cy="627735"/>
          </a:xfrm>
          <a:prstGeom prst="rect">
            <a:avLst/>
          </a:prstGeom>
        </p:spPr>
        <p:txBody>
          <a:bodyPr vert="horz" wrap="square" lIns="0" tIns="12064" rIns="0" bIns="0" rtlCol="0">
            <a:spAutoFit/>
          </a:bodyPr>
          <a:lstStyle/>
          <a:p>
            <a:pPr marL="12698">
              <a:spcBef>
                <a:spcPts val="95"/>
              </a:spcBef>
            </a:pPr>
            <a:r>
              <a:rPr spc="-5" dirty="0"/>
              <a:t>TIẾP </a:t>
            </a:r>
            <a:r>
              <a:rPr spc="-10" dirty="0"/>
              <a:t>CẬN MỘT TỔ</a:t>
            </a:r>
            <a:r>
              <a:rPr spc="-30" dirty="0"/>
              <a:t> </a:t>
            </a:r>
            <a:r>
              <a:rPr spc="-10" dirty="0"/>
              <a:t>CHỨC</a:t>
            </a:r>
          </a:p>
        </p:txBody>
      </p:sp>
      <p:sp>
        <p:nvSpPr>
          <p:cNvPr id="3" name="object 3"/>
          <p:cNvSpPr txBox="1"/>
          <p:nvPr/>
        </p:nvSpPr>
        <p:spPr>
          <a:xfrm>
            <a:off x="1157613" y="1793231"/>
            <a:ext cx="4735830" cy="4328737"/>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spc="-5" dirty="0">
                <a:latin typeface="Arial"/>
                <a:cs typeface="Arial"/>
              </a:rPr>
              <a:t>Ba đặc trưng </a:t>
            </a:r>
            <a:r>
              <a:rPr sz="3200" dirty="0">
                <a:latin typeface="Arial"/>
                <a:cs typeface="Arial"/>
              </a:rPr>
              <a:t>cơ</a:t>
            </a:r>
            <a:r>
              <a:rPr sz="3200" spc="-65" dirty="0">
                <a:latin typeface="Arial"/>
                <a:cs typeface="Arial"/>
              </a:rPr>
              <a:t> </a:t>
            </a:r>
            <a:r>
              <a:rPr sz="3200" spc="-5" dirty="0">
                <a:latin typeface="Arial"/>
                <a:cs typeface="Arial"/>
              </a:rPr>
              <a:t>bản</a:t>
            </a:r>
            <a:endParaRPr sz="3200">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10" dirty="0">
                <a:latin typeface="Arial"/>
                <a:cs typeface="Arial"/>
              </a:rPr>
              <a:t>Mô </a:t>
            </a:r>
            <a:r>
              <a:rPr sz="2900" dirty="0">
                <a:latin typeface="Arial"/>
                <a:cs typeface="Arial"/>
              </a:rPr>
              <a:t>hình </a:t>
            </a:r>
            <a:r>
              <a:rPr sz="2900" spc="-5" dirty="0">
                <a:latin typeface="Arial"/>
                <a:cs typeface="Arial"/>
              </a:rPr>
              <a:t>tổ</a:t>
            </a:r>
            <a:r>
              <a:rPr sz="2900" spc="10" dirty="0">
                <a:latin typeface="Arial"/>
                <a:cs typeface="Arial"/>
              </a:rPr>
              <a:t> </a:t>
            </a:r>
            <a:r>
              <a:rPr sz="2900" dirty="0">
                <a:latin typeface="Arial"/>
                <a:cs typeface="Arial"/>
              </a:rPr>
              <a:t>chức</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10" dirty="0">
                <a:latin typeface="Arial"/>
                <a:cs typeface="Arial"/>
              </a:rPr>
              <a:t>Mô </a:t>
            </a:r>
            <a:r>
              <a:rPr sz="2900" dirty="0">
                <a:latin typeface="Arial"/>
                <a:cs typeface="Arial"/>
              </a:rPr>
              <a:t>hình quản</a:t>
            </a:r>
            <a:r>
              <a:rPr sz="2900" spc="21" dirty="0">
                <a:latin typeface="Arial"/>
                <a:cs typeface="Arial"/>
              </a:rPr>
              <a:t> </a:t>
            </a:r>
            <a:r>
              <a:rPr sz="2900" spc="-5" dirty="0">
                <a:latin typeface="Arial"/>
                <a:cs typeface="Arial"/>
              </a:rPr>
              <a:t>lý</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Hoạt </a:t>
            </a:r>
            <a:r>
              <a:rPr sz="2900" dirty="0">
                <a:latin typeface="Arial"/>
                <a:cs typeface="Arial"/>
              </a:rPr>
              <a:t>động nghiệp</a:t>
            </a:r>
            <a:r>
              <a:rPr sz="2900" spc="5" dirty="0">
                <a:latin typeface="Arial"/>
                <a:cs typeface="Arial"/>
              </a:rPr>
              <a:t> </a:t>
            </a:r>
            <a:r>
              <a:rPr sz="2900" dirty="0">
                <a:latin typeface="Arial"/>
                <a:cs typeface="Arial"/>
              </a:rPr>
              <a:t>vụ</a:t>
            </a:r>
            <a:endParaRPr sz="2900">
              <a:latin typeface="Arial"/>
              <a:cs typeface="Arial"/>
            </a:endParaRPr>
          </a:p>
          <a:p>
            <a:pPr marL="355565" indent="-342867">
              <a:spcBef>
                <a:spcPts val="755"/>
              </a:spcBef>
              <a:buClr>
                <a:srgbClr val="000099"/>
              </a:buClr>
              <a:buSzPct val="70312"/>
              <a:buFont typeface="Wingdings"/>
              <a:buChar char=""/>
              <a:tabLst>
                <a:tab pos="354930" algn="l"/>
                <a:tab pos="355565" algn="l"/>
              </a:tabLst>
            </a:pPr>
            <a:r>
              <a:rPr sz="3200" spc="-5" dirty="0">
                <a:latin typeface="Arial"/>
                <a:cs typeface="Arial"/>
              </a:rPr>
              <a:t>Hai chiến </a:t>
            </a:r>
            <a:r>
              <a:rPr sz="3200" dirty="0">
                <a:latin typeface="Arial"/>
                <a:cs typeface="Arial"/>
              </a:rPr>
              <a:t>lược </a:t>
            </a:r>
            <a:r>
              <a:rPr sz="3200" spc="-5" dirty="0">
                <a:latin typeface="Arial"/>
                <a:cs typeface="Arial"/>
              </a:rPr>
              <a:t>tiếp</a:t>
            </a:r>
            <a:r>
              <a:rPr sz="3200" spc="-86" dirty="0">
                <a:latin typeface="Arial"/>
                <a:cs typeface="Arial"/>
              </a:rPr>
              <a:t> </a:t>
            </a:r>
            <a:r>
              <a:rPr sz="3200" dirty="0">
                <a:latin typeface="Arial"/>
                <a:cs typeface="Arial"/>
              </a:rPr>
              <a:t>cận</a:t>
            </a:r>
            <a:endParaRPr sz="3200">
              <a:latin typeface="Arial"/>
              <a:cs typeface="Arial"/>
            </a:endParaRPr>
          </a:p>
          <a:p>
            <a:pPr marL="704147" lvl="1" indent="-347311">
              <a:spcBef>
                <a:spcPts val="685"/>
              </a:spcBef>
              <a:buClr>
                <a:srgbClr val="659999"/>
              </a:buClr>
              <a:buSzPct val="69642"/>
              <a:buFont typeface="Wingdings"/>
              <a:buChar char=""/>
              <a:tabLst>
                <a:tab pos="704147" algn="l"/>
                <a:tab pos="704781" algn="l"/>
              </a:tabLst>
            </a:pPr>
            <a:r>
              <a:rPr sz="2900" spc="-10" dirty="0">
                <a:latin typeface="Arial"/>
                <a:cs typeface="Arial"/>
              </a:rPr>
              <a:t>Từ </a:t>
            </a:r>
            <a:r>
              <a:rPr sz="2900" spc="-5" dirty="0">
                <a:latin typeface="Arial"/>
                <a:cs typeface="Arial"/>
              </a:rPr>
              <a:t>trên </a:t>
            </a:r>
            <a:r>
              <a:rPr sz="2900" dirty="0">
                <a:latin typeface="Arial"/>
                <a:cs typeface="Arial"/>
              </a:rPr>
              <a:t>xuống </a:t>
            </a:r>
            <a:r>
              <a:rPr sz="2900" spc="-5" dirty="0">
                <a:latin typeface="Arial"/>
                <a:cs typeface="Arial"/>
              </a:rPr>
              <a:t>(top</a:t>
            </a:r>
            <a:r>
              <a:rPr sz="2900" spc="10" dirty="0">
                <a:latin typeface="Arial"/>
                <a:cs typeface="Arial"/>
              </a:rPr>
              <a:t> </a:t>
            </a:r>
            <a:r>
              <a:rPr sz="2900" spc="-5" dirty="0">
                <a:latin typeface="Arial"/>
                <a:cs typeface="Arial"/>
              </a:rPr>
              <a:t>down)</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10" dirty="0">
                <a:latin typeface="Arial"/>
                <a:cs typeface="Arial"/>
              </a:rPr>
              <a:t>Từ </a:t>
            </a:r>
            <a:r>
              <a:rPr sz="2900" spc="-5" dirty="0">
                <a:latin typeface="Arial"/>
                <a:cs typeface="Arial"/>
              </a:rPr>
              <a:t>dưới lên </a:t>
            </a:r>
            <a:r>
              <a:rPr sz="2900" dirty="0">
                <a:latin typeface="Arial"/>
                <a:cs typeface="Arial"/>
              </a:rPr>
              <a:t>(bottom</a:t>
            </a:r>
            <a:r>
              <a:rPr sz="2900" spc="-5" dirty="0">
                <a:latin typeface="Arial"/>
                <a:cs typeface="Arial"/>
              </a:rPr>
              <a:t> </a:t>
            </a:r>
            <a:r>
              <a:rPr sz="2900" dirty="0">
                <a:latin typeface="Arial"/>
                <a:cs typeface="Arial"/>
              </a:rPr>
              <a:t>up)</a:t>
            </a:r>
            <a:endParaRPr sz="2900">
              <a:latin typeface="Arial"/>
              <a:cs typeface="Arial"/>
            </a:endParaRPr>
          </a:p>
        </p:txBody>
      </p:sp>
      <p:sp>
        <p:nvSpPr>
          <p:cNvPr id="4" name="object 4"/>
          <p:cNvSpPr/>
          <p:nvPr/>
        </p:nvSpPr>
        <p:spPr>
          <a:xfrm>
            <a:off x="6757295" y="3998977"/>
            <a:ext cx="1827529" cy="1584960"/>
          </a:xfrm>
          <a:custGeom>
            <a:avLst/>
            <a:gdLst/>
            <a:ahLst/>
            <a:cxnLst/>
            <a:rect l="l" t="t" r="r" b="b"/>
            <a:pathLst>
              <a:path w="1827529" h="1584960">
                <a:moveTo>
                  <a:pt x="1827276" y="1584960"/>
                </a:moveTo>
                <a:lnTo>
                  <a:pt x="912876" y="0"/>
                </a:lnTo>
                <a:lnTo>
                  <a:pt x="0" y="1584960"/>
                </a:lnTo>
                <a:lnTo>
                  <a:pt x="1827276" y="1584960"/>
                </a:lnTo>
                <a:close/>
              </a:path>
            </a:pathLst>
          </a:custGeom>
          <a:solidFill>
            <a:srgbClr val="D2C9DE"/>
          </a:solidFill>
        </p:spPr>
        <p:txBody>
          <a:bodyPr wrap="square" lIns="0" tIns="0" rIns="0" bIns="0" rtlCol="0"/>
          <a:lstStyle/>
          <a:p>
            <a:endParaRPr/>
          </a:p>
        </p:txBody>
      </p:sp>
      <p:sp>
        <p:nvSpPr>
          <p:cNvPr id="5" name="object 5"/>
          <p:cNvSpPr/>
          <p:nvPr/>
        </p:nvSpPr>
        <p:spPr>
          <a:xfrm>
            <a:off x="6757294" y="3998977"/>
            <a:ext cx="1827529" cy="1584960"/>
          </a:xfrm>
          <a:custGeom>
            <a:avLst/>
            <a:gdLst/>
            <a:ahLst/>
            <a:cxnLst/>
            <a:rect l="l" t="t" r="r" b="b"/>
            <a:pathLst>
              <a:path w="1827529" h="1584960">
                <a:moveTo>
                  <a:pt x="1827275" y="1584959"/>
                </a:moveTo>
                <a:lnTo>
                  <a:pt x="912875" y="0"/>
                </a:lnTo>
                <a:lnTo>
                  <a:pt x="0" y="1584959"/>
                </a:lnTo>
                <a:lnTo>
                  <a:pt x="1827275" y="1584959"/>
                </a:lnTo>
                <a:close/>
              </a:path>
            </a:pathLst>
          </a:custGeom>
          <a:ln w="37073">
            <a:solidFill>
              <a:srgbClr val="000000"/>
            </a:solidFill>
            <a:prstDash val="lgDash"/>
          </a:ln>
        </p:spPr>
        <p:txBody>
          <a:bodyPr wrap="square" lIns="0" tIns="0" rIns="0" bIns="0" rtlCol="0"/>
          <a:lstStyle/>
          <a:p>
            <a:endParaRPr/>
          </a:p>
        </p:txBody>
      </p:sp>
      <p:sp>
        <p:nvSpPr>
          <p:cNvPr id="6" name="object 6"/>
          <p:cNvSpPr/>
          <p:nvPr/>
        </p:nvSpPr>
        <p:spPr>
          <a:xfrm>
            <a:off x="7310507" y="4951476"/>
            <a:ext cx="719326" cy="28803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220590" y="3681984"/>
            <a:ext cx="974090" cy="975360"/>
          </a:xfrm>
          <a:custGeom>
            <a:avLst/>
            <a:gdLst/>
            <a:ahLst/>
            <a:cxnLst/>
            <a:rect l="l" t="t" r="r" b="b"/>
            <a:pathLst>
              <a:path w="974090" h="975360">
                <a:moveTo>
                  <a:pt x="973836" y="487680"/>
                </a:moveTo>
                <a:lnTo>
                  <a:pt x="971607" y="440887"/>
                </a:lnTo>
                <a:lnTo>
                  <a:pt x="965057" y="395315"/>
                </a:lnTo>
                <a:lnTo>
                  <a:pt x="954388" y="351173"/>
                </a:lnTo>
                <a:lnTo>
                  <a:pt x="939803" y="308668"/>
                </a:lnTo>
                <a:lnTo>
                  <a:pt x="921505" y="268010"/>
                </a:lnTo>
                <a:lnTo>
                  <a:pt x="899697" y="229407"/>
                </a:lnTo>
                <a:lnTo>
                  <a:pt x="874582" y="193066"/>
                </a:lnTo>
                <a:lnTo>
                  <a:pt x="846362" y="159198"/>
                </a:lnTo>
                <a:lnTo>
                  <a:pt x="815240" y="128009"/>
                </a:lnTo>
                <a:lnTo>
                  <a:pt x="781420" y="99709"/>
                </a:lnTo>
                <a:lnTo>
                  <a:pt x="745104" y="74506"/>
                </a:lnTo>
                <a:lnTo>
                  <a:pt x="706495" y="52609"/>
                </a:lnTo>
                <a:lnTo>
                  <a:pt x="665796" y="34225"/>
                </a:lnTo>
                <a:lnTo>
                  <a:pt x="623209" y="19564"/>
                </a:lnTo>
                <a:lnTo>
                  <a:pt x="578939" y="8834"/>
                </a:lnTo>
                <a:lnTo>
                  <a:pt x="533186" y="2243"/>
                </a:lnTo>
                <a:lnTo>
                  <a:pt x="486156" y="0"/>
                </a:lnTo>
                <a:lnTo>
                  <a:pt x="439378" y="2243"/>
                </a:lnTo>
                <a:lnTo>
                  <a:pt x="393849" y="8834"/>
                </a:lnTo>
                <a:lnTo>
                  <a:pt x="349774" y="19564"/>
                </a:lnTo>
                <a:lnTo>
                  <a:pt x="307358" y="34225"/>
                </a:lnTo>
                <a:lnTo>
                  <a:pt x="266804" y="52609"/>
                </a:lnTo>
                <a:lnTo>
                  <a:pt x="228318" y="74506"/>
                </a:lnTo>
                <a:lnTo>
                  <a:pt x="192105" y="99709"/>
                </a:lnTo>
                <a:lnTo>
                  <a:pt x="158369" y="128009"/>
                </a:lnTo>
                <a:lnTo>
                  <a:pt x="127314" y="159198"/>
                </a:lnTo>
                <a:lnTo>
                  <a:pt x="99147" y="193066"/>
                </a:lnTo>
                <a:lnTo>
                  <a:pt x="74071" y="229407"/>
                </a:lnTo>
                <a:lnTo>
                  <a:pt x="52291" y="268010"/>
                </a:lnTo>
                <a:lnTo>
                  <a:pt x="34012" y="308668"/>
                </a:lnTo>
                <a:lnTo>
                  <a:pt x="19439" y="351173"/>
                </a:lnTo>
                <a:lnTo>
                  <a:pt x="8776" y="395315"/>
                </a:lnTo>
                <a:lnTo>
                  <a:pt x="2228" y="440887"/>
                </a:lnTo>
                <a:lnTo>
                  <a:pt x="0" y="487680"/>
                </a:lnTo>
                <a:lnTo>
                  <a:pt x="2228" y="534710"/>
                </a:lnTo>
                <a:lnTo>
                  <a:pt x="8776" y="580463"/>
                </a:lnTo>
                <a:lnTo>
                  <a:pt x="19439" y="624733"/>
                </a:lnTo>
                <a:lnTo>
                  <a:pt x="34012" y="667320"/>
                </a:lnTo>
                <a:lnTo>
                  <a:pt x="52291" y="708019"/>
                </a:lnTo>
                <a:lnTo>
                  <a:pt x="74071" y="746628"/>
                </a:lnTo>
                <a:lnTo>
                  <a:pt x="99147" y="782944"/>
                </a:lnTo>
                <a:lnTo>
                  <a:pt x="127314" y="816764"/>
                </a:lnTo>
                <a:lnTo>
                  <a:pt x="158369" y="847886"/>
                </a:lnTo>
                <a:lnTo>
                  <a:pt x="192105" y="876106"/>
                </a:lnTo>
                <a:lnTo>
                  <a:pt x="228318" y="901221"/>
                </a:lnTo>
                <a:lnTo>
                  <a:pt x="266804" y="923029"/>
                </a:lnTo>
                <a:lnTo>
                  <a:pt x="307358" y="941327"/>
                </a:lnTo>
                <a:lnTo>
                  <a:pt x="349774" y="955912"/>
                </a:lnTo>
                <a:lnTo>
                  <a:pt x="393849" y="966581"/>
                </a:lnTo>
                <a:lnTo>
                  <a:pt x="439378" y="973131"/>
                </a:lnTo>
                <a:lnTo>
                  <a:pt x="486156" y="975360"/>
                </a:lnTo>
                <a:lnTo>
                  <a:pt x="533186" y="973131"/>
                </a:lnTo>
                <a:lnTo>
                  <a:pt x="578939" y="966581"/>
                </a:lnTo>
                <a:lnTo>
                  <a:pt x="623209" y="955912"/>
                </a:lnTo>
                <a:lnTo>
                  <a:pt x="665796" y="941327"/>
                </a:lnTo>
                <a:lnTo>
                  <a:pt x="706495" y="923029"/>
                </a:lnTo>
                <a:lnTo>
                  <a:pt x="745104" y="901221"/>
                </a:lnTo>
                <a:lnTo>
                  <a:pt x="781420" y="876106"/>
                </a:lnTo>
                <a:lnTo>
                  <a:pt x="815240" y="847886"/>
                </a:lnTo>
                <a:lnTo>
                  <a:pt x="846362" y="816764"/>
                </a:lnTo>
                <a:lnTo>
                  <a:pt x="874582" y="782944"/>
                </a:lnTo>
                <a:lnTo>
                  <a:pt x="899697" y="746628"/>
                </a:lnTo>
                <a:lnTo>
                  <a:pt x="921505" y="708019"/>
                </a:lnTo>
                <a:lnTo>
                  <a:pt x="939803" y="667320"/>
                </a:lnTo>
                <a:lnTo>
                  <a:pt x="954388" y="624733"/>
                </a:lnTo>
                <a:lnTo>
                  <a:pt x="965057" y="580463"/>
                </a:lnTo>
                <a:lnTo>
                  <a:pt x="971607" y="534710"/>
                </a:lnTo>
                <a:lnTo>
                  <a:pt x="973836" y="487680"/>
                </a:lnTo>
                <a:close/>
              </a:path>
            </a:pathLst>
          </a:custGeom>
          <a:solidFill>
            <a:srgbClr val="00AF4F"/>
          </a:solidFill>
        </p:spPr>
        <p:txBody>
          <a:bodyPr wrap="square" lIns="0" tIns="0" rIns="0" bIns="0" rtlCol="0"/>
          <a:lstStyle/>
          <a:p>
            <a:endParaRPr/>
          </a:p>
        </p:txBody>
      </p:sp>
      <p:sp>
        <p:nvSpPr>
          <p:cNvPr id="8" name="object 8"/>
          <p:cNvSpPr/>
          <p:nvPr/>
        </p:nvSpPr>
        <p:spPr>
          <a:xfrm>
            <a:off x="7220590" y="3681983"/>
            <a:ext cx="974090" cy="975360"/>
          </a:xfrm>
          <a:custGeom>
            <a:avLst/>
            <a:gdLst/>
            <a:ahLst/>
            <a:cxnLst/>
            <a:rect l="l" t="t" r="r" b="b"/>
            <a:pathLst>
              <a:path w="974090" h="975360">
                <a:moveTo>
                  <a:pt x="0" y="487679"/>
                </a:moveTo>
                <a:lnTo>
                  <a:pt x="2228" y="440887"/>
                </a:lnTo>
                <a:lnTo>
                  <a:pt x="8776" y="395315"/>
                </a:lnTo>
                <a:lnTo>
                  <a:pt x="19439" y="351173"/>
                </a:lnTo>
                <a:lnTo>
                  <a:pt x="34012" y="308668"/>
                </a:lnTo>
                <a:lnTo>
                  <a:pt x="52291" y="268010"/>
                </a:lnTo>
                <a:lnTo>
                  <a:pt x="74071" y="229407"/>
                </a:lnTo>
                <a:lnTo>
                  <a:pt x="99147" y="193066"/>
                </a:lnTo>
                <a:lnTo>
                  <a:pt x="127314" y="159198"/>
                </a:lnTo>
                <a:lnTo>
                  <a:pt x="158369" y="128009"/>
                </a:lnTo>
                <a:lnTo>
                  <a:pt x="192105" y="99709"/>
                </a:lnTo>
                <a:lnTo>
                  <a:pt x="228318" y="74506"/>
                </a:lnTo>
                <a:lnTo>
                  <a:pt x="266804" y="52609"/>
                </a:lnTo>
                <a:lnTo>
                  <a:pt x="307358" y="34225"/>
                </a:lnTo>
                <a:lnTo>
                  <a:pt x="349774" y="19564"/>
                </a:lnTo>
                <a:lnTo>
                  <a:pt x="393849" y="8834"/>
                </a:lnTo>
                <a:lnTo>
                  <a:pt x="439378" y="2243"/>
                </a:lnTo>
                <a:lnTo>
                  <a:pt x="486155" y="0"/>
                </a:lnTo>
                <a:lnTo>
                  <a:pt x="533186" y="2243"/>
                </a:lnTo>
                <a:lnTo>
                  <a:pt x="578939" y="8834"/>
                </a:lnTo>
                <a:lnTo>
                  <a:pt x="623209" y="19564"/>
                </a:lnTo>
                <a:lnTo>
                  <a:pt x="665796" y="34225"/>
                </a:lnTo>
                <a:lnTo>
                  <a:pt x="706495" y="52609"/>
                </a:lnTo>
                <a:lnTo>
                  <a:pt x="745104" y="74506"/>
                </a:lnTo>
                <a:lnTo>
                  <a:pt x="781420" y="99709"/>
                </a:lnTo>
                <a:lnTo>
                  <a:pt x="815240" y="128009"/>
                </a:lnTo>
                <a:lnTo>
                  <a:pt x="846362" y="159198"/>
                </a:lnTo>
                <a:lnTo>
                  <a:pt x="874582" y="193066"/>
                </a:lnTo>
                <a:lnTo>
                  <a:pt x="899697" y="229407"/>
                </a:lnTo>
                <a:lnTo>
                  <a:pt x="921505" y="268010"/>
                </a:lnTo>
                <a:lnTo>
                  <a:pt x="939803" y="308668"/>
                </a:lnTo>
                <a:lnTo>
                  <a:pt x="954388" y="351173"/>
                </a:lnTo>
                <a:lnTo>
                  <a:pt x="965057" y="395315"/>
                </a:lnTo>
                <a:lnTo>
                  <a:pt x="971607" y="440887"/>
                </a:lnTo>
                <a:lnTo>
                  <a:pt x="973835" y="487679"/>
                </a:lnTo>
                <a:lnTo>
                  <a:pt x="971607" y="534710"/>
                </a:lnTo>
                <a:lnTo>
                  <a:pt x="965057" y="580463"/>
                </a:lnTo>
                <a:lnTo>
                  <a:pt x="954388" y="624733"/>
                </a:lnTo>
                <a:lnTo>
                  <a:pt x="939803" y="667320"/>
                </a:lnTo>
                <a:lnTo>
                  <a:pt x="921505" y="708019"/>
                </a:lnTo>
                <a:lnTo>
                  <a:pt x="899697" y="746628"/>
                </a:lnTo>
                <a:lnTo>
                  <a:pt x="874582" y="782944"/>
                </a:lnTo>
                <a:lnTo>
                  <a:pt x="846362" y="816764"/>
                </a:lnTo>
                <a:lnTo>
                  <a:pt x="815240" y="847886"/>
                </a:lnTo>
                <a:lnTo>
                  <a:pt x="781420" y="876106"/>
                </a:lnTo>
                <a:lnTo>
                  <a:pt x="745104" y="901221"/>
                </a:lnTo>
                <a:lnTo>
                  <a:pt x="706495" y="923029"/>
                </a:lnTo>
                <a:lnTo>
                  <a:pt x="665796" y="941327"/>
                </a:lnTo>
                <a:lnTo>
                  <a:pt x="623209" y="955912"/>
                </a:lnTo>
                <a:lnTo>
                  <a:pt x="578939" y="966581"/>
                </a:lnTo>
                <a:lnTo>
                  <a:pt x="533186" y="973131"/>
                </a:lnTo>
                <a:lnTo>
                  <a:pt x="486155" y="975359"/>
                </a:lnTo>
                <a:lnTo>
                  <a:pt x="439378" y="973131"/>
                </a:lnTo>
                <a:lnTo>
                  <a:pt x="393849" y="966581"/>
                </a:lnTo>
                <a:lnTo>
                  <a:pt x="349774" y="955912"/>
                </a:lnTo>
                <a:lnTo>
                  <a:pt x="307358" y="941327"/>
                </a:lnTo>
                <a:lnTo>
                  <a:pt x="266804" y="923029"/>
                </a:lnTo>
                <a:lnTo>
                  <a:pt x="228318" y="901221"/>
                </a:lnTo>
                <a:lnTo>
                  <a:pt x="192105" y="876106"/>
                </a:lnTo>
                <a:lnTo>
                  <a:pt x="158369" y="847886"/>
                </a:lnTo>
                <a:lnTo>
                  <a:pt x="127314" y="816764"/>
                </a:lnTo>
                <a:lnTo>
                  <a:pt x="99147" y="782944"/>
                </a:lnTo>
                <a:lnTo>
                  <a:pt x="74071" y="746628"/>
                </a:lnTo>
                <a:lnTo>
                  <a:pt x="52291" y="708019"/>
                </a:lnTo>
                <a:lnTo>
                  <a:pt x="34012" y="667320"/>
                </a:lnTo>
                <a:lnTo>
                  <a:pt x="19439" y="624733"/>
                </a:lnTo>
                <a:lnTo>
                  <a:pt x="8776" y="580463"/>
                </a:lnTo>
                <a:lnTo>
                  <a:pt x="2228" y="534710"/>
                </a:lnTo>
                <a:lnTo>
                  <a:pt x="0" y="487679"/>
                </a:lnTo>
                <a:close/>
              </a:path>
            </a:pathLst>
          </a:custGeom>
          <a:ln w="37073">
            <a:solidFill>
              <a:srgbClr val="000000"/>
            </a:solidFill>
          </a:ln>
        </p:spPr>
        <p:txBody>
          <a:bodyPr wrap="square" lIns="0" tIns="0" rIns="0" bIns="0" rtlCol="0"/>
          <a:lstStyle/>
          <a:p>
            <a:endParaRPr/>
          </a:p>
        </p:txBody>
      </p:sp>
      <p:sp>
        <p:nvSpPr>
          <p:cNvPr id="9" name="object 9"/>
          <p:cNvSpPr/>
          <p:nvPr/>
        </p:nvSpPr>
        <p:spPr>
          <a:xfrm>
            <a:off x="7592446" y="3962400"/>
            <a:ext cx="231647" cy="47091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456809" y="4163568"/>
            <a:ext cx="499872" cy="24231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393059" y="5096255"/>
            <a:ext cx="974090" cy="974090"/>
          </a:xfrm>
          <a:custGeom>
            <a:avLst/>
            <a:gdLst/>
            <a:ahLst/>
            <a:cxnLst/>
            <a:rect l="l" t="t" r="r" b="b"/>
            <a:pathLst>
              <a:path w="974090" h="974089">
                <a:moveTo>
                  <a:pt x="973836" y="487680"/>
                </a:moveTo>
                <a:lnTo>
                  <a:pt x="971607" y="440649"/>
                </a:lnTo>
                <a:lnTo>
                  <a:pt x="965059" y="394896"/>
                </a:lnTo>
                <a:lnTo>
                  <a:pt x="954396" y="350626"/>
                </a:lnTo>
                <a:lnTo>
                  <a:pt x="939823" y="308039"/>
                </a:lnTo>
                <a:lnTo>
                  <a:pt x="921544" y="267340"/>
                </a:lnTo>
                <a:lnTo>
                  <a:pt x="899764" y="228731"/>
                </a:lnTo>
                <a:lnTo>
                  <a:pt x="874688" y="192415"/>
                </a:lnTo>
                <a:lnTo>
                  <a:pt x="846521" y="158595"/>
                </a:lnTo>
                <a:lnTo>
                  <a:pt x="815466" y="127473"/>
                </a:lnTo>
                <a:lnTo>
                  <a:pt x="781730" y="99253"/>
                </a:lnTo>
                <a:lnTo>
                  <a:pt x="745517" y="74138"/>
                </a:lnTo>
                <a:lnTo>
                  <a:pt x="707031" y="52330"/>
                </a:lnTo>
                <a:lnTo>
                  <a:pt x="666477" y="34032"/>
                </a:lnTo>
                <a:lnTo>
                  <a:pt x="624061" y="19447"/>
                </a:lnTo>
                <a:lnTo>
                  <a:pt x="579986" y="8778"/>
                </a:lnTo>
                <a:lnTo>
                  <a:pt x="534457" y="2228"/>
                </a:lnTo>
                <a:lnTo>
                  <a:pt x="487680" y="0"/>
                </a:lnTo>
                <a:lnTo>
                  <a:pt x="440649" y="2228"/>
                </a:lnTo>
                <a:lnTo>
                  <a:pt x="394896" y="8778"/>
                </a:lnTo>
                <a:lnTo>
                  <a:pt x="350626" y="19447"/>
                </a:lnTo>
                <a:lnTo>
                  <a:pt x="308039" y="34032"/>
                </a:lnTo>
                <a:lnTo>
                  <a:pt x="267340" y="52330"/>
                </a:lnTo>
                <a:lnTo>
                  <a:pt x="228731" y="74138"/>
                </a:lnTo>
                <a:lnTo>
                  <a:pt x="192415" y="99253"/>
                </a:lnTo>
                <a:lnTo>
                  <a:pt x="158595" y="127473"/>
                </a:lnTo>
                <a:lnTo>
                  <a:pt x="127473" y="158595"/>
                </a:lnTo>
                <a:lnTo>
                  <a:pt x="99253" y="192415"/>
                </a:lnTo>
                <a:lnTo>
                  <a:pt x="74138" y="228731"/>
                </a:lnTo>
                <a:lnTo>
                  <a:pt x="52330" y="267340"/>
                </a:lnTo>
                <a:lnTo>
                  <a:pt x="34032" y="308039"/>
                </a:lnTo>
                <a:lnTo>
                  <a:pt x="19447" y="350626"/>
                </a:lnTo>
                <a:lnTo>
                  <a:pt x="8778" y="394896"/>
                </a:lnTo>
                <a:lnTo>
                  <a:pt x="2228" y="440649"/>
                </a:lnTo>
                <a:lnTo>
                  <a:pt x="0" y="487680"/>
                </a:lnTo>
                <a:lnTo>
                  <a:pt x="2228" y="534457"/>
                </a:lnTo>
                <a:lnTo>
                  <a:pt x="8778" y="579986"/>
                </a:lnTo>
                <a:lnTo>
                  <a:pt x="19447" y="624061"/>
                </a:lnTo>
                <a:lnTo>
                  <a:pt x="34032" y="666477"/>
                </a:lnTo>
                <a:lnTo>
                  <a:pt x="52330" y="707031"/>
                </a:lnTo>
                <a:lnTo>
                  <a:pt x="74138" y="745517"/>
                </a:lnTo>
                <a:lnTo>
                  <a:pt x="99253" y="781730"/>
                </a:lnTo>
                <a:lnTo>
                  <a:pt x="127473" y="815466"/>
                </a:lnTo>
                <a:lnTo>
                  <a:pt x="158595" y="846521"/>
                </a:lnTo>
                <a:lnTo>
                  <a:pt x="192415" y="874688"/>
                </a:lnTo>
                <a:lnTo>
                  <a:pt x="228731" y="899764"/>
                </a:lnTo>
                <a:lnTo>
                  <a:pt x="267340" y="921544"/>
                </a:lnTo>
                <a:lnTo>
                  <a:pt x="308039" y="939823"/>
                </a:lnTo>
                <a:lnTo>
                  <a:pt x="350626" y="954396"/>
                </a:lnTo>
                <a:lnTo>
                  <a:pt x="394896" y="965059"/>
                </a:lnTo>
                <a:lnTo>
                  <a:pt x="440649" y="971607"/>
                </a:lnTo>
                <a:lnTo>
                  <a:pt x="487680" y="973836"/>
                </a:lnTo>
                <a:lnTo>
                  <a:pt x="534457" y="971607"/>
                </a:lnTo>
                <a:lnTo>
                  <a:pt x="579986" y="965059"/>
                </a:lnTo>
                <a:lnTo>
                  <a:pt x="624061" y="954396"/>
                </a:lnTo>
                <a:lnTo>
                  <a:pt x="666477" y="939823"/>
                </a:lnTo>
                <a:lnTo>
                  <a:pt x="707031" y="921544"/>
                </a:lnTo>
                <a:lnTo>
                  <a:pt x="745517" y="899764"/>
                </a:lnTo>
                <a:lnTo>
                  <a:pt x="781730" y="874688"/>
                </a:lnTo>
                <a:lnTo>
                  <a:pt x="815466" y="846521"/>
                </a:lnTo>
                <a:lnTo>
                  <a:pt x="846521" y="815466"/>
                </a:lnTo>
                <a:lnTo>
                  <a:pt x="874688" y="781730"/>
                </a:lnTo>
                <a:lnTo>
                  <a:pt x="899764" y="745517"/>
                </a:lnTo>
                <a:lnTo>
                  <a:pt x="921544" y="707031"/>
                </a:lnTo>
                <a:lnTo>
                  <a:pt x="939823" y="666477"/>
                </a:lnTo>
                <a:lnTo>
                  <a:pt x="954396" y="624061"/>
                </a:lnTo>
                <a:lnTo>
                  <a:pt x="965059" y="579986"/>
                </a:lnTo>
                <a:lnTo>
                  <a:pt x="971607" y="534457"/>
                </a:lnTo>
                <a:lnTo>
                  <a:pt x="973836" y="487680"/>
                </a:lnTo>
                <a:close/>
              </a:path>
            </a:pathLst>
          </a:custGeom>
          <a:solidFill>
            <a:srgbClr val="FFBF00"/>
          </a:solidFill>
        </p:spPr>
        <p:txBody>
          <a:bodyPr wrap="square" lIns="0" tIns="0" rIns="0" bIns="0" rtlCol="0"/>
          <a:lstStyle/>
          <a:p>
            <a:endParaRPr/>
          </a:p>
        </p:txBody>
      </p:sp>
      <p:sp>
        <p:nvSpPr>
          <p:cNvPr id="12" name="object 12"/>
          <p:cNvSpPr/>
          <p:nvPr/>
        </p:nvSpPr>
        <p:spPr>
          <a:xfrm>
            <a:off x="6393057" y="5096255"/>
            <a:ext cx="974090" cy="974090"/>
          </a:xfrm>
          <a:custGeom>
            <a:avLst/>
            <a:gdLst/>
            <a:ahLst/>
            <a:cxnLst/>
            <a:rect l="l" t="t" r="r" b="b"/>
            <a:pathLst>
              <a:path w="974090" h="974089">
                <a:moveTo>
                  <a:pt x="0" y="487679"/>
                </a:moveTo>
                <a:lnTo>
                  <a:pt x="2228" y="440649"/>
                </a:lnTo>
                <a:lnTo>
                  <a:pt x="8778" y="394896"/>
                </a:lnTo>
                <a:lnTo>
                  <a:pt x="19447" y="350626"/>
                </a:lnTo>
                <a:lnTo>
                  <a:pt x="34032" y="308039"/>
                </a:lnTo>
                <a:lnTo>
                  <a:pt x="52330" y="267340"/>
                </a:lnTo>
                <a:lnTo>
                  <a:pt x="74138" y="228731"/>
                </a:lnTo>
                <a:lnTo>
                  <a:pt x="99253" y="192415"/>
                </a:lnTo>
                <a:lnTo>
                  <a:pt x="127473" y="158595"/>
                </a:lnTo>
                <a:lnTo>
                  <a:pt x="158595" y="127473"/>
                </a:lnTo>
                <a:lnTo>
                  <a:pt x="192415" y="99253"/>
                </a:lnTo>
                <a:lnTo>
                  <a:pt x="228731" y="74138"/>
                </a:lnTo>
                <a:lnTo>
                  <a:pt x="267340" y="52330"/>
                </a:lnTo>
                <a:lnTo>
                  <a:pt x="308039" y="34032"/>
                </a:lnTo>
                <a:lnTo>
                  <a:pt x="350626" y="19447"/>
                </a:lnTo>
                <a:lnTo>
                  <a:pt x="394896" y="8778"/>
                </a:lnTo>
                <a:lnTo>
                  <a:pt x="440649" y="2228"/>
                </a:lnTo>
                <a:lnTo>
                  <a:pt x="487679" y="0"/>
                </a:lnTo>
                <a:lnTo>
                  <a:pt x="534457" y="2228"/>
                </a:lnTo>
                <a:lnTo>
                  <a:pt x="579986" y="8778"/>
                </a:lnTo>
                <a:lnTo>
                  <a:pt x="624061" y="19447"/>
                </a:lnTo>
                <a:lnTo>
                  <a:pt x="666477" y="34032"/>
                </a:lnTo>
                <a:lnTo>
                  <a:pt x="707031" y="52330"/>
                </a:lnTo>
                <a:lnTo>
                  <a:pt x="745517" y="74138"/>
                </a:lnTo>
                <a:lnTo>
                  <a:pt x="781730" y="99253"/>
                </a:lnTo>
                <a:lnTo>
                  <a:pt x="815466" y="127473"/>
                </a:lnTo>
                <a:lnTo>
                  <a:pt x="846521" y="158595"/>
                </a:lnTo>
                <a:lnTo>
                  <a:pt x="874688" y="192415"/>
                </a:lnTo>
                <a:lnTo>
                  <a:pt x="899764" y="228731"/>
                </a:lnTo>
                <a:lnTo>
                  <a:pt x="921544" y="267340"/>
                </a:lnTo>
                <a:lnTo>
                  <a:pt x="939823" y="308039"/>
                </a:lnTo>
                <a:lnTo>
                  <a:pt x="954396" y="350626"/>
                </a:lnTo>
                <a:lnTo>
                  <a:pt x="965059" y="394896"/>
                </a:lnTo>
                <a:lnTo>
                  <a:pt x="971607" y="440649"/>
                </a:lnTo>
                <a:lnTo>
                  <a:pt x="973835" y="487679"/>
                </a:lnTo>
                <a:lnTo>
                  <a:pt x="971607" y="534457"/>
                </a:lnTo>
                <a:lnTo>
                  <a:pt x="965059" y="579986"/>
                </a:lnTo>
                <a:lnTo>
                  <a:pt x="954396" y="624061"/>
                </a:lnTo>
                <a:lnTo>
                  <a:pt x="939823" y="666477"/>
                </a:lnTo>
                <a:lnTo>
                  <a:pt x="921544" y="707031"/>
                </a:lnTo>
                <a:lnTo>
                  <a:pt x="899764" y="745517"/>
                </a:lnTo>
                <a:lnTo>
                  <a:pt x="874688" y="781730"/>
                </a:lnTo>
                <a:lnTo>
                  <a:pt x="846521" y="815466"/>
                </a:lnTo>
                <a:lnTo>
                  <a:pt x="815466" y="846521"/>
                </a:lnTo>
                <a:lnTo>
                  <a:pt x="781730" y="874688"/>
                </a:lnTo>
                <a:lnTo>
                  <a:pt x="745517" y="899764"/>
                </a:lnTo>
                <a:lnTo>
                  <a:pt x="707031" y="921544"/>
                </a:lnTo>
                <a:lnTo>
                  <a:pt x="666477" y="939823"/>
                </a:lnTo>
                <a:lnTo>
                  <a:pt x="624061" y="954396"/>
                </a:lnTo>
                <a:lnTo>
                  <a:pt x="579986" y="965059"/>
                </a:lnTo>
                <a:lnTo>
                  <a:pt x="534457" y="971607"/>
                </a:lnTo>
                <a:lnTo>
                  <a:pt x="487679" y="973835"/>
                </a:lnTo>
                <a:lnTo>
                  <a:pt x="440649" y="971607"/>
                </a:lnTo>
                <a:lnTo>
                  <a:pt x="394896" y="965059"/>
                </a:lnTo>
                <a:lnTo>
                  <a:pt x="350626" y="954396"/>
                </a:lnTo>
                <a:lnTo>
                  <a:pt x="308039" y="939823"/>
                </a:lnTo>
                <a:lnTo>
                  <a:pt x="267340" y="921544"/>
                </a:lnTo>
                <a:lnTo>
                  <a:pt x="228731" y="899764"/>
                </a:lnTo>
                <a:lnTo>
                  <a:pt x="192415" y="874688"/>
                </a:lnTo>
                <a:lnTo>
                  <a:pt x="158595" y="846521"/>
                </a:lnTo>
                <a:lnTo>
                  <a:pt x="127473" y="815466"/>
                </a:lnTo>
                <a:lnTo>
                  <a:pt x="99253" y="781730"/>
                </a:lnTo>
                <a:lnTo>
                  <a:pt x="74138" y="745517"/>
                </a:lnTo>
                <a:lnTo>
                  <a:pt x="52330" y="707031"/>
                </a:lnTo>
                <a:lnTo>
                  <a:pt x="34032" y="666477"/>
                </a:lnTo>
                <a:lnTo>
                  <a:pt x="19447" y="624061"/>
                </a:lnTo>
                <a:lnTo>
                  <a:pt x="8778" y="579986"/>
                </a:lnTo>
                <a:lnTo>
                  <a:pt x="2228" y="534457"/>
                </a:lnTo>
                <a:lnTo>
                  <a:pt x="0" y="487679"/>
                </a:lnTo>
                <a:close/>
              </a:path>
            </a:pathLst>
          </a:custGeom>
          <a:ln w="37073">
            <a:solidFill>
              <a:srgbClr val="000000"/>
            </a:solidFill>
          </a:ln>
        </p:spPr>
        <p:txBody>
          <a:bodyPr wrap="square" lIns="0" tIns="0" rIns="0" bIns="0" rtlCol="0"/>
          <a:lstStyle/>
          <a:p>
            <a:endParaRPr/>
          </a:p>
        </p:txBody>
      </p:sp>
      <p:sp>
        <p:nvSpPr>
          <p:cNvPr id="13" name="object 13"/>
          <p:cNvSpPr/>
          <p:nvPr/>
        </p:nvSpPr>
        <p:spPr>
          <a:xfrm>
            <a:off x="6633851" y="5373623"/>
            <a:ext cx="487681" cy="256031"/>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781678" y="5577841"/>
            <a:ext cx="207263" cy="480059"/>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8096891" y="5096255"/>
            <a:ext cx="972819" cy="974090"/>
          </a:xfrm>
          <a:custGeom>
            <a:avLst/>
            <a:gdLst/>
            <a:ahLst/>
            <a:cxnLst/>
            <a:rect l="l" t="t" r="r" b="b"/>
            <a:pathLst>
              <a:path w="972820" h="974089">
                <a:moveTo>
                  <a:pt x="972312" y="487680"/>
                </a:moveTo>
                <a:lnTo>
                  <a:pt x="970083" y="440649"/>
                </a:lnTo>
                <a:lnTo>
                  <a:pt x="963535" y="394896"/>
                </a:lnTo>
                <a:lnTo>
                  <a:pt x="952872" y="350626"/>
                </a:lnTo>
                <a:lnTo>
                  <a:pt x="938299" y="308039"/>
                </a:lnTo>
                <a:lnTo>
                  <a:pt x="920020" y="267340"/>
                </a:lnTo>
                <a:lnTo>
                  <a:pt x="898240" y="228731"/>
                </a:lnTo>
                <a:lnTo>
                  <a:pt x="873164" y="192415"/>
                </a:lnTo>
                <a:lnTo>
                  <a:pt x="844997" y="158595"/>
                </a:lnTo>
                <a:lnTo>
                  <a:pt x="813942" y="127473"/>
                </a:lnTo>
                <a:lnTo>
                  <a:pt x="780206" y="99253"/>
                </a:lnTo>
                <a:lnTo>
                  <a:pt x="743993" y="74138"/>
                </a:lnTo>
                <a:lnTo>
                  <a:pt x="705507" y="52330"/>
                </a:lnTo>
                <a:lnTo>
                  <a:pt x="664953" y="34032"/>
                </a:lnTo>
                <a:lnTo>
                  <a:pt x="622537" y="19447"/>
                </a:lnTo>
                <a:lnTo>
                  <a:pt x="578462" y="8778"/>
                </a:lnTo>
                <a:lnTo>
                  <a:pt x="532933" y="2228"/>
                </a:lnTo>
                <a:lnTo>
                  <a:pt x="486156" y="0"/>
                </a:lnTo>
                <a:lnTo>
                  <a:pt x="439378" y="2228"/>
                </a:lnTo>
                <a:lnTo>
                  <a:pt x="393849" y="8778"/>
                </a:lnTo>
                <a:lnTo>
                  <a:pt x="349774" y="19447"/>
                </a:lnTo>
                <a:lnTo>
                  <a:pt x="307358" y="34032"/>
                </a:lnTo>
                <a:lnTo>
                  <a:pt x="266804" y="52330"/>
                </a:lnTo>
                <a:lnTo>
                  <a:pt x="228318" y="74138"/>
                </a:lnTo>
                <a:lnTo>
                  <a:pt x="192105" y="99253"/>
                </a:lnTo>
                <a:lnTo>
                  <a:pt x="158369" y="127473"/>
                </a:lnTo>
                <a:lnTo>
                  <a:pt x="127314" y="158595"/>
                </a:lnTo>
                <a:lnTo>
                  <a:pt x="99147" y="192415"/>
                </a:lnTo>
                <a:lnTo>
                  <a:pt x="74071" y="228731"/>
                </a:lnTo>
                <a:lnTo>
                  <a:pt x="52291" y="267340"/>
                </a:lnTo>
                <a:lnTo>
                  <a:pt x="34012" y="308039"/>
                </a:lnTo>
                <a:lnTo>
                  <a:pt x="19439" y="350626"/>
                </a:lnTo>
                <a:lnTo>
                  <a:pt x="8776" y="394896"/>
                </a:lnTo>
                <a:lnTo>
                  <a:pt x="2228" y="440649"/>
                </a:lnTo>
                <a:lnTo>
                  <a:pt x="0" y="487680"/>
                </a:lnTo>
                <a:lnTo>
                  <a:pt x="2228" y="534457"/>
                </a:lnTo>
                <a:lnTo>
                  <a:pt x="8776" y="579986"/>
                </a:lnTo>
                <a:lnTo>
                  <a:pt x="19439" y="624061"/>
                </a:lnTo>
                <a:lnTo>
                  <a:pt x="34012" y="666477"/>
                </a:lnTo>
                <a:lnTo>
                  <a:pt x="52291" y="707031"/>
                </a:lnTo>
                <a:lnTo>
                  <a:pt x="74071" y="745517"/>
                </a:lnTo>
                <a:lnTo>
                  <a:pt x="99147" y="781730"/>
                </a:lnTo>
                <a:lnTo>
                  <a:pt x="127314" y="815466"/>
                </a:lnTo>
                <a:lnTo>
                  <a:pt x="158369" y="846521"/>
                </a:lnTo>
                <a:lnTo>
                  <a:pt x="192105" y="874688"/>
                </a:lnTo>
                <a:lnTo>
                  <a:pt x="228318" y="899764"/>
                </a:lnTo>
                <a:lnTo>
                  <a:pt x="266804" y="921544"/>
                </a:lnTo>
                <a:lnTo>
                  <a:pt x="307358" y="939823"/>
                </a:lnTo>
                <a:lnTo>
                  <a:pt x="349774" y="954396"/>
                </a:lnTo>
                <a:lnTo>
                  <a:pt x="393849" y="965059"/>
                </a:lnTo>
                <a:lnTo>
                  <a:pt x="439378" y="971607"/>
                </a:lnTo>
                <a:lnTo>
                  <a:pt x="486156" y="973836"/>
                </a:lnTo>
                <a:lnTo>
                  <a:pt x="532933" y="971607"/>
                </a:lnTo>
                <a:lnTo>
                  <a:pt x="578462" y="965059"/>
                </a:lnTo>
                <a:lnTo>
                  <a:pt x="622537" y="954396"/>
                </a:lnTo>
                <a:lnTo>
                  <a:pt x="664953" y="939823"/>
                </a:lnTo>
                <a:lnTo>
                  <a:pt x="705507" y="921544"/>
                </a:lnTo>
                <a:lnTo>
                  <a:pt x="743993" y="899764"/>
                </a:lnTo>
                <a:lnTo>
                  <a:pt x="780206" y="874688"/>
                </a:lnTo>
                <a:lnTo>
                  <a:pt x="813942" y="846521"/>
                </a:lnTo>
                <a:lnTo>
                  <a:pt x="844997" y="815466"/>
                </a:lnTo>
                <a:lnTo>
                  <a:pt x="873164" y="781730"/>
                </a:lnTo>
                <a:lnTo>
                  <a:pt x="898240" y="745517"/>
                </a:lnTo>
                <a:lnTo>
                  <a:pt x="920020" y="707031"/>
                </a:lnTo>
                <a:lnTo>
                  <a:pt x="938299" y="666477"/>
                </a:lnTo>
                <a:lnTo>
                  <a:pt x="952872" y="624061"/>
                </a:lnTo>
                <a:lnTo>
                  <a:pt x="963535" y="579986"/>
                </a:lnTo>
                <a:lnTo>
                  <a:pt x="970083" y="534457"/>
                </a:lnTo>
                <a:lnTo>
                  <a:pt x="972312" y="487680"/>
                </a:lnTo>
                <a:close/>
              </a:path>
            </a:pathLst>
          </a:custGeom>
          <a:solidFill>
            <a:srgbClr val="FF3200"/>
          </a:solidFill>
        </p:spPr>
        <p:txBody>
          <a:bodyPr wrap="square" lIns="0" tIns="0" rIns="0" bIns="0" rtlCol="0"/>
          <a:lstStyle/>
          <a:p>
            <a:endParaRPr/>
          </a:p>
        </p:txBody>
      </p:sp>
      <p:sp>
        <p:nvSpPr>
          <p:cNvPr id="16" name="object 16"/>
          <p:cNvSpPr/>
          <p:nvPr/>
        </p:nvSpPr>
        <p:spPr>
          <a:xfrm>
            <a:off x="8096891" y="5096255"/>
            <a:ext cx="972819" cy="974090"/>
          </a:xfrm>
          <a:custGeom>
            <a:avLst/>
            <a:gdLst/>
            <a:ahLst/>
            <a:cxnLst/>
            <a:rect l="l" t="t" r="r" b="b"/>
            <a:pathLst>
              <a:path w="972820" h="974089">
                <a:moveTo>
                  <a:pt x="0" y="487679"/>
                </a:moveTo>
                <a:lnTo>
                  <a:pt x="2228" y="440649"/>
                </a:lnTo>
                <a:lnTo>
                  <a:pt x="8776" y="394896"/>
                </a:lnTo>
                <a:lnTo>
                  <a:pt x="19439" y="350626"/>
                </a:lnTo>
                <a:lnTo>
                  <a:pt x="34012" y="308039"/>
                </a:lnTo>
                <a:lnTo>
                  <a:pt x="52291" y="267340"/>
                </a:lnTo>
                <a:lnTo>
                  <a:pt x="74071" y="228731"/>
                </a:lnTo>
                <a:lnTo>
                  <a:pt x="99147" y="192415"/>
                </a:lnTo>
                <a:lnTo>
                  <a:pt x="127314" y="158595"/>
                </a:lnTo>
                <a:lnTo>
                  <a:pt x="158369" y="127473"/>
                </a:lnTo>
                <a:lnTo>
                  <a:pt x="192105" y="99253"/>
                </a:lnTo>
                <a:lnTo>
                  <a:pt x="228318" y="74138"/>
                </a:lnTo>
                <a:lnTo>
                  <a:pt x="266804" y="52330"/>
                </a:lnTo>
                <a:lnTo>
                  <a:pt x="307358" y="34032"/>
                </a:lnTo>
                <a:lnTo>
                  <a:pt x="349774" y="19447"/>
                </a:lnTo>
                <a:lnTo>
                  <a:pt x="393849" y="8778"/>
                </a:lnTo>
                <a:lnTo>
                  <a:pt x="439378" y="2228"/>
                </a:lnTo>
                <a:lnTo>
                  <a:pt x="486155" y="0"/>
                </a:lnTo>
                <a:lnTo>
                  <a:pt x="532933" y="2228"/>
                </a:lnTo>
                <a:lnTo>
                  <a:pt x="578462" y="8778"/>
                </a:lnTo>
                <a:lnTo>
                  <a:pt x="622537" y="19447"/>
                </a:lnTo>
                <a:lnTo>
                  <a:pt x="664953" y="34032"/>
                </a:lnTo>
                <a:lnTo>
                  <a:pt x="705507" y="52330"/>
                </a:lnTo>
                <a:lnTo>
                  <a:pt x="743993" y="74138"/>
                </a:lnTo>
                <a:lnTo>
                  <a:pt x="780206" y="99253"/>
                </a:lnTo>
                <a:lnTo>
                  <a:pt x="813942" y="127473"/>
                </a:lnTo>
                <a:lnTo>
                  <a:pt x="844997" y="158595"/>
                </a:lnTo>
                <a:lnTo>
                  <a:pt x="873164" y="192415"/>
                </a:lnTo>
                <a:lnTo>
                  <a:pt x="898240" y="228731"/>
                </a:lnTo>
                <a:lnTo>
                  <a:pt x="920020" y="267340"/>
                </a:lnTo>
                <a:lnTo>
                  <a:pt x="938299" y="308039"/>
                </a:lnTo>
                <a:lnTo>
                  <a:pt x="952872" y="350626"/>
                </a:lnTo>
                <a:lnTo>
                  <a:pt x="963535" y="394896"/>
                </a:lnTo>
                <a:lnTo>
                  <a:pt x="970083" y="440649"/>
                </a:lnTo>
                <a:lnTo>
                  <a:pt x="972311" y="487679"/>
                </a:lnTo>
                <a:lnTo>
                  <a:pt x="970083" y="534457"/>
                </a:lnTo>
                <a:lnTo>
                  <a:pt x="963535" y="579986"/>
                </a:lnTo>
                <a:lnTo>
                  <a:pt x="952872" y="624061"/>
                </a:lnTo>
                <a:lnTo>
                  <a:pt x="938299" y="666477"/>
                </a:lnTo>
                <a:lnTo>
                  <a:pt x="920020" y="707031"/>
                </a:lnTo>
                <a:lnTo>
                  <a:pt x="898240" y="745517"/>
                </a:lnTo>
                <a:lnTo>
                  <a:pt x="873164" y="781730"/>
                </a:lnTo>
                <a:lnTo>
                  <a:pt x="844997" y="815466"/>
                </a:lnTo>
                <a:lnTo>
                  <a:pt x="813942" y="846521"/>
                </a:lnTo>
                <a:lnTo>
                  <a:pt x="780206" y="874688"/>
                </a:lnTo>
                <a:lnTo>
                  <a:pt x="743993" y="899764"/>
                </a:lnTo>
                <a:lnTo>
                  <a:pt x="705507" y="921544"/>
                </a:lnTo>
                <a:lnTo>
                  <a:pt x="664953" y="939823"/>
                </a:lnTo>
                <a:lnTo>
                  <a:pt x="622537" y="954396"/>
                </a:lnTo>
                <a:lnTo>
                  <a:pt x="578462" y="965059"/>
                </a:lnTo>
                <a:lnTo>
                  <a:pt x="532933" y="971607"/>
                </a:lnTo>
                <a:lnTo>
                  <a:pt x="486155" y="973835"/>
                </a:lnTo>
                <a:lnTo>
                  <a:pt x="439378" y="971607"/>
                </a:lnTo>
                <a:lnTo>
                  <a:pt x="393849" y="965059"/>
                </a:lnTo>
                <a:lnTo>
                  <a:pt x="349774" y="954396"/>
                </a:lnTo>
                <a:lnTo>
                  <a:pt x="307358" y="939823"/>
                </a:lnTo>
                <a:lnTo>
                  <a:pt x="266804" y="921544"/>
                </a:lnTo>
                <a:lnTo>
                  <a:pt x="228318" y="899764"/>
                </a:lnTo>
                <a:lnTo>
                  <a:pt x="192105" y="874688"/>
                </a:lnTo>
                <a:lnTo>
                  <a:pt x="158369" y="846521"/>
                </a:lnTo>
                <a:lnTo>
                  <a:pt x="127314" y="815466"/>
                </a:lnTo>
                <a:lnTo>
                  <a:pt x="99147" y="781730"/>
                </a:lnTo>
                <a:lnTo>
                  <a:pt x="74071" y="745517"/>
                </a:lnTo>
                <a:lnTo>
                  <a:pt x="52291" y="707031"/>
                </a:lnTo>
                <a:lnTo>
                  <a:pt x="34012" y="666477"/>
                </a:lnTo>
                <a:lnTo>
                  <a:pt x="19439" y="624061"/>
                </a:lnTo>
                <a:lnTo>
                  <a:pt x="8776" y="579986"/>
                </a:lnTo>
                <a:lnTo>
                  <a:pt x="2228" y="534457"/>
                </a:lnTo>
                <a:lnTo>
                  <a:pt x="0" y="487679"/>
                </a:lnTo>
                <a:close/>
              </a:path>
            </a:pathLst>
          </a:custGeom>
          <a:ln w="37073">
            <a:solidFill>
              <a:srgbClr val="000000"/>
            </a:solidFill>
          </a:ln>
        </p:spPr>
        <p:txBody>
          <a:bodyPr wrap="square" lIns="0" tIns="0" rIns="0" bIns="0" rtlCol="0"/>
          <a:lstStyle/>
          <a:p>
            <a:endParaRPr/>
          </a:p>
        </p:txBody>
      </p:sp>
      <p:sp>
        <p:nvSpPr>
          <p:cNvPr id="17" name="object 17"/>
          <p:cNvSpPr/>
          <p:nvPr/>
        </p:nvSpPr>
        <p:spPr>
          <a:xfrm>
            <a:off x="8266053" y="5385815"/>
            <a:ext cx="646177" cy="269747"/>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8462651" y="5614415"/>
            <a:ext cx="231647" cy="475487"/>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7366894" y="6249925"/>
            <a:ext cx="859790" cy="144780"/>
          </a:xfrm>
          <a:custGeom>
            <a:avLst/>
            <a:gdLst/>
            <a:ahLst/>
            <a:cxnLst/>
            <a:rect l="l" t="t" r="r" b="b"/>
            <a:pathLst>
              <a:path w="859790" h="144779">
                <a:moveTo>
                  <a:pt x="859536" y="144780"/>
                </a:moveTo>
                <a:lnTo>
                  <a:pt x="713232" y="0"/>
                </a:lnTo>
                <a:lnTo>
                  <a:pt x="0" y="0"/>
                </a:lnTo>
                <a:lnTo>
                  <a:pt x="146304" y="144780"/>
                </a:lnTo>
                <a:lnTo>
                  <a:pt x="859536" y="144780"/>
                </a:lnTo>
                <a:close/>
              </a:path>
            </a:pathLst>
          </a:custGeom>
          <a:solidFill>
            <a:srgbClr val="1F457B"/>
          </a:solidFill>
        </p:spPr>
        <p:txBody>
          <a:bodyPr wrap="square" lIns="0" tIns="0" rIns="0" bIns="0" rtlCol="0"/>
          <a:lstStyle/>
          <a:p>
            <a:endParaRPr/>
          </a:p>
        </p:txBody>
      </p:sp>
      <p:sp>
        <p:nvSpPr>
          <p:cNvPr id="20" name="object 20"/>
          <p:cNvSpPr/>
          <p:nvPr/>
        </p:nvSpPr>
        <p:spPr>
          <a:xfrm>
            <a:off x="7366893" y="6249924"/>
            <a:ext cx="859790" cy="144780"/>
          </a:xfrm>
          <a:custGeom>
            <a:avLst/>
            <a:gdLst/>
            <a:ahLst/>
            <a:cxnLst/>
            <a:rect l="l" t="t" r="r" b="b"/>
            <a:pathLst>
              <a:path w="859790" h="144779">
                <a:moveTo>
                  <a:pt x="0" y="0"/>
                </a:moveTo>
                <a:lnTo>
                  <a:pt x="146303" y="144779"/>
                </a:lnTo>
                <a:lnTo>
                  <a:pt x="859535" y="144779"/>
                </a:lnTo>
                <a:lnTo>
                  <a:pt x="713231" y="0"/>
                </a:lnTo>
                <a:lnTo>
                  <a:pt x="0" y="0"/>
                </a:lnTo>
                <a:close/>
              </a:path>
            </a:pathLst>
          </a:custGeom>
          <a:ln w="4119">
            <a:solidFill>
              <a:srgbClr val="000000"/>
            </a:solidFill>
          </a:ln>
        </p:spPr>
        <p:txBody>
          <a:bodyPr wrap="square" lIns="0" tIns="0" rIns="0" bIns="0" rtlCol="0"/>
          <a:lstStyle/>
          <a:p>
            <a:endParaRPr/>
          </a:p>
        </p:txBody>
      </p:sp>
      <p:sp>
        <p:nvSpPr>
          <p:cNvPr id="21" name="object 21"/>
          <p:cNvSpPr/>
          <p:nvPr/>
        </p:nvSpPr>
        <p:spPr>
          <a:xfrm>
            <a:off x="7545202" y="6249925"/>
            <a:ext cx="502920" cy="551815"/>
          </a:xfrm>
          <a:custGeom>
            <a:avLst/>
            <a:gdLst/>
            <a:ahLst/>
            <a:cxnLst/>
            <a:rect l="l" t="t" r="r" b="b"/>
            <a:pathLst>
              <a:path w="502920" h="551815">
                <a:moveTo>
                  <a:pt x="502920" y="551688"/>
                </a:moveTo>
                <a:lnTo>
                  <a:pt x="356616" y="405384"/>
                </a:lnTo>
                <a:lnTo>
                  <a:pt x="0" y="405384"/>
                </a:lnTo>
                <a:lnTo>
                  <a:pt x="146304" y="551688"/>
                </a:lnTo>
                <a:lnTo>
                  <a:pt x="502920" y="551688"/>
                </a:lnTo>
                <a:close/>
              </a:path>
              <a:path w="502920" h="551815">
                <a:moveTo>
                  <a:pt x="502920" y="551688"/>
                </a:moveTo>
                <a:lnTo>
                  <a:pt x="502920" y="144780"/>
                </a:lnTo>
                <a:lnTo>
                  <a:pt x="356616" y="0"/>
                </a:lnTo>
                <a:lnTo>
                  <a:pt x="356616" y="405384"/>
                </a:lnTo>
                <a:lnTo>
                  <a:pt x="502920" y="551688"/>
                </a:lnTo>
                <a:close/>
              </a:path>
            </a:pathLst>
          </a:custGeom>
          <a:solidFill>
            <a:srgbClr val="1F457B"/>
          </a:solidFill>
        </p:spPr>
        <p:txBody>
          <a:bodyPr wrap="square" lIns="0" tIns="0" rIns="0" bIns="0" rtlCol="0"/>
          <a:lstStyle/>
          <a:p>
            <a:endParaRPr/>
          </a:p>
        </p:txBody>
      </p:sp>
      <p:sp>
        <p:nvSpPr>
          <p:cNvPr id="22" name="object 22"/>
          <p:cNvSpPr/>
          <p:nvPr/>
        </p:nvSpPr>
        <p:spPr>
          <a:xfrm>
            <a:off x="7545202" y="6249924"/>
            <a:ext cx="502920" cy="551815"/>
          </a:xfrm>
          <a:custGeom>
            <a:avLst/>
            <a:gdLst/>
            <a:ahLst/>
            <a:cxnLst/>
            <a:rect l="l" t="t" r="r" b="b"/>
            <a:pathLst>
              <a:path w="502920" h="551815">
                <a:moveTo>
                  <a:pt x="356615" y="405383"/>
                </a:moveTo>
                <a:lnTo>
                  <a:pt x="356615" y="0"/>
                </a:lnTo>
                <a:lnTo>
                  <a:pt x="502919" y="144779"/>
                </a:lnTo>
                <a:lnTo>
                  <a:pt x="502919" y="551687"/>
                </a:lnTo>
                <a:lnTo>
                  <a:pt x="356615" y="405383"/>
                </a:lnTo>
                <a:lnTo>
                  <a:pt x="502919" y="551687"/>
                </a:lnTo>
                <a:lnTo>
                  <a:pt x="146303" y="551687"/>
                </a:lnTo>
                <a:lnTo>
                  <a:pt x="0" y="405383"/>
                </a:lnTo>
                <a:lnTo>
                  <a:pt x="356615" y="405383"/>
                </a:lnTo>
                <a:close/>
              </a:path>
            </a:pathLst>
          </a:custGeom>
          <a:ln w="4119">
            <a:solidFill>
              <a:srgbClr val="000000"/>
            </a:solidFill>
          </a:ln>
        </p:spPr>
        <p:txBody>
          <a:bodyPr wrap="square" lIns="0" tIns="0" rIns="0" bIns="0" rtlCol="0"/>
          <a:lstStyle/>
          <a:p>
            <a:endParaRPr/>
          </a:p>
        </p:txBody>
      </p:sp>
      <p:sp>
        <p:nvSpPr>
          <p:cNvPr id="23" name="object 23"/>
          <p:cNvSpPr/>
          <p:nvPr/>
        </p:nvSpPr>
        <p:spPr>
          <a:xfrm>
            <a:off x="7366894" y="6070093"/>
            <a:ext cx="713740" cy="585470"/>
          </a:xfrm>
          <a:custGeom>
            <a:avLst/>
            <a:gdLst/>
            <a:ahLst/>
            <a:cxnLst/>
            <a:rect l="l" t="t" r="r" b="b"/>
            <a:pathLst>
              <a:path w="713740" h="585470">
                <a:moveTo>
                  <a:pt x="713232" y="179832"/>
                </a:moveTo>
                <a:lnTo>
                  <a:pt x="356616" y="0"/>
                </a:lnTo>
                <a:lnTo>
                  <a:pt x="0" y="179832"/>
                </a:lnTo>
                <a:lnTo>
                  <a:pt x="178308" y="179832"/>
                </a:lnTo>
                <a:lnTo>
                  <a:pt x="178308" y="585216"/>
                </a:lnTo>
                <a:lnTo>
                  <a:pt x="534924" y="585216"/>
                </a:lnTo>
                <a:lnTo>
                  <a:pt x="534924" y="179832"/>
                </a:lnTo>
                <a:lnTo>
                  <a:pt x="713232" y="179832"/>
                </a:lnTo>
                <a:close/>
              </a:path>
            </a:pathLst>
          </a:custGeom>
          <a:solidFill>
            <a:srgbClr val="3374CD"/>
          </a:solidFill>
        </p:spPr>
        <p:txBody>
          <a:bodyPr wrap="square" lIns="0" tIns="0" rIns="0" bIns="0" rtlCol="0"/>
          <a:lstStyle/>
          <a:p>
            <a:endParaRPr/>
          </a:p>
        </p:txBody>
      </p:sp>
      <p:sp>
        <p:nvSpPr>
          <p:cNvPr id="24" name="object 24"/>
          <p:cNvSpPr/>
          <p:nvPr/>
        </p:nvSpPr>
        <p:spPr>
          <a:xfrm>
            <a:off x="7366893" y="6070091"/>
            <a:ext cx="713740" cy="585470"/>
          </a:xfrm>
          <a:custGeom>
            <a:avLst/>
            <a:gdLst/>
            <a:ahLst/>
            <a:cxnLst/>
            <a:rect l="l" t="t" r="r" b="b"/>
            <a:pathLst>
              <a:path w="713740" h="585470">
                <a:moveTo>
                  <a:pt x="534923" y="585215"/>
                </a:moveTo>
                <a:lnTo>
                  <a:pt x="534923" y="179831"/>
                </a:lnTo>
                <a:lnTo>
                  <a:pt x="713231" y="179831"/>
                </a:lnTo>
                <a:lnTo>
                  <a:pt x="356615" y="0"/>
                </a:lnTo>
                <a:lnTo>
                  <a:pt x="0" y="179831"/>
                </a:lnTo>
                <a:lnTo>
                  <a:pt x="178307" y="179831"/>
                </a:lnTo>
                <a:lnTo>
                  <a:pt x="178307" y="585215"/>
                </a:lnTo>
                <a:lnTo>
                  <a:pt x="534923" y="585215"/>
                </a:lnTo>
                <a:close/>
              </a:path>
            </a:pathLst>
          </a:custGeom>
          <a:ln w="4119">
            <a:solidFill>
              <a:srgbClr val="000000"/>
            </a:solidFill>
          </a:ln>
        </p:spPr>
        <p:txBody>
          <a:bodyPr wrap="square" lIns="0" tIns="0" rIns="0" bIns="0" rtlCol="0"/>
          <a:lstStyle/>
          <a:p>
            <a:endParaRPr/>
          </a:p>
        </p:txBody>
      </p:sp>
      <p:sp>
        <p:nvSpPr>
          <p:cNvPr id="25" name="object 25"/>
          <p:cNvSpPr/>
          <p:nvPr/>
        </p:nvSpPr>
        <p:spPr>
          <a:xfrm>
            <a:off x="7107814" y="3064765"/>
            <a:ext cx="859790" cy="146685"/>
          </a:xfrm>
          <a:custGeom>
            <a:avLst/>
            <a:gdLst/>
            <a:ahLst/>
            <a:cxnLst/>
            <a:rect l="l" t="t" r="r" b="b"/>
            <a:pathLst>
              <a:path w="859790" h="146685">
                <a:moveTo>
                  <a:pt x="859536" y="146304"/>
                </a:moveTo>
                <a:lnTo>
                  <a:pt x="713232" y="0"/>
                </a:lnTo>
                <a:lnTo>
                  <a:pt x="0" y="0"/>
                </a:lnTo>
                <a:lnTo>
                  <a:pt x="144780" y="146304"/>
                </a:lnTo>
                <a:lnTo>
                  <a:pt x="859536" y="146304"/>
                </a:lnTo>
                <a:close/>
              </a:path>
            </a:pathLst>
          </a:custGeom>
          <a:solidFill>
            <a:srgbClr val="1F457B"/>
          </a:solidFill>
        </p:spPr>
        <p:txBody>
          <a:bodyPr wrap="square" lIns="0" tIns="0" rIns="0" bIns="0" rtlCol="0"/>
          <a:lstStyle/>
          <a:p>
            <a:endParaRPr/>
          </a:p>
        </p:txBody>
      </p:sp>
      <p:sp>
        <p:nvSpPr>
          <p:cNvPr id="26" name="object 26"/>
          <p:cNvSpPr/>
          <p:nvPr/>
        </p:nvSpPr>
        <p:spPr>
          <a:xfrm>
            <a:off x="7107814" y="3064764"/>
            <a:ext cx="859790" cy="146685"/>
          </a:xfrm>
          <a:custGeom>
            <a:avLst/>
            <a:gdLst/>
            <a:ahLst/>
            <a:cxnLst/>
            <a:rect l="l" t="t" r="r" b="b"/>
            <a:pathLst>
              <a:path w="859790" h="146685">
                <a:moveTo>
                  <a:pt x="859535" y="146303"/>
                </a:moveTo>
                <a:lnTo>
                  <a:pt x="713231" y="0"/>
                </a:lnTo>
                <a:lnTo>
                  <a:pt x="0" y="0"/>
                </a:lnTo>
                <a:lnTo>
                  <a:pt x="144779" y="146303"/>
                </a:lnTo>
                <a:lnTo>
                  <a:pt x="859535" y="146303"/>
                </a:lnTo>
                <a:close/>
              </a:path>
            </a:pathLst>
          </a:custGeom>
          <a:ln w="4119">
            <a:solidFill>
              <a:srgbClr val="000000"/>
            </a:solidFill>
          </a:ln>
        </p:spPr>
        <p:txBody>
          <a:bodyPr wrap="square" lIns="0" tIns="0" rIns="0" bIns="0" rtlCol="0"/>
          <a:lstStyle/>
          <a:p>
            <a:endParaRPr/>
          </a:p>
        </p:txBody>
      </p:sp>
      <p:sp>
        <p:nvSpPr>
          <p:cNvPr id="27" name="object 27"/>
          <p:cNvSpPr/>
          <p:nvPr/>
        </p:nvSpPr>
        <p:spPr>
          <a:xfrm>
            <a:off x="7286120" y="2659381"/>
            <a:ext cx="502920" cy="551815"/>
          </a:xfrm>
          <a:custGeom>
            <a:avLst/>
            <a:gdLst/>
            <a:ahLst/>
            <a:cxnLst/>
            <a:rect l="l" t="t" r="r" b="b"/>
            <a:pathLst>
              <a:path w="502920" h="551814">
                <a:moveTo>
                  <a:pt x="502920" y="146304"/>
                </a:moveTo>
                <a:lnTo>
                  <a:pt x="356616" y="0"/>
                </a:lnTo>
                <a:lnTo>
                  <a:pt x="0" y="0"/>
                </a:lnTo>
                <a:lnTo>
                  <a:pt x="146304" y="146304"/>
                </a:lnTo>
                <a:lnTo>
                  <a:pt x="502920" y="146304"/>
                </a:lnTo>
                <a:close/>
              </a:path>
              <a:path w="502920" h="551814">
                <a:moveTo>
                  <a:pt x="146304" y="551688"/>
                </a:moveTo>
                <a:lnTo>
                  <a:pt x="146304" y="146304"/>
                </a:lnTo>
                <a:lnTo>
                  <a:pt x="0" y="0"/>
                </a:lnTo>
                <a:lnTo>
                  <a:pt x="0" y="405384"/>
                </a:lnTo>
                <a:lnTo>
                  <a:pt x="146304" y="551688"/>
                </a:lnTo>
                <a:close/>
              </a:path>
            </a:pathLst>
          </a:custGeom>
          <a:solidFill>
            <a:srgbClr val="1F457B"/>
          </a:solidFill>
        </p:spPr>
        <p:txBody>
          <a:bodyPr wrap="square" lIns="0" tIns="0" rIns="0" bIns="0" rtlCol="0"/>
          <a:lstStyle/>
          <a:p>
            <a:endParaRPr/>
          </a:p>
        </p:txBody>
      </p:sp>
      <p:sp>
        <p:nvSpPr>
          <p:cNvPr id="28" name="object 28"/>
          <p:cNvSpPr/>
          <p:nvPr/>
        </p:nvSpPr>
        <p:spPr>
          <a:xfrm>
            <a:off x="7286120" y="2659380"/>
            <a:ext cx="502920" cy="551815"/>
          </a:xfrm>
          <a:custGeom>
            <a:avLst/>
            <a:gdLst/>
            <a:ahLst/>
            <a:cxnLst/>
            <a:rect l="l" t="t" r="r" b="b"/>
            <a:pathLst>
              <a:path w="502920" h="551814">
                <a:moveTo>
                  <a:pt x="146303" y="146303"/>
                </a:moveTo>
                <a:lnTo>
                  <a:pt x="146303" y="551687"/>
                </a:lnTo>
                <a:lnTo>
                  <a:pt x="0" y="405383"/>
                </a:lnTo>
                <a:lnTo>
                  <a:pt x="0" y="0"/>
                </a:lnTo>
                <a:lnTo>
                  <a:pt x="146303" y="146303"/>
                </a:lnTo>
                <a:lnTo>
                  <a:pt x="0" y="0"/>
                </a:lnTo>
                <a:lnTo>
                  <a:pt x="356615" y="0"/>
                </a:lnTo>
                <a:lnTo>
                  <a:pt x="502919" y="146303"/>
                </a:lnTo>
                <a:lnTo>
                  <a:pt x="146303" y="146303"/>
                </a:lnTo>
                <a:close/>
              </a:path>
            </a:pathLst>
          </a:custGeom>
          <a:ln w="4119">
            <a:solidFill>
              <a:srgbClr val="000000"/>
            </a:solidFill>
          </a:ln>
        </p:spPr>
        <p:txBody>
          <a:bodyPr wrap="square" lIns="0" tIns="0" rIns="0" bIns="0" rtlCol="0"/>
          <a:lstStyle/>
          <a:p>
            <a:endParaRPr/>
          </a:p>
        </p:txBody>
      </p:sp>
      <p:sp>
        <p:nvSpPr>
          <p:cNvPr id="29" name="object 29"/>
          <p:cNvSpPr/>
          <p:nvPr/>
        </p:nvSpPr>
        <p:spPr>
          <a:xfrm>
            <a:off x="7252594" y="2805685"/>
            <a:ext cx="715010" cy="585470"/>
          </a:xfrm>
          <a:custGeom>
            <a:avLst/>
            <a:gdLst/>
            <a:ahLst/>
            <a:cxnLst/>
            <a:rect l="l" t="t" r="r" b="b"/>
            <a:pathLst>
              <a:path w="715009" h="585470">
                <a:moveTo>
                  <a:pt x="714756" y="405384"/>
                </a:moveTo>
                <a:lnTo>
                  <a:pt x="536448" y="405384"/>
                </a:lnTo>
                <a:lnTo>
                  <a:pt x="536448" y="0"/>
                </a:lnTo>
                <a:lnTo>
                  <a:pt x="179832" y="0"/>
                </a:lnTo>
                <a:lnTo>
                  <a:pt x="179832" y="405384"/>
                </a:lnTo>
                <a:lnTo>
                  <a:pt x="0" y="405384"/>
                </a:lnTo>
                <a:lnTo>
                  <a:pt x="358140" y="585216"/>
                </a:lnTo>
                <a:lnTo>
                  <a:pt x="714756" y="405384"/>
                </a:lnTo>
                <a:close/>
              </a:path>
            </a:pathLst>
          </a:custGeom>
          <a:solidFill>
            <a:srgbClr val="3374CD"/>
          </a:solidFill>
        </p:spPr>
        <p:txBody>
          <a:bodyPr wrap="square" lIns="0" tIns="0" rIns="0" bIns="0" rtlCol="0"/>
          <a:lstStyle/>
          <a:p>
            <a:endParaRPr/>
          </a:p>
        </p:txBody>
      </p:sp>
      <p:sp>
        <p:nvSpPr>
          <p:cNvPr id="30" name="object 30"/>
          <p:cNvSpPr/>
          <p:nvPr/>
        </p:nvSpPr>
        <p:spPr>
          <a:xfrm>
            <a:off x="7252593" y="2805683"/>
            <a:ext cx="715010" cy="585470"/>
          </a:xfrm>
          <a:custGeom>
            <a:avLst/>
            <a:gdLst/>
            <a:ahLst/>
            <a:cxnLst/>
            <a:rect l="l" t="t" r="r" b="b"/>
            <a:pathLst>
              <a:path w="715009" h="585470">
                <a:moveTo>
                  <a:pt x="179831" y="0"/>
                </a:moveTo>
                <a:lnTo>
                  <a:pt x="179831" y="405383"/>
                </a:lnTo>
                <a:lnTo>
                  <a:pt x="0" y="405383"/>
                </a:lnTo>
                <a:lnTo>
                  <a:pt x="358139" y="585215"/>
                </a:lnTo>
                <a:lnTo>
                  <a:pt x="714755" y="405383"/>
                </a:lnTo>
                <a:lnTo>
                  <a:pt x="536447" y="405383"/>
                </a:lnTo>
                <a:lnTo>
                  <a:pt x="536447" y="0"/>
                </a:lnTo>
                <a:lnTo>
                  <a:pt x="179831" y="0"/>
                </a:lnTo>
                <a:close/>
              </a:path>
            </a:pathLst>
          </a:custGeom>
          <a:ln w="4119">
            <a:solidFill>
              <a:srgbClr val="000000"/>
            </a:solidFill>
          </a:ln>
        </p:spPr>
        <p:txBody>
          <a:bodyPr wrap="square" lIns="0" tIns="0" rIns="0" bIns="0" rtlCol="0"/>
          <a:lstStyle/>
          <a:p>
            <a:endParaRPr/>
          </a:p>
        </p:txBody>
      </p:sp>
      <p:sp>
        <p:nvSpPr>
          <p:cNvPr id="31" name="object 31"/>
          <p:cNvSpPr/>
          <p:nvPr/>
        </p:nvSpPr>
        <p:spPr>
          <a:xfrm>
            <a:off x="7936870" y="2852929"/>
            <a:ext cx="938783" cy="192023"/>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8145657" y="6522720"/>
            <a:ext cx="1008888" cy="126491"/>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3053" y="958850"/>
            <a:ext cx="3011805" cy="627735"/>
          </a:xfrm>
          <a:prstGeom prst="rect">
            <a:avLst/>
          </a:prstGeom>
        </p:spPr>
        <p:txBody>
          <a:bodyPr vert="horz" wrap="square" lIns="0" tIns="12064" rIns="0" bIns="0" rtlCol="0">
            <a:spAutoFit/>
          </a:bodyPr>
          <a:lstStyle/>
          <a:p>
            <a:pPr marL="12698">
              <a:spcBef>
                <a:spcPts val="95"/>
              </a:spcBef>
            </a:pPr>
            <a:r>
              <a:rPr spc="-15" dirty="0"/>
              <a:t>THẢO</a:t>
            </a:r>
            <a:r>
              <a:rPr spc="-55" dirty="0"/>
              <a:t> </a:t>
            </a:r>
            <a:r>
              <a:rPr spc="-10" dirty="0"/>
              <a:t>LUẬN</a:t>
            </a:r>
          </a:p>
        </p:txBody>
      </p:sp>
      <p:sp>
        <p:nvSpPr>
          <p:cNvPr id="4" name="object 4"/>
          <p:cNvSpPr/>
          <p:nvPr/>
        </p:nvSpPr>
        <p:spPr>
          <a:xfrm>
            <a:off x="2755901" y="2142440"/>
            <a:ext cx="3226110" cy="404926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547685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102" y="3625850"/>
            <a:ext cx="8375127" cy="615553"/>
          </a:xfrm>
        </p:spPr>
        <p:txBody>
          <a:bodyPr/>
          <a:lstStyle/>
          <a:p>
            <a:r>
              <a:rPr lang="en-US" smtClean="0"/>
              <a:t>Bước 4.2: BIỂU ĐỒ LỚP</a:t>
            </a:r>
            <a:endParaRPr lang="en-US"/>
          </a:p>
        </p:txBody>
      </p:sp>
    </p:spTree>
    <p:extLst>
      <p:ext uri="{BB962C8B-B14F-4D97-AF65-F5344CB8AC3E}">
        <p14:creationId xmlns:p14="http://schemas.microsoft.com/office/powerpoint/2010/main" val="3923548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lớp</a:t>
            </a:r>
            <a:endParaRPr lang="en-US"/>
          </a:p>
        </p:txBody>
      </p:sp>
      <p:sp>
        <p:nvSpPr>
          <p:cNvPr id="3" name="Text Placeholder 2"/>
          <p:cNvSpPr>
            <a:spLocks noGrp="1"/>
          </p:cNvSpPr>
          <p:nvPr>
            <p:ph type="body" idx="1"/>
          </p:nvPr>
        </p:nvSpPr>
        <p:spPr>
          <a:xfrm>
            <a:off x="469901" y="1870955"/>
            <a:ext cx="9129655" cy="5355312"/>
          </a:xfrm>
        </p:spPr>
        <p:txBody>
          <a:bodyPr/>
          <a:lstStyle/>
          <a:p>
            <a:pPr algn="just">
              <a:spcBef>
                <a:spcPts val="600"/>
              </a:spcBef>
              <a:spcAft>
                <a:spcPts val="600"/>
              </a:spcAft>
            </a:pPr>
            <a:r>
              <a:rPr lang="vi-VN" sz="2400">
                <a:latin typeface="+mj-lt"/>
              </a:rPr>
              <a:t>+ Biểu diễn một cách trực quan các lớp (mức quan niệm, chỉ có thuộc tính, ko có phương</a:t>
            </a:r>
            <a:r>
              <a:rPr lang="en-US" sz="2400">
                <a:latin typeface="+mj-lt"/>
              </a:rPr>
              <a:t> </a:t>
            </a:r>
            <a:r>
              <a:rPr lang="vi-VN" sz="2400">
                <a:latin typeface="+mj-lt"/>
              </a:rPr>
              <a:t>thức) hoặc các </a:t>
            </a:r>
            <a:r>
              <a:rPr lang="en-US" sz="2400">
                <a:latin typeface="+mj-lt"/>
              </a:rPr>
              <a:t>đ</a:t>
            </a:r>
            <a:r>
              <a:rPr lang="vi-VN" sz="2400">
                <a:latin typeface="+mj-lt"/>
              </a:rPr>
              <a:t>ối tượng (thế giới thực, hay còn gọi là các </a:t>
            </a:r>
            <a:r>
              <a:rPr lang="en-US" sz="2400">
                <a:latin typeface="+mj-lt"/>
              </a:rPr>
              <a:t> </a:t>
            </a:r>
            <a:r>
              <a:rPr lang="vi-VN" sz="2400">
                <a:latin typeface="+mj-lt"/>
              </a:rPr>
              <a:t>thực thể) trong phạm vi bài toán (problem</a:t>
            </a:r>
            <a:r>
              <a:rPr lang="en-US" sz="2400">
                <a:latin typeface="+mj-lt"/>
              </a:rPr>
              <a:t> </a:t>
            </a:r>
            <a:r>
              <a:rPr lang="vi-VN" sz="2400">
                <a:latin typeface="+mj-lt"/>
              </a:rPr>
              <a:t>domain).</a:t>
            </a:r>
            <a:endParaRPr lang="en-US" sz="2400">
              <a:latin typeface="+mj-lt"/>
            </a:endParaRPr>
          </a:p>
          <a:p>
            <a:pPr algn="just">
              <a:spcBef>
                <a:spcPts val="600"/>
              </a:spcBef>
              <a:spcAft>
                <a:spcPts val="600"/>
              </a:spcAft>
            </a:pPr>
            <a:r>
              <a:rPr lang="vi-VN" sz="2400">
                <a:latin typeface="+mj-lt"/>
              </a:rPr>
              <a:t>+ Mô tả hướng nhìn tĩnh của một hệ thống bằng các khái niệm lớp và mối liên hệ giữa chúng</a:t>
            </a:r>
            <a:r>
              <a:rPr lang="en-US" sz="2400">
                <a:latin typeface="+mj-lt"/>
              </a:rPr>
              <a:t> </a:t>
            </a:r>
            <a:r>
              <a:rPr lang="vi-VN" sz="2400">
                <a:latin typeface="+mj-lt"/>
              </a:rPr>
              <a:t>với nhau.</a:t>
            </a:r>
            <a:r>
              <a:rPr lang="en-US" sz="2400">
                <a:latin typeface="+mj-lt"/>
              </a:rPr>
              <a:t> </a:t>
            </a:r>
          </a:p>
          <a:p>
            <a:pPr algn="just">
              <a:spcBef>
                <a:spcPts val="600"/>
              </a:spcBef>
              <a:spcAft>
                <a:spcPts val="600"/>
              </a:spcAft>
            </a:pPr>
            <a:r>
              <a:rPr lang="vi-VN" sz="2400">
                <a:latin typeface="+mj-lt"/>
              </a:rPr>
              <a:t>+ Mục </a:t>
            </a:r>
            <a:r>
              <a:rPr lang="en-US" sz="2400">
                <a:latin typeface="+mj-lt"/>
              </a:rPr>
              <a:t>đ</a:t>
            </a:r>
            <a:r>
              <a:rPr lang="vi-VN" sz="2400">
                <a:latin typeface="+mj-lt"/>
              </a:rPr>
              <a:t>ích là tạo nền tảng cho các biểu </a:t>
            </a:r>
            <a:r>
              <a:rPr lang="en-US" sz="2400">
                <a:latin typeface="+mj-lt"/>
              </a:rPr>
              <a:t>đ</a:t>
            </a:r>
            <a:r>
              <a:rPr lang="vi-VN" sz="2400">
                <a:latin typeface="+mj-lt"/>
              </a:rPr>
              <a:t>ồ khác, thể hiện các khía cạnh</a:t>
            </a:r>
            <a:r>
              <a:rPr lang="en-US" sz="2400">
                <a:latin typeface="+mj-lt"/>
              </a:rPr>
              <a:t> </a:t>
            </a:r>
            <a:r>
              <a:rPr lang="vi-VN" sz="2400">
                <a:latin typeface="+mj-lt"/>
              </a:rPr>
              <a:t>khác của hệ thống (ví</a:t>
            </a:r>
            <a:r>
              <a:rPr lang="en-US" sz="2400">
                <a:latin typeface="+mj-lt"/>
              </a:rPr>
              <a:t> </a:t>
            </a:r>
            <a:r>
              <a:rPr lang="vi-VN" sz="2400">
                <a:latin typeface="+mj-lt"/>
              </a:rPr>
              <a:t>dụ như trạng thái của </a:t>
            </a:r>
            <a:r>
              <a:rPr lang="en-US" sz="2400">
                <a:latin typeface="+mj-lt"/>
              </a:rPr>
              <a:t>đ</a:t>
            </a:r>
            <a:r>
              <a:rPr lang="vi-VN" sz="2400">
                <a:latin typeface="+mj-lt"/>
              </a:rPr>
              <a:t>ối tượng hay cộng tác </a:t>
            </a:r>
            <a:r>
              <a:rPr lang="en-US" sz="2400">
                <a:latin typeface="+mj-lt"/>
              </a:rPr>
              <a:t>đ</a:t>
            </a:r>
            <a:r>
              <a:rPr lang="vi-VN" sz="2400">
                <a:latin typeface="+mj-lt"/>
              </a:rPr>
              <a:t>ộng</a:t>
            </a:r>
            <a:r>
              <a:rPr lang="en-US" sz="2400">
                <a:latin typeface="+mj-lt"/>
              </a:rPr>
              <a:t> </a:t>
            </a:r>
            <a:r>
              <a:rPr lang="vi-VN" sz="2400">
                <a:latin typeface="+mj-lt"/>
              </a:rPr>
              <a:t>giữa các </a:t>
            </a:r>
            <a:r>
              <a:rPr lang="en-US" sz="2400">
                <a:latin typeface="+mj-lt"/>
              </a:rPr>
              <a:t>đ</a:t>
            </a:r>
            <a:r>
              <a:rPr lang="vi-VN" sz="2400">
                <a:latin typeface="+mj-lt"/>
              </a:rPr>
              <a:t>ối tượng, </a:t>
            </a:r>
            <a:r>
              <a:rPr lang="en-US" sz="2400">
                <a:latin typeface="+mj-lt"/>
              </a:rPr>
              <a:t>đ</a:t>
            </a:r>
            <a:r>
              <a:rPr lang="vi-VN" sz="2400">
                <a:latin typeface="+mj-lt"/>
              </a:rPr>
              <a:t>ược chỉ ra trong các biểu </a:t>
            </a:r>
            <a:r>
              <a:rPr lang="en-US" sz="2400">
                <a:latin typeface="+mj-lt"/>
              </a:rPr>
              <a:t>đ</a:t>
            </a:r>
            <a:r>
              <a:rPr lang="vi-VN" sz="2400">
                <a:latin typeface="+mj-lt"/>
              </a:rPr>
              <a:t>ồ</a:t>
            </a:r>
            <a:r>
              <a:rPr lang="en-US" sz="2400">
                <a:latin typeface="+mj-lt"/>
              </a:rPr>
              <a:t> đ</a:t>
            </a:r>
            <a:r>
              <a:rPr lang="vi-VN" sz="2400">
                <a:latin typeface="+mj-lt"/>
              </a:rPr>
              <a:t>ộng).</a:t>
            </a:r>
            <a:endParaRPr lang="en-US" sz="2400">
              <a:latin typeface="+mj-lt"/>
            </a:endParaRPr>
          </a:p>
          <a:p>
            <a:pPr marL="342867" indent="-342867" algn="just">
              <a:spcBef>
                <a:spcPts val="600"/>
              </a:spcBef>
              <a:spcAft>
                <a:spcPts val="600"/>
              </a:spcAft>
              <a:buFontTx/>
              <a:buChar char="-"/>
            </a:pPr>
            <a:r>
              <a:rPr lang="vi-VN" sz="2400">
                <a:latin typeface="+mj-lt"/>
              </a:rPr>
              <a:t>Cung cấp 3 thông tin:</a:t>
            </a:r>
            <a:endParaRPr lang="en-US" sz="2400">
              <a:latin typeface="+mj-lt"/>
            </a:endParaRPr>
          </a:p>
          <a:p>
            <a:pPr algn="just">
              <a:spcBef>
                <a:spcPts val="600"/>
              </a:spcBef>
              <a:spcAft>
                <a:spcPts val="600"/>
              </a:spcAft>
            </a:pPr>
            <a:r>
              <a:rPr lang="vi-VN" sz="2400">
                <a:latin typeface="+mj-lt"/>
              </a:rPr>
              <a:t>+ Các lớp (Conceptual classes hoặc Domain objects).</a:t>
            </a:r>
            <a:endParaRPr lang="en-US" sz="2400">
              <a:latin typeface="+mj-lt"/>
            </a:endParaRPr>
          </a:p>
          <a:p>
            <a:pPr algn="just">
              <a:spcBef>
                <a:spcPts val="600"/>
              </a:spcBef>
              <a:spcAft>
                <a:spcPts val="600"/>
              </a:spcAft>
            </a:pPr>
            <a:r>
              <a:rPr lang="vi-VN" sz="2400">
                <a:latin typeface="+mj-lt"/>
              </a:rPr>
              <a:t>+ Các mối liên hệ giữa các lớp.</a:t>
            </a:r>
            <a:endParaRPr lang="en-US" sz="2400">
              <a:latin typeface="+mj-lt"/>
            </a:endParaRPr>
          </a:p>
          <a:p>
            <a:pPr algn="just">
              <a:spcBef>
                <a:spcPts val="600"/>
              </a:spcBef>
              <a:spcAft>
                <a:spcPts val="600"/>
              </a:spcAft>
            </a:pPr>
            <a:r>
              <a:rPr lang="vi-VN" sz="2400">
                <a:latin typeface="+mj-lt"/>
              </a:rPr>
              <a:t>+ Các thuộc tính của các lớp. </a:t>
            </a:r>
            <a:endParaRPr lang="en-US" sz="2400">
              <a:latin typeface="+mj-lt"/>
            </a:endParaRPr>
          </a:p>
        </p:txBody>
      </p:sp>
    </p:spTree>
    <p:extLst>
      <p:ext uri="{BB962C8B-B14F-4D97-AF65-F5344CB8AC3E}">
        <p14:creationId xmlns:p14="http://schemas.microsoft.com/office/powerpoint/2010/main" val="36466191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tìm lớp</a:t>
            </a:r>
            <a:endParaRPr lang="en-US"/>
          </a:p>
        </p:txBody>
      </p:sp>
      <p:sp>
        <p:nvSpPr>
          <p:cNvPr id="3" name="Text Placeholder 2"/>
          <p:cNvSpPr>
            <a:spLocks noGrp="1"/>
          </p:cNvSpPr>
          <p:nvPr>
            <p:ph type="body" idx="1"/>
          </p:nvPr>
        </p:nvSpPr>
        <p:spPr>
          <a:xfrm>
            <a:off x="1093844" y="1870956"/>
            <a:ext cx="8505712" cy="4832092"/>
          </a:xfrm>
        </p:spPr>
        <p:txBody>
          <a:bodyPr/>
          <a:lstStyle/>
          <a:p>
            <a:pPr algn="just">
              <a:spcBef>
                <a:spcPts val="600"/>
              </a:spcBef>
              <a:spcAft>
                <a:spcPts val="600"/>
              </a:spcAft>
            </a:pPr>
            <a:r>
              <a:rPr lang="en-US" sz="2200">
                <a:latin typeface="+mj-lt"/>
              </a:rPr>
              <a:t>	</a:t>
            </a:r>
            <a:r>
              <a:rPr lang="vi-VN" sz="2200">
                <a:latin typeface="+mj-lt"/>
              </a:rPr>
              <a:t>Nghiên cứu kỹ tất cả các use case và scenario </a:t>
            </a:r>
            <a:r>
              <a:rPr lang="en-US" sz="2200">
                <a:latin typeface="+mj-lt"/>
              </a:rPr>
              <a:t>đ</a:t>
            </a:r>
            <a:r>
              <a:rPr lang="vi-VN" sz="2200">
                <a:latin typeface="+mj-lt"/>
              </a:rPr>
              <a:t>ể tìm ra các danh từ có vai trò nào </a:t>
            </a:r>
            <a:r>
              <a:rPr lang="en-US" sz="2200">
                <a:latin typeface="+mj-lt"/>
              </a:rPr>
              <a:t>đ</a:t>
            </a:r>
            <a:r>
              <a:rPr lang="vi-VN" sz="2200">
                <a:latin typeface="+mj-lt"/>
              </a:rPr>
              <a:t>ó trong</a:t>
            </a:r>
            <a:r>
              <a:rPr lang="en-US" sz="2200">
                <a:latin typeface="+mj-lt"/>
              </a:rPr>
              <a:t> </a:t>
            </a:r>
            <a:r>
              <a:rPr lang="vi-VN" sz="2200">
                <a:latin typeface="+mj-lt"/>
              </a:rPr>
              <a:t>các scenario</a:t>
            </a:r>
            <a:r>
              <a:rPr lang="en-US" sz="2200">
                <a:latin typeface="+mj-lt"/>
              </a:rPr>
              <a:t> (kịch bản).</a:t>
            </a:r>
            <a:r>
              <a:rPr lang="vi-VN" sz="2200">
                <a:latin typeface="+mj-lt"/>
              </a:rPr>
              <a:t>  </a:t>
            </a:r>
            <a:endParaRPr lang="en-US" sz="2200">
              <a:latin typeface="+mj-lt"/>
            </a:endParaRPr>
          </a:p>
          <a:p>
            <a:pPr algn="just">
              <a:spcBef>
                <a:spcPts val="600"/>
              </a:spcBef>
              <a:spcAft>
                <a:spcPts val="600"/>
              </a:spcAft>
            </a:pPr>
            <a:r>
              <a:rPr lang="vi-VN" sz="2200">
                <a:latin typeface="+mj-lt"/>
              </a:rPr>
              <a:t>Các danh từ này sẽ trở thành các lớp ứng cử viên.</a:t>
            </a:r>
            <a:endParaRPr lang="en-US" sz="2200">
              <a:latin typeface="+mj-lt"/>
            </a:endParaRPr>
          </a:p>
          <a:p>
            <a:pPr marL="342867" indent="-342867" algn="just">
              <a:spcBef>
                <a:spcPts val="600"/>
              </a:spcBef>
              <a:spcAft>
                <a:spcPts val="600"/>
              </a:spcAft>
              <a:buFontTx/>
              <a:buChar char="-"/>
            </a:pPr>
            <a:r>
              <a:rPr lang="vi-VN" sz="2200">
                <a:latin typeface="+mj-lt"/>
              </a:rPr>
              <a:t>Loại bỏ các lớp ứng cử viên không thích hợp:</a:t>
            </a:r>
            <a:endParaRPr lang="en-US" sz="2200">
              <a:latin typeface="+mj-lt"/>
            </a:endParaRPr>
          </a:p>
          <a:p>
            <a:pPr algn="just">
              <a:spcBef>
                <a:spcPts val="600"/>
              </a:spcBef>
              <a:spcAft>
                <a:spcPts val="600"/>
              </a:spcAft>
            </a:pPr>
            <a:r>
              <a:rPr lang="en-US" sz="2200">
                <a:latin typeface="+mj-lt"/>
              </a:rPr>
              <a:t>	</a:t>
            </a:r>
            <a:r>
              <a:rPr lang="vi-VN" sz="2200">
                <a:latin typeface="+mj-lt"/>
              </a:rPr>
              <a:t>+ Lớp dư thừa: do có hai hay nhiều danh từ cùng chỉ một thực thể nên ta chỉ cần giữ lại</a:t>
            </a:r>
            <a:r>
              <a:rPr lang="en-US" sz="2200">
                <a:latin typeface="+mj-lt"/>
              </a:rPr>
              <a:t> </a:t>
            </a:r>
            <a:r>
              <a:rPr lang="vi-VN" sz="2200">
                <a:latin typeface="+mj-lt"/>
              </a:rPr>
              <a:t>một từ duy nhất và loại bỏ các từ khác.</a:t>
            </a:r>
            <a:br>
              <a:rPr lang="vi-VN" sz="2200">
                <a:latin typeface="+mj-lt"/>
              </a:rPr>
            </a:br>
            <a:r>
              <a:rPr lang="en-US" sz="2200">
                <a:latin typeface="+mj-lt"/>
              </a:rPr>
              <a:t>	</a:t>
            </a:r>
            <a:r>
              <a:rPr lang="vi-VN" sz="2200">
                <a:latin typeface="+mj-lt"/>
              </a:rPr>
              <a:t>+ Danh từ không thích hợp: </a:t>
            </a:r>
            <a:r>
              <a:rPr lang="en-US" sz="2200">
                <a:latin typeface="+mj-lt"/>
              </a:rPr>
              <a:t>đ</a:t>
            </a:r>
            <a:r>
              <a:rPr lang="vi-VN" sz="2200">
                <a:latin typeface="+mj-lt"/>
              </a:rPr>
              <a:t>ó là các danh từ không liên quan </a:t>
            </a:r>
            <a:r>
              <a:rPr lang="en-US" sz="2200">
                <a:latin typeface="+mj-lt"/>
              </a:rPr>
              <a:t>đ</a:t>
            </a:r>
            <a:r>
              <a:rPr lang="vi-VN" sz="2200">
                <a:latin typeface="+mj-lt"/>
              </a:rPr>
              <a:t>ến phạm vi của bài toán.</a:t>
            </a:r>
            <a:endParaRPr lang="en-US" sz="2200">
              <a:latin typeface="+mj-lt"/>
            </a:endParaRPr>
          </a:p>
          <a:p>
            <a:pPr algn="just">
              <a:spcBef>
                <a:spcPts val="600"/>
              </a:spcBef>
              <a:spcAft>
                <a:spcPts val="600"/>
              </a:spcAft>
            </a:pPr>
            <a:r>
              <a:rPr lang="en-US" sz="2200">
                <a:latin typeface="+mj-lt"/>
              </a:rPr>
              <a:t>	</a:t>
            </a:r>
            <a:r>
              <a:rPr lang="vi-VN" sz="2200">
                <a:latin typeface="+mj-lt"/>
              </a:rPr>
              <a:t>+ Danh từ mô tả những lớp không rõ ràng: </a:t>
            </a:r>
            <a:r>
              <a:rPr lang="en-US" sz="2200">
                <a:latin typeface="+mj-lt"/>
              </a:rPr>
              <a:t>đ</a:t>
            </a:r>
            <a:r>
              <a:rPr lang="vi-VN" sz="2200">
                <a:latin typeface="+mj-lt"/>
              </a:rPr>
              <a:t>ó là các danh từ hoặc không biểu diễn một</a:t>
            </a:r>
            <a:r>
              <a:rPr lang="en-US" sz="2200">
                <a:latin typeface="+mj-lt"/>
              </a:rPr>
              <a:t> </a:t>
            </a:r>
            <a:r>
              <a:rPr lang="vi-VN" sz="2200">
                <a:latin typeface="+mj-lt"/>
              </a:rPr>
              <a:t>thực thể cụ thể hoặc các khái niệm không rõ nghĩa.</a:t>
            </a:r>
            <a:endParaRPr lang="en-US" sz="2200">
              <a:latin typeface="+mj-lt"/>
            </a:endParaRPr>
          </a:p>
          <a:p>
            <a:pPr algn="just">
              <a:spcBef>
                <a:spcPts val="600"/>
              </a:spcBef>
              <a:spcAft>
                <a:spcPts val="600"/>
              </a:spcAft>
            </a:pPr>
            <a:r>
              <a:rPr lang="en-US" sz="2200">
                <a:latin typeface="+mj-lt"/>
              </a:rPr>
              <a:t>	</a:t>
            </a:r>
            <a:r>
              <a:rPr lang="vi-VN" sz="2200">
                <a:latin typeface="+mj-lt"/>
              </a:rPr>
              <a:t>+ Các danh từ chỉ là một vai trò (role) trong mối liên hệ với một lớp khác. </a:t>
            </a:r>
            <a:endParaRPr lang="en-US" sz="2200">
              <a:latin typeface="+mj-lt"/>
            </a:endParaRPr>
          </a:p>
        </p:txBody>
      </p:sp>
    </p:spTree>
    <p:extLst>
      <p:ext uri="{BB962C8B-B14F-4D97-AF65-F5344CB8AC3E}">
        <p14:creationId xmlns:p14="http://schemas.microsoft.com/office/powerpoint/2010/main" val="3791333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Mối quan hệ giữa các lớp</a:t>
            </a:r>
            <a:endParaRPr lang="en-US"/>
          </a:p>
        </p:txBody>
      </p:sp>
      <p:sp>
        <p:nvSpPr>
          <p:cNvPr id="3" name="Text Placeholder 2"/>
          <p:cNvSpPr>
            <a:spLocks noGrp="1"/>
          </p:cNvSpPr>
          <p:nvPr>
            <p:ph type="body" idx="1"/>
          </p:nvPr>
        </p:nvSpPr>
        <p:spPr>
          <a:xfrm>
            <a:off x="1155700" y="2863850"/>
            <a:ext cx="8505712" cy="2957605"/>
          </a:xfrm>
        </p:spPr>
        <p:txBody>
          <a:bodyPr/>
          <a:lstStyle/>
          <a:p>
            <a:pPr algn="just">
              <a:lnSpc>
                <a:spcPct val="135000"/>
              </a:lnSpc>
              <a:spcBef>
                <a:spcPts val="600"/>
              </a:spcBef>
              <a:spcAft>
                <a:spcPts val="600"/>
              </a:spcAft>
            </a:pPr>
            <a:r>
              <a:rPr lang="vi-VN" sz="2900">
                <a:latin typeface="+mj-lt"/>
              </a:rPr>
              <a:t>Liên hệ là một sự nối kết giữa các lớp, một liên quan về ngữ nghĩa giữa các </a:t>
            </a:r>
            <a:r>
              <a:rPr lang="en-US" sz="2900">
                <a:latin typeface="+mj-lt"/>
              </a:rPr>
              <a:t>đ</a:t>
            </a:r>
            <a:r>
              <a:rPr lang="vi-VN" sz="2900">
                <a:latin typeface="+mj-lt"/>
              </a:rPr>
              <a:t>ối tượng của</a:t>
            </a:r>
            <a:r>
              <a:rPr lang="en-US" sz="2900">
                <a:latin typeface="+mj-lt"/>
              </a:rPr>
              <a:t> </a:t>
            </a:r>
            <a:r>
              <a:rPr lang="vi-VN" sz="2900">
                <a:latin typeface="+mj-lt"/>
              </a:rPr>
              <a:t>các lớp tham gia. Liên hệ thường thường mang tính hai chiều, có nghĩa khi một </a:t>
            </a:r>
            <a:r>
              <a:rPr lang="en-US" sz="2900">
                <a:latin typeface="+mj-lt"/>
              </a:rPr>
              <a:t>đ</a:t>
            </a:r>
            <a:r>
              <a:rPr lang="vi-VN" sz="2900">
                <a:latin typeface="+mj-lt"/>
              </a:rPr>
              <a:t>ối tượng này có liên</a:t>
            </a:r>
            <a:r>
              <a:rPr lang="en-US" sz="2900">
                <a:latin typeface="+mj-lt"/>
              </a:rPr>
              <a:t> </a:t>
            </a:r>
            <a:r>
              <a:rPr lang="vi-VN" sz="2900">
                <a:latin typeface="+mj-lt"/>
              </a:rPr>
              <a:t>hệ với một </a:t>
            </a:r>
            <a:r>
              <a:rPr lang="en-US" sz="2900">
                <a:latin typeface="+mj-lt"/>
              </a:rPr>
              <a:t>đ</a:t>
            </a:r>
            <a:r>
              <a:rPr lang="vi-VN" sz="2900">
                <a:latin typeface="+mj-lt"/>
              </a:rPr>
              <a:t>ối tượng khác thì cả hai </a:t>
            </a:r>
            <a:r>
              <a:rPr lang="en-US" sz="2900">
                <a:latin typeface="+mj-lt"/>
              </a:rPr>
              <a:t>đ</a:t>
            </a:r>
            <a:r>
              <a:rPr lang="vi-VN" sz="2900">
                <a:latin typeface="+mj-lt"/>
              </a:rPr>
              <a:t>ối tượng này nhận thấy nhau.</a:t>
            </a:r>
            <a:endParaRPr lang="en-US" sz="2900">
              <a:latin typeface="+mj-lt"/>
            </a:endParaRPr>
          </a:p>
        </p:txBody>
      </p:sp>
    </p:spTree>
    <p:extLst>
      <p:ext uri="{BB962C8B-B14F-4D97-AF65-F5344CB8AC3E}">
        <p14:creationId xmlns:p14="http://schemas.microsoft.com/office/powerpoint/2010/main" val="3181475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CD16557-F84E-4B28-9FC6-96A150D68B33}" type="slidenum">
              <a:rPr lang="en-US" altLang="en-US">
                <a:solidFill>
                  <a:srgbClr val="000000"/>
                </a:solidFill>
              </a:rPr>
              <a:pPr>
                <a:defRPr/>
              </a:pPr>
              <a:t>55</a:t>
            </a:fld>
            <a:endParaRPr lang="en-US" altLang="en-US">
              <a:solidFill>
                <a:srgbClr val="000000"/>
              </a:solidFill>
            </a:endParaRPr>
          </a:p>
        </p:txBody>
      </p:sp>
      <p:sp>
        <p:nvSpPr>
          <p:cNvPr id="27651" name="Rectangle 3"/>
          <p:cNvSpPr>
            <a:spLocks noGrp="1" noChangeArrowheads="1"/>
          </p:cNvSpPr>
          <p:nvPr>
            <p:ph type="body" idx="1"/>
          </p:nvPr>
        </p:nvSpPr>
        <p:spPr>
          <a:xfrm>
            <a:off x="891118" y="1679222"/>
            <a:ext cx="8822055" cy="4533900"/>
          </a:xfrm>
        </p:spPr>
        <p:txBody>
          <a:bodyPr/>
          <a:lstStyle/>
          <a:p>
            <a:pPr marL="564785" indent="-564785" eaLnBrk="1" hangingPunct="1">
              <a:lnSpc>
                <a:spcPct val="150000"/>
              </a:lnSpc>
              <a:buNone/>
            </a:pPr>
            <a:r>
              <a:rPr lang="en-US" altLang="zh-TW" b="1" smtClean="0">
                <a:solidFill>
                  <a:srgbClr val="CC3300"/>
                </a:solidFill>
                <a:latin typeface="Times New Roman" pitchFamily="18" charset="0"/>
                <a:ea typeface="新細明體" pitchFamily="18" charset="-120"/>
              </a:rPr>
              <a:t>	</a:t>
            </a:r>
            <a:r>
              <a:rPr lang="en-US" altLang="zh-TW" sz="3000" b="1" i="1">
                <a:solidFill>
                  <a:srgbClr val="000000"/>
                </a:solidFill>
                <a:latin typeface="Times New Roman" pitchFamily="18" charset="0"/>
                <a:ea typeface="新細明體" pitchFamily="18" charset="-120"/>
                <a:cs typeface="Times New Roman" pitchFamily="18" charset="0"/>
              </a:rPr>
              <a:t>Giữa các lớp có bốn quan hệ cơ bản: </a:t>
            </a:r>
          </a:p>
          <a:p>
            <a:pPr marL="870711" lvl="1" indent="-477896" algn="just" eaLnBrk="1" hangingPunct="1">
              <a:lnSpc>
                <a:spcPct val="150000"/>
              </a:lnSpc>
            </a:pPr>
            <a:r>
              <a:rPr lang="en-US" altLang="zh-TW" sz="2700" i="1">
                <a:solidFill>
                  <a:srgbClr val="000000"/>
                </a:solidFill>
                <a:latin typeface="Times New Roman" pitchFamily="18" charset="0"/>
                <a:ea typeface="新細明體" pitchFamily="18" charset="-120"/>
                <a:cs typeface="Times New Roman" pitchFamily="18" charset="0"/>
              </a:rPr>
              <a:t>Quan hệ kết hợp (Association),</a:t>
            </a:r>
            <a:endParaRPr lang="en-US" altLang="zh-TW" sz="2700" i="1">
              <a:solidFill>
                <a:srgbClr val="000000"/>
              </a:solidFill>
              <a:latin typeface="Wingdings" pitchFamily="2" charset="2"/>
              <a:ea typeface="新細明體" pitchFamily="18" charset="-120"/>
              <a:cs typeface="Times New Roman" pitchFamily="18" charset="0"/>
            </a:endParaRPr>
          </a:p>
          <a:p>
            <a:pPr marL="870711" lvl="1" indent="-477896" algn="just" eaLnBrk="1" hangingPunct="1">
              <a:lnSpc>
                <a:spcPct val="150000"/>
              </a:lnSpc>
            </a:pPr>
            <a:r>
              <a:rPr lang="en-US" altLang="zh-TW" sz="2700" i="1">
                <a:solidFill>
                  <a:srgbClr val="000000"/>
                </a:solidFill>
                <a:latin typeface="Times New Roman" pitchFamily="18" charset="0"/>
                <a:ea typeface="新細明體" pitchFamily="18" charset="-120"/>
                <a:cs typeface="Times New Roman" pitchFamily="18" charset="0"/>
              </a:rPr>
              <a:t>Quan hệ kết tập (Aggregation),</a:t>
            </a:r>
            <a:r>
              <a:rPr lang="en-US" altLang="zh-TW" sz="2700" i="1">
                <a:solidFill>
                  <a:srgbClr val="000000"/>
                </a:solidFill>
                <a:latin typeface="Wingdings" pitchFamily="2" charset="2"/>
                <a:ea typeface="新細明體" pitchFamily="18" charset="-120"/>
                <a:cs typeface="Times New Roman" pitchFamily="18" charset="0"/>
              </a:rPr>
              <a:t> </a:t>
            </a:r>
          </a:p>
          <a:p>
            <a:pPr marL="870711" lvl="1" indent="-477896" algn="just" eaLnBrk="1" hangingPunct="1">
              <a:lnSpc>
                <a:spcPct val="150000"/>
              </a:lnSpc>
            </a:pPr>
            <a:r>
              <a:rPr lang="en-US" altLang="zh-TW" sz="2700" i="1">
                <a:solidFill>
                  <a:srgbClr val="000000"/>
                </a:solidFill>
                <a:latin typeface="Times New Roman" pitchFamily="18" charset="0"/>
                <a:ea typeface="新細明體" pitchFamily="18" charset="-120"/>
                <a:cs typeface="Times New Roman" pitchFamily="18" charset="0"/>
              </a:rPr>
              <a:t>Quan hệ tổng quát hóa, kế thừa (Generalization, Inheritance)</a:t>
            </a:r>
          </a:p>
          <a:p>
            <a:pPr marL="870711" lvl="1" indent="-477896" eaLnBrk="1" hangingPunct="1">
              <a:lnSpc>
                <a:spcPct val="150000"/>
              </a:lnSpc>
            </a:pPr>
            <a:r>
              <a:rPr lang="en-US" altLang="zh-TW" sz="2700" i="1">
                <a:solidFill>
                  <a:srgbClr val="000000"/>
                </a:solidFill>
                <a:latin typeface="Times New Roman" pitchFamily="18" charset="0"/>
                <a:ea typeface="新細明體" pitchFamily="18" charset="-120"/>
                <a:cs typeface="Times New Roman" pitchFamily="18" charset="0"/>
              </a:rPr>
              <a:t>Quan hệ phụ thuộc (Depedency). </a:t>
            </a:r>
          </a:p>
          <a:p>
            <a:pPr marL="564785" indent="-564785" eaLnBrk="1" hangingPunct="1">
              <a:lnSpc>
                <a:spcPct val="150000"/>
              </a:lnSpc>
              <a:buNone/>
            </a:pPr>
            <a:endParaRPr lang="en-US" altLang="zh-TW" sz="2100">
              <a:latin typeface="Times New Roman" pitchFamily="18" charset="0"/>
              <a:ea typeface="新細明體" pitchFamily="18" charset="-120"/>
            </a:endParaRPr>
          </a:p>
          <a:p>
            <a:pPr marL="564785" indent="-564785" eaLnBrk="1" hangingPunct="1">
              <a:lnSpc>
                <a:spcPct val="150000"/>
              </a:lnSpc>
              <a:buNone/>
            </a:pPr>
            <a:endParaRPr lang="en-US" altLang="zh-TW" sz="3000">
              <a:latin typeface="Times New Roman" pitchFamily="18" charset="0"/>
              <a:ea typeface="新細明體" pitchFamily="18" charset="-120"/>
            </a:endParaRPr>
          </a:p>
        </p:txBody>
      </p:sp>
      <p:sp>
        <p:nvSpPr>
          <p:cNvPr id="27652" name="Text Box 6"/>
          <p:cNvSpPr txBox="1">
            <a:spLocks noChangeArrowheads="1"/>
          </p:cNvSpPr>
          <p:nvPr/>
        </p:nvSpPr>
        <p:spPr bwMode="auto">
          <a:xfrm>
            <a:off x="802006" y="671689"/>
            <a:ext cx="8911167" cy="628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50000"/>
              </a:spcBef>
              <a:spcAft>
                <a:spcPct val="0"/>
              </a:spcAft>
            </a:pPr>
            <a:r>
              <a:rPr lang="en-US" altLang="zh-TW" sz="3400" b="1" i="1" smtClean="0">
                <a:solidFill>
                  <a:srgbClr val="FF0000"/>
                </a:solidFill>
                <a:latin typeface="Times New Roman" pitchFamily="18" charset="0"/>
                <a:ea typeface="新細明體" pitchFamily="18" charset="-120"/>
                <a:cs typeface="Times New Roman" pitchFamily="18" charset="0"/>
              </a:rPr>
              <a:t>Các </a:t>
            </a:r>
            <a:r>
              <a:rPr lang="en-US" altLang="zh-TW" sz="3400" b="1" i="1">
                <a:solidFill>
                  <a:srgbClr val="FF0000"/>
                </a:solidFill>
                <a:latin typeface="Times New Roman" pitchFamily="18" charset="0"/>
                <a:ea typeface="新細明體" pitchFamily="18" charset="-120"/>
                <a:cs typeface="Times New Roman" pitchFamily="18" charset="0"/>
              </a:rPr>
              <a:t>mối quan hệ giữa các lớp</a:t>
            </a:r>
            <a:endParaRPr lang="en-US" sz="2700" b="1" i="1">
              <a:solidFill>
                <a:srgbClr val="FF0000"/>
              </a:solidFill>
              <a:latin typeface="Times New Roman" pitchFamily="18" charset="0"/>
              <a:ea typeface="新細明體" pitchFamily="18" charset="-120"/>
              <a:cs typeface="Times New Roman" pitchFamily="18" charset="0"/>
            </a:endParaRPr>
          </a:p>
        </p:txBody>
      </p:sp>
      <p:sp>
        <p:nvSpPr>
          <p:cNvPr id="27653" name="Rectangle 8"/>
          <p:cNvSpPr>
            <a:spLocks noChangeArrowheads="1"/>
          </p:cNvSpPr>
          <p:nvPr/>
        </p:nvSpPr>
        <p:spPr bwMode="auto">
          <a:xfrm>
            <a:off x="3196881" y="3274483"/>
            <a:ext cx="10693400"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spAutoFit/>
          </a:bodyPr>
          <a:lstStyle/>
          <a:p>
            <a:pPr defTabSz="1042782" fontAlgn="base">
              <a:spcBef>
                <a:spcPct val="0"/>
              </a:spcBef>
              <a:spcAft>
                <a:spcPct val="0"/>
              </a:spcAft>
            </a:pPr>
            <a:endParaRPr lang="en-US" smtClean="0">
              <a:solidFill>
                <a:srgbClr val="000000"/>
              </a:solidFill>
              <a:ea typeface="宋体" pitchFamily="2" charset="-122"/>
            </a:endParaRPr>
          </a:p>
        </p:txBody>
      </p:sp>
    </p:spTree>
    <p:extLst>
      <p:ext uri="{BB962C8B-B14F-4D97-AF65-F5344CB8AC3E}">
        <p14:creationId xmlns:p14="http://schemas.microsoft.com/office/powerpoint/2010/main" val="1477214397"/>
      </p:ext>
    </p:extLst>
  </p:cSld>
  <p:clrMapOvr>
    <a:masterClrMapping/>
  </p:clrMapOvr>
  <p:transition>
    <p:random/>
    <p:sndAc>
      <p:stSnd>
        <p:snd r:embed="rId3" name="projctor.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pPr>
              <a:defRPr/>
            </a:pPr>
            <a:fld id="{0A7DD114-98E3-46C5-8072-D8F1D451F3A8}" type="slidenum">
              <a:rPr lang="en-US" altLang="en-US">
                <a:solidFill>
                  <a:srgbClr val="000000"/>
                </a:solidFill>
              </a:rPr>
              <a:pPr>
                <a:defRPr/>
              </a:pPr>
              <a:t>56</a:t>
            </a:fld>
            <a:endParaRPr lang="en-US" altLang="en-US">
              <a:solidFill>
                <a:srgbClr val="000000"/>
              </a:solidFill>
            </a:endParaRPr>
          </a:p>
        </p:txBody>
      </p:sp>
      <p:sp>
        <p:nvSpPr>
          <p:cNvPr id="449538" name="Rectangle 2"/>
          <p:cNvSpPr>
            <a:spLocks noGrp="1" noChangeArrowheads="1"/>
          </p:cNvSpPr>
          <p:nvPr>
            <p:ph type="body" idx="1"/>
          </p:nvPr>
        </p:nvSpPr>
        <p:spPr>
          <a:xfrm>
            <a:off x="564374" y="251884"/>
            <a:ext cx="9564652" cy="1091494"/>
          </a:xfrm>
          <a:extLst>
            <a:ext uri="{91240B29-F687-4F45-9708-019B960494DF}">
              <a14:hiddenLine xmlns:a14="http://schemas.microsoft.com/office/drawing/2010/main" w="9525">
                <a:solidFill>
                  <a:srgbClr val="990000"/>
                </a:solidFill>
                <a:miter lim="800000"/>
                <a:headEnd/>
                <a:tailEnd/>
              </a14:hiddenLine>
            </a:ext>
          </a:extLst>
        </p:spPr>
        <p:txBody>
          <a:bodyPr/>
          <a:lstStyle/>
          <a:p>
            <a:pPr marL="0" indent="0" algn="just" eaLnBrk="1" hangingPunct="1">
              <a:lnSpc>
                <a:spcPct val="150000"/>
              </a:lnSpc>
              <a:buNone/>
              <a:defRPr/>
            </a:pPr>
            <a:r>
              <a:rPr lang="en-US" altLang="zh-TW" b="1" i="1" smtClean="0">
                <a:solidFill>
                  <a:srgbClr val="000000"/>
                </a:solidFill>
                <a:latin typeface="Times New Roman" pitchFamily="18" charset="0"/>
                <a:ea typeface="新細明體" pitchFamily="18" charset="-120"/>
                <a:cs typeface="Times New Roman" pitchFamily="18" charset="0"/>
              </a:rPr>
              <a:t>3.1. Quan hệ kết hợp</a:t>
            </a:r>
            <a:r>
              <a:rPr lang="en-US" altLang="zh-TW" i="1" smtClean="0">
                <a:solidFill>
                  <a:srgbClr val="000000"/>
                </a:solidFill>
                <a:latin typeface="Times New Roman" pitchFamily="18" charset="0"/>
                <a:ea typeface="新細明體" pitchFamily="18" charset="-120"/>
                <a:cs typeface="Times New Roman" pitchFamily="18" charset="0"/>
              </a:rPr>
              <a:t> </a:t>
            </a:r>
            <a:r>
              <a:rPr lang="en-US" altLang="zh-TW" sz="3000" i="1">
                <a:solidFill>
                  <a:srgbClr val="000000"/>
                </a:solidFill>
                <a:latin typeface="Times New Roman" pitchFamily="18" charset="0"/>
                <a:ea typeface="新細明體" pitchFamily="18" charset="-120"/>
                <a:cs typeface="Times New Roman" pitchFamily="18" charset="0"/>
              </a:rPr>
              <a:t>(Association)</a:t>
            </a:r>
            <a:endParaRPr lang="en-US" altLang="zh-TW" sz="2100">
              <a:latin typeface="Times New Roman" pitchFamily="18" charset="0"/>
              <a:ea typeface="新細明體" pitchFamily="18" charset="-120"/>
            </a:endParaRPr>
          </a:p>
          <a:p>
            <a:pPr marL="564785" indent="-564785" eaLnBrk="1" hangingPunct="1">
              <a:lnSpc>
                <a:spcPct val="90000"/>
              </a:lnSpc>
              <a:buNone/>
              <a:defRPr/>
            </a:pPr>
            <a:endParaRPr lang="en-US" altLang="zh-TW" smtClean="0">
              <a:latin typeface="Times New Roman" pitchFamily="18" charset="0"/>
              <a:ea typeface="新細明體" pitchFamily="18" charset="-120"/>
            </a:endParaRPr>
          </a:p>
        </p:txBody>
      </p:sp>
      <p:sp>
        <p:nvSpPr>
          <p:cNvPr id="28676" name="Rectangle 24"/>
          <p:cNvSpPr>
            <a:spLocks noChangeArrowheads="1"/>
          </p:cNvSpPr>
          <p:nvPr/>
        </p:nvSpPr>
        <p:spPr bwMode="auto">
          <a:xfrm>
            <a:off x="608931" y="1259417"/>
            <a:ext cx="9802283" cy="259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spAutoFit/>
          </a:bodyPr>
          <a:lstStyle/>
          <a:p>
            <a:pPr algn="just" defTabSz="1042782" fontAlgn="base">
              <a:lnSpc>
                <a:spcPct val="150000"/>
              </a:lnSpc>
              <a:spcBef>
                <a:spcPct val="0"/>
              </a:spcBef>
              <a:spcAft>
                <a:spcPct val="0"/>
              </a:spcAft>
            </a:pPr>
            <a:r>
              <a:rPr kumimoji="1" lang="en-US" sz="2700" i="1">
                <a:solidFill>
                  <a:srgbClr val="000000"/>
                </a:solidFill>
                <a:latin typeface="Times New Roman" pitchFamily="18" charset="0"/>
                <a:ea typeface="宋体" pitchFamily="2" charset="-122"/>
                <a:cs typeface="Times New Roman" pitchFamily="18" charset="0"/>
              </a:rPr>
              <a:t>Booch </a:t>
            </a:r>
            <a:r>
              <a:rPr kumimoji="1" lang="en-US" sz="2700">
                <a:solidFill>
                  <a:srgbClr val="000000"/>
                </a:solidFill>
                <a:latin typeface="Times New Roman" pitchFamily="18" charset="0"/>
                <a:ea typeface="宋体" pitchFamily="2" charset="-122"/>
                <a:cs typeface="Times New Roman" pitchFamily="18" charset="0"/>
              </a:rPr>
              <a:t>đã mô tả vai trò của mối liên kết giữa các đối tượng như sau:</a:t>
            </a:r>
            <a:r>
              <a:rPr kumimoji="1" lang="en-US" sz="1600">
                <a:solidFill>
                  <a:srgbClr val="000000"/>
                </a:solidFill>
                <a:latin typeface="Times New Roman" pitchFamily="18" charset="0"/>
                <a:ea typeface="宋体" pitchFamily="2" charset="-122"/>
                <a:cs typeface="Times New Roman" pitchFamily="18" charset="0"/>
              </a:rPr>
              <a:t> </a:t>
            </a:r>
            <a:r>
              <a:rPr kumimoji="1" lang="en-US" sz="2700">
                <a:solidFill>
                  <a:srgbClr val="000000"/>
                </a:solidFill>
                <a:latin typeface="Times New Roman" pitchFamily="18" charset="0"/>
                <a:ea typeface="宋体" pitchFamily="2" charset="-122"/>
                <a:cs typeface="Times New Roman" pitchFamily="18" charset="0"/>
              </a:rPr>
              <a:t>“</a:t>
            </a:r>
            <a:r>
              <a:rPr kumimoji="1" lang="en-US" sz="2700" b="1" i="1">
                <a:solidFill>
                  <a:srgbClr val="990000"/>
                </a:solidFill>
                <a:latin typeface="Times New Roman" pitchFamily="18" charset="0"/>
                <a:ea typeface="宋体" pitchFamily="2" charset="-122"/>
                <a:cs typeface="Times New Roman" pitchFamily="18" charset="0"/>
              </a:rPr>
              <a:t>Một liên kết chỉ rõ sự kết hợp mà qua đó, một đối tượng được một đối tượng khác phục vụ  hoặc một đối tượng có thể điều khiển đối tượng kia</a:t>
            </a:r>
            <a:r>
              <a:rPr kumimoji="1" lang="en-US" sz="2700">
                <a:solidFill>
                  <a:srgbClr val="000000"/>
                </a:solidFill>
                <a:latin typeface="Times New Roman" pitchFamily="18" charset="0"/>
                <a:ea typeface="宋体" pitchFamily="2" charset="-122"/>
                <a:cs typeface="Times New Roman" pitchFamily="18" charset="0"/>
              </a:rPr>
              <a:t>”.</a:t>
            </a:r>
            <a:r>
              <a:rPr kumimoji="1" lang="en-US" sz="1400">
                <a:solidFill>
                  <a:srgbClr val="000000"/>
                </a:solidFill>
                <a:latin typeface="Times New Roman" pitchFamily="18" charset="0"/>
                <a:ea typeface="宋体" pitchFamily="2" charset="-122"/>
              </a:rPr>
              <a:t> </a:t>
            </a:r>
            <a:endParaRPr kumimoji="1" lang="en-US" sz="3200">
              <a:solidFill>
                <a:srgbClr val="000000"/>
              </a:solidFill>
              <a:latin typeface="Times New Roman" pitchFamily="18" charset="0"/>
              <a:ea typeface="宋体" pitchFamily="2" charset="-122"/>
            </a:endParaRPr>
          </a:p>
        </p:txBody>
      </p:sp>
      <p:sp>
        <p:nvSpPr>
          <p:cNvPr id="28677" name="Rectangle 23"/>
          <p:cNvSpPr>
            <a:spLocks noChangeArrowheads="1"/>
          </p:cNvSpPr>
          <p:nvPr/>
        </p:nvSpPr>
        <p:spPr bwMode="auto">
          <a:xfrm>
            <a:off x="1" y="60742"/>
            <a:ext cx="21063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spAutoFit/>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28678" name="Rectangle 30"/>
          <p:cNvSpPr>
            <a:spLocks noChangeArrowheads="1"/>
          </p:cNvSpPr>
          <p:nvPr/>
        </p:nvSpPr>
        <p:spPr bwMode="auto">
          <a:xfrm>
            <a:off x="1" y="564509"/>
            <a:ext cx="21063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spAutoFit/>
          </a:bodyPr>
          <a:lstStyle/>
          <a:p>
            <a:pPr defTabSz="1042782" eaLnBrk="0" fontAlgn="base" hangingPunct="0">
              <a:spcBef>
                <a:spcPct val="0"/>
              </a:spcBef>
              <a:spcAft>
                <a:spcPct val="0"/>
              </a:spcAft>
            </a:pPr>
            <a:endParaRPr lang="en-US" smtClean="0">
              <a:solidFill>
                <a:srgbClr val="000000"/>
              </a:solidFill>
              <a:ea typeface="宋体" pitchFamily="2" charset="-122"/>
            </a:endParaRPr>
          </a:p>
        </p:txBody>
      </p:sp>
      <p:sp>
        <p:nvSpPr>
          <p:cNvPr id="28679" name="Rectangle 29"/>
          <p:cNvSpPr>
            <a:spLocks noChangeArrowheads="1"/>
          </p:cNvSpPr>
          <p:nvPr/>
        </p:nvSpPr>
        <p:spPr bwMode="auto">
          <a:xfrm>
            <a:off x="1871345" y="4282017"/>
            <a:ext cx="1871345" cy="2099028"/>
          </a:xfrm>
          <a:prstGeom prst="rect">
            <a:avLst/>
          </a:prstGeom>
          <a:solidFill>
            <a:schemeClr val="bg1"/>
          </a:solidFill>
          <a:ln w="9525" algn="ctr">
            <a:solidFill>
              <a:schemeClr val="tx1"/>
            </a:solidFill>
            <a:miter lim="800000"/>
            <a:headEnd/>
            <a:tailEnd/>
          </a:ln>
        </p:spPr>
        <p:txBody>
          <a:bodyPr wrap="none" lIns="104268" tIns="52133" rIns="104268" bIns="52133"/>
          <a:lstStyle/>
          <a:p>
            <a:pPr algn="ctr" defTabSz="1042782" fontAlgn="base">
              <a:spcBef>
                <a:spcPct val="0"/>
              </a:spcBef>
              <a:spcAft>
                <a:spcPct val="0"/>
              </a:spcAft>
            </a:pPr>
            <a:r>
              <a:rPr lang="en-US" smtClean="0">
                <a:solidFill>
                  <a:srgbClr val="000000"/>
                </a:solidFill>
                <a:ea typeface="宋体" pitchFamily="2" charset="-122"/>
              </a:rPr>
              <a:t>San bay</a:t>
            </a:r>
          </a:p>
          <a:p>
            <a:pPr algn="ctr" defTabSz="1042782" fontAlgn="base">
              <a:spcBef>
                <a:spcPct val="0"/>
              </a:spcBef>
              <a:spcAft>
                <a:spcPct val="0"/>
              </a:spcAft>
            </a:pPr>
            <a:endParaRPr lang="en-US" smtClean="0">
              <a:solidFill>
                <a:srgbClr val="000000"/>
              </a:solidFill>
              <a:ea typeface="宋体" pitchFamily="2" charset="-122"/>
            </a:endParaRPr>
          </a:p>
          <a:p>
            <a:pPr algn="ctr" defTabSz="1042782" fontAlgn="base">
              <a:spcBef>
                <a:spcPct val="0"/>
              </a:spcBef>
              <a:spcAft>
                <a:spcPct val="0"/>
              </a:spcAft>
            </a:pPr>
            <a:r>
              <a:rPr lang="en-US" smtClean="0">
                <a:solidFill>
                  <a:srgbClr val="000000"/>
                </a:solidFill>
                <a:ea typeface="宋体" pitchFamily="2" charset="-122"/>
              </a:rPr>
              <a:t>maso</a:t>
            </a:r>
          </a:p>
          <a:p>
            <a:pPr algn="ctr" defTabSz="1042782" fontAlgn="base">
              <a:spcBef>
                <a:spcPct val="0"/>
              </a:spcBef>
              <a:spcAft>
                <a:spcPct val="0"/>
              </a:spcAft>
            </a:pPr>
            <a:r>
              <a:rPr lang="en-US" smtClean="0">
                <a:solidFill>
                  <a:srgbClr val="000000"/>
                </a:solidFill>
                <a:ea typeface="宋体" pitchFamily="2" charset="-122"/>
              </a:rPr>
              <a:t>tengoi</a:t>
            </a:r>
          </a:p>
          <a:p>
            <a:pPr algn="ctr" defTabSz="1042782" fontAlgn="base">
              <a:spcBef>
                <a:spcPct val="0"/>
              </a:spcBef>
              <a:spcAft>
                <a:spcPct val="0"/>
              </a:spcAft>
            </a:pPr>
            <a:endParaRPr lang="en-US" smtClean="0">
              <a:solidFill>
                <a:srgbClr val="000000"/>
              </a:solidFill>
              <a:ea typeface="宋体" pitchFamily="2" charset="-122"/>
            </a:endParaRPr>
          </a:p>
          <a:p>
            <a:pPr algn="ctr" defTabSz="1042782" fontAlgn="base">
              <a:spcBef>
                <a:spcPct val="0"/>
              </a:spcBef>
              <a:spcAft>
                <a:spcPct val="0"/>
              </a:spcAft>
            </a:pPr>
            <a:r>
              <a:rPr lang="en-US" smtClean="0">
                <a:solidFill>
                  <a:srgbClr val="000000"/>
                </a:solidFill>
                <a:ea typeface="宋体" pitchFamily="2" charset="-122"/>
              </a:rPr>
              <a:t>….</a:t>
            </a:r>
          </a:p>
        </p:txBody>
      </p:sp>
      <p:cxnSp>
        <p:nvCxnSpPr>
          <p:cNvPr id="28680" name="Straight Connector 8191"/>
          <p:cNvCxnSpPr>
            <a:cxnSpLocks noChangeShapeType="1"/>
          </p:cNvCxnSpPr>
          <p:nvPr/>
        </p:nvCxnSpPr>
        <p:spPr bwMode="auto">
          <a:xfrm>
            <a:off x="1871345" y="4869744"/>
            <a:ext cx="1871345"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1" name="Straight Connector 8193"/>
          <p:cNvCxnSpPr>
            <a:cxnSpLocks noChangeShapeType="1"/>
          </p:cNvCxnSpPr>
          <p:nvPr/>
        </p:nvCxnSpPr>
        <p:spPr bwMode="auto">
          <a:xfrm>
            <a:off x="1871345" y="5625394"/>
            <a:ext cx="1871345"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2" name="Rectangle 55"/>
          <p:cNvSpPr>
            <a:spLocks noChangeArrowheads="1"/>
          </p:cNvSpPr>
          <p:nvPr/>
        </p:nvSpPr>
        <p:spPr bwMode="auto">
          <a:xfrm>
            <a:off x="6416040" y="4282017"/>
            <a:ext cx="2138680" cy="2099028"/>
          </a:xfrm>
          <a:prstGeom prst="rect">
            <a:avLst/>
          </a:prstGeom>
          <a:solidFill>
            <a:schemeClr val="bg1"/>
          </a:solidFill>
          <a:ln w="9525" algn="ctr">
            <a:solidFill>
              <a:schemeClr val="tx1"/>
            </a:solidFill>
            <a:miter lim="800000"/>
            <a:headEnd/>
            <a:tailEnd/>
          </a:ln>
        </p:spPr>
        <p:txBody>
          <a:bodyPr wrap="none" lIns="104268" tIns="52133" rIns="104268" bIns="52133"/>
          <a:lstStyle/>
          <a:p>
            <a:pPr algn="ctr" defTabSz="1042782" fontAlgn="base">
              <a:spcBef>
                <a:spcPct val="0"/>
              </a:spcBef>
              <a:spcAft>
                <a:spcPct val="0"/>
              </a:spcAft>
            </a:pPr>
            <a:r>
              <a:rPr lang="en-US" smtClean="0">
                <a:solidFill>
                  <a:srgbClr val="000000"/>
                </a:solidFill>
                <a:ea typeface="宋体" pitchFamily="2" charset="-122"/>
              </a:rPr>
              <a:t>Cacchuyenbay</a:t>
            </a:r>
          </a:p>
          <a:p>
            <a:pPr algn="ctr" defTabSz="1042782" fontAlgn="base">
              <a:spcBef>
                <a:spcPct val="0"/>
              </a:spcBef>
              <a:spcAft>
                <a:spcPct val="0"/>
              </a:spcAft>
            </a:pPr>
            <a:endParaRPr lang="en-US" smtClean="0">
              <a:solidFill>
                <a:srgbClr val="000000"/>
              </a:solidFill>
              <a:ea typeface="宋体" pitchFamily="2" charset="-122"/>
            </a:endParaRPr>
          </a:p>
          <a:p>
            <a:pPr algn="ctr" defTabSz="1042782" fontAlgn="base">
              <a:spcBef>
                <a:spcPct val="0"/>
              </a:spcBef>
              <a:spcAft>
                <a:spcPct val="0"/>
              </a:spcAft>
            </a:pPr>
            <a:r>
              <a:rPr lang="en-US" smtClean="0">
                <a:solidFill>
                  <a:srgbClr val="000000"/>
                </a:solidFill>
                <a:ea typeface="宋体" pitchFamily="2" charset="-122"/>
              </a:rPr>
              <a:t>sohieuCB</a:t>
            </a:r>
          </a:p>
          <a:p>
            <a:pPr algn="ctr" defTabSz="1042782" fontAlgn="base">
              <a:spcBef>
                <a:spcPct val="0"/>
              </a:spcBef>
              <a:spcAft>
                <a:spcPct val="0"/>
              </a:spcAft>
            </a:pPr>
            <a:r>
              <a:rPr lang="en-US" smtClean="0">
                <a:solidFill>
                  <a:srgbClr val="000000"/>
                </a:solidFill>
                <a:ea typeface="宋体" pitchFamily="2" charset="-122"/>
              </a:rPr>
              <a:t>lichbay</a:t>
            </a:r>
          </a:p>
          <a:p>
            <a:pPr algn="ctr" defTabSz="1042782" fontAlgn="base">
              <a:spcBef>
                <a:spcPct val="0"/>
              </a:spcBef>
              <a:spcAft>
                <a:spcPct val="0"/>
              </a:spcAft>
            </a:pPr>
            <a:endParaRPr lang="en-US" smtClean="0">
              <a:solidFill>
                <a:srgbClr val="000000"/>
              </a:solidFill>
              <a:ea typeface="宋体" pitchFamily="2" charset="-122"/>
            </a:endParaRPr>
          </a:p>
          <a:p>
            <a:pPr algn="ctr" defTabSz="1042782" fontAlgn="base">
              <a:spcBef>
                <a:spcPct val="0"/>
              </a:spcBef>
              <a:spcAft>
                <a:spcPct val="0"/>
              </a:spcAft>
            </a:pPr>
            <a:r>
              <a:rPr lang="en-US" smtClean="0">
                <a:solidFill>
                  <a:srgbClr val="000000"/>
                </a:solidFill>
                <a:ea typeface="宋体" pitchFamily="2" charset="-122"/>
              </a:rPr>
              <a:t>….</a:t>
            </a:r>
          </a:p>
        </p:txBody>
      </p:sp>
      <p:cxnSp>
        <p:nvCxnSpPr>
          <p:cNvPr id="28683" name="Straight Connector 56"/>
          <p:cNvCxnSpPr>
            <a:cxnSpLocks noChangeShapeType="1"/>
          </p:cNvCxnSpPr>
          <p:nvPr/>
        </p:nvCxnSpPr>
        <p:spPr bwMode="auto">
          <a:xfrm>
            <a:off x="6416040" y="4869744"/>
            <a:ext cx="213868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Straight Connector 57"/>
          <p:cNvCxnSpPr>
            <a:cxnSpLocks noChangeShapeType="1"/>
          </p:cNvCxnSpPr>
          <p:nvPr/>
        </p:nvCxnSpPr>
        <p:spPr bwMode="auto">
          <a:xfrm>
            <a:off x="6416040" y="5625394"/>
            <a:ext cx="213868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Straight Connector 8217"/>
          <p:cNvCxnSpPr>
            <a:cxnSpLocks noChangeShapeType="1"/>
          </p:cNvCxnSpPr>
          <p:nvPr/>
        </p:nvCxnSpPr>
        <p:spPr bwMode="auto">
          <a:xfrm>
            <a:off x="3742690" y="5037667"/>
            <a:ext cx="267335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6" name="TextBox 8218"/>
          <p:cNvSpPr txBox="1">
            <a:spLocks noChangeArrowheads="1"/>
          </p:cNvSpPr>
          <p:nvPr/>
        </p:nvSpPr>
        <p:spPr bwMode="auto">
          <a:xfrm>
            <a:off x="5970483" y="4533900"/>
            <a:ext cx="267335" cy="38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rPr>
              <a:t>*</a:t>
            </a:r>
          </a:p>
        </p:txBody>
      </p:sp>
      <p:sp>
        <p:nvSpPr>
          <p:cNvPr id="28687" name="TextBox 8219"/>
          <p:cNvSpPr txBox="1">
            <a:spLocks noChangeArrowheads="1"/>
          </p:cNvSpPr>
          <p:nvPr/>
        </p:nvSpPr>
        <p:spPr bwMode="auto">
          <a:xfrm>
            <a:off x="3831801" y="4533900"/>
            <a:ext cx="2272348" cy="38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rPr>
              <a:t>Nơi xuất phát</a:t>
            </a:r>
          </a:p>
        </p:txBody>
      </p:sp>
      <p:cxnSp>
        <p:nvCxnSpPr>
          <p:cNvPr id="28688" name="Straight Connector 64"/>
          <p:cNvCxnSpPr>
            <a:cxnSpLocks noChangeShapeType="1"/>
          </p:cNvCxnSpPr>
          <p:nvPr/>
        </p:nvCxnSpPr>
        <p:spPr bwMode="auto">
          <a:xfrm>
            <a:off x="3742690" y="5877278"/>
            <a:ext cx="267335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9" name="TextBox 65"/>
          <p:cNvSpPr txBox="1">
            <a:spLocks noChangeArrowheads="1"/>
          </p:cNvSpPr>
          <p:nvPr/>
        </p:nvSpPr>
        <p:spPr bwMode="auto">
          <a:xfrm>
            <a:off x="3831802" y="5469717"/>
            <a:ext cx="1604010" cy="38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rPr>
              <a:t>Nơi đến</a:t>
            </a:r>
          </a:p>
        </p:txBody>
      </p:sp>
      <p:sp>
        <p:nvSpPr>
          <p:cNvPr id="28690" name="TextBox 66"/>
          <p:cNvSpPr txBox="1">
            <a:spLocks noChangeArrowheads="1"/>
          </p:cNvSpPr>
          <p:nvPr/>
        </p:nvSpPr>
        <p:spPr bwMode="auto">
          <a:xfrm>
            <a:off x="6059593" y="5469717"/>
            <a:ext cx="267335" cy="38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rPr>
              <a:t>*</a:t>
            </a:r>
          </a:p>
        </p:txBody>
      </p:sp>
    </p:spTree>
    <p:extLst>
      <p:ext uri="{BB962C8B-B14F-4D97-AF65-F5344CB8AC3E}">
        <p14:creationId xmlns:p14="http://schemas.microsoft.com/office/powerpoint/2010/main" val="1244449209"/>
      </p:ext>
    </p:extLst>
  </p:cSld>
  <p:clrMapOvr>
    <a:masterClrMapping/>
  </p:clrMapOvr>
  <p:transition>
    <p:random/>
    <p:sndAc>
      <p:stSnd>
        <p:snd r:embed="rId3" name="projctor.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25C52504-F56F-4C5D-ACB5-241E1A7546B7}" type="slidenum">
              <a:rPr lang="en-US" smtClean="0">
                <a:solidFill>
                  <a:srgbClr val="000000"/>
                </a:solidFill>
              </a:rPr>
              <a:pPr algn="ctr" eaLnBrk="1" hangingPunct="1"/>
              <a:t>57</a:t>
            </a:fld>
            <a:endParaRPr lang="en-US" smtClean="0">
              <a:solidFill>
                <a:srgbClr val="000000"/>
              </a:solidFill>
            </a:endParaRPr>
          </a:p>
        </p:txBody>
      </p:sp>
      <p:sp>
        <p:nvSpPr>
          <p:cNvPr id="29699" name="Rectangle 3"/>
          <p:cNvSpPr>
            <a:spLocks noGrp="1" noChangeArrowheads="1"/>
          </p:cNvSpPr>
          <p:nvPr>
            <p:ph type="body" idx="1"/>
          </p:nvPr>
        </p:nvSpPr>
        <p:spPr>
          <a:xfrm>
            <a:off x="534670" y="923572"/>
            <a:ext cx="9624060" cy="5709356"/>
          </a:xfrm>
        </p:spPr>
        <p:txBody>
          <a:bodyPr/>
          <a:lstStyle/>
          <a:p>
            <a:pPr marL="0" indent="0" algn="just" eaLnBrk="1" hangingPunct="1">
              <a:lnSpc>
                <a:spcPct val="150000"/>
              </a:lnSpc>
              <a:buNone/>
            </a:pPr>
            <a:r>
              <a:rPr lang="en-US" smtClean="0"/>
              <a:t>Xác định mối quan hệ kết hợp association:</a:t>
            </a:r>
          </a:p>
          <a:p>
            <a:pPr marL="782010" lvl="1" indent="-782010" algn="just" eaLnBrk="1" hangingPunct="1">
              <a:lnSpc>
                <a:spcPct val="150000"/>
              </a:lnSpc>
            </a:pPr>
            <a:r>
              <a:rPr lang="en-US" smtClean="0"/>
              <a:t>Hướng dẫn xác định mối kết hợp:</a:t>
            </a:r>
          </a:p>
          <a:p>
            <a:pPr marL="782010" lvl="2" indent="-782010" algn="just" eaLnBrk="1" hangingPunct="1">
              <a:lnSpc>
                <a:spcPct val="150000"/>
              </a:lnSpc>
            </a:pPr>
            <a:r>
              <a:rPr lang="en-US" smtClean="0"/>
              <a:t>Một sự phụ thuộc giữa hai hay nhiều lớp có thể thiết lập thành mối kết hợp. Mối kết hợp thường tương ứng với một động từ hoặc cụm giới từ như là </a:t>
            </a:r>
            <a:r>
              <a:rPr lang="en-US" i="1" smtClean="0"/>
              <a:t>thành phần của</a:t>
            </a:r>
            <a:r>
              <a:rPr lang="en-US" smtClean="0"/>
              <a:t>, </a:t>
            </a:r>
            <a:r>
              <a:rPr lang="en-US" i="1" smtClean="0"/>
              <a:t>làm việc cho</a:t>
            </a:r>
            <a:r>
              <a:rPr lang="en-US" smtClean="0"/>
              <a:t>, </a:t>
            </a:r>
            <a:r>
              <a:rPr lang="en-US" i="1" smtClean="0"/>
              <a:t>chứa trong</a:t>
            </a:r>
            <a:r>
              <a:rPr lang="en-US" smtClean="0"/>
              <a:t>, …</a:t>
            </a:r>
          </a:p>
          <a:p>
            <a:pPr marL="782010" lvl="2" indent="-782010" algn="just" eaLnBrk="1" hangingPunct="1">
              <a:lnSpc>
                <a:spcPct val="150000"/>
              </a:lnSpc>
            </a:pPr>
            <a:r>
              <a:rPr lang="en-US" smtClean="0"/>
              <a:t>Một tham chiếu từ một lớp đến một lớp khác là một mối kết hợp.</a:t>
            </a:r>
          </a:p>
        </p:txBody>
      </p:sp>
    </p:spTree>
    <p:extLst>
      <p:ext uri="{BB962C8B-B14F-4D97-AF65-F5344CB8AC3E}">
        <p14:creationId xmlns:p14="http://schemas.microsoft.com/office/powerpoint/2010/main" val="15400315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6286E1D5-CE81-48AF-B357-FD7D8C3182DF}" type="slidenum">
              <a:rPr lang="en-US" smtClean="0">
                <a:solidFill>
                  <a:srgbClr val="000000"/>
                </a:solidFill>
              </a:rPr>
              <a:pPr algn="ctr" eaLnBrk="1" hangingPunct="1"/>
              <a:t>58</a:t>
            </a:fld>
            <a:endParaRPr lang="en-US" smtClean="0">
              <a:solidFill>
                <a:srgbClr val="000000"/>
              </a:solidFill>
            </a:endParaRPr>
          </a:p>
        </p:txBody>
      </p:sp>
      <p:sp>
        <p:nvSpPr>
          <p:cNvPr id="30723" name="Rectangle 3"/>
          <p:cNvSpPr>
            <a:spLocks noGrp="1" noChangeArrowheads="1"/>
          </p:cNvSpPr>
          <p:nvPr>
            <p:ph type="body" idx="1"/>
          </p:nvPr>
        </p:nvSpPr>
        <p:spPr>
          <a:xfrm>
            <a:off x="445558" y="503768"/>
            <a:ext cx="9624060" cy="3526367"/>
          </a:xfrm>
        </p:spPr>
        <p:txBody>
          <a:bodyPr/>
          <a:lstStyle/>
          <a:p>
            <a:pPr algn="just" eaLnBrk="1" hangingPunct="1">
              <a:lnSpc>
                <a:spcPct val="150000"/>
              </a:lnSpc>
            </a:pPr>
            <a:r>
              <a:rPr lang="en-US" smtClean="0"/>
              <a:t>Xác định mối kết hợp association:</a:t>
            </a:r>
          </a:p>
          <a:p>
            <a:pPr lvl="1" algn="just" eaLnBrk="1" hangingPunct="1">
              <a:lnSpc>
                <a:spcPct val="150000"/>
              </a:lnSpc>
            </a:pPr>
            <a:r>
              <a:rPr lang="en-US" smtClean="0"/>
              <a:t>Các mẫu xác định mối kết hợp:</a:t>
            </a:r>
          </a:p>
          <a:p>
            <a:pPr lvl="2" algn="just" eaLnBrk="1" hangingPunct="1">
              <a:lnSpc>
                <a:spcPct val="150000"/>
              </a:lnSpc>
            </a:pPr>
            <a:r>
              <a:rPr lang="en-US" smtClean="0"/>
              <a:t>Mối kết hợp vị trí (location): </a:t>
            </a:r>
            <a:r>
              <a:rPr lang="en-US" i="1" smtClean="0"/>
              <a:t>liên kết tới, thành phần của, làm việc tại, …</a:t>
            </a:r>
            <a:r>
              <a:rPr lang="en-US" smtClean="0"/>
              <a:t>.</a:t>
            </a:r>
          </a:p>
          <a:p>
            <a:pPr lvl="2" algn="just" eaLnBrk="1" hangingPunct="1">
              <a:lnSpc>
                <a:spcPct val="150000"/>
              </a:lnSpc>
            </a:pPr>
            <a:r>
              <a:rPr lang="en-US" smtClean="0"/>
              <a:t>Ví dụ:</a:t>
            </a:r>
          </a:p>
        </p:txBody>
      </p:sp>
      <p:grpSp>
        <p:nvGrpSpPr>
          <p:cNvPr id="43012" name="Group 4"/>
          <p:cNvGrpSpPr>
            <a:grpSpLocks/>
          </p:cNvGrpSpPr>
          <p:nvPr/>
        </p:nvGrpSpPr>
        <p:grpSpPr bwMode="auto">
          <a:xfrm>
            <a:off x="1604012" y="4449941"/>
            <a:ext cx="1652279" cy="619213"/>
            <a:chOff x="2176" y="172"/>
            <a:chExt cx="1194" cy="551"/>
          </a:xfrm>
        </p:grpSpPr>
        <p:sp>
          <p:nvSpPr>
            <p:cNvPr id="30744" name="Rectangle 5"/>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0745" name="Rectangle 6"/>
            <p:cNvSpPr>
              <a:spLocks noChangeArrowheads="1"/>
            </p:cNvSpPr>
            <p:nvPr/>
          </p:nvSpPr>
          <p:spPr bwMode="auto">
            <a:xfrm>
              <a:off x="2332" y="22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Nhân Viên</a:t>
              </a:r>
            </a:p>
          </p:txBody>
        </p:sp>
        <p:sp>
          <p:nvSpPr>
            <p:cNvPr id="30746" name="Rectangle 7"/>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0747" name="Rectangle 8"/>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3017" name="Group 9"/>
          <p:cNvGrpSpPr>
            <a:grpSpLocks/>
          </p:cNvGrpSpPr>
          <p:nvPr/>
        </p:nvGrpSpPr>
        <p:grpSpPr bwMode="auto">
          <a:xfrm>
            <a:off x="6683377" y="4365980"/>
            <a:ext cx="1652279" cy="619213"/>
            <a:chOff x="2176" y="172"/>
            <a:chExt cx="1194" cy="551"/>
          </a:xfrm>
        </p:grpSpPr>
        <p:sp>
          <p:nvSpPr>
            <p:cNvPr id="30740" name="Rectangle 10"/>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0741" name="Rectangle 11"/>
            <p:cNvSpPr>
              <a:spLocks noChangeArrowheads="1"/>
            </p:cNvSpPr>
            <p:nvPr/>
          </p:nvSpPr>
          <p:spPr bwMode="auto">
            <a:xfrm>
              <a:off x="2332" y="225"/>
              <a:ext cx="78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Chi Nhánh</a:t>
              </a:r>
            </a:p>
          </p:txBody>
        </p:sp>
        <p:sp>
          <p:nvSpPr>
            <p:cNvPr id="30742" name="Rectangle 12"/>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0743" name="Rectangle 13"/>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43022" name="Line 14"/>
          <p:cNvSpPr>
            <a:spLocks noChangeShapeType="1"/>
          </p:cNvSpPr>
          <p:nvPr/>
        </p:nvSpPr>
        <p:spPr bwMode="auto">
          <a:xfrm>
            <a:off x="3297133" y="4785783"/>
            <a:ext cx="33862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3023" name="Text Box 15"/>
          <p:cNvSpPr txBox="1">
            <a:spLocks noChangeArrowheads="1"/>
          </p:cNvSpPr>
          <p:nvPr/>
        </p:nvSpPr>
        <p:spPr bwMode="auto">
          <a:xfrm>
            <a:off x="3724125" y="4336242"/>
            <a:ext cx="1313439"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Làm việc tại</a:t>
            </a:r>
          </a:p>
        </p:txBody>
      </p:sp>
      <p:grpSp>
        <p:nvGrpSpPr>
          <p:cNvPr id="43048" name="Group 40"/>
          <p:cNvGrpSpPr>
            <a:grpSpLocks/>
          </p:cNvGrpSpPr>
          <p:nvPr/>
        </p:nvGrpSpPr>
        <p:grpSpPr bwMode="auto">
          <a:xfrm>
            <a:off x="1604012" y="5709357"/>
            <a:ext cx="1652279" cy="619213"/>
            <a:chOff x="2176" y="172"/>
            <a:chExt cx="1194" cy="551"/>
          </a:xfrm>
        </p:grpSpPr>
        <p:sp>
          <p:nvSpPr>
            <p:cNvPr id="30736" name="Rectangle 41"/>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0737" name="Rectangle 42"/>
            <p:cNvSpPr>
              <a:spLocks noChangeArrowheads="1"/>
            </p:cNvSpPr>
            <p:nvPr/>
          </p:nvSpPr>
          <p:spPr bwMode="auto">
            <a:xfrm>
              <a:off x="2332" y="225"/>
              <a:ext cx="67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Buổi Học</a:t>
              </a:r>
            </a:p>
          </p:txBody>
        </p:sp>
        <p:sp>
          <p:nvSpPr>
            <p:cNvPr id="30738" name="Rectangle 43"/>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0739" name="Rectangle 44"/>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3053" name="Group 45"/>
          <p:cNvGrpSpPr>
            <a:grpSpLocks/>
          </p:cNvGrpSpPr>
          <p:nvPr/>
        </p:nvGrpSpPr>
        <p:grpSpPr bwMode="auto">
          <a:xfrm>
            <a:off x="6683377" y="5625396"/>
            <a:ext cx="1652279" cy="619213"/>
            <a:chOff x="2176" y="172"/>
            <a:chExt cx="1194" cy="551"/>
          </a:xfrm>
        </p:grpSpPr>
        <p:sp>
          <p:nvSpPr>
            <p:cNvPr id="30732" name="Rectangle 46"/>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0733" name="Rectangle 47"/>
            <p:cNvSpPr>
              <a:spLocks noChangeArrowheads="1"/>
            </p:cNvSpPr>
            <p:nvPr/>
          </p:nvSpPr>
          <p:spPr bwMode="auto">
            <a:xfrm>
              <a:off x="2332" y="225"/>
              <a:ext cx="82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Phòng Học</a:t>
              </a:r>
            </a:p>
          </p:txBody>
        </p:sp>
        <p:sp>
          <p:nvSpPr>
            <p:cNvPr id="30734" name="Rectangle 48"/>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0735" name="Rectangle 49"/>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43058" name="Line 50"/>
          <p:cNvSpPr>
            <a:spLocks noChangeShapeType="1"/>
          </p:cNvSpPr>
          <p:nvPr/>
        </p:nvSpPr>
        <p:spPr bwMode="auto">
          <a:xfrm>
            <a:off x="3208020" y="6045200"/>
            <a:ext cx="3475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3059" name="Text Box 51"/>
          <p:cNvSpPr txBox="1">
            <a:spLocks noChangeArrowheads="1"/>
          </p:cNvSpPr>
          <p:nvPr/>
        </p:nvSpPr>
        <p:spPr bwMode="auto">
          <a:xfrm>
            <a:off x="3902349" y="5679620"/>
            <a:ext cx="877422"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Học tại</a:t>
            </a:r>
          </a:p>
        </p:txBody>
      </p:sp>
    </p:spTree>
    <p:extLst>
      <p:ext uri="{BB962C8B-B14F-4D97-AF65-F5344CB8AC3E}">
        <p14:creationId xmlns:p14="http://schemas.microsoft.com/office/powerpoint/2010/main" val="2427661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dissolve">
                                      <p:cBhvr>
                                        <p:cTn id="7" dur="500"/>
                                        <p:tgtEl>
                                          <p:spTgt spid="43012"/>
                                        </p:tgtEl>
                                      </p:cBhvr>
                                    </p:animEffect>
                                  </p:childTnLst>
                                </p:cTn>
                              </p:par>
                              <p:par>
                                <p:cTn id="8" presetID="9" presetClass="entr" presetSubtype="0" fill="hold" nodeType="withEffect">
                                  <p:stCondLst>
                                    <p:cond delay="0"/>
                                  </p:stCondLst>
                                  <p:childTnLst>
                                    <p:set>
                                      <p:cBhvr>
                                        <p:cTn id="9" dur="1" fill="hold">
                                          <p:stCondLst>
                                            <p:cond delay="0"/>
                                          </p:stCondLst>
                                        </p:cTn>
                                        <p:tgtEl>
                                          <p:spTgt spid="43017"/>
                                        </p:tgtEl>
                                        <p:attrNameLst>
                                          <p:attrName>style.visibility</p:attrName>
                                        </p:attrNameLst>
                                      </p:cBhvr>
                                      <p:to>
                                        <p:strVal val="visible"/>
                                      </p:to>
                                    </p:set>
                                    <p:animEffect transition="in" filter="dissolve">
                                      <p:cBhvr>
                                        <p:cTn id="10" dur="500"/>
                                        <p:tgtEl>
                                          <p:spTgt spid="430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3022"/>
                                        </p:tgtEl>
                                        <p:attrNameLst>
                                          <p:attrName>style.visibility</p:attrName>
                                        </p:attrNameLst>
                                      </p:cBhvr>
                                      <p:to>
                                        <p:strVal val="visible"/>
                                      </p:to>
                                    </p:set>
                                    <p:animEffect transition="in" filter="dissolve">
                                      <p:cBhvr>
                                        <p:cTn id="13" dur="500"/>
                                        <p:tgtEl>
                                          <p:spTgt spid="4302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3023"/>
                                        </p:tgtEl>
                                        <p:attrNameLst>
                                          <p:attrName>style.visibility</p:attrName>
                                        </p:attrNameLst>
                                      </p:cBhvr>
                                      <p:to>
                                        <p:strVal val="visible"/>
                                      </p:to>
                                    </p:set>
                                    <p:animEffect transition="in" filter="dissolve">
                                      <p:cBhvr>
                                        <p:cTn id="16" dur="500"/>
                                        <p:tgtEl>
                                          <p:spTgt spid="43023"/>
                                        </p:tgtEl>
                                      </p:cBhvr>
                                    </p:animEffect>
                                  </p:childTnLst>
                                </p:cTn>
                              </p:par>
                              <p:par>
                                <p:cTn id="17" presetID="9" presetClass="entr" presetSubtype="0" fill="hold" nodeType="withEffect">
                                  <p:stCondLst>
                                    <p:cond delay="0"/>
                                  </p:stCondLst>
                                  <p:childTnLst>
                                    <p:set>
                                      <p:cBhvr>
                                        <p:cTn id="18" dur="1" fill="hold">
                                          <p:stCondLst>
                                            <p:cond delay="0"/>
                                          </p:stCondLst>
                                        </p:cTn>
                                        <p:tgtEl>
                                          <p:spTgt spid="43048"/>
                                        </p:tgtEl>
                                        <p:attrNameLst>
                                          <p:attrName>style.visibility</p:attrName>
                                        </p:attrNameLst>
                                      </p:cBhvr>
                                      <p:to>
                                        <p:strVal val="visible"/>
                                      </p:to>
                                    </p:set>
                                    <p:animEffect transition="in" filter="dissolve">
                                      <p:cBhvr>
                                        <p:cTn id="19" dur="500"/>
                                        <p:tgtEl>
                                          <p:spTgt spid="43048"/>
                                        </p:tgtEl>
                                      </p:cBhvr>
                                    </p:animEffect>
                                  </p:childTnLst>
                                </p:cTn>
                              </p:par>
                              <p:par>
                                <p:cTn id="20" presetID="9" presetClass="entr" presetSubtype="0" fill="hold" nodeType="withEffect">
                                  <p:stCondLst>
                                    <p:cond delay="0"/>
                                  </p:stCondLst>
                                  <p:childTnLst>
                                    <p:set>
                                      <p:cBhvr>
                                        <p:cTn id="21" dur="1" fill="hold">
                                          <p:stCondLst>
                                            <p:cond delay="0"/>
                                          </p:stCondLst>
                                        </p:cTn>
                                        <p:tgtEl>
                                          <p:spTgt spid="43053"/>
                                        </p:tgtEl>
                                        <p:attrNameLst>
                                          <p:attrName>style.visibility</p:attrName>
                                        </p:attrNameLst>
                                      </p:cBhvr>
                                      <p:to>
                                        <p:strVal val="visible"/>
                                      </p:to>
                                    </p:set>
                                    <p:animEffect transition="in" filter="dissolve">
                                      <p:cBhvr>
                                        <p:cTn id="22" dur="500"/>
                                        <p:tgtEl>
                                          <p:spTgt spid="4305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3058"/>
                                        </p:tgtEl>
                                        <p:attrNameLst>
                                          <p:attrName>style.visibility</p:attrName>
                                        </p:attrNameLst>
                                      </p:cBhvr>
                                      <p:to>
                                        <p:strVal val="visible"/>
                                      </p:to>
                                    </p:set>
                                    <p:animEffect transition="in" filter="dissolve">
                                      <p:cBhvr>
                                        <p:cTn id="25" dur="500"/>
                                        <p:tgtEl>
                                          <p:spTgt spid="430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3059"/>
                                        </p:tgtEl>
                                        <p:attrNameLst>
                                          <p:attrName>style.visibility</p:attrName>
                                        </p:attrNameLst>
                                      </p:cBhvr>
                                      <p:to>
                                        <p:strVal val="visible"/>
                                      </p:to>
                                    </p:set>
                                    <p:animEffect transition="in" filter="dissolve">
                                      <p:cBhvr>
                                        <p:cTn id="28" dur="500"/>
                                        <p:tgtEl>
                                          <p:spTgt spid="4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2" grpId="0" animBg="1"/>
      <p:bldP spid="43023" grpId="0"/>
      <p:bldP spid="43058" grpId="0" animBg="1"/>
      <p:bldP spid="4305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6FE7FD96-B8BC-4BD7-87AF-DAE36497CD3B}" type="slidenum">
              <a:rPr lang="en-US" smtClean="0">
                <a:solidFill>
                  <a:srgbClr val="000000"/>
                </a:solidFill>
              </a:rPr>
              <a:pPr algn="ctr" eaLnBrk="1" hangingPunct="1"/>
              <a:t>59</a:t>
            </a:fld>
            <a:endParaRPr lang="en-US" smtClean="0">
              <a:solidFill>
                <a:srgbClr val="000000"/>
              </a:solidFill>
            </a:endParaRPr>
          </a:p>
        </p:txBody>
      </p:sp>
      <p:sp>
        <p:nvSpPr>
          <p:cNvPr id="31747" name="Rectangle 3"/>
          <p:cNvSpPr>
            <a:spLocks noGrp="1" noChangeArrowheads="1"/>
          </p:cNvSpPr>
          <p:nvPr>
            <p:ph type="body" idx="1"/>
          </p:nvPr>
        </p:nvSpPr>
        <p:spPr>
          <a:xfrm>
            <a:off x="534670" y="419807"/>
            <a:ext cx="9624060" cy="3106561"/>
          </a:xfrm>
        </p:spPr>
        <p:txBody>
          <a:bodyPr/>
          <a:lstStyle/>
          <a:p>
            <a:pPr algn="just" eaLnBrk="1" hangingPunct="1">
              <a:lnSpc>
                <a:spcPct val="150000"/>
              </a:lnSpc>
            </a:pPr>
            <a:r>
              <a:rPr lang="en-US" smtClean="0"/>
              <a:t>Xác định mối kết hợp association:</a:t>
            </a:r>
          </a:p>
          <a:p>
            <a:pPr lvl="1" algn="just" eaLnBrk="1" hangingPunct="1">
              <a:lnSpc>
                <a:spcPct val="150000"/>
              </a:lnSpc>
            </a:pPr>
            <a:r>
              <a:rPr lang="en-US" smtClean="0"/>
              <a:t>Các mẫu xác định mối kết hợp:</a:t>
            </a:r>
          </a:p>
          <a:p>
            <a:pPr lvl="2" algn="just" eaLnBrk="1" hangingPunct="1">
              <a:lnSpc>
                <a:spcPct val="150000"/>
              </a:lnSpc>
            </a:pPr>
            <a:r>
              <a:rPr lang="en-US" smtClean="0"/>
              <a:t>Mối kết hợp sở hữu: </a:t>
            </a:r>
            <a:r>
              <a:rPr lang="en-US" i="1" smtClean="0"/>
              <a:t>của, có, thuộc,…</a:t>
            </a:r>
            <a:endParaRPr lang="en-US" smtClean="0"/>
          </a:p>
          <a:p>
            <a:pPr lvl="2" algn="just" eaLnBrk="1" hangingPunct="1">
              <a:lnSpc>
                <a:spcPct val="150000"/>
              </a:lnSpc>
            </a:pPr>
            <a:r>
              <a:rPr lang="en-US" smtClean="0"/>
              <a:t>Ví dụ:</a:t>
            </a:r>
          </a:p>
        </p:txBody>
      </p:sp>
      <p:grpSp>
        <p:nvGrpSpPr>
          <p:cNvPr id="52228" name="Group 4"/>
          <p:cNvGrpSpPr>
            <a:grpSpLocks/>
          </p:cNvGrpSpPr>
          <p:nvPr/>
        </p:nvGrpSpPr>
        <p:grpSpPr bwMode="auto">
          <a:xfrm>
            <a:off x="1782235" y="4030135"/>
            <a:ext cx="1652279" cy="619213"/>
            <a:chOff x="2176" y="172"/>
            <a:chExt cx="1194" cy="551"/>
          </a:xfrm>
        </p:grpSpPr>
        <p:sp>
          <p:nvSpPr>
            <p:cNvPr id="31768" name="Rectangle 5"/>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1769" name="Rectangle 6"/>
            <p:cNvSpPr>
              <a:spLocks noChangeArrowheads="1"/>
            </p:cNvSpPr>
            <p:nvPr/>
          </p:nvSpPr>
          <p:spPr bwMode="auto">
            <a:xfrm>
              <a:off x="2332" y="225"/>
              <a:ext cx="63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Cầu Thủ</a:t>
              </a:r>
            </a:p>
          </p:txBody>
        </p:sp>
        <p:sp>
          <p:nvSpPr>
            <p:cNvPr id="31770" name="Rectangle 7"/>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1771" name="Rectangle 8"/>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52233" name="Group 9"/>
          <p:cNvGrpSpPr>
            <a:grpSpLocks/>
          </p:cNvGrpSpPr>
          <p:nvPr/>
        </p:nvGrpSpPr>
        <p:grpSpPr bwMode="auto">
          <a:xfrm>
            <a:off x="6950712" y="4030135"/>
            <a:ext cx="1652279" cy="619213"/>
            <a:chOff x="2176" y="172"/>
            <a:chExt cx="1194" cy="551"/>
          </a:xfrm>
        </p:grpSpPr>
        <p:sp>
          <p:nvSpPr>
            <p:cNvPr id="31764" name="Rectangle 10"/>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1765" name="Rectangle 11"/>
            <p:cNvSpPr>
              <a:spLocks noChangeArrowheads="1"/>
            </p:cNvSpPr>
            <p:nvPr/>
          </p:nvSpPr>
          <p:spPr bwMode="auto">
            <a:xfrm>
              <a:off x="2332" y="225"/>
              <a:ext cx="68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Đội Bóng</a:t>
              </a:r>
            </a:p>
          </p:txBody>
        </p:sp>
        <p:sp>
          <p:nvSpPr>
            <p:cNvPr id="31766" name="Rectangle 12"/>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1767" name="Rectangle 13"/>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2238" name="Text Box 14"/>
          <p:cNvSpPr txBox="1">
            <a:spLocks noChangeArrowheads="1"/>
          </p:cNvSpPr>
          <p:nvPr/>
        </p:nvSpPr>
        <p:spPr bwMode="auto">
          <a:xfrm>
            <a:off x="4010026" y="3946173"/>
            <a:ext cx="188250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Là thành phần của</a:t>
            </a:r>
          </a:p>
        </p:txBody>
      </p:sp>
      <p:sp>
        <p:nvSpPr>
          <p:cNvPr id="52239" name="Line 15"/>
          <p:cNvSpPr>
            <a:spLocks noChangeShapeType="1"/>
          </p:cNvSpPr>
          <p:nvPr/>
        </p:nvSpPr>
        <p:spPr bwMode="auto">
          <a:xfrm>
            <a:off x="3475355" y="4449939"/>
            <a:ext cx="3475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52240" name="Group 16"/>
          <p:cNvGrpSpPr>
            <a:grpSpLocks/>
          </p:cNvGrpSpPr>
          <p:nvPr/>
        </p:nvGrpSpPr>
        <p:grpSpPr bwMode="auto">
          <a:xfrm>
            <a:off x="1782235" y="4953707"/>
            <a:ext cx="1652279" cy="619213"/>
            <a:chOff x="2176" y="172"/>
            <a:chExt cx="1194" cy="551"/>
          </a:xfrm>
        </p:grpSpPr>
        <p:sp>
          <p:nvSpPr>
            <p:cNvPr id="31760" name="Rectangle 17"/>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1761" name="Rectangle 18"/>
            <p:cNvSpPr>
              <a:spLocks noChangeArrowheads="1"/>
            </p:cNvSpPr>
            <p:nvPr/>
          </p:nvSpPr>
          <p:spPr bwMode="auto">
            <a:xfrm>
              <a:off x="2332" y="225"/>
              <a:ext cx="48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Phòng</a:t>
              </a:r>
            </a:p>
          </p:txBody>
        </p:sp>
        <p:sp>
          <p:nvSpPr>
            <p:cNvPr id="31762" name="Rectangle 19"/>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1763" name="Rectangle 20"/>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52245" name="Group 21"/>
          <p:cNvGrpSpPr>
            <a:grpSpLocks/>
          </p:cNvGrpSpPr>
          <p:nvPr/>
        </p:nvGrpSpPr>
        <p:grpSpPr bwMode="auto">
          <a:xfrm>
            <a:off x="6950712" y="4953707"/>
            <a:ext cx="1652279" cy="619213"/>
            <a:chOff x="2176" y="172"/>
            <a:chExt cx="1194" cy="551"/>
          </a:xfrm>
        </p:grpSpPr>
        <p:sp>
          <p:nvSpPr>
            <p:cNvPr id="31756" name="Rectangle 22"/>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1757" name="Rectangle 23"/>
            <p:cNvSpPr>
              <a:spLocks noChangeArrowheads="1"/>
            </p:cNvSpPr>
            <p:nvPr/>
          </p:nvSpPr>
          <p:spPr bwMode="auto">
            <a:xfrm>
              <a:off x="2332" y="225"/>
              <a:ext cx="62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Toà Nhà</a:t>
              </a:r>
            </a:p>
          </p:txBody>
        </p:sp>
        <p:sp>
          <p:nvSpPr>
            <p:cNvPr id="31758" name="Rectangle 24"/>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1759" name="Rectangle 25"/>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2250" name="Line 26"/>
          <p:cNvSpPr>
            <a:spLocks noChangeShapeType="1"/>
          </p:cNvSpPr>
          <p:nvPr/>
        </p:nvSpPr>
        <p:spPr bwMode="auto">
          <a:xfrm>
            <a:off x="3475355" y="5289550"/>
            <a:ext cx="3475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2251" name="Text Box 27"/>
          <p:cNvSpPr txBox="1">
            <a:spLocks noChangeArrowheads="1"/>
          </p:cNvSpPr>
          <p:nvPr/>
        </p:nvSpPr>
        <p:spPr bwMode="auto">
          <a:xfrm>
            <a:off x="4169684" y="4923970"/>
            <a:ext cx="1231686"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Chứa trong</a:t>
            </a:r>
          </a:p>
        </p:txBody>
      </p:sp>
    </p:spTree>
    <p:extLst>
      <p:ext uri="{BB962C8B-B14F-4D97-AF65-F5344CB8AC3E}">
        <p14:creationId xmlns:p14="http://schemas.microsoft.com/office/powerpoint/2010/main" val="3171028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dissolve">
                                      <p:cBhvr>
                                        <p:cTn id="7" dur="500"/>
                                        <p:tgtEl>
                                          <p:spTgt spid="52228"/>
                                        </p:tgtEl>
                                      </p:cBhvr>
                                    </p:animEffect>
                                  </p:childTnLst>
                                </p:cTn>
                              </p:par>
                              <p:par>
                                <p:cTn id="8" presetID="9" presetClass="entr" presetSubtype="0" fill="hold" nodeType="withEffect">
                                  <p:stCondLst>
                                    <p:cond delay="0"/>
                                  </p:stCondLst>
                                  <p:childTnLst>
                                    <p:set>
                                      <p:cBhvr>
                                        <p:cTn id="9" dur="1" fill="hold">
                                          <p:stCondLst>
                                            <p:cond delay="0"/>
                                          </p:stCondLst>
                                        </p:cTn>
                                        <p:tgtEl>
                                          <p:spTgt spid="52233"/>
                                        </p:tgtEl>
                                        <p:attrNameLst>
                                          <p:attrName>style.visibility</p:attrName>
                                        </p:attrNameLst>
                                      </p:cBhvr>
                                      <p:to>
                                        <p:strVal val="visible"/>
                                      </p:to>
                                    </p:set>
                                    <p:animEffect transition="in" filter="dissolve">
                                      <p:cBhvr>
                                        <p:cTn id="10" dur="500"/>
                                        <p:tgtEl>
                                          <p:spTgt spid="522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238"/>
                                        </p:tgtEl>
                                        <p:attrNameLst>
                                          <p:attrName>style.visibility</p:attrName>
                                        </p:attrNameLst>
                                      </p:cBhvr>
                                      <p:to>
                                        <p:strVal val="visible"/>
                                      </p:to>
                                    </p:set>
                                    <p:animEffect transition="in" filter="dissolve">
                                      <p:cBhvr>
                                        <p:cTn id="13" dur="500"/>
                                        <p:tgtEl>
                                          <p:spTgt spid="5223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2239"/>
                                        </p:tgtEl>
                                        <p:attrNameLst>
                                          <p:attrName>style.visibility</p:attrName>
                                        </p:attrNameLst>
                                      </p:cBhvr>
                                      <p:to>
                                        <p:strVal val="visible"/>
                                      </p:to>
                                    </p:set>
                                    <p:animEffect transition="in" filter="dissolve">
                                      <p:cBhvr>
                                        <p:cTn id="16" dur="500"/>
                                        <p:tgtEl>
                                          <p:spTgt spid="52239"/>
                                        </p:tgtEl>
                                      </p:cBhvr>
                                    </p:animEffect>
                                  </p:childTnLst>
                                </p:cTn>
                              </p:par>
                              <p:par>
                                <p:cTn id="17" presetID="9" presetClass="entr" presetSubtype="0" fill="hold" nodeType="withEffect">
                                  <p:stCondLst>
                                    <p:cond delay="0"/>
                                  </p:stCondLst>
                                  <p:childTnLst>
                                    <p:set>
                                      <p:cBhvr>
                                        <p:cTn id="18" dur="1" fill="hold">
                                          <p:stCondLst>
                                            <p:cond delay="0"/>
                                          </p:stCondLst>
                                        </p:cTn>
                                        <p:tgtEl>
                                          <p:spTgt spid="52240"/>
                                        </p:tgtEl>
                                        <p:attrNameLst>
                                          <p:attrName>style.visibility</p:attrName>
                                        </p:attrNameLst>
                                      </p:cBhvr>
                                      <p:to>
                                        <p:strVal val="visible"/>
                                      </p:to>
                                    </p:set>
                                    <p:animEffect transition="in" filter="dissolve">
                                      <p:cBhvr>
                                        <p:cTn id="19" dur="500"/>
                                        <p:tgtEl>
                                          <p:spTgt spid="52240"/>
                                        </p:tgtEl>
                                      </p:cBhvr>
                                    </p:animEffect>
                                  </p:childTnLst>
                                </p:cTn>
                              </p:par>
                              <p:par>
                                <p:cTn id="20" presetID="9" presetClass="entr" presetSubtype="0" fill="hold" nodeType="withEffect">
                                  <p:stCondLst>
                                    <p:cond delay="0"/>
                                  </p:stCondLst>
                                  <p:childTnLst>
                                    <p:set>
                                      <p:cBhvr>
                                        <p:cTn id="21" dur="1" fill="hold">
                                          <p:stCondLst>
                                            <p:cond delay="0"/>
                                          </p:stCondLst>
                                        </p:cTn>
                                        <p:tgtEl>
                                          <p:spTgt spid="52245"/>
                                        </p:tgtEl>
                                        <p:attrNameLst>
                                          <p:attrName>style.visibility</p:attrName>
                                        </p:attrNameLst>
                                      </p:cBhvr>
                                      <p:to>
                                        <p:strVal val="visible"/>
                                      </p:to>
                                    </p:set>
                                    <p:animEffect transition="in" filter="dissolve">
                                      <p:cBhvr>
                                        <p:cTn id="22" dur="500"/>
                                        <p:tgtEl>
                                          <p:spTgt spid="5224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2250"/>
                                        </p:tgtEl>
                                        <p:attrNameLst>
                                          <p:attrName>style.visibility</p:attrName>
                                        </p:attrNameLst>
                                      </p:cBhvr>
                                      <p:to>
                                        <p:strVal val="visible"/>
                                      </p:to>
                                    </p:set>
                                    <p:animEffect transition="in" filter="dissolve">
                                      <p:cBhvr>
                                        <p:cTn id="25" dur="500"/>
                                        <p:tgtEl>
                                          <p:spTgt spid="5225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2251"/>
                                        </p:tgtEl>
                                        <p:attrNameLst>
                                          <p:attrName>style.visibility</p:attrName>
                                        </p:attrNameLst>
                                      </p:cBhvr>
                                      <p:to>
                                        <p:strVal val="visible"/>
                                      </p:to>
                                    </p:set>
                                    <p:animEffect transition="in" filter="dissolve">
                                      <p:cBhvr>
                                        <p:cTn id="28" dur="500"/>
                                        <p:tgtEl>
                                          <p:spTgt spid="5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8" grpId="0"/>
      <p:bldP spid="52239" grpId="0" animBg="1"/>
      <p:bldP spid="52250" grpId="0" animBg="1"/>
      <p:bldP spid="522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213" y="840738"/>
            <a:ext cx="6169660" cy="627735"/>
          </a:xfrm>
          <a:prstGeom prst="rect">
            <a:avLst/>
          </a:prstGeom>
        </p:spPr>
        <p:txBody>
          <a:bodyPr vert="horz" wrap="square" lIns="0" tIns="12064" rIns="0" bIns="0" rtlCol="0">
            <a:spAutoFit/>
          </a:bodyPr>
          <a:lstStyle/>
          <a:p>
            <a:pPr marL="12698">
              <a:spcBef>
                <a:spcPts val="95"/>
              </a:spcBef>
            </a:pPr>
            <a:r>
              <a:rPr spc="-5" dirty="0"/>
              <a:t>TIẾP </a:t>
            </a:r>
            <a:r>
              <a:rPr spc="-10" dirty="0"/>
              <a:t>CẬN MỘT TỔ</a:t>
            </a:r>
            <a:r>
              <a:rPr spc="-30" dirty="0"/>
              <a:t> </a:t>
            </a:r>
            <a:r>
              <a:rPr spc="-10" dirty="0"/>
              <a:t>CHỨC</a:t>
            </a:r>
          </a:p>
        </p:txBody>
      </p:sp>
      <p:sp>
        <p:nvSpPr>
          <p:cNvPr id="3" name="object 3"/>
          <p:cNvSpPr txBox="1"/>
          <p:nvPr/>
        </p:nvSpPr>
        <p:spPr>
          <a:xfrm>
            <a:off x="1157612" y="1793232"/>
            <a:ext cx="7835900" cy="5567957"/>
          </a:xfrm>
          <a:prstGeom prst="rect">
            <a:avLst/>
          </a:prstGeom>
        </p:spPr>
        <p:txBody>
          <a:bodyPr vert="horz" wrap="square" lIns="0" tIns="113653" rIns="0" bIns="0" rtlCol="0">
            <a:spAutoFit/>
          </a:bodyPr>
          <a:lstStyle/>
          <a:p>
            <a:pPr marL="355565" indent="-342867">
              <a:spcBef>
                <a:spcPts val="894"/>
              </a:spcBef>
              <a:buClr>
                <a:srgbClr val="000099"/>
              </a:buClr>
              <a:buSzPct val="70312"/>
              <a:buFont typeface="Wingdings"/>
              <a:buChar char=""/>
              <a:tabLst>
                <a:tab pos="354930" algn="l"/>
                <a:tab pos="355565" algn="l"/>
              </a:tabLst>
            </a:pPr>
            <a:r>
              <a:rPr sz="3200" b="1" spc="-5" dirty="0">
                <a:latin typeface="Arial"/>
                <a:cs typeface="Arial"/>
              </a:rPr>
              <a:t>Nguyên tắc từ trên</a:t>
            </a:r>
            <a:r>
              <a:rPr sz="3200" b="1" spc="-60" dirty="0">
                <a:latin typeface="Arial"/>
                <a:cs typeface="Arial"/>
              </a:rPr>
              <a:t> </a:t>
            </a:r>
            <a:r>
              <a:rPr sz="3200" b="1" spc="-5" dirty="0">
                <a:latin typeface="Arial"/>
                <a:cs typeface="Arial"/>
              </a:rPr>
              <a:t>xuống</a:t>
            </a:r>
            <a:endParaRPr sz="3200" b="1">
              <a:latin typeface="Arial"/>
              <a:cs typeface="Arial"/>
            </a:endParaRPr>
          </a:p>
          <a:p>
            <a:pPr marL="704147" lvl="1" indent="-347311">
              <a:spcBef>
                <a:spcPts val="690"/>
              </a:spcBef>
              <a:buClr>
                <a:srgbClr val="659999"/>
              </a:buClr>
              <a:buSzPct val="69642"/>
              <a:buFont typeface="Wingdings"/>
              <a:buChar char=""/>
              <a:tabLst>
                <a:tab pos="704147" algn="l"/>
                <a:tab pos="704781" algn="l"/>
              </a:tabLst>
            </a:pPr>
            <a:r>
              <a:rPr sz="2900" spc="-5" dirty="0">
                <a:latin typeface="Arial"/>
                <a:cs typeface="Arial"/>
              </a:rPr>
              <a:t>Tổ </a:t>
            </a:r>
            <a:r>
              <a:rPr sz="2900" dirty="0">
                <a:latin typeface="Arial"/>
                <a:cs typeface="Arial"/>
              </a:rPr>
              <a:t>chức: </a:t>
            </a:r>
            <a:r>
              <a:rPr sz="2900" dirty="0">
                <a:solidFill>
                  <a:srgbClr val="006FC0"/>
                </a:solidFill>
                <a:latin typeface="Arial"/>
                <a:cs typeface="Arial"/>
              </a:rPr>
              <a:t>bộ phận </a:t>
            </a:r>
            <a:r>
              <a:rPr sz="2900" dirty="0">
                <a:latin typeface="Arial"/>
                <a:cs typeface="Arial"/>
              </a:rPr>
              <a:t>cao nhất </a:t>
            </a:r>
            <a:r>
              <a:rPr sz="2900" spc="-5" dirty="0">
                <a:latin typeface="Symbol"/>
                <a:cs typeface="Symbol"/>
              </a:rPr>
              <a:t></a:t>
            </a:r>
            <a:r>
              <a:rPr sz="2900" spc="-5" dirty="0">
                <a:latin typeface="Times New Roman"/>
                <a:cs typeface="Times New Roman"/>
              </a:rPr>
              <a:t> </a:t>
            </a:r>
            <a:r>
              <a:rPr sz="2900" dirty="0">
                <a:latin typeface="Arial"/>
                <a:cs typeface="Arial"/>
              </a:rPr>
              <a:t>thấp</a:t>
            </a:r>
            <a:r>
              <a:rPr sz="2900" spc="65" dirty="0">
                <a:latin typeface="Arial"/>
                <a:cs typeface="Arial"/>
              </a:rPr>
              <a:t> </a:t>
            </a:r>
            <a:r>
              <a:rPr sz="2900" dirty="0">
                <a:latin typeface="Arial"/>
                <a:cs typeface="Arial"/>
              </a:rPr>
              <a:t>nhất</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Quản </a:t>
            </a:r>
            <a:r>
              <a:rPr sz="2900" dirty="0">
                <a:latin typeface="Arial"/>
                <a:cs typeface="Arial"/>
              </a:rPr>
              <a:t>lý: </a:t>
            </a:r>
            <a:r>
              <a:rPr sz="2900" spc="-5" dirty="0">
                <a:solidFill>
                  <a:srgbClr val="006FC0"/>
                </a:solidFill>
                <a:latin typeface="Arial"/>
                <a:cs typeface="Arial"/>
              </a:rPr>
              <a:t>người </a:t>
            </a:r>
            <a:r>
              <a:rPr sz="2900" dirty="0">
                <a:solidFill>
                  <a:srgbClr val="006FC0"/>
                </a:solidFill>
                <a:latin typeface="Arial"/>
                <a:cs typeface="Arial"/>
              </a:rPr>
              <a:t>quản </a:t>
            </a:r>
            <a:r>
              <a:rPr sz="2900" spc="-5" dirty="0">
                <a:solidFill>
                  <a:srgbClr val="006FC0"/>
                </a:solidFill>
                <a:latin typeface="Arial"/>
                <a:cs typeface="Arial"/>
              </a:rPr>
              <a:t>lý </a:t>
            </a:r>
            <a:r>
              <a:rPr sz="2900" dirty="0">
                <a:latin typeface="Arial"/>
                <a:cs typeface="Arial"/>
              </a:rPr>
              <a:t>cao nhất </a:t>
            </a:r>
            <a:r>
              <a:rPr sz="2900" spc="-5" dirty="0">
                <a:latin typeface="Symbol"/>
                <a:cs typeface="Symbol"/>
              </a:rPr>
              <a:t></a:t>
            </a:r>
            <a:r>
              <a:rPr sz="2900" spc="-5" dirty="0">
                <a:latin typeface="Times New Roman"/>
                <a:cs typeface="Times New Roman"/>
              </a:rPr>
              <a:t> </a:t>
            </a:r>
            <a:r>
              <a:rPr sz="2900" dirty="0">
                <a:latin typeface="Arial"/>
                <a:cs typeface="Arial"/>
              </a:rPr>
              <a:t>thấp</a:t>
            </a:r>
            <a:r>
              <a:rPr sz="2900" spc="75" dirty="0">
                <a:latin typeface="Arial"/>
                <a:cs typeface="Arial"/>
              </a:rPr>
              <a:t> </a:t>
            </a:r>
            <a:r>
              <a:rPr sz="2900" dirty="0">
                <a:latin typeface="Arial"/>
                <a:cs typeface="Arial"/>
              </a:rPr>
              <a:t>nhất</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5" dirty="0">
                <a:latin typeface="Arial"/>
                <a:cs typeface="Arial"/>
              </a:rPr>
              <a:t>Nghiệp </a:t>
            </a:r>
            <a:r>
              <a:rPr sz="2900" dirty="0">
                <a:latin typeface="Arial"/>
                <a:cs typeface="Arial"/>
              </a:rPr>
              <a:t>vụ: </a:t>
            </a:r>
            <a:r>
              <a:rPr sz="2900" dirty="0">
                <a:solidFill>
                  <a:srgbClr val="006FC0"/>
                </a:solidFill>
                <a:latin typeface="Arial"/>
                <a:cs typeface="Arial"/>
              </a:rPr>
              <a:t>chức năng </a:t>
            </a:r>
            <a:r>
              <a:rPr sz="2900" dirty="0">
                <a:latin typeface="Arial"/>
                <a:cs typeface="Arial"/>
              </a:rPr>
              <a:t>chung nhất </a:t>
            </a:r>
            <a:r>
              <a:rPr sz="2900" spc="-5" dirty="0">
                <a:latin typeface="Symbol"/>
                <a:cs typeface="Symbol"/>
              </a:rPr>
              <a:t></a:t>
            </a:r>
            <a:r>
              <a:rPr sz="2900" spc="-5" dirty="0">
                <a:latin typeface="Times New Roman"/>
                <a:cs typeface="Times New Roman"/>
              </a:rPr>
              <a:t> </a:t>
            </a:r>
            <a:r>
              <a:rPr sz="2900" dirty="0">
                <a:latin typeface="Arial"/>
                <a:cs typeface="Arial"/>
              </a:rPr>
              <a:t>cụ</a:t>
            </a:r>
            <a:r>
              <a:rPr sz="2900" spc="80" dirty="0">
                <a:latin typeface="Arial"/>
                <a:cs typeface="Arial"/>
              </a:rPr>
              <a:t> </a:t>
            </a:r>
            <a:r>
              <a:rPr sz="2900" spc="-5" dirty="0">
                <a:latin typeface="Arial"/>
                <a:cs typeface="Arial"/>
              </a:rPr>
              <a:t>thể</a:t>
            </a:r>
            <a:endParaRPr sz="2900">
              <a:latin typeface="Arial"/>
              <a:cs typeface="Arial"/>
            </a:endParaRPr>
          </a:p>
          <a:p>
            <a:pPr marL="355565" indent="-342867">
              <a:spcBef>
                <a:spcPts val="755"/>
              </a:spcBef>
              <a:buClr>
                <a:srgbClr val="000099"/>
              </a:buClr>
              <a:buSzPct val="70312"/>
              <a:buFont typeface="Wingdings"/>
              <a:buChar char=""/>
              <a:tabLst>
                <a:tab pos="354930" algn="l"/>
                <a:tab pos="355565" algn="l"/>
              </a:tabLst>
            </a:pPr>
            <a:r>
              <a:rPr sz="3200" b="1" spc="-5" dirty="0">
                <a:latin typeface="Arial"/>
                <a:cs typeface="Arial"/>
              </a:rPr>
              <a:t>Nguyên tắc từ dưới</a:t>
            </a:r>
            <a:r>
              <a:rPr sz="3200" b="1" spc="-60" dirty="0">
                <a:latin typeface="Arial"/>
                <a:cs typeface="Arial"/>
              </a:rPr>
              <a:t> </a:t>
            </a:r>
            <a:r>
              <a:rPr sz="3200" b="1" spc="-5" dirty="0">
                <a:latin typeface="Arial"/>
                <a:cs typeface="Arial"/>
              </a:rPr>
              <a:t>lên</a:t>
            </a:r>
            <a:endParaRPr sz="3200" b="1">
              <a:latin typeface="Arial"/>
              <a:cs typeface="Arial"/>
            </a:endParaRPr>
          </a:p>
          <a:p>
            <a:pPr marL="704147" lvl="1" indent="-347311">
              <a:spcBef>
                <a:spcPts val="685"/>
              </a:spcBef>
              <a:buClr>
                <a:srgbClr val="659999"/>
              </a:buClr>
              <a:buSzPct val="69642"/>
              <a:buFont typeface="Wingdings"/>
              <a:buChar char=""/>
              <a:tabLst>
                <a:tab pos="704147" algn="l"/>
                <a:tab pos="704781" algn="l"/>
              </a:tabLst>
            </a:pPr>
            <a:r>
              <a:rPr sz="2900" spc="-10" dirty="0">
                <a:latin typeface="Arial"/>
                <a:cs typeface="Arial"/>
              </a:rPr>
              <a:t>Từ </a:t>
            </a:r>
            <a:r>
              <a:rPr sz="2900" dirty="0">
                <a:latin typeface="Arial"/>
                <a:cs typeface="Arial"/>
              </a:rPr>
              <a:t>chỗ </a:t>
            </a:r>
            <a:r>
              <a:rPr sz="2900" spc="-5" dirty="0">
                <a:latin typeface="Arial"/>
                <a:cs typeface="Arial"/>
              </a:rPr>
              <a:t>làm</a:t>
            </a:r>
            <a:r>
              <a:rPr sz="2900" spc="15" dirty="0">
                <a:latin typeface="Arial"/>
                <a:cs typeface="Arial"/>
              </a:rPr>
              <a:t> </a:t>
            </a:r>
            <a:r>
              <a:rPr sz="2900" dirty="0">
                <a:latin typeface="Arial"/>
                <a:cs typeface="Arial"/>
              </a:rPr>
              <a:t>việc</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10" dirty="0">
                <a:latin typeface="Arial"/>
                <a:cs typeface="Arial"/>
              </a:rPr>
              <a:t>Từ </a:t>
            </a:r>
            <a:r>
              <a:rPr sz="2900" dirty="0">
                <a:latin typeface="Arial"/>
                <a:cs typeface="Arial"/>
              </a:rPr>
              <a:t>công việc cụ </a:t>
            </a:r>
            <a:r>
              <a:rPr sz="2900" spc="-5" dirty="0">
                <a:latin typeface="Arial"/>
                <a:cs typeface="Arial"/>
              </a:rPr>
              <a:t>thể</a:t>
            </a:r>
            <a:endParaRPr sz="2900">
              <a:latin typeface="Arial"/>
              <a:cs typeface="Arial"/>
            </a:endParaRPr>
          </a:p>
          <a:p>
            <a:pPr marL="704147" lvl="1" indent="-347311">
              <a:spcBef>
                <a:spcPts val="669"/>
              </a:spcBef>
              <a:buClr>
                <a:srgbClr val="659999"/>
              </a:buClr>
              <a:buSzPct val="69642"/>
              <a:buFont typeface="Wingdings"/>
              <a:buChar char=""/>
              <a:tabLst>
                <a:tab pos="704147" algn="l"/>
                <a:tab pos="704781" algn="l"/>
              </a:tabLst>
            </a:pPr>
            <a:r>
              <a:rPr sz="2900" spc="-10" dirty="0">
                <a:latin typeface="Arial"/>
                <a:cs typeface="Arial"/>
              </a:rPr>
              <a:t>Từ </a:t>
            </a:r>
            <a:r>
              <a:rPr sz="2900" spc="-5" dirty="0">
                <a:latin typeface="Arial"/>
                <a:cs typeface="Arial"/>
              </a:rPr>
              <a:t>một người </a:t>
            </a:r>
            <a:r>
              <a:rPr sz="2900" dirty="0">
                <a:latin typeface="Arial"/>
                <a:cs typeface="Arial"/>
              </a:rPr>
              <a:t>cụ</a:t>
            </a:r>
            <a:r>
              <a:rPr sz="2900" spc="30" dirty="0">
                <a:latin typeface="Arial"/>
                <a:cs typeface="Arial"/>
              </a:rPr>
              <a:t> </a:t>
            </a:r>
            <a:r>
              <a:rPr sz="2900" spc="-5" dirty="0">
                <a:latin typeface="Arial"/>
                <a:cs typeface="Arial"/>
              </a:rPr>
              <a:t>thể</a:t>
            </a:r>
            <a:endParaRPr sz="2900">
              <a:latin typeface="Arial"/>
              <a:cs typeface="Arial"/>
            </a:endParaRPr>
          </a:p>
          <a:p>
            <a:pPr marL="704147" lvl="1" indent="-347311">
              <a:spcBef>
                <a:spcPts val="675"/>
              </a:spcBef>
              <a:buClr>
                <a:srgbClr val="659999"/>
              </a:buClr>
              <a:buSzPct val="69642"/>
              <a:buFont typeface="Wingdings"/>
              <a:buChar char=""/>
              <a:tabLst>
                <a:tab pos="704147" algn="l"/>
                <a:tab pos="704781" algn="l"/>
              </a:tabLst>
            </a:pPr>
            <a:r>
              <a:rPr sz="2900" spc="-5" dirty="0">
                <a:latin typeface="Arial"/>
                <a:cs typeface="Arial"/>
              </a:rPr>
              <a:t>Tích hợp </a:t>
            </a:r>
            <a:r>
              <a:rPr sz="2900" dirty="0">
                <a:latin typeface="Arial"/>
                <a:cs typeface="Arial"/>
              </a:rPr>
              <a:t>dần</a:t>
            </a:r>
            <a:r>
              <a:rPr sz="2900" spc="21" dirty="0">
                <a:latin typeface="Arial"/>
                <a:cs typeface="Arial"/>
              </a:rPr>
              <a:t> </a:t>
            </a:r>
            <a:r>
              <a:rPr sz="2900" spc="-5" dirty="0">
                <a:latin typeface="Arial"/>
                <a:cs typeface="Arial"/>
              </a:rPr>
              <a:t>lên</a:t>
            </a:r>
            <a:endParaRPr sz="29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855A21CA-6BDB-48A4-9F13-9790F985CD6F}" type="slidenum">
              <a:rPr lang="en-US" smtClean="0">
                <a:solidFill>
                  <a:srgbClr val="000000"/>
                </a:solidFill>
              </a:rPr>
              <a:pPr algn="ctr" eaLnBrk="1" hangingPunct="1"/>
              <a:t>60</a:t>
            </a:fld>
            <a:endParaRPr lang="en-US" smtClean="0">
              <a:solidFill>
                <a:srgbClr val="000000"/>
              </a:solidFill>
            </a:endParaRPr>
          </a:p>
        </p:txBody>
      </p:sp>
      <p:sp>
        <p:nvSpPr>
          <p:cNvPr id="32771" name="Rectangle 3"/>
          <p:cNvSpPr>
            <a:spLocks noGrp="1" noChangeArrowheads="1"/>
          </p:cNvSpPr>
          <p:nvPr>
            <p:ph type="body" idx="1"/>
          </p:nvPr>
        </p:nvSpPr>
        <p:spPr>
          <a:xfrm>
            <a:off x="534670" y="419806"/>
            <a:ext cx="9624060" cy="3190522"/>
          </a:xfrm>
        </p:spPr>
        <p:txBody>
          <a:bodyPr/>
          <a:lstStyle/>
          <a:p>
            <a:pPr eaLnBrk="1" hangingPunct="1">
              <a:lnSpc>
                <a:spcPct val="150000"/>
              </a:lnSpc>
            </a:pPr>
            <a:r>
              <a:rPr lang="en-US" smtClean="0"/>
              <a:t>Xác định mối kết hợp association:</a:t>
            </a:r>
          </a:p>
          <a:p>
            <a:pPr lvl="1" eaLnBrk="1" hangingPunct="1">
              <a:lnSpc>
                <a:spcPct val="150000"/>
              </a:lnSpc>
            </a:pPr>
            <a:r>
              <a:rPr lang="en-US" smtClean="0"/>
              <a:t>Các mẫu xác định mối kết hợp:</a:t>
            </a:r>
          </a:p>
          <a:p>
            <a:pPr lvl="2" eaLnBrk="1" hangingPunct="1">
              <a:lnSpc>
                <a:spcPct val="150000"/>
              </a:lnSpc>
            </a:pPr>
            <a:r>
              <a:rPr lang="en-US" smtClean="0"/>
              <a:t>Mối kết hợp truyền thông, liên lạc (communication): </a:t>
            </a:r>
            <a:r>
              <a:rPr lang="en-US" i="1" smtClean="0"/>
              <a:t>đặt tới, trao đổi với, gửi cho, tiếp nhận từ,…</a:t>
            </a:r>
            <a:r>
              <a:rPr lang="en-US" smtClean="0"/>
              <a:t> </a:t>
            </a:r>
          </a:p>
        </p:txBody>
      </p:sp>
      <p:grpSp>
        <p:nvGrpSpPr>
          <p:cNvPr id="53252" name="Group 4"/>
          <p:cNvGrpSpPr>
            <a:grpSpLocks/>
          </p:cNvGrpSpPr>
          <p:nvPr/>
        </p:nvGrpSpPr>
        <p:grpSpPr bwMode="auto">
          <a:xfrm>
            <a:off x="1782235" y="4365980"/>
            <a:ext cx="1652279" cy="619213"/>
            <a:chOff x="2176" y="172"/>
            <a:chExt cx="1194" cy="551"/>
          </a:xfrm>
        </p:grpSpPr>
        <p:sp>
          <p:nvSpPr>
            <p:cNvPr id="32792" name="Rectangle 5"/>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2793" name="Rectangle 6"/>
            <p:cNvSpPr>
              <a:spLocks noChangeArrowheads="1"/>
            </p:cNvSpPr>
            <p:nvPr/>
          </p:nvSpPr>
          <p:spPr bwMode="auto">
            <a:xfrm>
              <a:off x="2332" y="225"/>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Đơn Hàng</a:t>
              </a:r>
            </a:p>
          </p:txBody>
        </p:sp>
        <p:sp>
          <p:nvSpPr>
            <p:cNvPr id="32794" name="Rectangle 7"/>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2795" name="Rectangle 8"/>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53257" name="Group 9"/>
          <p:cNvGrpSpPr>
            <a:grpSpLocks/>
          </p:cNvGrpSpPr>
          <p:nvPr/>
        </p:nvGrpSpPr>
        <p:grpSpPr bwMode="auto">
          <a:xfrm>
            <a:off x="6950712" y="4365980"/>
            <a:ext cx="1652279" cy="619213"/>
            <a:chOff x="2176" y="172"/>
            <a:chExt cx="1194" cy="551"/>
          </a:xfrm>
        </p:grpSpPr>
        <p:sp>
          <p:nvSpPr>
            <p:cNvPr id="32788" name="Rectangle 10"/>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2789" name="Rectangle 11"/>
            <p:cNvSpPr>
              <a:spLocks noChangeArrowheads="1"/>
            </p:cNvSpPr>
            <p:nvPr/>
          </p:nvSpPr>
          <p:spPr bwMode="auto">
            <a:xfrm>
              <a:off x="2332" y="225"/>
              <a:ext cx="77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Nhà CCấp</a:t>
              </a:r>
            </a:p>
          </p:txBody>
        </p:sp>
        <p:sp>
          <p:nvSpPr>
            <p:cNvPr id="32790" name="Rectangle 12"/>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2791" name="Rectangle 13"/>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3262" name="Text Box 14"/>
          <p:cNvSpPr txBox="1">
            <a:spLocks noChangeArrowheads="1"/>
          </p:cNvSpPr>
          <p:nvPr/>
        </p:nvSpPr>
        <p:spPr bwMode="auto">
          <a:xfrm>
            <a:off x="4010026" y="4282018"/>
            <a:ext cx="858186"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Đặt tới</a:t>
            </a:r>
          </a:p>
        </p:txBody>
      </p:sp>
      <p:sp>
        <p:nvSpPr>
          <p:cNvPr id="53263" name="Line 15"/>
          <p:cNvSpPr>
            <a:spLocks noChangeShapeType="1"/>
          </p:cNvSpPr>
          <p:nvPr/>
        </p:nvSpPr>
        <p:spPr bwMode="auto">
          <a:xfrm>
            <a:off x="3475355" y="4785783"/>
            <a:ext cx="3475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53264" name="Group 16"/>
          <p:cNvGrpSpPr>
            <a:grpSpLocks/>
          </p:cNvGrpSpPr>
          <p:nvPr/>
        </p:nvGrpSpPr>
        <p:grpSpPr bwMode="auto">
          <a:xfrm>
            <a:off x="1578021" y="5793318"/>
            <a:ext cx="1897336" cy="619213"/>
            <a:chOff x="2176" y="172"/>
            <a:chExt cx="1194" cy="551"/>
          </a:xfrm>
        </p:grpSpPr>
        <p:sp>
          <p:nvSpPr>
            <p:cNvPr id="32784" name="Rectangle 17"/>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2785" name="Rectangle 18"/>
            <p:cNvSpPr>
              <a:spLocks noChangeArrowheads="1"/>
            </p:cNvSpPr>
            <p:nvPr/>
          </p:nvSpPr>
          <p:spPr bwMode="auto">
            <a:xfrm>
              <a:off x="2333" y="225"/>
              <a:ext cx="86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Bản Yêu Cầu</a:t>
              </a:r>
            </a:p>
          </p:txBody>
        </p:sp>
        <p:sp>
          <p:nvSpPr>
            <p:cNvPr id="32786" name="Rectangle 19"/>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2787" name="Rectangle 20"/>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53269" name="Group 21"/>
          <p:cNvGrpSpPr>
            <a:grpSpLocks/>
          </p:cNvGrpSpPr>
          <p:nvPr/>
        </p:nvGrpSpPr>
        <p:grpSpPr bwMode="auto">
          <a:xfrm>
            <a:off x="6950712" y="5793318"/>
            <a:ext cx="1652279" cy="619213"/>
            <a:chOff x="2176" y="172"/>
            <a:chExt cx="1194" cy="551"/>
          </a:xfrm>
        </p:grpSpPr>
        <p:sp>
          <p:nvSpPr>
            <p:cNvPr id="32780" name="Rectangle 22"/>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2781" name="Rectangle 23"/>
            <p:cNvSpPr>
              <a:spLocks noChangeArrowheads="1"/>
            </p:cNvSpPr>
            <p:nvPr/>
          </p:nvSpPr>
          <p:spPr bwMode="auto">
            <a:xfrm>
              <a:off x="2332" y="225"/>
              <a:ext cx="82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Phòng Ban</a:t>
              </a:r>
            </a:p>
          </p:txBody>
        </p:sp>
        <p:sp>
          <p:nvSpPr>
            <p:cNvPr id="32782" name="Rectangle 24"/>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2783" name="Rectangle 25"/>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3274" name="Line 26"/>
          <p:cNvSpPr>
            <a:spLocks noChangeShapeType="1"/>
          </p:cNvSpPr>
          <p:nvPr/>
        </p:nvSpPr>
        <p:spPr bwMode="auto">
          <a:xfrm>
            <a:off x="3475355" y="6129161"/>
            <a:ext cx="3475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3275" name="Text Box 27"/>
          <p:cNvSpPr txBox="1">
            <a:spLocks noChangeArrowheads="1"/>
          </p:cNvSpPr>
          <p:nvPr/>
        </p:nvSpPr>
        <p:spPr bwMode="auto">
          <a:xfrm>
            <a:off x="4169685" y="5763581"/>
            <a:ext cx="866201"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Gửi tới</a:t>
            </a:r>
          </a:p>
        </p:txBody>
      </p:sp>
    </p:spTree>
    <p:extLst>
      <p:ext uri="{BB962C8B-B14F-4D97-AF65-F5344CB8AC3E}">
        <p14:creationId xmlns:p14="http://schemas.microsoft.com/office/powerpoint/2010/main" val="1246208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dissolve">
                                      <p:cBhvr>
                                        <p:cTn id="7" dur="500"/>
                                        <p:tgtEl>
                                          <p:spTgt spid="53252"/>
                                        </p:tgtEl>
                                      </p:cBhvr>
                                    </p:animEffect>
                                  </p:childTnLst>
                                </p:cTn>
                              </p:par>
                              <p:par>
                                <p:cTn id="8" presetID="9" presetClass="entr" presetSubtype="0" fill="hold" nodeType="withEffect">
                                  <p:stCondLst>
                                    <p:cond delay="0"/>
                                  </p:stCondLst>
                                  <p:childTnLst>
                                    <p:set>
                                      <p:cBhvr>
                                        <p:cTn id="9" dur="1" fill="hold">
                                          <p:stCondLst>
                                            <p:cond delay="0"/>
                                          </p:stCondLst>
                                        </p:cTn>
                                        <p:tgtEl>
                                          <p:spTgt spid="53257"/>
                                        </p:tgtEl>
                                        <p:attrNameLst>
                                          <p:attrName>style.visibility</p:attrName>
                                        </p:attrNameLst>
                                      </p:cBhvr>
                                      <p:to>
                                        <p:strVal val="visible"/>
                                      </p:to>
                                    </p:set>
                                    <p:animEffect transition="in" filter="dissolve">
                                      <p:cBhvr>
                                        <p:cTn id="10" dur="500"/>
                                        <p:tgtEl>
                                          <p:spTgt spid="5325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262"/>
                                        </p:tgtEl>
                                        <p:attrNameLst>
                                          <p:attrName>style.visibility</p:attrName>
                                        </p:attrNameLst>
                                      </p:cBhvr>
                                      <p:to>
                                        <p:strVal val="visible"/>
                                      </p:to>
                                    </p:set>
                                    <p:animEffect transition="in" filter="dissolve">
                                      <p:cBhvr>
                                        <p:cTn id="13" dur="500"/>
                                        <p:tgtEl>
                                          <p:spTgt spid="5326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263"/>
                                        </p:tgtEl>
                                        <p:attrNameLst>
                                          <p:attrName>style.visibility</p:attrName>
                                        </p:attrNameLst>
                                      </p:cBhvr>
                                      <p:to>
                                        <p:strVal val="visible"/>
                                      </p:to>
                                    </p:set>
                                    <p:animEffect transition="in" filter="dissolve">
                                      <p:cBhvr>
                                        <p:cTn id="16" dur="500"/>
                                        <p:tgtEl>
                                          <p:spTgt spid="53263"/>
                                        </p:tgtEl>
                                      </p:cBhvr>
                                    </p:animEffect>
                                  </p:childTnLst>
                                </p:cTn>
                              </p:par>
                              <p:par>
                                <p:cTn id="17" presetID="9" presetClass="entr" presetSubtype="0" fill="hold" nodeType="withEffect">
                                  <p:stCondLst>
                                    <p:cond delay="0"/>
                                  </p:stCondLst>
                                  <p:childTnLst>
                                    <p:set>
                                      <p:cBhvr>
                                        <p:cTn id="18" dur="1" fill="hold">
                                          <p:stCondLst>
                                            <p:cond delay="0"/>
                                          </p:stCondLst>
                                        </p:cTn>
                                        <p:tgtEl>
                                          <p:spTgt spid="53264"/>
                                        </p:tgtEl>
                                        <p:attrNameLst>
                                          <p:attrName>style.visibility</p:attrName>
                                        </p:attrNameLst>
                                      </p:cBhvr>
                                      <p:to>
                                        <p:strVal val="visible"/>
                                      </p:to>
                                    </p:set>
                                    <p:animEffect transition="in" filter="dissolve">
                                      <p:cBhvr>
                                        <p:cTn id="19" dur="500"/>
                                        <p:tgtEl>
                                          <p:spTgt spid="53264"/>
                                        </p:tgtEl>
                                      </p:cBhvr>
                                    </p:animEffect>
                                  </p:childTnLst>
                                </p:cTn>
                              </p:par>
                              <p:par>
                                <p:cTn id="20" presetID="9" presetClass="entr" presetSubtype="0" fill="hold" nodeType="withEffect">
                                  <p:stCondLst>
                                    <p:cond delay="0"/>
                                  </p:stCondLst>
                                  <p:childTnLst>
                                    <p:set>
                                      <p:cBhvr>
                                        <p:cTn id="21" dur="1" fill="hold">
                                          <p:stCondLst>
                                            <p:cond delay="0"/>
                                          </p:stCondLst>
                                        </p:cTn>
                                        <p:tgtEl>
                                          <p:spTgt spid="53269"/>
                                        </p:tgtEl>
                                        <p:attrNameLst>
                                          <p:attrName>style.visibility</p:attrName>
                                        </p:attrNameLst>
                                      </p:cBhvr>
                                      <p:to>
                                        <p:strVal val="visible"/>
                                      </p:to>
                                    </p:set>
                                    <p:animEffect transition="in" filter="dissolve">
                                      <p:cBhvr>
                                        <p:cTn id="22" dur="500"/>
                                        <p:tgtEl>
                                          <p:spTgt spid="5326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3274"/>
                                        </p:tgtEl>
                                        <p:attrNameLst>
                                          <p:attrName>style.visibility</p:attrName>
                                        </p:attrNameLst>
                                      </p:cBhvr>
                                      <p:to>
                                        <p:strVal val="visible"/>
                                      </p:to>
                                    </p:set>
                                    <p:animEffect transition="in" filter="dissolve">
                                      <p:cBhvr>
                                        <p:cTn id="25" dur="500"/>
                                        <p:tgtEl>
                                          <p:spTgt spid="5327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3275"/>
                                        </p:tgtEl>
                                        <p:attrNameLst>
                                          <p:attrName>style.visibility</p:attrName>
                                        </p:attrNameLst>
                                      </p:cBhvr>
                                      <p:to>
                                        <p:strVal val="visible"/>
                                      </p:to>
                                    </p:set>
                                    <p:animEffect transition="in" filter="dissolve">
                                      <p:cBhvr>
                                        <p:cTn id="28"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2" grpId="0"/>
      <p:bldP spid="53263" grpId="0" animBg="1"/>
      <p:bldP spid="53274" grpId="0" animBg="1"/>
      <p:bldP spid="5327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DBB4D9E4-01B9-4E6C-AC21-DAA6F3651BD0}" type="slidenum">
              <a:rPr lang="en-US" smtClean="0">
                <a:solidFill>
                  <a:srgbClr val="000000"/>
                </a:solidFill>
              </a:rPr>
              <a:pPr algn="ctr" eaLnBrk="1" hangingPunct="1"/>
              <a:t>61</a:t>
            </a:fld>
            <a:endParaRPr lang="en-US" smtClean="0">
              <a:solidFill>
                <a:srgbClr val="000000"/>
              </a:solidFill>
            </a:endParaRPr>
          </a:p>
        </p:txBody>
      </p:sp>
      <p:sp>
        <p:nvSpPr>
          <p:cNvPr id="33795" name="Rectangle 3"/>
          <p:cNvSpPr>
            <a:spLocks noGrp="1" noChangeArrowheads="1"/>
          </p:cNvSpPr>
          <p:nvPr>
            <p:ph type="body" idx="1"/>
          </p:nvPr>
        </p:nvSpPr>
        <p:spPr>
          <a:xfrm>
            <a:off x="534670" y="503767"/>
            <a:ext cx="9624060" cy="3190522"/>
          </a:xfrm>
        </p:spPr>
        <p:txBody>
          <a:bodyPr/>
          <a:lstStyle/>
          <a:p>
            <a:pPr algn="just" eaLnBrk="1" hangingPunct="1">
              <a:lnSpc>
                <a:spcPct val="150000"/>
              </a:lnSpc>
            </a:pPr>
            <a:r>
              <a:rPr lang="en-US" smtClean="0"/>
              <a:t>Xác định mối kết hợp association:</a:t>
            </a:r>
          </a:p>
          <a:p>
            <a:pPr lvl="1" algn="just" eaLnBrk="1" hangingPunct="1">
              <a:lnSpc>
                <a:spcPct val="150000"/>
              </a:lnSpc>
            </a:pPr>
            <a:r>
              <a:rPr lang="en-US" smtClean="0"/>
              <a:t>Mối kết hợp phản thân: là mối quan hệ được thiết lập giữa một đối tượng của một lớp với một đối tượng khác cũng thuộc lớp đó.</a:t>
            </a:r>
          </a:p>
        </p:txBody>
      </p:sp>
      <p:grpSp>
        <p:nvGrpSpPr>
          <p:cNvPr id="70660" name="Group 4"/>
          <p:cNvGrpSpPr>
            <a:grpSpLocks/>
          </p:cNvGrpSpPr>
          <p:nvPr/>
        </p:nvGrpSpPr>
        <p:grpSpPr bwMode="auto">
          <a:xfrm>
            <a:off x="1336677" y="4282018"/>
            <a:ext cx="1652279" cy="619213"/>
            <a:chOff x="2176" y="172"/>
            <a:chExt cx="1194" cy="551"/>
          </a:xfrm>
        </p:grpSpPr>
        <p:sp>
          <p:nvSpPr>
            <p:cNvPr id="33812" name="Rectangle 5"/>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3813" name="Rectangle 6"/>
            <p:cNvSpPr>
              <a:spLocks noChangeArrowheads="1"/>
            </p:cNvSpPr>
            <p:nvPr/>
          </p:nvSpPr>
          <p:spPr bwMode="auto">
            <a:xfrm>
              <a:off x="2332" y="225"/>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Nhân Viên</a:t>
              </a:r>
            </a:p>
          </p:txBody>
        </p:sp>
        <p:sp>
          <p:nvSpPr>
            <p:cNvPr id="33814" name="Rectangle 7"/>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3815" name="Rectangle 8"/>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70665" name="Group 9"/>
          <p:cNvGrpSpPr>
            <a:grpSpLocks/>
          </p:cNvGrpSpPr>
          <p:nvPr/>
        </p:nvGrpSpPr>
        <p:grpSpPr bwMode="auto">
          <a:xfrm>
            <a:off x="6772487" y="4282018"/>
            <a:ext cx="1940036" cy="619213"/>
            <a:chOff x="2176" y="172"/>
            <a:chExt cx="1194" cy="551"/>
          </a:xfrm>
        </p:grpSpPr>
        <p:sp>
          <p:nvSpPr>
            <p:cNvPr id="33808" name="Rectangle 10"/>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3809" name="Rectangle 11"/>
            <p:cNvSpPr>
              <a:spLocks noChangeArrowheads="1"/>
            </p:cNvSpPr>
            <p:nvPr/>
          </p:nvSpPr>
          <p:spPr bwMode="auto">
            <a:xfrm>
              <a:off x="2331" y="225"/>
              <a:ext cx="77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Thành Phần</a:t>
              </a:r>
            </a:p>
          </p:txBody>
        </p:sp>
        <p:sp>
          <p:nvSpPr>
            <p:cNvPr id="33810" name="Rectangle 12"/>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3811" name="Rectangle 13"/>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33798" name="Line 28"/>
          <p:cNvSpPr>
            <a:spLocks noChangeShapeType="1"/>
          </p:cNvSpPr>
          <p:nvPr/>
        </p:nvSpPr>
        <p:spPr bwMode="auto">
          <a:xfrm>
            <a:off x="2049568" y="4869744"/>
            <a:ext cx="0" cy="587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3799" name="Line 29"/>
          <p:cNvSpPr>
            <a:spLocks noChangeShapeType="1"/>
          </p:cNvSpPr>
          <p:nvPr/>
        </p:nvSpPr>
        <p:spPr bwMode="auto">
          <a:xfrm>
            <a:off x="2049568" y="5457472"/>
            <a:ext cx="18713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3800" name="Line 30"/>
          <p:cNvSpPr>
            <a:spLocks noChangeShapeType="1"/>
          </p:cNvSpPr>
          <p:nvPr/>
        </p:nvSpPr>
        <p:spPr bwMode="auto">
          <a:xfrm>
            <a:off x="3920913" y="4701822"/>
            <a:ext cx="0" cy="755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3801" name="Line 31"/>
          <p:cNvSpPr>
            <a:spLocks noChangeShapeType="1"/>
          </p:cNvSpPr>
          <p:nvPr/>
        </p:nvSpPr>
        <p:spPr bwMode="auto">
          <a:xfrm flipH="1">
            <a:off x="3029798" y="4701822"/>
            <a:ext cx="8911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3802" name="Text Box 32"/>
          <p:cNvSpPr txBox="1">
            <a:spLocks noChangeArrowheads="1"/>
          </p:cNvSpPr>
          <p:nvPr/>
        </p:nvSpPr>
        <p:spPr bwMode="auto">
          <a:xfrm>
            <a:off x="2922121" y="5427738"/>
            <a:ext cx="86940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Quản lý</a:t>
            </a:r>
          </a:p>
        </p:txBody>
      </p:sp>
      <p:sp>
        <p:nvSpPr>
          <p:cNvPr id="33803" name="Line 33"/>
          <p:cNvSpPr>
            <a:spLocks noChangeShapeType="1"/>
          </p:cNvSpPr>
          <p:nvPr/>
        </p:nvSpPr>
        <p:spPr bwMode="auto">
          <a:xfrm>
            <a:off x="7485380" y="4869744"/>
            <a:ext cx="0" cy="4198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3804" name="Line 34"/>
          <p:cNvSpPr>
            <a:spLocks noChangeShapeType="1"/>
          </p:cNvSpPr>
          <p:nvPr/>
        </p:nvSpPr>
        <p:spPr bwMode="auto">
          <a:xfrm>
            <a:off x="7485380" y="5289550"/>
            <a:ext cx="22277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3805" name="Line 35"/>
          <p:cNvSpPr>
            <a:spLocks noChangeShapeType="1"/>
          </p:cNvSpPr>
          <p:nvPr/>
        </p:nvSpPr>
        <p:spPr bwMode="auto">
          <a:xfrm>
            <a:off x="9713172" y="4617861"/>
            <a:ext cx="0" cy="671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3806" name="Line 36"/>
          <p:cNvSpPr>
            <a:spLocks noChangeShapeType="1"/>
          </p:cNvSpPr>
          <p:nvPr/>
        </p:nvSpPr>
        <p:spPr bwMode="auto">
          <a:xfrm flipH="1">
            <a:off x="8732944" y="4617861"/>
            <a:ext cx="9802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3807" name="Text Box 37"/>
          <p:cNvSpPr txBox="1">
            <a:spLocks noChangeArrowheads="1"/>
          </p:cNvSpPr>
          <p:nvPr/>
        </p:nvSpPr>
        <p:spPr bwMode="auto">
          <a:xfrm>
            <a:off x="7912374" y="5343777"/>
            <a:ext cx="1118834"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Chứa trong</a:t>
            </a:r>
          </a:p>
        </p:txBody>
      </p:sp>
    </p:spTree>
    <p:extLst>
      <p:ext uri="{BB962C8B-B14F-4D97-AF65-F5344CB8AC3E}">
        <p14:creationId xmlns:p14="http://schemas.microsoft.com/office/powerpoint/2010/main" val="1951890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dissolve">
                                      <p:cBhvr>
                                        <p:cTn id="7" dur="500"/>
                                        <p:tgtEl>
                                          <p:spTgt spid="70660"/>
                                        </p:tgtEl>
                                      </p:cBhvr>
                                    </p:animEffect>
                                  </p:childTnLst>
                                </p:cTn>
                              </p:par>
                              <p:par>
                                <p:cTn id="8" presetID="9" presetClass="entr" presetSubtype="0" fill="hold" nodeType="withEffect">
                                  <p:stCondLst>
                                    <p:cond delay="0"/>
                                  </p:stCondLst>
                                  <p:childTnLst>
                                    <p:set>
                                      <p:cBhvr>
                                        <p:cTn id="9" dur="1" fill="hold">
                                          <p:stCondLst>
                                            <p:cond delay="0"/>
                                          </p:stCondLst>
                                        </p:cTn>
                                        <p:tgtEl>
                                          <p:spTgt spid="70665"/>
                                        </p:tgtEl>
                                        <p:attrNameLst>
                                          <p:attrName>style.visibility</p:attrName>
                                        </p:attrNameLst>
                                      </p:cBhvr>
                                      <p:to>
                                        <p:strVal val="visible"/>
                                      </p:to>
                                    </p:set>
                                    <p:animEffect transition="in" filter="dissolve">
                                      <p:cBhvr>
                                        <p:cTn id="10" dur="500"/>
                                        <p:tgtEl>
                                          <p:spTgt spid="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A0139E7D-A8DD-427F-AE47-E0C744F457CF}" type="slidenum">
              <a:rPr lang="en-US" smtClean="0">
                <a:solidFill>
                  <a:srgbClr val="000000"/>
                </a:solidFill>
              </a:rPr>
              <a:pPr algn="ctr" eaLnBrk="1" hangingPunct="1"/>
              <a:t>62</a:t>
            </a:fld>
            <a:endParaRPr lang="en-US" smtClean="0">
              <a:solidFill>
                <a:srgbClr val="000000"/>
              </a:solidFill>
            </a:endParaRPr>
          </a:p>
        </p:txBody>
      </p:sp>
      <p:sp>
        <p:nvSpPr>
          <p:cNvPr id="34819" name="Rectangle 3"/>
          <p:cNvSpPr>
            <a:spLocks noGrp="1" noChangeArrowheads="1"/>
          </p:cNvSpPr>
          <p:nvPr>
            <p:ph type="body" idx="1"/>
          </p:nvPr>
        </p:nvSpPr>
        <p:spPr>
          <a:xfrm>
            <a:off x="534670" y="1016281"/>
            <a:ext cx="9624060" cy="1166709"/>
          </a:xfrm>
        </p:spPr>
        <p:txBody>
          <a:bodyPr/>
          <a:lstStyle/>
          <a:p>
            <a:pPr eaLnBrk="1" hangingPunct="1"/>
            <a:r>
              <a:rPr lang="en-US" smtClean="0"/>
              <a:t>Xác định mối kết hợp association:</a:t>
            </a:r>
          </a:p>
          <a:p>
            <a:pPr lvl="1" eaLnBrk="1" hangingPunct="1"/>
            <a:r>
              <a:rPr lang="en-US" smtClean="0"/>
              <a:t>Ví dụ: hệ thống ATM </a:t>
            </a:r>
          </a:p>
        </p:txBody>
      </p:sp>
      <p:grpSp>
        <p:nvGrpSpPr>
          <p:cNvPr id="34820" name="Group 6"/>
          <p:cNvGrpSpPr>
            <a:grpSpLocks/>
          </p:cNvGrpSpPr>
          <p:nvPr/>
        </p:nvGrpSpPr>
        <p:grpSpPr bwMode="auto">
          <a:xfrm>
            <a:off x="7026828" y="4430700"/>
            <a:ext cx="1306971" cy="619213"/>
            <a:chOff x="4372" y="1475"/>
            <a:chExt cx="945" cy="550"/>
          </a:xfrm>
        </p:grpSpPr>
        <p:sp>
          <p:nvSpPr>
            <p:cNvPr id="34861" name="Rectangle 7"/>
            <p:cNvSpPr>
              <a:spLocks noChangeArrowheads="1"/>
            </p:cNvSpPr>
            <p:nvPr/>
          </p:nvSpPr>
          <p:spPr bwMode="auto">
            <a:xfrm>
              <a:off x="4372" y="1475"/>
              <a:ext cx="945"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62" name="Rectangle 8"/>
            <p:cNvSpPr>
              <a:spLocks noChangeArrowheads="1"/>
            </p:cNvSpPr>
            <p:nvPr/>
          </p:nvSpPr>
          <p:spPr bwMode="auto">
            <a:xfrm>
              <a:off x="4522" y="1528"/>
              <a:ext cx="65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MáyATM</a:t>
              </a:r>
            </a:p>
          </p:txBody>
        </p:sp>
        <p:sp>
          <p:nvSpPr>
            <p:cNvPr id="34863" name="Rectangle 9"/>
            <p:cNvSpPr>
              <a:spLocks noChangeArrowheads="1"/>
            </p:cNvSpPr>
            <p:nvPr/>
          </p:nvSpPr>
          <p:spPr bwMode="auto">
            <a:xfrm>
              <a:off x="4372" y="1776"/>
              <a:ext cx="945"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64" name="Rectangle 10"/>
            <p:cNvSpPr>
              <a:spLocks noChangeArrowheads="1"/>
            </p:cNvSpPr>
            <p:nvPr/>
          </p:nvSpPr>
          <p:spPr bwMode="auto">
            <a:xfrm>
              <a:off x="4372" y="1887"/>
              <a:ext cx="945"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4821" name="Group 11"/>
          <p:cNvGrpSpPr>
            <a:grpSpLocks/>
          </p:cNvGrpSpPr>
          <p:nvPr/>
        </p:nvGrpSpPr>
        <p:grpSpPr bwMode="auto">
          <a:xfrm>
            <a:off x="3989606" y="2964879"/>
            <a:ext cx="1652279" cy="619213"/>
            <a:chOff x="2176" y="172"/>
            <a:chExt cx="1194" cy="551"/>
          </a:xfrm>
        </p:grpSpPr>
        <p:sp>
          <p:nvSpPr>
            <p:cNvPr id="34857" name="Rectangle 12"/>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58" name="Rectangle 13"/>
            <p:cNvSpPr>
              <a:spLocks noChangeArrowheads="1"/>
            </p:cNvSpPr>
            <p:nvPr/>
          </p:nvSpPr>
          <p:spPr bwMode="auto">
            <a:xfrm>
              <a:off x="2332" y="225"/>
              <a:ext cx="79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NgânHàng</a:t>
              </a:r>
            </a:p>
          </p:txBody>
        </p:sp>
        <p:sp>
          <p:nvSpPr>
            <p:cNvPr id="34859" name="Rectangle 14"/>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60" name="Rectangle 15"/>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4822" name="Group 16"/>
          <p:cNvGrpSpPr>
            <a:grpSpLocks/>
          </p:cNvGrpSpPr>
          <p:nvPr/>
        </p:nvGrpSpPr>
        <p:grpSpPr bwMode="auto">
          <a:xfrm>
            <a:off x="1397940" y="4430700"/>
            <a:ext cx="1743246" cy="619213"/>
            <a:chOff x="302" y="1475"/>
            <a:chExt cx="1261" cy="550"/>
          </a:xfrm>
        </p:grpSpPr>
        <p:sp>
          <p:nvSpPr>
            <p:cNvPr id="34853" name="Rectangle 17"/>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54" name="Rectangle 18"/>
            <p:cNvSpPr>
              <a:spLocks noChangeArrowheads="1"/>
            </p:cNvSpPr>
            <p:nvPr/>
          </p:nvSpPr>
          <p:spPr bwMode="auto">
            <a:xfrm>
              <a:off x="454" y="1528"/>
              <a:ext cx="87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KháchHàng</a:t>
              </a:r>
            </a:p>
          </p:txBody>
        </p:sp>
        <p:sp>
          <p:nvSpPr>
            <p:cNvPr id="34855" name="Rectangle 19"/>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56" name="Rectangle 20"/>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4823" name="Group 21"/>
          <p:cNvGrpSpPr>
            <a:grpSpLocks/>
          </p:cNvGrpSpPr>
          <p:nvPr/>
        </p:nvGrpSpPr>
        <p:grpSpPr bwMode="auto">
          <a:xfrm>
            <a:off x="1570593" y="6155399"/>
            <a:ext cx="1397940" cy="620962"/>
            <a:chOff x="427" y="3007"/>
            <a:chExt cx="1011" cy="551"/>
          </a:xfrm>
        </p:grpSpPr>
        <p:sp>
          <p:nvSpPr>
            <p:cNvPr id="34849" name="Rectangle 22"/>
            <p:cNvSpPr>
              <a:spLocks noChangeArrowheads="1"/>
            </p:cNvSpPr>
            <p:nvPr/>
          </p:nvSpPr>
          <p:spPr bwMode="auto">
            <a:xfrm>
              <a:off x="427"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50" name="Rectangle 23"/>
            <p:cNvSpPr>
              <a:spLocks noChangeArrowheads="1"/>
            </p:cNvSpPr>
            <p:nvPr/>
          </p:nvSpPr>
          <p:spPr bwMode="auto">
            <a:xfrm>
              <a:off x="542" y="3060"/>
              <a:ext cx="71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TàiKhoản</a:t>
              </a:r>
            </a:p>
          </p:txBody>
        </p:sp>
        <p:sp>
          <p:nvSpPr>
            <p:cNvPr id="34851" name="Rectangle 24"/>
            <p:cNvSpPr>
              <a:spLocks noChangeArrowheads="1"/>
            </p:cNvSpPr>
            <p:nvPr/>
          </p:nvSpPr>
          <p:spPr bwMode="auto">
            <a:xfrm>
              <a:off x="427"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52" name="Rectangle 25"/>
            <p:cNvSpPr>
              <a:spLocks noChangeArrowheads="1"/>
            </p:cNvSpPr>
            <p:nvPr/>
          </p:nvSpPr>
          <p:spPr bwMode="auto">
            <a:xfrm>
              <a:off x="427"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4824" name="Group 30"/>
          <p:cNvGrpSpPr>
            <a:grpSpLocks/>
          </p:cNvGrpSpPr>
          <p:nvPr/>
        </p:nvGrpSpPr>
        <p:grpSpPr bwMode="auto">
          <a:xfrm>
            <a:off x="6980414" y="6155399"/>
            <a:ext cx="1399796" cy="620962"/>
            <a:chOff x="4339" y="3007"/>
            <a:chExt cx="1011" cy="551"/>
          </a:xfrm>
        </p:grpSpPr>
        <p:sp>
          <p:nvSpPr>
            <p:cNvPr id="34845" name="Rectangle 31"/>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46" name="Rectangle 32"/>
            <p:cNvSpPr>
              <a:spLocks noChangeArrowheads="1"/>
            </p:cNvSpPr>
            <p:nvPr/>
          </p:nvSpPr>
          <p:spPr bwMode="auto">
            <a:xfrm>
              <a:off x="4470" y="3060"/>
              <a:ext cx="6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GiaoDịch</a:t>
              </a:r>
            </a:p>
          </p:txBody>
        </p:sp>
        <p:sp>
          <p:nvSpPr>
            <p:cNvPr id="34847" name="Rectangle 33"/>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48" name="Rectangle 34"/>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4075" name="Group 43"/>
          <p:cNvGrpSpPr>
            <a:grpSpLocks/>
          </p:cNvGrpSpPr>
          <p:nvPr/>
        </p:nvGrpSpPr>
        <p:grpSpPr bwMode="auto">
          <a:xfrm>
            <a:off x="2988956" y="5961238"/>
            <a:ext cx="3985891" cy="953308"/>
            <a:chOff x="1610" y="3408"/>
            <a:chExt cx="2147" cy="545"/>
          </a:xfrm>
        </p:grpSpPr>
        <p:sp>
          <p:nvSpPr>
            <p:cNvPr id="34840" name="Line 35"/>
            <p:cNvSpPr>
              <a:spLocks noChangeShapeType="1"/>
            </p:cNvSpPr>
            <p:nvPr/>
          </p:nvSpPr>
          <p:spPr bwMode="auto">
            <a:xfrm>
              <a:off x="2682" y="3701"/>
              <a:ext cx="1075" cy="0"/>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41" name="Line 37"/>
            <p:cNvSpPr>
              <a:spLocks noChangeShapeType="1"/>
            </p:cNvSpPr>
            <p:nvPr/>
          </p:nvSpPr>
          <p:spPr bwMode="auto">
            <a:xfrm flipH="1">
              <a:off x="1610" y="3701"/>
              <a:ext cx="1072" cy="0"/>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42" name="Rectangle 38"/>
            <p:cNvSpPr>
              <a:spLocks noChangeArrowheads="1"/>
            </p:cNvSpPr>
            <p:nvPr/>
          </p:nvSpPr>
          <p:spPr bwMode="auto">
            <a:xfrm>
              <a:off x="1882" y="3795"/>
              <a:ext cx="6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1</a:t>
              </a:r>
            </a:p>
          </p:txBody>
        </p:sp>
        <p:sp>
          <p:nvSpPr>
            <p:cNvPr id="34843" name="Rectangle 39"/>
            <p:cNvSpPr>
              <a:spLocks noChangeArrowheads="1"/>
            </p:cNvSpPr>
            <p:nvPr/>
          </p:nvSpPr>
          <p:spPr bwMode="auto">
            <a:xfrm>
              <a:off x="2592" y="3448"/>
              <a:ext cx="26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lIns="0" tIns="0" rIns="0" bIns="0">
              <a:spAutoFit/>
            </a:bodyPr>
            <a:lstStyle/>
            <a:p>
              <a:pPr defTabSz="1042782" fontAlgn="base">
                <a:spcBef>
                  <a:spcPct val="0"/>
                </a:spcBef>
                <a:spcAft>
                  <a:spcPct val="0"/>
                </a:spcAft>
              </a:pPr>
              <a:r>
                <a:rPr lang="en-US" i="1" smtClean="0">
                  <a:solidFill>
                    <a:srgbClr val="66FFFF"/>
                  </a:solidFill>
                  <a:ea typeface="宋体" pitchFamily="2" charset="-122"/>
                </a:rPr>
                <a:t>Có</a:t>
              </a:r>
              <a:endParaRPr lang="en-US" smtClean="0">
                <a:solidFill>
                  <a:srgbClr val="66FFFF"/>
                </a:solidFill>
                <a:ea typeface="宋体" pitchFamily="2" charset="-122"/>
              </a:endParaRPr>
            </a:p>
          </p:txBody>
        </p:sp>
        <p:sp>
          <p:nvSpPr>
            <p:cNvPr id="34844" name="Rectangle 40"/>
            <p:cNvSpPr>
              <a:spLocks noChangeArrowheads="1"/>
            </p:cNvSpPr>
            <p:nvPr/>
          </p:nvSpPr>
          <p:spPr bwMode="auto">
            <a:xfrm>
              <a:off x="3360" y="3408"/>
              <a:ext cx="20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0..n</a:t>
              </a:r>
            </a:p>
          </p:txBody>
        </p:sp>
      </p:grpSp>
      <p:grpSp>
        <p:nvGrpSpPr>
          <p:cNvPr id="44076" name="Group 44"/>
          <p:cNvGrpSpPr>
            <a:grpSpLocks/>
          </p:cNvGrpSpPr>
          <p:nvPr/>
        </p:nvGrpSpPr>
        <p:grpSpPr bwMode="auto">
          <a:xfrm>
            <a:off x="1693122" y="5002684"/>
            <a:ext cx="1106471" cy="1147469"/>
            <a:chOff x="912" y="2860"/>
            <a:chExt cx="596" cy="656"/>
          </a:xfrm>
        </p:grpSpPr>
        <p:sp>
          <p:nvSpPr>
            <p:cNvPr id="34835" name="Line 26"/>
            <p:cNvSpPr>
              <a:spLocks noChangeShapeType="1"/>
            </p:cNvSpPr>
            <p:nvPr/>
          </p:nvSpPr>
          <p:spPr bwMode="auto">
            <a:xfrm>
              <a:off x="1228" y="3205"/>
              <a:ext cx="1" cy="311"/>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36" name="Rectangle 27"/>
            <p:cNvSpPr>
              <a:spLocks noChangeArrowheads="1"/>
            </p:cNvSpPr>
            <p:nvPr/>
          </p:nvSpPr>
          <p:spPr bwMode="auto">
            <a:xfrm>
              <a:off x="912" y="3312"/>
              <a:ext cx="20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1..n</a:t>
              </a:r>
            </a:p>
          </p:txBody>
        </p:sp>
        <p:sp>
          <p:nvSpPr>
            <p:cNvPr id="34837" name="Line 28"/>
            <p:cNvSpPr>
              <a:spLocks noChangeShapeType="1"/>
            </p:cNvSpPr>
            <p:nvPr/>
          </p:nvSpPr>
          <p:spPr bwMode="auto">
            <a:xfrm flipV="1">
              <a:off x="1228" y="2897"/>
              <a:ext cx="1" cy="308"/>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4838" name="Rectangle 29"/>
            <p:cNvSpPr>
              <a:spLocks noChangeArrowheads="1"/>
            </p:cNvSpPr>
            <p:nvPr/>
          </p:nvSpPr>
          <p:spPr bwMode="auto">
            <a:xfrm>
              <a:off x="1382" y="2860"/>
              <a:ext cx="6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1</a:t>
              </a:r>
            </a:p>
          </p:txBody>
        </p:sp>
        <p:sp>
          <p:nvSpPr>
            <p:cNvPr id="34839" name="Rectangle 42"/>
            <p:cNvSpPr>
              <a:spLocks noChangeArrowheads="1"/>
            </p:cNvSpPr>
            <p:nvPr/>
          </p:nvSpPr>
          <p:spPr bwMode="auto">
            <a:xfrm>
              <a:off x="1280" y="3156"/>
              <a:ext cx="22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i="1" smtClean="0">
                  <a:solidFill>
                    <a:srgbClr val="66FFFF"/>
                  </a:solidFill>
                  <a:ea typeface="宋体" pitchFamily="2" charset="-122"/>
                </a:rPr>
                <a:t>Của</a:t>
              </a:r>
              <a:endParaRPr lang="en-US" smtClean="0">
                <a:solidFill>
                  <a:srgbClr val="66FFFF"/>
                </a:solidFill>
                <a:ea typeface="宋体" pitchFamily="2" charset="-122"/>
              </a:endParaRPr>
            </a:p>
          </p:txBody>
        </p:sp>
      </p:grpSp>
      <p:sp>
        <p:nvSpPr>
          <p:cNvPr id="44078" name="Text Box 46"/>
          <p:cNvSpPr txBox="1">
            <a:spLocks noChangeArrowheads="1"/>
          </p:cNvSpPr>
          <p:nvPr/>
        </p:nvSpPr>
        <p:spPr bwMode="auto">
          <a:xfrm>
            <a:off x="6326928" y="2929894"/>
            <a:ext cx="2937281" cy="520783"/>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z="2700">
                <a:solidFill>
                  <a:srgbClr val="000000"/>
                </a:solidFill>
                <a:latin typeface="Times New Roman" pitchFamily="18" charset="0"/>
              </a:rPr>
              <a:t>Mối kết hợp sở hữu</a:t>
            </a:r>
          </a:p>
        </p:txBody>
      </p:sp>
      <p:sp>
        <p:nvSpPr>
          <p:cNvPr id="44079" name="Line 47"/>
          <p:cNvSpPr>
            <a:spLocks noChangeShapeType="1"/>
          </p:cNvSpPr>
          <p:nvPr/>
        </p:nvSpPr>
        <p:spPr bwMode="auto">
          <a:xfrm flipH="1">
            <a:off x="3029798" y="3442405"/>
            <a:ext cx="3475355" cy="2015067"/>
          </a:xfrm>
          <a:prstGeom prst="line">
            <a:avLst/>
          </a:prstGeom>
          <a:noFill/>
          <a:ln w="9525">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4080" name="Line 48"/>
          <p:cNvSpPr>
            <a:spLocks noChangeShapeType="1"/>
          </p:cNvSpPr>
          <p:nvPr/>
        </p:nvSpPr>
        <p:spPr bwMode="auto">
          <a:xfrm flipH="1">
            <a:off x="5435812" y="3442407"/>
            <a:ext cx="1158452" cy="2518833"/>
          </a:xfrm>
          <a:prstGeom prst="line">
            <a:avLst/>
          </a:prstGeom>
          <a:noFill/>
          <a:ln w="9525">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4081" name="Line 49"/>
          <p:cNvSpPr>
            <a:spLocks noChangeShapeType="1"/>
          </p:cNvSpPr>
          <p:nvPr/>
        </p:nvSpPr>
        <p:spPr bwMode="auto">
          <a:xfrm>
            <a:off x="5614035" y="3274483"/>
            <a:ext cx="1604010" cy="1175456"/>
          </a:xfrm>
          <a:prstGeom prst="line">
            <a:avLst/>
          </a:prstGeom>
          <a:noFill/>
          <a:ln w="9525">
            <a:solidFill>
              <a:srgbClr val="66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4082" name="Line 50"/>
          <p:cNvSpPr>
            <a:spLocks noChangeShapeType="1"/>
          </p:cNvSpPr>
          <p:nvPr/>
        </p:nvSpPr>
        <p:spPr bwMode="auto">
          <a:xfrm>
            <a:off x="891117" y="6465006"/>
            <a:ext cx="623782" cy="0"/>
          </a:xfrm>
          <a:prstGeom prst="line">
            <a:avLst/>
          </a:prstGeom>
          <a:noFill/>
          <a:ln w="9525">
            <a:solidFill>
              <a:srgbClr val="66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4083" name="Line 51"/>
          <p:cNvSpPr>
            <a:spLocks noChangeShapeType="1"/>
          </p:cNvSpPr>
          <p:nvPr/>
        </p:nvSpPr>
        <p:spPr bwMode="auto">
          <a:xfrm flipV="1">
            <a:off x="891117" y="3274483"/>
            <a:ext cx="0" cy="3190522"/>
          </a:xfrm>
          <a:prstGeom prst="line">
            <a:avLst/>
          </a:prstGeom>
          <a:noFill/>
          <a:ln w="9525">
            <a:solidFill>
              <a:srgbClr val="66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4084" name="Line 52"/>
          <p:cNvSpPr>
            <a:spLocks noChangeShapeType="1"/>
          </p:cNvSpPr>
          <p:nvPr/>
        </p:nvSpPr>
        <p:spPr bwMode="auto">
          <a:xfrm>
            <a:off x="891117" y="3274483"/>
            <a:ext cx="3118908" cy="0"/>
          </a:xfrm>
          <a:prstGeom prst="line">
            <a:avLst/>
          </a:prstGeom>
          <a:noFill/>
          <a:ln w="9525">
            <a:solidFill>
              <a:srgbClr val="66FF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4085" name="Text Box 53"/>
          <p:cNvSpPr txBox="1">
            <a:spLocks noChangeArrowheads="1"/>
          </p:cNvSpPr>
          <p:nvPr/>
        </p:nvSpPr>
        <p:spPr bwMode="auto">
          <a:xfrm>
            <a:off x="6683375" y="3764258"/>
            <a:ext cx="851774"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rPr>
              <a:t>Thuộc</a:t>
            </a:r>
          </a:p>
        </p:txBody>
      </p:sp>
    </p:spTree>
    <p:extLst>
      <p:ext uri="{BB962C8B-B14F-4D97-AF65-F5344CB8AC3E}">
        <p14:creationId xmlns:p14="http://schemas.microsoft.com/office/powerpoint/2010/main" val="3461853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4078"/>
                                        </p:tgtEl>
                                        <p:attrNameLst>
                                          <p:attrName>style.visibility</p:attrName>
                                        </p:attrNameLst>
                                      </p:cBhvr>
                                      <p:to>
                                        <p:strVal val="visible"/>
                                      </p:to>
                                    </p:set>
                                    <p:animEffect transition="in" filter="fade">
                                      <p:cBhvr>
                                        <p:cTn id="7" dur="1000"/>
                                        <p:tgtEl>
                                          <p:spTgt spid="44078"/>
                                        </p:tgtEl>
                                      </p:cBhvr>
                                    </p:animEffect>
                                    <p:anim calcmode="lin" valueType="num">
                                      <p:cBhvr>
                                        <p:cTn id="8" dur="1000" fill="hold"/>
                                        <p:tgtEl>
                                          <p:spTgt spid="44078"/>
                                        </p:tgtEl>
                                        <p:attrNameLst>
                                          <p:attrName>ppt_x</p:attrName>
                                        </p:attrNameLst>
                                      </p:cBhvr>
                                      <p:tavLst>
                                        <p:tav tm="0">
                                          <p:val>
                                            <p:strVal val="#ppt_x"/>
                                          </p:val>
                                        </p:tav>
                                        <p:tav tm="100000">
                                          <p:val>
                                            <p:strVal val="#ppt_x"/>
                                          </p:val>
                                        </p:tav>
                                      </p:tavLst>
                                    </p:anim>
                                    <p:anim calcmode="lin" valueType="num">
                                      <p:cBhvr>
                                        <p:cTn id="9" dur="1000" fill="hold"/>
                                        <p:tgtEl>
                                          <p:spTgt spid="4407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4085"/>
                                        </p:tgtEl>
                                        <p:attrNameLst>
                                          <p:attrName>style.visibility</p:attrName>
                                        </p:attrNameLst>
                                      </p:cBhvr>
                                      <p:to>
                                        <p:strVal val="visible"/>
                                      </p:to>
                                    </p:set>
                                    <p:animEffect transition="in" filter="fade">
                                      <p:cBhvr>
                                        <p:cTn id="12" dur="1000"/>
                                        <p:tgtEl>
                                          <p:spTgt spid="44085"/>
                                        </p:tgtEl>
                                      </p:cBhvr>
                                    </p:animEffect>
                                    <p:anim calcmode="lin" valueType="num">
                                      <p:cBhvr>
                                        <p:cTn id="13" dur="1000" fill="hold"/>
                                        <p:tgtEl>
                                          <p:spTgt spid="44085"/>
                                        </p:tgtEl>
                                        <p:attrNameLst>
                                          <p:attrName>ppt_x</p:attrName>
                                        </p:attrNameLst>
                                      </p:cBhvr>
                                      <p:tavLst>
                                        <p:tav tm="0">
                                          <p:val>
                                            <p:strVal val="#ppt_x"/>
                                          </p:val>
                                        </p:tav>
                                        <p:tav tm="100000">
                                          <p:val>
                                            <p:strVal val="#ppt_x"/>
                                          </p:val>
                                        </p:tav>
                                      </p:tavLst>
                                    </p:anim>
                                    <p:anim calcmode="lin" valueType="num">
                                      <p:cBhvr>
                                        <p:cTn id="14" dur="1000" fill="hold"/>
                                        <p:tgtEl>
                                          <p:spTgt spid="4408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4081"/>
                                        </p:tgtEl>
                                        <p:attrNameLst>
                                          <p:attrName>style.visibility</p:attrName>
                                        </p:attrNameLst>
                                      </p:cBhvr>
                                      <p:to>
                                        <p:strVal val="visible"/>
                                      </p:to>
                                    </p:set>
                                    <p:animEffect transition="in" filter="fade">
                                      <p:cBhvr>
                                        <p:cTn id="17" dur="1000"/>
                                        <p:tgtEl>
                                          <p:spTgt spid="44081"/>
                                        </p:tgtEl>
                                      </p:cBhvr>
                                    </p:animEffect>
                                    <p:anim calcmode="lin" valueType="num">
                                      <p:cBhvr>
                                        <p:cTn id="18" dur="1000" fill="hold"/>
                                        <p:tgtEl>
                                          <p:spTgt spid="44081"/>
                                        </p:tgtEl>
                                        <p:attrNameLst>
                                          <p:attrName>ppt_x</p:attrName>
                                        </p:attrNameLst>
                                      </p:cBhvr>
                                      <p:tavLst>
                                        <p:tav tm="0">
                                          <p:val>
                                            <p:strVal val="#ppt_x"/>
                                          </p:val>
                                        </p:tav>
                                        <p:tav tm="100000">
                                          <p:val>
                                            <p:strVal val="#ppt_x"/>
                                          </p:val>
                                        </p:tav>
                                      </p:tavLst>
                                    </p:anim>
                                    <p:anim calcmode="lin" valueType="num">
                                      <p:cBhvr>
                                        <p:cTn id="19" dur="1000" fill="hold"/>
                                        <p:tgtEl>
                                          <p:spTgt spid="4408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4084"/>
                                        </p:tgtEl>
                                        <p:attrNameLst>
                                          <p:attrName>style.visibility</p:attrName>
                                        </p:attrNameLst>
                                      </p:cBhvr>
                                      <p:to>
                                        <p:strVal val="visible"/>
                                      </p:to>
                                    </p:set>
                                    <p:animEffect transition="in" filter="fade">
                                      <p:cBhvr>
                                        <p:cTn id="22" dur="1000"/>
                                        <p:tgtEl>
                                          <p:spTgt spid="44084"/>
                                        </p:tgtEl>
                                      </p:cBhvr>
                                    </p:animEffect>
                                    <p:anim calcmode="lin" valueType="num">
                                      <p:cBhvr>
                                        <p:cTn id="23" dur="1000" fill="hold"/>
                                        <p:tgtEl>
                                          <p:spTgt spid="44084"/>
                                        </p:tgtEl>
                                        <p:attrNameLst>
                                          <p:attrName>ppt_x</p:attrName>
                                        </p:attrNameLst>
                                      </p:cBhvr>
                                      <p:tavLst>
                                        <p:tav tm="0">
                                          <p:val>
                                            <p:strVal val="#ppt_x"/>
                                          </p:val>
                                        </p:tav>
                                        <p:tav tm="100000">
                                          <p:val>
                                            <p:strVal val="#ppt_x"/>
                                          </p:val>
                                        </p:tav>
                                      </p:tavLst>
                                    </p:anim>
                                    <p:anim calcmode="lin" valueType="num">
                                      <p:cBhvr>
                                        <p:cTn id="24" dur="1000" fill="hold"/>
                                        <p:tgtEl>
                                          <p:spTgt spid="4408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4083"/>
                                        </p:tgtEl>
                                        <p:attrNameLst>
                                          <p:attrName>style.visibility</p:attrName>
                                        </p:attrNameLst>
                                      </p:cBhvr>
                                      <p:to>
                                        <p:strVal val="visible"/>
                                      </p:to>
                                    </p:set>
                                    <p:animEffect transition="in" filter="fade">
                                      <p:cBhvr>
                                        <p:cTn id="27" dur="1000"/>
                                        <p:tgtEl>
                                          <p:spTgt spid="44083"/>
                                        </p:tgtEl>
                                      </p:cBhvr>
                                    </p:animEffect>
                                    <p:anim calcmode="lin" valueType="num">
                                      <p:cBhvr>
                                        <p:cTn id="28" dur="1000" fill="hold"/>
                                        <p:tgtEl>
                                          <p:spTgt spid="44083"/>
                                        </p:tgtEl>
                                        <p:attrNameLst>
                                          <p:attrName>ppt_x</p:attrName>
                                        </p:attrNameLst>
                                      </p:cBhvr>
                                      <p:tavLst>
                                        <p:tav tm="0">
                                          <p:val>
                                            <p:strVal val="#ppt_x"/>
                                          </p:val>
                                        </p:tav>
                                        <p:tav tm="100000">
                                          <p:val>
                                            <p:strVal val="#ppt_x"/>
                                          </p:val>
                                        </p:tav>
                                      </p:tavLst>
                                    </p:anim>
                                    <p:anim calcmode="lin" valueType="num">
                                      <p:cBhvr>
                                        <p:cTn id="29" dur="1000" fill="hold"/>
                                        <p:tgtEl>
                                          <p:spTgt spid="44083"/>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44082"/>
                                        </p:tgtEl>
                                        <p:attrNameLst>
                                          <p:attrName>style.visibility</p:attrName>
                                        </p:attrNameLst>
                                      </p:cBhvr>
                                      <p:to>
                                        <p:strVal val="visible"/>
                                      </p:to>
                                    </p:set>
                                    <p:animEffect transition="in" filter="fade">
                                      <p:cBhvr>
                                        <p:cTn id="32" dur="1000"/>
                                        <p:tgtEl>
                                          <p:spTgt spid="44082"/>
                                        </p:tgtEl>
                                      </p:cBhvr>
                                    </p:animEffect>
                                    <p:anim calcmode="lin" valueType="num">
                                      <p:cBhvr>
                                        <p:cTn id="33" dur="1000" fill="hold"/>
                                        <p:tgtEl>
                                          <p:spTgt spid="44082"/>
                                        </p:tgtEl>
                                        <p:attrNameLst>
                                          <p:attrName>ppt_x</p:attrName>
                                        </p:attrNameLst>
                                      </p:cBhvr>
                                      <p:tavLst>
                                        <p:tav tm="0">
                                          <p:val>
                                            <p:strVal val="#ppt_x"/>
                                          </p:val>
                                        </p:tav>
                                        <p:tav tm="100000">
                                          <p:val>
                                            <p:strVal val="#ppt_x"/>
                                          </p:val>
                                        </p:tav>
                                      </p:tavLst>
                                    </p:anim>
                                    <p:anim calcmode="lin" valueType="num">
                                      <p:cBhvr>
                                        <p:cTn id="34" dur="1000" fill="hold"/>
                                        <p:tgtEl>
                                          <p:spTgt spid="44082"/>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44076"/>
                                        </p:tgtEl>
                                        <p:attrNameLst>
                                          <p:attrName>style.visibility</p:attrName>
                                        </p:attrNameLst>
                                      </p:cBhvr>
                                      <p:to>
                                        <p:strVal val="visible"/>
                                      </p:to>
                                    </p:set>
                                    <p:animEffect transition="in" filter="fade">
                                      <p:cBhvr>
                                        <p:cTn id="37" dur="1000"/>
                                        <p:tgtEl>
                                          <p:spTgt spid="44076"/>
                                        </p:tgtEl>
                                      </p:cBhvr>
                                    </p:animEffect>
                                    <p:anim calcmode="lin" valueType="num">
                                      <p:cBhvr>
                                        <p:cTn id="38" dur="1000" fill="hold"/>
                                        <p:tgtEl>
                                          <p:spTgt spid="44076"/>
                                        </p:tgtEl>
                                        <p:attrNameLst>
                                          <p:attrName>ppt_x</p:attrName>
                                        </p:attrNameLst>
                                      </p:cBhvr>
                                      <p:tavLst>
                                        <p:tav tm="0">
                                          <p:val>
                                            <p:strVal val="#ppt_x"/>
                                          </p:val>
                                        </p:tav>
                                        <p:tav tm="100000">
                                          <p:val>
                                            <p:strVal val="#ppt_x"/>
                                          </p:val>
                                        </p:tav>
                                      </p:tavLst>
                                    </p:anim>
                                    <p:anim calcmode="lin" valueType="num">
                                      <p:cBhvr>
                                        <p:cTn id="39" dur="1000" fill="hold"/>
                                        <p:tgtEl>
                                          <p:spTgt spid="44076"/>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44075"/>
                                        </p:tgtEl>
                                        <p:attrNameLst>
                                          <p:attrName>style.visibility</p:attrName>
                                        </p:attrNameLst>
                                      </p:cBhvr>
                                      <p:to>
                                        <p:strVal val="visible"/>
                                      </p:to>
                                    </p:set>
                                    <p:animEffect transition="in" filter="fade">
                                      <p:cBhvr>
                                        <p:cTn id="42" dur="1000"/>
                                        <p:tgtEl>
                                          <p:spTgt spid="44075"/>
                                        </p:tgtEl>
                                      </p:cBhvr>
                                    </p:animEffect>
                                    <p:anim calcmode="lin" valueType="num">
                                      <p:cBhvr>
                                        <p:cTn id="43" dur="1000" fill="hold"/>
                                        <p:tgtEl>
                                          <p:spTgt spid="44075"/>
                                        </p:tgtEl>
                                        <p:attrNameLst>
                                          <p:attrName>ppt_x</p:attrName>
                                        </p:attrNameLst>
                                      </p:cBhvr>
                                      <p:tavLst>
                                        <p:tav tm="0">
                                          <p:val>
                                            <p:strVal val="#ppt_x"/>
                                          </p:val>
                                        </p:tav>
                                        <p:tav tm="100000">
                                          <p:val>
                                            <p:strVal val="#ppt_x"/>
                                          </p:val>
                                        </p:tav>
                                      </p:tavLst>
                                    </p:anim>
                                    <p:anim calcmode="lin" valueType="num">
                                      <p:cBhvr>
                                        <p:cTn id="44" dur="1000" fill="hold"/>
                                        <p:tgtEl>
                                          <p:spTgt spid="44075"/>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44080"/>
                                        </p:tgtEl>
                                        <p:attrNameLst>
                                          <p:attrName>style.visibility</p:attrName>
                                        </p:attrNameLst>
                                      </p:cBhvr>
                                      <p:to>
                                        <p:strVal val="visible"/>
                                      </p:to>
                                    </p:set>
                                    <p:animEffect transition="in" filter="fade">
                                      <p:cBhvr>
                                        <p:cTn id="47" dur="1000"/>
                                        <p:tgtEl>
                                          <p:spTgt spid="44080"/>
                                        </p:tgtEl>
                                      </p:cBhvr>
                                    </p:animEffect>
                                    <p:anim calcmode="lin" valueType="num">
                                      <p:cBhvr>
                                        <p:cTn id="48" dur="1000" fill="hold"/>
                                        <p:tgtEl>
                                          <p:spTgt spid="44080"/>
                                        </p:tgtEl>
                                        <p:attrNameLst>
                                          <p:attrName>ppt_x</p:attrName>
                                        </p:attrNameLst>
                                      </p:cBhvr>
                                      <p:tavLst>
                                        <p:tav tm="0">
                                          <p:val>
                                            <p:strVal val="#ppt_x"/>
                                          </p:val>
                                        </p:tav>
                                        <p:tav tm="100000">
                                          <p:val>
                                            <p:strVal val="#ppt_x"/>
                                          </p:val>
                                        </p:tav>
                                      </p:tavLst>
                                    </p:anim>
                                    <p:anim calcmode="lin" valueType="num">
                                      <p:cBhvr>
                                        <p:cTn id="49" dur="1000" fill="hold"/>
                                        <p:tgtEl>
                                          <p:spTgt spid="4408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44079"/>
                                        </p:tgtEl>
                                        <p:attrNameLst>
                                          <p:attrName>style.visibility</p:attrName>
                                        </p:attrNameLst>
                                      </p:cBhvr>
                                      <p:to>
                                        <p:strVal val="visible"/>
                                      </p:to>
                                    </p:set>
                                    <p:animEffect transition="in" filter="fade">
                                      <p:cBhvr>
                                        <p:cTn id="52" dur="1000"/>
                                        <p:tgtEl>
                                          <p:spTgt spid="44079"/>
                                        </p:tgtEl>
                                      </p:cBhvr>
                                    </p:animEffect>
                                    <p:anim calcmode="lin" valueType="num">
                                      <p:cBhvr>
                                        <p:cTn id="53" dur="1000" fill="hold"/>
                                        <p:tgtEl>
                                          <p:spTgt spid="44079"/>
                                        </p:tgtEl>
                                        <p:attrNameLst>
                                          <p:attrName>ppt_x</p:attrName>
                                        </p:attrNameLst>
                                      </p:cBhvr>
                                      <p:tavLst>
                                        <p:tav tm="0">
                                          <p:val>
                                            <p:strVal val="#ppt_x"/>
                                          </p:val>
                                        </p:tav>
                                        <p:tav tm="100000">
                                          <p:val>
                                            <p:strVal val="#ppt_x"/>
                                          </p:val>
                                        </p:tav>
                                      </p:tavLst>
                                    </p:anim>
                                    <p:anim calcmode="lin" valueType="num">
                                      <p:cBhvr>
                                        <p:cTn id="54" dur="1000" fill="hold"/>
                                        <p:tgtEl>
                                          <p:spTgt spid="440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8" grpId="0" animBg="1"/>
      <p:bldP spid="44079" grpId="0" animBg="1"/>
      <p:bldP spid="44080" grpId="0" animBg="1"/>
      <p:bldP spid="44081" grpId="0" animBg="1"/>
      <p:bldP spid="44082" grpId="0" animBg="1"/>
      <p:bldP spid="44083" grpId="0" animBg="1"/>
      <p:bldP spid="44084" grpId="0" animBg="1"/>
      <p:bldP spid="44085"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pPr>
              <a:defRPr/>
            </a:pPr>
            <a:fld id="{5615576A-F282-4C9C-9822-251E0BEE2ACE}" type="slidenum">
              <a:rPr lang="en-US" altLang="en-US">
                <a:solidFill>
                  <a:srgbClr val="000000"/>
                </a:solidFill>
              </a:rPr>
              <a:pPr>
                <a:defRPr/>
              </a:pPr>
              <a:t>63</a:t>
            </a:fld>
            <a:endParaRPr lang="en-US" altLang="en-US">
              <a:solidFill>
                <a:srgbClr val="000000"/>
              </a:solidFill>
            </a:endParaRPr>
          </a:p>
        </p:txBody>
      </p:sp>
      <p:sp>
        <p:nvSpPr>
          <p:cNvPr id="435202" name="Rectangle 2"/>
          <p:cNvSpPr>
            <a:spLocks noGrp="1" noChangeArrowheads="1"/>
          </p:cNvSpPr>
          <p:nvPr>
            <p:ph type="body" idx="1"/>
          </p:nvPr>
        </p:nvSpPr>
        <p:spPr>
          <a:xfrm>
            <a:off x="692474" y="167922"/>
            <a:ext cx="9267613" cy="2182989"/>
          </a:xfrm>
        </p:spPr>
        <p:txBody>
          <a:bodyPr/>
          <a:lstStyle/>
          <a:p>
            <a:pPr marL="0" indent="0" algn="just" eaLnBrk="1" hangingPunct="1">
              <a:lnSpc>
                <a:spcPct val="150000"/>
              </a:lnSpc>
              <a:buNone/>
              <a:defRPr/>
            </a:pPr>
            <a:r>
              <a:rPr lang="en-US"/>
              <a:t>Xác định mối kết hợp </a:t>
            </a:r>
            <a:r>
              <a:rPr lang="en-US" smtClean="0"/>
              <a:t>association:</a:t>
            </a:r>
          </a:p>
          <a:p>
            <a:pPr marL="0" indent="0" algn="just" eaLnBrk="1" hangingPunct="1">
              <a:lnSpc>
                <a:spcPct val="150000"/>
              </a:lnSpc>
              <a:buNone/>
              <a:defRPr/>
            </a:pPr>
            <a:r>
              <a:rPr lang="en-US" altLang="zh-TW" sz="3200" b="1" i="1">
                <a:solidFill>
                  <a:srgbClr val="990000"/>
                </a:solidFill>
                <a:latin typeface="Times New Roman" pitchFamily="18" charset="0"/>
                <a:ea typeface="新細明體" pitchFamily="18" charset="-120"/>
                <a:cs typeface="Times New Roman" pitchFamily="18" charset="0"/>
              </a:rPr>
              <a:t>Bội số</a:t>
            </a:r>
            <a:r>
              <a:rPr lang="en-US" altLang="zh-TW" sz="3200" b="1" i="1">
                <a:solidFill>
                  <a:srgbClr val="000000"/>
                </a:solidFill>
                <a:latin typeface="Times New Roman" pitchFamily="18" charset="0"/>
                <a:ea typeface="新細明體" pitchFamily="18" charset="-120"/>
                <a:cs typeface="Times New Roman" pitchFamily="18" charset="0"/>
              </a:rPr>
              <a:t> (Multiplicity): </a:t>
            </a:r>
            <a:r>
              <a:rPr lang="en-US" altLang="zh-TW" sz="2700" i="1">
                <a:solidFill>
                  <a:srgbClr val="000000"/>
                </a:solidFill>
                <a:latin typeface="Times New Roman" pitchFamily="18" charset="0"/>
                <a:ea typeface="新細明體" pitchFamily="18" charset="-120"/>
                <a:cs typeface="Times New Roman" pitchFamily="18" charset="0"/>
              </a:rPr>
              <a:t> xác định số lượng các thể hiện (đối tượng) của một lớp trong quan hệ kết hợp với lớp khác. </a:t>
            </a:r>
          </a:p>
          <a:p>
            <a:pPr marL="870711" lvl="1" indent="-477896" algn="just" eaLnBrk="1" hangingPunct="1">
              <a:lnSpc>
                <a:spcPct val="90000"/>
              </a:lnSpc>
              <a:buNone/>
              <a:defRPr/>
            </a:pPr>
            <a:endParaRPr lang="en-US" altLang="zh-TW" sz="700">
              <a:latin typeface="Times New Roman" pitchFamily="18" charset="0"/>
              <a:ea typeface="新細明體" pitchFamily="18" charset="-120"/>
            </a:endParaRPr>
          </a:p>
          <a:p>
            <a:pPr marL="564785" indent="-564785" eaLnBrk="1" hangingPunct="1">
              <a:lnSpc>
                <a:spcPct val="90000"/>
              </a:lnSpc>
              <a:buNone/>
              <a:defRPr/>
            </a:pPr>
            <a:endParaRPr lang="en-US" altLang="zh-TW" sz="2100">
              <a:latin typeface="Times New Roman" pitchFamily="18" charset="0"/>
              <a:ea typeface="新細明體" pitchFamily="18" charset="-120"/>
            </a:endParaRPr>
          </a:p>
          <a:p>
            <a:pPr marL="564785" indent="-564785" eaLnBrk="1" hangingPunct="1">
              <a:lnSpc>
                <a:spcPct val="90000"/>
              </a:lnSpc>
              <a:buNone/>
              <a:defRPr/>
            </a:pPr>
            <a:endParaRPr lang="en-US" altLang="zh-TW" sz="2100">
              <a:latin typeface="Times New Roman" pitchFamily="18" charset="0"/>
              <a:ea typeface="新細明體" pitchFamily="18" charset="-120"/>
            </a:endParaRPr>
          </a:p>
          <a:p>
            <a:pPr marL="564785" indent="-564785" eaLnBrk="1" hangingPunct="1">
              <a:lnSpc>
                <a:spcPct val="90000"/>
              </a:lnSpc>
              <a:buNone/>
              <a:defRPr/>
            </a:pPr>
            <a:r>
              <a:rPr lang="en-US" altLang="zh-TW" sz="2100">
                <a:solidFill>
                  <a:srgbClr val="000000"/>
                </a:solidFill>
                <a:latin typeface="Times New Roman" pitchFamily="18" charset="0"/>
                <a:ea typeface="新細明體" pitchFamily="18" charset="-120"/>
                <a:cs typeface="Times New Roman" pitchFamily="18" charset="0"/>
              </a:rPr>
              <a:t>			</a:t>
            </a:r>
            <a:r>
              <a:rPr lang="en-US" altLang="zh-TW" sz="2300">
                <a:solidFill>
                  <a:srgbClr val="000000"/>
                </a:solidFill>
                <a:latin typeface="Times New Roman" pitchFamily="18" charset="0"/>
                <a:ea typeface="新細明體" pitchFamily="18" charset="-120"/>
                <a:cs typeface="Times New Roman" pitchFamily="18" charset="0"/>
              </a:rPr>
              <a:t>			    </a:t>
            </a:r>
          </a:p>
          <a:p>
            <a:pPr marL="564785" indent="-564785" eaLnBrk="1" hangingPunct="1">
              <a:lnSpc>
                <a:spcPct val="90000"/>
              </a:lnSpc>
              <a:buNone/>
              <a:defRPr/>
            </a:pPr>
            <a:r>
              <a:rPr lang="en-US" altLang="zh-TW" sz="2300">
                <a:solidFill>
                  <a:srgbClr val="000000"/>
                </a:solidFill>
                <a:latin typeface="Times New Roman" pitchFamily="18" charset="0"/>
                <a:ea typeface="新細明體" pitchFamily="18" charset="-120"/>
                <a:cs typeface="Times New Roman" pitchFamily="18" charset="0"/>
              </a:rPr>
              <a:t>                                </a:t>
            </a:r>
          </a:p>
          <a:p>
            <a:pPr marL="564785" indent="-564785" eaLnBrk="1" hangingPunct="1">
              <a:lnSpc>
                <a:spcPct val="90000"/>
              </a:lnSpc>
              <a:buNone/>
              <a:defRPr/>
            </a:pPr>
            <a:endParaRPr lang="en-US" altLang="zh-TW" sz="2300">
              <a:solidFill>
                <a:srgbClr val="000000"/>
              </a:solidFill>
              <a:latin typeface="Times New Roman" pitchFamily="18" charset="0"/>
              <a:ea typeface="新細明體" pitchFamily="18" charset="-120"/>
              <a:cs typeface="Times New Roman" pitchFamily="18" charset="0"/>
            </a:endParaRPr>
          </a:p>
          <a:p>
            <a:pPr marL="564785" indent="-564785" eaLnBrk="1" hangingPunct="1">
              <a:lnSpc>
                <a:spcPct val="90000"/>
              </a:lnSpc>
              <a:buNone/>
              <a:defRPr/>
            </a:pPr>
            <a:endParaRPr lang="en-US" altLang="zh-TW" sz="2300">
              <a:solidFill>
                <a:srgbClr val="000000"/>
              </a:solidFill>
              <a:latin typeface="Times New Roman" pitchFamily="18" charset="0"/>
              <a:ea typeface="新細明體" pitchFamily="18" charset="-120"/>
              <a:cs typeface="Times New Roman" pitchFamily="18" charset="0"/>
            </a:endParaRPr>
          </a:p>
          <a:p>
            <a:pPr marL="564785" indent="-564785" eaLnBrk="1" hangingPunct="1">
              <a:lnSpc>
                <a:spcPct val="90000"/>
              </a:lnSpc>
              <a:buNone/>
              <a:defRPr/>
            </a:pPr>
            <a:r>
              <a:rPr lang="en-US" altLang="zh-TW" sz="2300">
                <a:solidFill>
                  <a:srgbClr val="000000"/>
                </a:solidFill>
                <a:latin typeface="Times New Roman" pitchFamily="18" charset="0"/>
                <a:ea typeface="新細明體" pitchFamily="18" charset="-120"/>
                <a:cs typeface="Times New Roman" pitchFamily="18" charset="0"/>
              </a:rPr>
              <a:t>                                 </a:t>
            </a:r>
          </a:p>
          <a:p>
            <a:pPr marL="564785" indent="-564785" eaLnBrk="1" hangingPunct="1">
              <a:lnSpc>
                <a:spcPct val="90000"/>
              </a:lnSpc>
              <a:buNone/>
              <a:defRPr/>
            </a:pPr>
            <a:r>
              <a:rPr lang="en-US" altLang="zh-TW" sz="2300">
                <a:solidFill>
                  <a:srgbClr val="000000"/>
                </a:solidFill>
                <a:latin typeface="Times New Roman" pitchFamily="18" charset="0"/>
                <a:ea typeface="新細明體" pitchFamily="18" charset="-120"/>
                <a:cs typeface="Times New Roman" pitchFamily="18" charset="0"/>
              </a:rPr>
              <a:t>                                </a:t>
            </a:r>
            <a:endParaRPr lang="en-US" altLang="zh-TW" sz="2300">
              <a:latin typeface="Times New Roman" pitchFamily="18" charset="0"/>
              <a:ea typeface="新細明體" pitchFamily="18" charset="-120"/>
            </a:endParaRPr>
          </a:p>
        </p:txBody>
      </p:sp>
      <p:sp>
        <p:nvSpPr>
          <p:cNvPr id="35844" name="Rectangle 4"/>
          <p:cNvSpPr>
            <a:spLocks noChangeArrowheads="1"/>
          </p:cNvSpPr>
          <p:nvPr/>
        </p:nvSpPr>
        <p:spPr bwMode="auto">
          <a:xfrm>
            <a:off x="3196881" y="3274483"/>
            <a:ext cx="10693400"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spAutoFit/>
          </a:bodyPr>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35845" name="Group 71"/>
          <p:cNvGrpSpPr>
            <a:grpSpLocks/>
          </p:cNvGrpSpPr>
          <p:nvPr/>
        </p:nvGrpSpPr>
        <p:grpSpPr bwMode="auto">
          <a:xfrm>
            <a:off x="853987" y="2434872"/>
            <a:ext cx="5918500" cy="4449939"/>
            <a:chOff x="680" y="5784"/>
            <a:chExt cx="6309" cy="4753"/>
          </a:xfrm>
        </p:grpSpPr>
        <p:sp>
          <p:nvSpPr>
            <p:cNvPr id="35850" name="Line 72"/>
            <p:cNvSpPr>
              <a:spLocks noChangeShapeType="1"/>
            </p:cNvSpPr>
            <p:nvPr/>
          </p:nvSpPr>
          <p:spPr bwMode="auto">
            <a:xfrm>
              <a:off x="690" y="6418"/>
              <a:ext cx="7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35851" name="Group 73"/>
            <p:cNvGrpSpPr>
              <a:grpSpLocks/>
            </p:cNvGrpSpPr>
            <p:nvPr/>
          </p:nvGrpSpPr>
          <p:grpSpPr bwMode="auto">
            <a:xfrm>
              <a:off x="795" y="5784"/>
              <a:ext cx="1611" cy="691"/>
              <a:chOff x="2346" y="8651"/>
              <a:chExt cx="1611" cy="691"/>
            </a:xfrm>
          </p:grpSpPr>
          <p:sp>
            <p:nvSpPr>
              <p:cNvPr id="35872" name="Text Box 74"/>
              <p:cNvSpPr txBox="1">
                <a:spLocks noChangeArrowheads="1"/>
              </p:cNvSpPr>
              <p:nvPr/>
            </p:nvSpPr>
            <p:spPr bwMode="auto">
              <a:xfrm>
                <a:off x="3005" y="8875"/>
                <a:ext cx="952" cy="46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LopA</a:t>
                </a:r>
              </a:p>
            </p:txBody>
          </p:sp>
          <p:sp>
            <p:nvSpPr>
              <p:cNvPr id="35873" name="Text Box 75"/>
              <p:cNvSpPr txBox="1">
                <a:spLocks noChangeArrowheads="1"/>
              </p:cNvSpPr>
              <p:nvPr/>
            </p:nvSpPr>
            <p:spPr bwMode="auto">
              <a:xfrm>
                <a:off x="2346" y="8651"/>
                <a:ext cx="751"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   </a:t>
                </a:r>
                <a:r>
                  <a:rPr lang="en-US" sz="1100">
                    <a:solidFill>
                      <a:srgbClr val="000000"/>
                    </a:solidFill>
                    <a:latin typeface="Times New Roman" pitchFamily="18" charset="0"/>
                  </a:rPr>
                  <a:t>1</a:t>
                </a:r>
                <a:endParaRPr lang="en-US" sz="1400">
                  <a:solidFill>
                    <a:srgbClr val="000000"/>
                  </a:solidFill>
                  <a:latin typeface="Times New Roman" pitchFamily="18" charset="0"/>
                </a:endParaRPr>
              </a:p>
            </p:txBody>
          </p:sp>
        </p:grpSp>
        <p:sp>
          <p:nvSpPr>
            <p:cNvPr id="35852" name="Line 76"/>
            <p:cNvSpPr>
              <a:spLocks noChangeShapeType="1"/>
            </p:cNvSpPr>
            <p:nvPr/>
          </p:nvSpPr>
          <p:spPr bwMode="auto">
            <a:xfrm>
              <a:off x="4247" y="9463"/>
              <a:ext cx="375"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5853" name="Text Box 77"/>
            <p:cNvSpPr txBox="1">
              <a:spLocks noChangeArrowheads="1"/>
            </p:cNvSpPr>
            <p:nvPr/>
          </p:nvSpPr>
          <p:spPr bwMode="auto">
            <a:xfrm>
              <a:off x="5833" y="9728"/>
              <a:ext cx="1156" cy="46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400">
                  <a:solidFill>
                    <a:srgbClr val="000000"/>
                  </a:solidFill>
                  <a:latin typeface="Times New Roman" pitchFamily="18" charset="0"/>
                </a:rPr>
                <a:t>Oto</a:t>
              </a:r>
            </a:p>
          </p:txBody>
        </p:sp>
        <p:sp>
          <p:nvSpPr>
            <p:cNvPr id="35854" name="Line 78"/>
            <p:cNvSpPr>
              <a:spLocks noChangeShapeType="1"/>
            </p:cNvSpPr>
            <p:nvPr/>
          </p:nvSpPr>
          <p:spPr bwMode="auto">
            <a:xfrm>
              <a:off x="2970" y="9971"/>
              <a:ext cx="2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5855" name="Text Box 79"/>
            <p:cNvSpPr txBox="1">
              <a:spLocks noChangeArrowheads="1"/>
            </p:cNvSpPr>
            <p:nvPr/>
          </p:nvSpPr>
          <p:spPr bwMode="auto">
            <a:xfrm>
              <a:off x="5119" y="9504"/>
              <a:ext cx="889"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 0 ..*  </a:t>
              </a:r>
            </a:p>
          </p:txBody>
        </p:sp>
        <p:sp>
          <p:nvSpPr>
            <p:cNvPr id="35856" name="Text Box 80"/>
            <p:cNvSpPr txBox="1">
              <a:spLocks noChangeArrowheads="1"/>
            </p:cNvSpPr>
            <p:nvPr/>
          </p:nvSpPr>
          <p:spPr bwMode="auto">
            <a:xfrm>
              <a:off x="1807" y="9728"/>
              <a:ext cx="1163" cy="46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400">
                  <a:solidFill>
                    <a:srgbClr val="000000"/>
                  </a:solidFill>
                  <a:latin typeface="Times New Roman" pitchFamily="18" charset="0"/>
                </a:rPr>
                <a:t>Nguoi</a:t>
              </a:r>
            </a:p>
          </p:txBody>
        </p:sp>
        <p:sp>
          <p:nvSpPr>
            <p:cNvPr id="35857" name="Text Box 81"/>
            <p:cNvSpPr txBox="1">
              <a:spLocks noChangeArrowheads="1"/>
            </p:cNvSpPr>
            <p:nvPr/>
          </p:nvSpPr>
          <p:spPr bwMode="auto">
            <a:xfrm>
              <a:off x="2827" y="9603"/>
              <a:ext cx="889"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 1 ..*  </a:t>
              </a:r>
            </a:p>
          </p:txBody>
        </p:sp>
        <p:sp>
          <p:nvSpPr>
            <p:cNvPr id="35858" name="Text Box 82"/>
            <p:cNvSpPr txBox="1">
              <a:spLocks noChangeArrowheads="1"/>
            </p:cNvSpPr>
            <p:nvPr/>
          </p:nvSpPr>
          <p:spPr bwMode="auto">
            <a:xfrm>
              <a:off x="3751" y="10070"/>
              <a:ext cx="1758"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400">
                  <a:solidFill>
                    <a:srgbClr val="000000"/>
                  </a:solidFill>
                  <a:latin typeface="Times New Roman" pitchFamily="18" charset="0"/>
                </a:rPr>
                <a:t>    Sở hữu</a:t>
              </a:r>
              <a:r>
                <a:rPr lang="en-US" sz="1400" i="1">
                  <a:solidFill>
                    <a:srgbClr val="000000"/>
                  </a:solidFill>
                  <a:latin typeface="Times New Roman" pitchFamily="18" charset="0"/>
                </a:rPr>
                <a:t> của</a:t>
              </a:r>
            </a:p>
          </p:txBody>
        </p:sp>
        <p:sp>
          <p:nvSpPr>
            <p:cNvPr id="35859" name="Line 83"/>
            <p:cNvSpPr>
              <a:spLocks noChangeShapeType="1"/>
            </p:cNvSpPr>
            <p:nvPr/>
          </p:nvSpPr>
          <p:spPr bwMode="auto">
            <a:xfrm>
              <a:off x="3716" y="10474"/>
              <a:ext cx="318" cy="0"/>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5860" name="Line 84"/>
            <p:cNvSpPr>
              <a:spLocks noChangeShapeType="1"/>
            </p:cNvSpPr>
            <p:nvPr/>
          </p:nvSpPr>
          <p:spPr bwMode="auto">
            <a:xfrm>
              <a:off x="690" y="7346"/>
              <a:ext cx="7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35861" name="Group 85"/>
            <p:cNvGrpSpPr>
              <a:grpSpLocks/>
            </p:cNvGrpSpPr>
            <p:nvPr/>
          </p:nvGrpSpPr>
          <p:grpSpPr bwMode="auto">
            <a:xfrm>
              <a:off x="828" y="6713"/>
              <a:ext cx="1578" cy="691"/>
              <a:chOff x="2379" y="9427"/>
              <a:chExt cx="1578" cy="691"/>
            </a:xfrm>
          </p:grpSpPr>
          <p:sp>
            <p:nvSpPr>
              <p:cNvPr id="35870" name="Text Box 86"/>
              <p:cNvSpPr txBox="1">
                <a:spLocks noChangeArrowheads="1"/>
              </p:cNvSpPr>
              <p:nvPr/>
            </p:nvSpPr>
            <p:spPr bwMode="auto">
              <a:xfrm>
                <a:off x="3005" y="9651"/>
                <a:ext cx="952" cy="46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LopA</a:t>
                </a:r>
              </a:p>
            </p:txBody>
          </p:sp>
          <p:sp>
            <p:nvSpPr>
              <p:cNvPr id="35871" name="Text Box 87"/>
              <p:cNvSpPr txBox="1">
                <a:spLocks noChangeArrowheads="1"/>
              </p:cNvSpPr>
              <p:nvPr/>
            </p:nvSpPr>
            <p:spPr bwMode="auto">
              <a:xfrm>
                <a:off x="2379" y="9427"/>
                <a:ext cx="751"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   </a:t>
                </a:r>
                <a:r>
                  <a:rPr lang="en-US" sz="1100">
                    <a:solidFill>
                      <a:srgbClr val="000000"/>
                    </a:solidFill>
                    <a:latin typeface="Times New Roman" pitchFamily="18" charset="0"/>
                  </a:rPr>
                  <a:t>*</a:t>
                </a:r>
                <a:endParaRPr lang="en-US" sz="1400">
                  <a:solidFill>
                    <a:srgbClr val="000000"/>
                  </a:solidFill>
                  <a:latin typeface="Times New Roman" pitchFamily="18" charset="0"/>
                </a:endParaRPr>
              </a:p>
            </p:txBody>
          </p:sp>
        </p:grpSp>
        <p:grpSp>
          <p:nvGrpSpPr>
            <p:cNvPr id="35862" name="Group 88"/>
            <p:cNvGrpSpPr>
              <a:grpSpLocks/>
            </p:cNvGrpSpPr>
            <p:nvPr/>
          </p:nvGrpSpPr>
          <p:grpSpPr bwMode="auto">
            <a:xfrm>
              <a:off x="680" y="7749"/>
              <a:ext cx="1726" cy="691"/>
              <a:chOff x="2231" y="10350"/>
              <a:chExt cx="1796" cy="691"/>
            </a:xfrm>
          </p:grpSpPr>
          <p:sp>
            <p:nvSpPr>
              <p:cNvPr id="35867" name="Line 89"/>
              <p:cNvSpPr>
                <a:spLocks noChangeShapeType="1"/>
              </p:cNvSpPr>
              <p:nvPr/>
            </p:nvSpPr>
            <p:spPr bwMode="auto">
              <a:xfrm>
                <a:off x="2231" y="10869"/>
                <a:ext cx="7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5868" name="Text Box 90"/>
              <p:cNvSpPr txBox="1">
                <a:spLocks noChangeArrowheads="1"/>
              </p:cNvSpPr>
              <p:nvPr/>
            </p:nvSpPr>
            <p:spPr bwMode="auto">
              <a:xfrm>
                <a:off x="3005" y="10574"/>
                <a:ext cx="1022" cy="46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LopA</a:t>
                </a:r>
              </a:p>
            </p:txBody>
          </p:sp>
          <p:sp>
            <p:nvSpPr>
              <p:cNvPr id="35869" name="Text Box 91"/>
              <p:cNvSpPr txBox="1">
                <a:spLocks noChangeArrowheads="1"/>
              </p:cNvSpPr>
              <p:nvPr/>
            </p:nvSpPr>
            <p:spPr bwMode="auto">
              <a:xfrm>
                <a:off x="2231" y="10350"/>
                <a:ext cx="8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  n..k</a:t>
                </a:r>
              </a:p>
            </p:txBody>
          </p:sp>
        </p:grpSp>
        <p:sp>
          <p:nvSpPr>
            <p:cNvPr id="35863" name="Line 92"/>
            <p:cNvSpPr>
              <a:spLocks noChangeShapeType="1"/>
            </p:cNvSpPr>
            <p:nvPr/>
          </p:nvSpPr>
          <p:spPr bwMode="auto">
            <a:xfrm>
              <a:off x="760" y="8952"/>
              <a:ext cx="7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35864" name="Group 93"/>
            <p:cNvGrpSpPr>
              <a:grpSpLocks/>
            </p:cNvGrpSpPr>
            <p:nvPr/>
          </p:nvGrpSpPr>
          <p:grpSpPr bwMode="auto">
            <a:xfrm>
              <a:off x="833" y="8551"/>
              <a:ext cx="1578" cy="691"/>
              <a:chOff x="2449" y="11079"/>
              <a:chExt cx="1578" cy="691"/>
            </a:xfrm>
          </p:grpSpPr>
          <p:sp>
            <p:nvSpPr>
              <p:cNvPr id="35865" name="Text Box 94"/>
              <p:cNvSpPr txBox="1">
                <a:spLocks noChangeArrowheads="1"/>
              </p:cNvSpPr>
              <p:nvPr/>
            </p:nvSpPr>
            <p:spPr bwMode="auto">
              <a:xfrm>
                <a:off x="3075" y="11303"/>
                <a:ext cx="952" cy="46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LopA</a:t>
                </a:r>
              </a:p>
            </p:txBody>
          </p:sp>
          <p:sp>
            <p:nvSpPr>
              <p:cNvPr id="35866" name="Text Box 95"/>
              <p:cNvSpPr txBox="1">
                <a:spLocks noChangeArrowheads="1"/>
              </p:cNvSpPr>
              <p:nvPr/>
            </p:nvSpPr>
            <p:spPr bwMode="auto">
              <a:xfrm>
                <a:off x="2449" y="11079"/>
                <a:ext cx="751"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400">
                    <a:solidFill>
                      <a:srgbClr val="000000"/>
                    </a:solidFill>
                    <a:latin typeface="Times New Roman" pitchFamily="18" charset="0"/>
                  </a:rPr>
                  <a:t>n..*</a:t>
                </a:r>
              </a:p>
            </p:txBody>
          </p:sp>
        </p:grpSp>
      </p:grpSp>
      <p:sp>
        <p:nvSpPr>
          <p:cNvPr id="35846" name="Rectangle 1"/>
          <p:cNvSpPr>
            <a:spLocks noChangeArrowheads="1"/>
          </p:cNvSpPr>
          <p:nvPr/>
        </p:nvSpPr>
        <p:spPr bwMode="auto">
          <a:xfrm>
            <a:off x="2838578" y="2518833"/>
            <a:ext cx="6980414" cy="610468"/>
          </a:xfrm>
          <a:prstGeom prst="rect">
            <a:avLst/>
          </a:prstGeom>
          <a:solidFill>
            <a:schemeClr val="bg1"/>
          </a:solidFill>
          <a:ln w="9525" algn="ctr">
            <a:solidFill>
              <a:schemeClr val="bg1"/>
            </a:solidFill>
            <a:miter lim="800000"/>
            <a:headEnd/>
            <a:tailEnd/>
          </a:ln>
        </p:spPr>
        <p:txBody>
          <a:bodyPr wrap="none" lIns="104268" tIns="52133" rIns="104268" bIns="52133"/>
          <a:lstStyle/>
          <a:p>
            <a:pPr defTabSz="1042782" fontAlgn="base">
              <a:spcBef>
                <a:spcPct val="0"/>
              </a:spcBef>
              <a:spcAft>
                <a:spcPct val="0"/>
              </a:spcAft>
            </a:pPr>
            <a:r>
              <a:rPr lang="en-US" altLang="zh-TW" smtClean="0">
                <a:solidFill>
                  <a:srgbClr val="000000"/>
                </a:solidFill>
                <a:latin typeface="Times New Roman" pitchFamily="18" charset="0"/>
                <a:ea typeface="新細明體" pitchFamily="18" charset="-120"/>
                <a:cs typeface="Times New Roman" pitchFamily="18" charset="0"/>
              </a:rPr>
              <a:t>Chính xác 1 (nếu không nhập nhằng có thể không điền số 1)</a:t>
            </a:r>
            <a:r>
              <a:rPr lang="en-US" altLang="zh-TW" sz="3000">
                <a:solidFill>
                  <a:srgbClr val="000000"/>
                </a:solidFill>
                <a:latin typeface="Times New Roman" pitchFamily="18" charset="0"/>
                <a:ea typeface="新細明體" pitchFamily="18" charset="-120"/>
                <a:cs typeface="Times New Roman" pitchFamily="18" charset="0"/>
              </a:rPr>
              <a:t> 	</a:t>
            </a:r>
            <a:endParaRPr lang="en-US" altLang="zh-TW" smtClean="0">
              <a:solidFill>
                <a:srgbClr val="000000"/>
              </a:solidFill>
              <a:latin typeface="Times New Roman" pitchFamily="18" charset="0"/>
              <a:ea typeface="新細明體" pitchFamily="18" charset="-120"/>
              <a:cs typeface="Times New Roman" pitchFamily="18" charset="0"/>
            </a:endParaRPr>
          </a:p>
          <a:p>
            <a:pPr defTabSz="1042782" fontAlgn="base">
              <a:spcBef>
                <a:spcPct val="0"/>
              </a:spcBef>
              <a:spcAft>
                <a:spcPct val="0"/>
              </a:spcAft>
            </a:pPr>
            <a:endParaRPr lang="en-US" smtClean="0">
              <a:solidFill>
                <a:srgbClr val="000000"/>
              </a:solidFill>
              <a:ea typeface="新細明體" pitchFamily="18" charset="-120"/>
              <a:cs typeface="Times New Roman" pitchFamily="18" charset="0"/>
            </a:endParaRPr>
          </a:p>
        </p:txBody>
      </p:sp>
      <p:sp>
        <p:nvSpPr>
          <p:cNvPr id="35847" name="Rectangle 33"/>
          <p:cNvSpPr>
            <a:spLocks noChangeArrowheads="1"/>
          </p:cNvSpPr>
          <p:nvPr/>
        </p:nvSpPr>
        <p:spPr bwMode="auto">
          <a:xfrm>
            <a:off x="2933259" y="3419668"/>
            <a:ext cx="6980414" cy="610467"/>
          </a:xfrm>
          <a:prstGeom prst="rect">
            <a:avLst/>
          </a:prstGeom>
          <a:solidFill>
            <a:schemeClr val="bg1"/>
          </a:solidFill>
          <a:ln w="9525" algn="ctr">
            <a:solidFill>
              <a:schemeClr val="bg1"/>
            </a:solidFill>
            <a:miter lim="800000"/>
            <a:headEnd/>
            <a:tailEnd/>
          </a:ln>
        </p:spPr>
        <p:txBody>
          <a:bodyPr wrap="none" lIns="104268" tIns="52133" rIns="104268" bIns="52133"/>
          <a:lstStyle/>
          <a:p>
            <a:pPr defTabSz="1042782" fontAlgn="base">
              <a:spcBef>
                <a:spcPct val="0"/>
              </a:spcBef>
              <a:spcAft>
                <a:spcPct val="0"/>
              </a:spcAft>
            </a:pPr>
            <a:r>
              <a:rPr lang="en-US" altLang="zh-TW" smtClean="0">
                <a:solidFill>
                  <a:srgbClr val="000000"/>
                </a:solidFill>
                <a:latin typeface="Times New Roman" pitchFamily="18" charset="0"/>
                <a:ea typeface="新細明體" pitchFamily="18" charset="-120"/>
                <a:cs typeface="Times New Roman" pitchFamily="18" charset="0"/>
              </a:rPr>
              <a:t> Nhiều (không hoặc nhiều)</a:t>
            </a:r>
            <a:r>
              <a:rPr lang="en-US" altLang="zh-TW" sz="3000">
                <a:solidFill>
                  <a:srgbClr val="000000"/>
                </a:solidFill>
                <a:latin typeface="Times New Roman" pitchFamily="18" charset="0"/>
                <a:ea typeface="新細明體" pitchFamily="18" charset="-120"/>
                <a:cs typeface="Times New Roman" pitchFamily="18" charset="0"/>
              </a:rPr>
              <a:t> 	</a:t>
            </a:r>
            <a:endParaRPr lang="en-US" altLang="zh-TW" smtClean="0">
              <a:solidFill>
                <a:srgbClr val="000000"/>
              </a:solidFill>
              <a:latin typeface="Times New Roman" pitchFamily="18" charset="0"/>
              <a:ea typeface="新細明體" pitchFamily="18" charset="-120"/>
              <a:cs typeface="Times New Roman" pitchFamily="18" charset="0"/>
            </a:endParaRPr>
          </a:p>
          <a:p>
            <a:pPr defTabSz="1042782" fontAlgn="base">
              <a:spcBef>
                <a:spcPct val="0"/>
              </a:spcBef>
              <a:spcAft>
                <a:spcPct val="0"/>
              </a:spcAft>
            </a:pPr>
            <a:endParaRPr lang="en-US" smtClean="0">
              <a:solidFill>
                <a:srgbClr val="000000"/>
              </a:solidFill>
              <a:ea typeface="新細明體" pitchFamily="18" charset="-120"/>
              <a:cs typeface="Times New Roman" pitchFamily="18" charset="0"/>
            </a:endParaRPr>
          </a:p>
        </p:txBody>
      </p:sp>
      <p:sp>
        <p:nvSpPr>
          <p:cNvPr id="35848" name="Rectangle 34"/>
          <p:cNvSpPr>
            <a:spLocks noChangeArrowheads="1"/>
          </p:cNvSpPr>
          <p:nvPr/>
        </p:nvSpPr>
        <p:spPr bwMode="auto">
          <a:xfrm>
            <a:off x="2755036" y="4344987"/>
            <a:ext cx="6980414" cy="610468"/>
          </a:xfrm>
          <a:prstGeom prst="rect">
            <a:avLst/>
          </a:prstGeom>
          <a:solidFill>
            <a:schemeClr val="bg1"/>
          </a:solidFill>
          <a:ln w="9525" algn="ctr">
            <a:solidFill>
              <a:schemeClr val="bg1"/>
            </a:solidFill>
            <a:miter lim="800000"/>
            <a:headEnd/>
            <a:tailEnd/>
          </a:ln>
        </p:spPr>
        <p:txBody>
          <a:bodyPr wrap="none" lIns="104268" tIns="52133" rIns="104268" bIns="52133"/>
          <a:lstStyle/>
          <a:p>
            <a:pPr defTabSz="1042782" fontAlgn="base">
              <a:spcBef>
                <a:spcPct val="0"/>
              </a:spcBef>
              <a:spcAft>
                <a:spcPct val="0"/>
              </a:spcAft>
            </a:pPr>
            <a:r>
              <a:rPr lang="en-US" altLang="zh-TW" smtClean="0">
                <a:solidFill>
                  <a:srgbClr val="000000"/>
                </a:solidFill>
                <a:latin typeface="Times New Roman" pitchFamily="18" charset="0"/>
                <a:ea typeface="新細明體" pitchFamily="18" charset="-120"/>
                <a:cs typeface="Times New Roman" pitchFamily="18" charset="0"/>
              </a:rPr>
              <a:t> Số lượng được xác định giữa số n và k (</a:t>
            </a:r>
            <a:r>
              <a:rPr lang="en-US" altLang="zh-TW" smtClean="0">
                <a:solidFill>
                  <a:srgbClr val="000000"/>
                </a:solidFill>
                <a:latin typeface="Times New Roman" pitchFamily="18" charset="0"/>
                <a:ea typeface="新細明體" pitchFamily="18" charset="-120"/>
                <a:cs typeface="Times New Roman" pitchFamily="18" charset="0"/>
                <a:sym typeface="Symbol" pitchFamily="18" charset="2"/>
              </a:rPr>
              <a:t></a:t>
            </a:r>
            <a:r>
              <a:rPr lang="en-US" altLang="zh-TW" smtClean="0">
                <a:solidFill>
                  <a:srgbClr val="000000"/>
                </a:solidFill>
                <a:latin typeface="Times New Roman" pitchFamily="18" charset="0"/>
                <a:ea typeface="新細明體" pitchFamily="18" charset="-120"/>
                <a:cs typeface="Times New Roman" pitchFamily="18" charset="0"/>
              </a:rPr>
              <a:t> 0). </a:t>
            </a:r>
          </a:p>
          <a:p>
            <a:pPr defTabSz="1042782" fontAlgn="base">
              <a:spcBef>
                <a:spcPct val="0"/>
              </a:spcBef>
              <a:spcAft>
                <a:spcPct val="0"/>
              </a:spcAft>
            </a:pPr>
            <a:r>
              <a:rPr lang="en-US" altLang="zh-TW" sz="3000">
                <a:solidFill>
                  <a:srgbClr val="000000"/>
                </a:solidFill>
                <a:latin typeface="Times New Roman" pitchFamily="18" charset="0"/>
                <a:ea typeface="新細明體" pitchFamily="18" charset="-120"/>
                <a:cs typeface="Times New Roman" pitchFamily="18" charset="0"/>
              </a:rPr>
              <a:t>	</a:t>
            </a:r>
            <a:endParaRPr lang="en-US" altLang="zh-TW" smtClean="0">
              <a:solidFill>
                <a:srgbClr val="000000"/>
              </a:solidFill>
              <a:latin typeface="Times New Roman" pitchFamily="18" charset="0"/>
              <a:ea typeface="新細明體" pitchFamily="18" charset="-120"/>
              <a:cs typeface="Times New Roman" pitchFamily="18" charset="0"/>
            </a:endParaRPr>
          </a:p>
          <a:p>
            <a:pPr defTabSz="1042782" fontAlgn="base">
              <a:spcBef>
                <a:spcPct val="0"/>
              </a:spcBef>
              <a:spcAft>
                <a:spcPct val="0"/>
              </a:spcAft>
            </a:pPr>
            <a:endParaRPr lang="en-US" smtClean="0">
              <a:solidFill>
                <a:srgbClr val="000000"/>
              </a:solidFill>
              <a:ea typeface="新細明體" pitchFamily="18" charset="-120"/>
              <a:cs typeface="Times New Roman" pitchFamily="18" charset="0"/>
            </a:endParaRPr>
          </a:p>
        </p:txBody>
      </p:sp>
      <p:sp>
        <p:nvSpPr>
          <p:cNvPr id="36" name="Rectangle 35"/>
          <p:cNvSpPr/>
          <p:nvPr/>
        </p:nvSpPr>
        <p:spPr bwMode="auto">
          <a:xfrm>
            <a:off x="2838578" y="5205589"/>
            <a:ext cx="6980414" cy="610468"/>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wrap="none" lIns="104268" tIns="52133" rIns="104268" bIns="52133"/>
          <a:lstStyle/>
          <a:p>
            <a:pPr marL="564785" indent="-564785" defTabSz="1042782" fontAlgn="base">
              <a:lnSpc>
                <a:spcPct val="90000"/>
              </a:lnSpc>
              <a:spcBef>
                <a:spcPct val="0"/>
              </a:spcBef>
              <a:spcAft>
                <a:spcPct val="0"/>
              </a:spcAft>
              <a:defRPr/>
            </a:pPr>
            <a:r>
              <a:rPr lang="en-US" altLang="zh-TW">
                <a:solidFill>
                  <a:srgbClr val="000000"/>
                </a:solidFill>
                <a:latin typeface="Times New Roman" pitchFamily="18" charset="0"/>
                <a:ea typeface="新細明體" pitchFamily="18" charset="-120"/>
                <a:cs typeface="Times New Roman" pitchFamily="18" charset="0"/>
              </a:rPr>
              <a:t>Số lượng được xác định bởi số n cho đến nhiều (n </a:t>
            </a:r>
            <a:r>
              <a:rPr lang="en-US" altLang="zh-TW">
                <a:solidFill>
                  <a:srgbClr val="000000"/>
                </a:solidFill>
                <a:latin typeface="Times New Roman" pitchFamily="18" charset="0"/>
                <a:ea typeface="新細明體" pitchFamily="18" charset="-120"/>
                <a:cs typeface="Times New Roman" pitchFamily="18" charset="0"/>
                <a:sym typeface="Symbol" pitchFamily="18" charset="2"/>
              </a:rPr>
              <a:t></a:t>
            </a:r>
            <a:r>
              <a:rPr lang="en-US" altLang="zh-TW">
                <a:solidFill>
                  <a:srgbClr val="000000"/>
                </a:solidFill>
                <a:latin typeface="Times New Roman" pitchFamily="18" charset="0"/>
                <a:ea typeface="新細明體" pitchFamily="18" charset="-120"/>
                <a:cs typeface="Times New Roman" pitchFamily="18" charset="0"/>
              </a:rPr>
              <a:t> 0).</a:t>
            </a:r>
            <a:r>
              <a:rPr lang="en-US" altLang="zh-TW">
                <a:solidFill>
                  <a:srgbClr val="000000"/>
                </a:solidFill>
                <a:latin typeface="Times New Roman" pitchFamily="18" charset="0"/>
                <a:ea typeface="新細明體" pitchFamily="18" charset="-120"/>
              </a:rPr>
              <a:t> </a:t>
            </a:r>
          </a:p>
          <a:p>
            <a:pPr defTabSz="1042782" fontAlgn="base">
              <a:spcBef>
                <a:spcPct val="0"/>
              </a:spcBef>
              <a:spcAft>
                <a:spcPct val="0"/>
              </a:spcAft>
              <a:defRPr/>
            </a:pPr>
            <a:endParaRPr lang="en-US">
              <a:solidFill>
                <a:srgbClr val="000000"/>
              </a:solidFill>
              <a:ea typeface="宋体" pitchFamily="2" charset="-122"/>
            </a:endParaRPr>
          </a:p>
        </p:txBody>
      </p:sp>
    </p:spTree>
    <p:extLst>
      <p:ext uri="{BB962C8B-B14F-4D97-AF65-F5344CB8AC3E}">
        <p14:creationId xmlns:p14="http://schemas.microsoft.com/office/powerpoint/2010/main" val="3197343150"/>
      </p:ext>
    </p:extLst>
  </p:cSld>
  <p:clrMapOvr>
    <a:masterClrMapping/>
  </p:clrMapOvr>
  <p:transition>
    <p:random/>
    <p:sndAc>
      <p:stSnd>
        <p:snd r:embed="rId3" name="projctor.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33E10AD6-10EE-4832-8088-431415ABBBEF}" type="slidenum">
              <a:rPr lang="en-US" smtClean="0">
                <a:solidFill>
                  <a:srgbClr val="000000"/>
                </a:solidFill>
              </a:rPr>
              <a:pPr algn="ctr" eaLnBrk="1" hangingPunct="1"/>
              <a:t>64</a:t>
            </a:fld>
            <a:endParaRPr lang="en-US" smtClean="0">
              <a:solidFill>
                <a:srgbClr val="000000"/>
              </a:solidFill>
            </a:endParaRPr>
          </a:p>
        </p:txBody>
      </p:sp>
      <p:sp>
        <p:nvSpPr>
          <p:cNvPr id="36867" name="Rectangle 3"/>
          <p:cNvSpPr>
            <a:spLocks noGrp="1" noChangeArrowheads="1"/>
          </p:cNvSpPr>
          <p:nvPr>
            <p:ph type="body" idx="1"/>
          </p:nvPr>
        </p:nvSpPr>
        <p:spPr>
          <a:xfrm>
            <a:off x="534670" y="381325"/>
            <a:ext cx="9624060" cy="3480888"/>
          </a:xfrm>
        </p:spPr>
        <p:txBody>
          <a:bodyPr/>
          <a:lstStyle/>
          <a:p>
            <a:pPr eaLnBrk="1" hangingPunct="1"/>
            <a:r>
              <a:rPr lang="en-US" smtClean="0"/>
              <a:t>Xác định mối kết hợp association:</a:t>
            </a:r>
          </a:p>
          <a:p>
            <a:pPr lvl="1" eaLnBrk="1" hangingPunct="1"/>
            <a:r>
              <a:rPr lang="en-US" smtClean="0">
                <a:solidFill>
                  <a:srgbClr val="66FFFF"/>
                </a:solidFill>
              </a:rPr>
              <a:t>Xác định bản số cho mối kết hợp</a:t>
            </a:r>
            <a:r>
              <a:rPr lang="en-US" smtClean="0"/>
              <a:t>: (min, max)</a:t>
            </a:r>
          </a:p>
          <a:p>
            <a:pPr lvl="2" eaLnBrk="1" hangingPunct="1"/>
            <a:r>
              <a:rPr lang="en-US" smtClean="0"/>
              <a:t>1; 0..1;</a:t>
            </a:r>
          </a:p>
          <a:p>
            <a:pPr lvl="2" eaLnBrk="1" hangingPunct="1"/>
            <a:r>
              <a:rPr lang="en-US" smtClean="0"/>
              <a:t>1..*;</a:t>
            </a:r>
          </a:p>
          <a:p>
            <a:pPr lvl="2" eaLnBrk="1" hangingPunct="1"/>
            <a:r>
              <a:rPr lang="en-US" smtClean="0"/>
              <a:t>0..*;</a:t>
            </a:r>
          </a:p>
          <a:p>
            <a:pPr lvl="2" eaLnBrk="1" hangingPunct="1"/>
            <a:r>
              <a:rPr lang="en-US" smtClean="0"/>
              <a:t>a..* : a là hằng</a:t>
            </a:r>
          </a:p>
        </p:txBody>
      </p:sp>
      <p:grpSp>
        <p:nvGrpSpPr>
          <p:cNvPr id="36868" name="Group 38"/>
          <p:cNvGrpSpPr>
            <a:grpSpLocks/>
          </p:cNvGrpSpPr>
          <p:nvPr/>
        </p:nvGrpSpPr>
        <p:grpSpPr bwMode="auto">
          <a:xfrm>
            <a:off x="1336677" y="4282018"/>
            <a:ext cx="1897336" cy="619213"/>
            <a:chOff x="2176" y="172"/>
            <a:chExt cx="1194" cy="551"/>
          </a:xfrm>
        </p:grpSpPr>
        <p:sp>
          <p:nvSpPr>
            <p:cNvPr id="36881" name="Rectangle 39"/>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6882" name="Rectangle 40"/>
            <p:cNvSpPr>
              <a:spLocks noChangeArrowheads="1"/>
            </p:cNvSpPr>
            <p:nvPr/>
          </p:nvSpPr>
          <p:spPr bwMode="auto">
            <a:xfrm>
              <a:off x="2333" y="225"/>
              <a:ext cx="86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Bản Yêu Cầu</a:t>
              </a:r>
            </a:p>
          </p:txBody>
        </p:sp>
        <p:sp>
          <p:nvSpPr>
            <p:cNvPr id="36883" name="Rectangle 41"/>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6884" name="Rectangle 42"/>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6869" name="Group 43"/>
          <p:cNvGrpSpPr>
            <a:grpSpLocks/>
          </p:cNvGrpSpPr>
          <p:nvPr/>
        </p:nvGrpSpPr>
        <p:grpSpPr bwMode="auto">
          <a:xfrm>
            <a:off x="6709368" y="4282018"/>
            <a:ext cx="1652279" cy="619213"/>
            <a:chOff x="2176" y="172"/>
            <a:chExt cx="1194" cy="551"/>
          </a:xfrm>
        </p:grpSpPr>
        <p:sp>
          <p:nvSpPr>
            <p:cNvPr id="36877" name="Rectangle 44"/>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6878" name="Rectangle 45"/>
            <p:cNvSpPr>
              <a:spLocks noChangeArrowheads="1"/>
            </p:cNvSpPr>
            <p:nvPr/>
          </p:nvSpPr>
          <p:spPr bwMode="auto">
            <a:xfrm>
              <a:off x="2332" y="225"/>
              <a:ext cx="82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Phòng Ban</a:t>
              </a:r>
            </a:p>
          </p:txBody>
        </p:sp>
        <p:sp>
          <p:nvSpPr>
            <p:cNvPr id="36879" name="Rectangle 46"/>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6880" name="Rectangle 47"/>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36870" name="Line 48"/>
          <p:cNvSpPr>
            <a:spLocks noChangeShapeType="1"/>
          </p:cNvSpPr>
          <p:nvPr/>
        </p:nvSpPr>
        <p:spPr bwMode="auto">
          <a:xfrm>
            <a:off x="3234012" y="4617861"/>
            <a:ext cx="3475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6871" name="Text Box 49"/>
          <p:cNvSpPr txBox="1">
            <a:spLocks noChangeArrowheads="1"/>
          </p:cNvSpPr>
          <p:nvPr/>
        </p:nvSpPr>
        <p:spPr bwMode="auto">
          <a:xfrm>
            <a:off x="3928340" y="4252281"/>
            <a:ext cx="86299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Gởi tới</a:t>
            </a:r>
          </a:p>
        </p:txBody>
      </p:sp>
      <p:sp>
        <p:nvSpPr>
          <p:cNvPr id="36872" name="Text Box 50"/>
          <p:cNvSpPr txBox="1">
            <a:spLocks noChangeArrowheads="1"/>
          </p:cNvSpPr>
          <p:nvPr/>
        </p:nvSpPr>
        <p:spPr bwMode="auto">
          <a:xfrm>
            <a:off x="3393670" y="4588127"/>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0..*</a:t>
            </a:r>
          </a:p>
        </p:txBody>
      </p:sp>
      <p:sp>
        <p:nvSpPr>
          <p:cNvPr id="36873" name="Text Box 51"/>
          <p:cNvSpPr txBox="1">
            <a:spLocks noChangeArrowheads="1"/>
          </p:cNvSpPr>
          <p:nvPr/>
        </p:nvSpPr>
        <p:spPr bwMode="auto">
          <a:xfrm>
            <a:off x="5907361" y="4282018"/>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6874" name="Text Box 52"/>
          <p:cNvSpPr txBox="1">
            <a:spLocks noChangeArrowheads="1"/>
          </p:cNvSpPr>
          <p:nvPr/>
        </p:nvSpPr>
        <p:spPr bwMode="auto">
          <a:xfrm>
            <a:off x="4373898" y="5961240"/>
            <a:ext cx="83093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AFBF39"/>
                </a:solidFill>
                <a:latin typeface="Garamond" pitchFamily="18" charset="0"/>
              </a:rPr>
              <a:t>Bản số</a:t>
            </a:r>
          </a:p>
        </p:txBody>
      </p:sp>
      <p:sp>
        <p:nvSpPr>
          <p:cNvPr id="36875" name="Line 53"/>
          <p:cNvSpPr>
            <a:spLocks noChangeShapeType="1"/>
          </p:cNvSpPr>
          <p:nvPr/>
        </p:nvSpPr>
        <p:spPr bwMode="auto">
          <a:xfrm flipH="1" flipV="1">
            <a:off x="3857792" y="4953707"/>
            <a:ext cx="891117" cy="1007533"/>
          </a:xfrm>
          <a:prstGeom prst="line">
            <a:avLst/>
          </a:prstGeom>
          <a:noFill/>
          <a:ln w="9525">
            <a:solidFill>
              <a:srgbClr val="FF33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6876" name="Line 54"/>
          <p:cNvSpPr>
            <a:spLocks noChangeShapeType="1"/>
          </p:cNvSpPr>
          <p:nvPr/>
        </p:nvSpPr>
        <p:spPr bwMode="auto">
          <a:xfrm flipV="1">
            <a:off x="4838021" y="4701822"/>
            <a:ext cx="1247563" cy="1259417"/>
          </a:xfrm>
          <a:prstGeom prst="line">
            <a:avLst/>
          </a:prstGeom>
          <a:noFill/>
          <a:ln w="9525">
            <a:solidFill>
              <a:srgbClr val="FF33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Tree>
    <p:extLst>
      <p:ext uri="{BB962C8B-B14F-4D97-AF65-F5344CB8AC3E}">
        <p14:creationId xmlns:p14="http://schemas.microsoft.com/office/powerpoint/2010/main" val="39210500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66D34096-CF32-4248-997E-6A525CE4C1A6}" type="slidenum">
              <a:rPr lang="en-US" smtClean="0">
                <a:solidFill>
                  <a:srgbClr val="000000"/>
                </a:solidFill>
              </a:rPr>
              <a:pPr algn="ctr" eaLnBrk="1" hangingPunct="1"/>
              <a:t>65</a:t>
            </a:fld>
            <a:endParaRPr lang="en-US" smtClean="0">
              <a:solidFill>
                <a:srgbClr val="000000"/>
              </a:solidFill>
            </a:endParaRPr>
          </a:p>
        </p:txBody>
      </p:sp>
      <p:sp>
        <p:nvSpPr>
          <p:cNvPr id="37891" name="Rectangle 3"/>
          <p:cNvSpPr>
            <a:spLocks noGrp="1" noChangeArrowheads="1"/>
          </p:cNvSpPr>
          <p:nvPr>
            <p:ph type="body" idx="1"/>
          </p:nvPr>
        </p:nvSpPr>
        <p:spPr>
          <a:xfrm>
            <a:off x="534670" y="1091494"/>
            <a:ext cx="9624060" cy="671689"/>
          </a:xfrm>
        </p:spPr>
        <p:txBody>
          <a:bodyPr/>
          <a:lstStyle/>
          <a:p>
            <a:pPr eaLnBrk="1" hangingPunct="1"/>
            <a:r>
              <a:rPr lang="en-US" smtClean="0"/>
              <a:t>Xác định mối kết hợp association:</a:t>
            </a:r>
          </a:p>
          <a:p>
            <a:pPr lvl="1" eaLnBrk="1" hangingPunct="1"/>
            <a:r>
              <a:rPr lang="en-US" smtClean="0"/>
              <a:t>Xác định bản số cho mối kết hợp: (min, max)</a:t>
            </a:r>
          </a:p>
          <a:p>
            <a:pPr lvl="2" eaLnBrk="1" hangingPunct="1"/>
            <a:r>
              <a:rPr lang="en-US" smtClean="0"/>
              <a:t>Ví dụ:</a:t>
            </a:r>
          </a:p>
        </p:txBody>
      </p:sp>
      <p:grpSp>
        <p:nvGrpSpPr>
          <p:cNvPr id="37892" name="Group 21"/>
          <p:cNvGrpSpPr>
            <a:grpSpLocks/>
          </p:cNvGrpSpPr>
          <p:nvPr/>
        </p:nvGrpSpPr>
        <p:grpSpPr bwMode="auto">
          <a:xfrm>
            <a:off x="1782235" y="3274485"/>
            <a:ext cx="1652279" cy="619213"/>
            <a:chOff x="2176" y="172"/>
            <a:chExt cx="1194" cy="551"/>
          </a:xfrm>
        </p:grpSpPr>
        <p:sp>
          <p:nvSpPr>
            <p:cNvPr id="37930" name="Rectangle 22"/>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31" name="Rectangle 23"/>
            <p:cNvSpPr>
              <a:spLocks noChangeArrowheads="1"/>
            </p:cNvSpPr>
            <p:nvPr/>
          </p:nvSpPr>
          <p:spPr bwMode="auto">
            <a:xfrm>
              <a:off x="2332" y="225"/>
              <a:ext cx="63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Cầu Thủ</a:t>
              </a:r>
            </a:p>
          </p:txBody>
        </p:sp>
        <p:sp>
          <p:nvSpPr>
            <p:cNvPr id="37932" name="Rectangle 24"/>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33" name="Rectangle 25"/>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7893" name="Group 26"/>
          <p:cNvGrpSpPr>
            <a:grpSpLocks/>
          </p:cNvGrpSpPr>
          <p:nvPr/>
        </p:nvGrpSpPr>
        <p:grpSpPr bwMode="auto">
          <a:xfrm>
            <a:off x="6950712" y="3274485"/>
            <a:ext cx="1652279" cy="619213"/>
            <a:chOff x="2176" y="172"/>
            <a:chExt cx="1194" cy="551"/>
          </a:xfrm>
        </p:grpSpPr>
        <p:sp>
          <p:nvSpPr>
            <p:cNvPr id="37926" name="Rectangle 27"/>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27" name="Rectangle 28"/>
            <p:cNvSpPr>
              <a:spLocks noChangeArrowheads="1"/>
            </p:cNvSpPr>
            <p:nvPr/>
          </p:nvSpPr>
          <p:spPr bwMode="auto">
            <a:xfrm>
              <a:off x="2332" y="225"/>
              <a:ext cx="68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Đội Bóng</a:t>
              </a:r>
            </a:p>
          </p:txBody>
        </p:sp>
        <p:sp>
          <p:nvSpPr>
            <p:cNvPr id="37928" name="Rectangle 29"/>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29" name="Rectangle 30"/>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37894" name="Text Box 31"/>
          <p:cNvSpPr txBox="1">
            <a:spLocks noChangeArrowheads="1"/>
          </p:cNvSpPr>
          <p:nvPr/>
        </p:nvSpPr>
        <p:spPr bwMode="auto">
          <a:xfrm>
            <a:off x="4010026" y="3190523"/>
            <a:ext cx="188250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Là thành phần của</a:t>
            </a:r>
          </a:p>
        </p:txBody>
      </p:sp>
      <p:sp>
        <p:nvSpPr>
          <p:cNvPr id="37895" name="Line 32"/>
          <p:cNvSpPr>
            <a:spLocks noChangeShapeType="1"/>
          </p:cNvSpPr>
          <p:nvPr/>
        </p:nvSpPr>
        <p:spPr bwMode="auto">
          <a:xfrm>
            <a:off x="3475355" y="3694289"/>
            <a:ext cx="3475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37896" name="Group 33"/>
          <p:cNvGrpSpPr>
            <a:grpSpLocks/>
          </p:cNvGrpSpPr>
          <p:nvPr/>
        </p:nvGrpSpPr>
        <p:grpSpPr bwMode="auto">
          <a:xfrm>
            <a:off x="1782235" y="4533902"/>
            <a:ext cx="1652279" cy="619213"/>
            <a:chOff x="2176" y="172"/>
            <a:chExt cx="1194" cy="551"/>
          </a:xfrm>
        </p:grpSpPr>
        <p:sp>
          <p:nvSpPr>
            <p:cNvPr id="37922" name="Rectangle 34"/>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23" name="Rectangle 35"/>
            <p:cNvSpPr>
              <a:spLocks noChangeArrowheads="1"/>
            </p:cNvSpPr>
            <p:nvPr/>
          </p:nvSpPr>
          <p:spPr bwMode="auto">
            <a:xfrm>
              <a:off x="2332" y="225"/>
              <a:ext cx="48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Phòng</a:t>
              </a:r>
            </a:p>
          </p:txBody>
        </p:sp>
        <p:sp>
          <p:nvSpPr>
            <p:cNvPr id="37924" name="Rectangle 36"/>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25" name="Rectangle 37"/>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7897" name="Group 38"/>
          <p:cNvGrpSpPr>
            <a:grpSpLocks/>
          </p:cNvGrpSpPr>
          <p:nvPr/>
        </p:nvGrpSpPr>
        <p:grpSpPr bwMode="auto">
          <a:xfrm>
            <a:off x="6950712" y="4533902"/>
            <a:ext cx="1652279" cy="619213"/>
            <a:chOff x="2176" y="172"/>
            <a:chExt cx="1194" cy="551"/>
          </a:xfrm>
        </p:grpSpPr>
        <p:sp>
          <p:nvSpPr>
            <p:cNvPr id="37918" name="Rectangle 39"/>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19" name="Rectangle 40"/>
            <p:cNvSpPr>
              <a:spLocks noChangeArrowheads="1"/>
            </p:cNvSpPr>
            <p:nvPr/>
          </p:nvSpPr>
          <p:spPr bwMode="auto">
            <a:xfrm>
              <a:off x="2332" y="225"/>
              <a:ext cx="62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Toà Nhà</a:t>
              </a:r>
            </a:p>
          </p:txBody>
        </p:sp>
        <p:sp>
          <p:nvSpPr>
            <p:cNvPr id="37920" name="Rectangle 41"/>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21" name="Rectangle 42"/>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37898" name="Line 43"/>
          <p:cNvSpPr>
            <a:spLocks noChangeShapeType="1"/>
          </p:cNvSpPr>
          <p:nvPr/>
        </p:nvSpPr>
        <p:spPr bwMode="auto">
          <a:xfrm>
            <a:off x="3475355" y="4869744"/>
            <a:ext cx="3475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7899" name="Text Box 44"/>
          <p:cNvSpPr txBox="1">
            <a:spLocks noChangeArrowheads="1"/>
          </p:cNvSpPr>
          <p:nvPr/>
        </p:nvSpPr>
        <p:spPr bwMode="auto">
          <a:xfrm>
            <a:off x="4169684" y="4504164"/>
            <a:ext cx="1231686"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Chứa trong</a:t>
            </a:r>
          </a:p>
        </p:txBody>
      </p:sp>
      <p:sp>
        <p:nvSpPr>
          <p:cNvPr id="37900" name="Text Box 45"/>
          <p:cNvSpPr txBox="1">
            <a:spLocks noChangeArrowheads="1"/>
          </p:cNvSpPr>
          <p:nvPr/>
        </p:nvSpPr>
        <p:spPr bwMode="auto">
          <a:xfrm>
            <a:off x="3456791" y="4923970"/>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2..*</a:t>
            </a:r>
          </a:p>
        </p:txBody>
      </p:sp>
      <p:sp>
        <p:nvSpPr>
          <p:cNvPr id="37901" name="Text Box 46"/>
          <p:cNvSpPr txBox="1">
            <a:spLocks noChangeArrowheads="1"/>
          </p:cNvSpPr>
          <p:nvPr/>
        </p:nvSpPr>
        <p:spPr bwMode="auto">
          <a:xfrm>
            <a:off x="6237818" y="4449940"/>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7902" name="Text Box 47"/>
          <p:cNvSpPr txBox="1">
            <a:spLocks noChangeArrowheads="1"/>
          </p:cNvSpPr>
          <p:nvPr/>
        </p:nvSpPr>
        <p:spPr bwMode="auto">
          <a:xfrm>
            <a:off x="6416041" y="3274485"/>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7903" name="Text Box 48"/>
          <p:cNvSpPr txBox="1">
            <a:spLocks noChangeArrowheads="1"/>
          </p:cNvSpPr>
          <p:nvPr/>
        </p:nvSpPr>
        <p:spPr bwMode="auto">
          <a:xfrm>
            <a:off x="3475356" y="3694290"/>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grpSp>
        <p:nvGrpSpPr>
          <p:cNvPr id="37904" name="Group 49"/>
          <p:cNvGrpSpPr>
            <a:grpSpLocks/>
          </p:cNvGrpSpPr>
          <p:nvPr/>
        </p:nvGrpSpPr>
        <p:grpSpPr bwMode="auto">
          <a:xfrm>
            <a:off x="1782235" y="5845794"/>
            <a:ext cx="1652279" cy="619213"/>
            <a:chOff x="2176" y="172"/>
            <a:chExt cx="1194" cy="551"/>
          </a:xfrm>
        </p:grpSpPr>
        <p:sp>
          <p:nvSpPr>
            <p:cNvPr id="37914" name="Rectangle 50"/>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15" name="Rectangle 51"/>
            <p:cNvSpPr>
              <a:spLocks noChangeArrowheads="1"/>
            </p:cNvSpPr>
            <p:nvPr/>
          </p:nvSpPr>
          <p:spPr bwMode="auto">
            <a:xfrm>
              <a:off x="2332" y="225"/>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Đơn Hàng</a:t>
              </a:r>
            </a:p>
          </p:txBody>
        </p:sp>
        <p:sp>
          <p:nvSpPr>
            <p:cNvPr id="37916" name="Rectangle 52"/>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17" name="Rectangle 53"/>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7905" name="Group 54"/>
          <p:cNvGrpSpPr>
            <a:grpSpLocks/>
          </p:cNvGrpSpPr>
          <p:nvPr/>
        </p:nvGrpSpPr>
        <p:grpSpPr bwMode="auto">
          <a:xfrm>
            <a:off x="6950712" y="5845794"/>
            <a:ext cx="1652279" cy="619213"/>
            <a:chOff x="2176" y="172"/>
            <a:chExt cx="1194" cy="551"/>
          </a:xfrm>
        </p:grpSpPr>
        <p:sp>
          <p:nvSpPr>
            <p:cNvPr id="37910" name="Rectangle 55"/>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11" name="Rectangle 56"/>
            <p:cNvSpPr>
              <a:spLocks noChangeArrowheads="1"/>
            </p:cNvSpPr>
            <p:nvPr/>
          </p:nvSpPr>
          <p:spPr bwMode="auto">
            <a:xfrm>
              <a:off x="2332" y="225"/>
              <a:ext cx="77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Nhà CCấp</a:t>
              </a:r>
            </a:p>
          </p:txBody>
        </p:sp>
        <p:sp>
          <p:nvSpPr>
            <p:cNvPr id="37912" name="Rectangle 57"/>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7913" name="Rectangle 58"/>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37906" name="Text Box 59"/>
          <p:cNvSpPr txBox="1">
            <a:spLocks noChangeArrowheads="1"/>
          </p:cNvSpPr>
          <p:nvPr/>
        </p:nvSpPr>
        <p:spPr bwMode="auto">
          <a:xfrm>
            <a:off x="4277361" y="5709357"/>
            <a:ext cx="858186"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Đặt tới</a:t>
            </a:r>
          </a:p>
        </p:txBody>
      </p:sp>
      <p:sp>
        <p:nvSpPr>
          <p:cNvPr id="37907" name="Line 60"/>
          <p:cNvSpPr>
            <a:spLocks noChangeShapeType="1"/>
          </p:cNvSpPr>
          <p:nvPr/>
        </p:nvSpPr>
        <p:spPr bwMode="auto">
          <a:xfrm>
            <a:off x="3475355" y="6265598"/>
            <a:ext cx="34753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7908" name="Text Box 61"/>
          <p:cNvSpPr txBox="1">
            <a:spLocks noChangeArrowheads="1"/>
          </p:cNvSpPr>
          <p:nvPr/>
        </p:nvSpPr>
        <p:spPr bwMode="auto">
          <a:xfrm>
            <a:off x="6326928" y="5877279"/>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7909" name="Text Box 62"/>
          <p:cNvSpPr txBox="1">
            <a:spLocks noChangeArrowheads="1"/>
          </p:cNvSpPr>
          <p:nvPr/>
        </p:nvSpPr>
        <p:spPr bwMode="auto">
          <a:xfrm>
            <a:off x="3653579" y="6297085"/>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0..*</a:t>
            </a:r>
          </a:p>
        </p:txBody>
      </p:sp>
    </p:spTree>
    <p:extLst>
      <p:ext uri="{BB962C8B-B14F-4D97-AF65-F5344CB8AC3E}">
        <p14:creationId xmlns:p14="http://schemas.microsoft.com/office/powerpoint/2010/main" val="7959958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FE0DEF84-A568-4DEE-A7F7-C3259D2B2179}" type="slidenum">
              <a:rPr lang="en-US" smtClean="0">
                <a:solidFill>
                  <a:srgbClr val="000000"/>
                </a:solidFill>
              </a:rPr>
              <a:pPr algn="ctr" eaLnBrk="1" hangingPunct="1"/>
              <a:t>66</a:t>
            </a:fld>
            <a:endParaRPr lang="en-US" smtClean="0">
              <a:solidFill>
                <a:srgbClr val="000000"/>
              </a:solidFill>
            </a:endParaRPr>
          </a:p>
        </p:txBody>
      </p:sp>
      <p:sp>
        <p:nvSpPr>
          <p:cNvPr id="38915" name="Rectangle 3"/>
          <p:cNvSpPr>
            <a:spLocks noGrp="1" noChangeArrowheads="1"/>
          </p:cNvSpPr>
          <p:nvPr>
            <p:ph type="body" idx="1"/>
          </p:nvPr>
        </p:nvSpPr>
        <p:spPr>
          <a:xfrm>
            <a:off x="534670" y="1007533"/>
            <a:ext cx="9624060" cy="1708959"/>
          </a:xfrm>
        </p:spPr>
        <p:txBody>
          <a:bodyPr/>
          <a:lstStyle/>
          <a:p>
            <a:pPr eaLnBrk="1" hangingPunct="1"/>
            <a:r>
              <a:rPr lang="en-US" smtClean="0"/>
              <a:t>Xác định mối kết hợp association:</a:t>
            </a:r>
          </a:p>
          <a:p>
            <a:pPr lvl="1" eaLnBrk="1" hangingPunct="1"/>
            <a:r>
              <a:rPr lang="en-US" smtClean="0"/>
              <a:t>Xác định bản số cho mối kết hợp: (min, max)</a:t>
            </a:r>
          </a:p>
          <a:p>
            <a:pPr lvl="2" eaLnBrk="1" hangingPunct="1"/>
            <a:r>
              <a:rPr lang="en-US" smtClean="0"/>
              <a:t>Ví dụ: hệ thống ATM</a:t>
            </a:r>
          </a:p>
        </p:txBody>
      </p:sp>
      <p:grpSp>
        <p:nvGrpSpPr>
          <p:cNvPr id="38916" name="Group 46"/>
          <p:cNvGrpSpPr>
            <a:grpSpLocks/>
          </p:cNvGrpSpPr>
          <p:nvPr/>
        </p:nvGrpSpPr>
        <p:grpSpPr bwMode="auto">
          <a:xfrm>
            <a:off x="7379562" y="4152578"/>
            <a:ext cx="1306971" cy="619213"/>
            <a:chOff x="4372" y="1475"/>
            <a:chExt cx="945" cy="550"/>
          </a:xfrm>
        </p:grpSpPr>
        <p:sp>
          <p:nvSpPr>
            <p:cNvPr id="38963" name="Rectangle 47"/>
            <p:cNvSpPr>
              <a:spLocks noChangeArrowheads="1"/>
            </p:cNvSpPr>
            <p:nvPr/>
          </p:nvSpPr>
          <p:spPr bwMode="auto">
            <a:xfrm>
              <a:off x="4372" y="1475"/>
              <a:ext cx="945"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64" name="Rectangle 48"/>
            <p:cNvSpPr>
              <a:spLocks noChangeArrowheads="1"/>
            </p:cNvSpPr>
            <p:nvPr/>
          </p:nvSpPr>
          <p:spPr bwMode="auto">
            <a:xfrm>
              <a:off x="4522" y="1528"/>
              <a:ext cx="65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MáyATM</a:t>
              </a:r>
            </a:p>
          </p:txBody>
        </p:sp>
        <p:sp>
          <p:nvSpPr>
            <p:cNvPr id="38965" name="Rectangle 49"/>
            <p:cNvSpPr>
              <a:spLocks noChangeArrowheads="1"/>
            </p:cNvSpPr>
            <p:nvPr/>
          </p:nvSpPr>
          <p:spPr bwMode="auto">
            <a:xfrm>
              <a:off x="4372" y="1776"/>
              <a:ext cx="945"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66" name="Rectangle 50"/>
            <p:cNvSpPr>
              <a:spLocks noChangeArrowheads="1"/>
            </p:cNvSpPr>
            <p:nvPr/>
          </p:nvSpPr>
          <p:spPr bwMode="auto">
            <a:xfrm>
              <a:off x="4372" y="1887"/>
              <a:ext cx="945"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8917" name="Group 51"/>
          <p:cNvGrpSpPr>
            <a:grpSpLocks/>
          </p:cNvGrpSpPr>
          <p:nvPr/>
        </p:nvGrpSpPr>
        <p:grpSpPr bwMode="auto">
          <a:xfrm>
            <a:off x="4342340" y="2686757"/>
            <a:ext cx="1652279" cy="619213"/>
            <a:chOff x="2176" y="172"/>
            <a:chExt cx="1194" cy="551"/>
          </a:xfrm>
        </p:grpSpPr>
        <p:sp>
          <p:nvSpPr>
            <p:cNvPr id="38959" name="Rectangle 52"/>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60" name="Rectangle 53"/>
            <p:cNvSpPr>
              <a:spLocks noChangeArrowheads="1"/>
            </p:cNvSpPr>
            <p:nvPr/>
          </p:nvSpPr>
          <p:spPr bwMode="auto">
            <a:xfrm>
              <a:off x="2332" y="225"/>
              <a:ext cx="79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NgânHàng</a:t>
              </a:r>
            </a:p>
          </p:txBody>
        </p:sp>
        <p:sp>
          <p:nvSpPr>
            <p:cNvPr id="38961" name="Rectangle 54"/>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62" name="Rectangle 55"/>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8918" name="Group 56"/>
          <p:cNvGrpSpPr>
            <a:grpSpLocks/>
          </p:cNvGrpSpPr>
          <p:nvPr/>
        </p:nvGrpSpPr>
        <p:grpSpPr bwMode="auto">
          <a:xfrm>
            <a:off x="1750674" y="4152578"/>
            <a:ext cx="1743246" cy="619213"/>
            <a:chOff x="302" y="1475"/>
            <a:chExt cx="1261" cy="550"/>
          </a:xfrm>
        </p:grpSpPr>
        <p:sp>
          <p:nvSpPr>
            <p:cNvPr id="38955" name="Rectangle 57"/>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56" name="Rectangle 58"/>
            <p:cNvSpPr>
              <a:spLocks noChangeArrowheads="1"/>
            </p:cNvSpPr>
            <p:nvPr/>
          </p:nvSpPr>
          <p:spPr bwMode="auto">
            <a:xfrm>
              <a:off x="454" y="1528"/>
              <a:ext cx="87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KháchHàng</a:t>
              </a:r>
            </a:p>
          </p:txBody>
        </p:sp>
        <p:sp>
          <p:nvSpPr>
            <p:cNvPr id="38957" name="Rectangle 59"/>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58" name="Rectangle 60"/>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8919" name="Group 61"/>
          <p:cNvGrpSpPr>
            <a:grpSpLocks/>
          </p:cNvGrpSpPr>
          <p:nvPr/>
        </p:nvGrpSpPr>
        <p:grpSpPr bwMode="auto">
          <a:xfrm>
            <a:off x="1923327" y="5877279"/>
            <a:ext cx="1397940" cy="620963"/>
            <a:chOff x="427" y="3007"/>
            <a:chExt cx="1011" cy="551"/>
          </a:xfrm>
        </p:grpSpPr>
        <p:sp>
          <p:nvSpPr>
            <p:cNvPr id="38951" name="Rectangle 62"/>
            <p:cNvSpPr>
              <a:spLocks noChangeArrowheads="1"/>
            </p:cNvSpPr>
            <p:nvPr/>
          </p:nvSpPr>
          <p:spPr bwMode="auto">
            <a:xfrm>
              <a:off x="427"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52" name="Rectangle 63"/>
            <p:cNvSpPr>
              <a:spLocks noChangeArrowheads="1"/>
            </p:cNvSpPr>
            <p:nvPr/>
          </p:nvSpPr>
          <p:spPr bwMode="auto">
            <a:xfrm>
              <a:off x="542" y="3060"/>
              <a:ext cx="71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TàiKhoản</a:t>
              </a:r>
            </a:p>
          </p:txBody>
        </p:sp>
        <p:sp>
          <p:nvSpPr>
            <p:cNvPr id="38953" name="Rectangle 64"/>
            <p:cNvSpPr>
              <a:spLocks noChangeArrowheads="1"/>
            </p:cNvSpPr>
            <p:nvPr/>
          </p:nvSpPr>
          <p:spPr bwMode="auto">
            <a:xfrm>
              <a:off x="427"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54" name="Rectangle 65"/>
            <p:cNvSpPr>
              <a:spLocks noChangeArrowheads="1"/>
            </p:cNvSpPr>
            <p:nvPr/>
          </p:nvSpPr>
          <p:spPr bwMode="auto">
            <a:xfrm>
              <a:off x="427"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8920" name="Group 66"/>
          <p:cNvGrpSpPr>
            <a:grpSpLocks/>
          </p:cNvGrpSpPr>
          <p:nvPr/>
        </p:nvGrpSpPr>
        <p:grpSpPr bwMode="auto">
          <a:xfrm>
            <a:off x="7333148" y="5877279"/>
            <a:ext cx="1399796" cy="620963"/>
            <a:chOff x="4339" y="3007"/>
            <a:chExt cx="1011" cy="551"/>
          </a:xfrm>
        </p:grpSpPr>
        <p:sp>
          <p:nvSpPr>
            <p:cNvPr id="38947" name="Rectangle 67"/>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48" name="Rectangle 68"/>
            <p:cNvSpPr>
              <a:spLocks noChangeArrowheads="1"/>
            </p:cNvSpPr>
            <p:nvPr/>
          </p:nvSpPr>
          <p:spPr bwMode="auto">
            <a:xfrm>
              <a:off x="4470" y="3060"/>
              <a:ext cx="6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GiaoDịch</a:t>
              </a:r>
            </a:p>
          </p:txBody>
        </p:sp>
        <p:sp>
          <p:nvSpPr>
            <p:cNvPr id="38949" name="Rectangle 69"/>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50" name="Rectangle 70"/>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38921" name="Group 71"/>
          <p:cNvGrpSpPr>
            <a:grpSpLocks/>
          </p:cNvGrpSpPr>
          <p:nvPr/>
        </p:nvGrpSpPr>
        <p:grpSpPr bwMode="auto">
          <a:xfrm>
            <a:off x="3341689" y="5683118"/>
            <a:ext cx="3985891" cy="953308"/>
            <a:chOff x="1610" y="3408"/>
            <a:chExt cx="2147" cy="545"/>
          </a:xfrm>
        </p:grpSpPr>
        <p:sp>
          <p:nvSpPr>
            <p:cNvPr id="38942" name="Line 72"/>
            <p:cNvSpPr>
              <a:spLocks noChangeShapeType="1"/>
            </p:cNvSpPr>
            <p:nvPr/>
          </p:nvSpPr>
          <p:spPr bwMode="auto">
            <a:xfrm>
              <a:off x="2682" y="3701"/>
              <a:ext cx="1075" cy="0"/>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43" name="Line 73"/>
            <p:cNvSpPr>
              <a:spLocks noChangeShapeType="1"/>
            </p:cNvSpPr>
            <p:nvPr/>
          </p:nvSpPr>
          <p:spPr bwMode="auto">
            <a:xfrm flipH="1">
              <a:off x="1610" y="3701"/>
              <a:ext cx="1072" cy="0"/>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44" name="Rectangle 74"/>
            <p:cNvSpPr>
              <a:spLocks noChangeArrowheads="1"/>
            </p:cNvSpPr>
            <p:nvPr/>
          </p:nvSpPr>
          <p:spPr bwMode="auto">
            <a:xfrm>
              <a:off x="1882" y="3795"/>
              <a:ext cx="6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1</a:t>
              </a:r>
            </a:p>
          </p:txBody>
        </p:sp>
        <p:sp>
          <p:nvSpPr>
            <p:cNvPr id="38945" name="Rectangle 75"/>
            <p:cNvSpPr>
              <a:spLocks noChangeArrowheads="1"/>
            </p:cNvSpPr>
            <p:nvPr/>
          </p:nvSpPr>
          <p:spPr bwMode="auto">
            <a:xfrm>
              <a:off x="2592" y="3448"/>
              <a:ext cx="26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lIns="0" tIns="0" rIns="0" bIns="0">
              <a:spAutoFit/>
            </a:bodyPr>
            <a:lstStyle/>
            <a:p>
              <a:pPr defTabSz="1042782" fontAlgn="base">
                <a:spcBef>
                  <a:spcPct val="0"/>
                </a:spcBef>
                <a:spcAft>
                  <a:spcPct val="0"/>
                </a:spcAft>
              </a:pPr>
              <a:r>
                <a:rPr lang="en-US" i="1" smtClean="0">
                  <a:solidFill>
                    <a:srgbClr val="000000"/>
                  </a:solidFill>
                  <a:ea typeface="宋体" pitchFamily="2" charset="-122"/>
                </a:rPr>
                <a:t>Có</a:t>
              </a:r>
              <a:endParaRPr lang="en-US" smtClean="0">
                <a:solidFill>
                  <a:srgbClr val="000000"/>
                </a:solidFill>
                <a:ea typeface="宋体" pitchFamily="2" charset="-122"/>
              </a:endParaRPr>
            </a:p>
          </p:txBody>
        </p:sp>
        <p:sp>
          <p:nvSpPr>
            <p:cNvPr id="38946" name="Rectangle 76"/>
            <p:cNvSpPr>
              <a:spLocks noChangeArrowheads="1"/>
            </p:cNvSpPr>
            <p:nvPr/>
          </p:nvSpPr>
          <p:spPr bwMode="auto">
            <a:xfrm>
              <a:off x="3360" y="3408"/>
              <a:ext cx="20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0..n</a:t>
              </a:r>
            </a:p>
          </p:txBody>
        </p:sp>
      </p:grpSp>
      <p:grpSp>
        <p:nvGrpSpPr>
          <p:cNvPr id="38922" name="Group 77"/>
          <p:cNvGrpSpPr>
            <a:grpSpLocks/>
          </p:cNvGrpSpPr>
          <p:nvPr/>
        </p:nvGrpSpPr>
        <p:grpSpPr bwMode="auto">
          <a:xfrm>
            <a:off x="2045857" y="4724562"/>
            <a:ext cx="1106471" cy="1147469"/>
            <a:chOff x="912" y="2860"/>
            <a:chExt cx="596" cy="656"/>
          </a:xfrm>
        </p:grpSpPr>
        <p:sp>
          <p:nvSpPr>
            <p:cNvPr id="38937" name="Line 78"/>
            <p:cNvSpPr>
              <a:spLocks noChangeShapeType="1"/>
            </p:cNvSpPr>
            <p:nvPr/>
          </p:nvSpPr>
          <p:spPr bwMode="auto">
            <a:xfrm>
              <a:off x="1228" y="3205"/>
              <a:ext cx="1" cy="311"/>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38" name="Rectangle 79"/>
            <p:cNvSpPr>
              <a:spLocks noChangeArrowheads="1"/>
            </p:cNvSpPr>
            <p:nvPr/>
          </p:nvSpPr>
          <p:spPr bwMode="auto">
            <a:xfrm>
              <a:off x="912" y="3312"/>
              <a:ext cx="20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1..n</a:t>
              </a:r>
            </a:p>
          </p:txBody>
        </p:sp>
        <p:sp>
          <p:nvSpPr>
            <p:cNvPr id="38939" name="Line 80"/>
            <p:cNvSpPr>
              <a:spLocks noChangeShapeType="1"/>
            </p:cNvSpPr>
            <p:nvPr/>
          </p:nvSpPr>
          <p:spPr bwMode="auto">
            <a:xfrm flipV="1">
              <a:off x="1228" y="2897"/>
              <a:ext cx="1" cy="308"/>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8940" name="Rectangle 81"/>
            <p:cNvSpPr>
              <a:spLocks noChangeArrowheads="1"/>
            </p:cNvSpPr>
            <p:nvPr/>
          </p:nvSpPr>
          <p:spPr bwMode="auto">
            <a:xfrm>
              <a:off x="1382" y="2860"/>
              <a:ext cx="6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1</a:t>
              </a:r>
            </a:p>
          </p:txBody>
        </p:sp>
        <p:sp>
          <p:nvSpPr>
            <p:cNvPr id="38941" name="Rectangle 82"/>
            <p:cNvSpPr>
              <a:spLocks noChangeArrowheads="1"/>
            </p:cNvSpPr>
            <p:nvPr/>
          </p:nvSpPr>
          <p:spPr bwMode="auto">
            <a:xfrm>
              <a:off x="1280" y="3156"/>
              <a:ext cx="22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i="1" smtClean="0">
                  <a:solidFill>
                    <a:srgbClr val="000000"/>
                  </a:solidFill>
                  <a:ea typeface="宋体" pitchFamily="2" charset="-122"/>
                </a:rPr>
                <a:t>Của</a:t>
              </a:r>
              <a:endParaRPr lang="en-US" smtClean="0">
                <a:solidFill>
                  <a:srgbClr val="000000"/>
                </a:solidFill>
                <a:ea typeface="宋体" pitchFamily="2" charset="-122"/>
              </a:endParaRPr>
            </a:p>
          </p:txBody>
        </p:sp>
      </p:grpSp>
      <p:sp>
        <p:nvSpPr>
          <p:cNvPr id="38923" name="Line 86"/>
          <p:cNvSpPr>
            <a:spLocks noChangeShapeType="1"/>
          </p:cNvSpPr>
          <p:nvPr/>
        </p:nvSpPr>
        <p:spPr bwMode="auto">
          <a:xfrm>
            <a:off x="5966769" y="2996362"/>
            <a:ext cx="1604010" cy="1175456"/>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8924" name="Line 87"/>
          <p:cNvSpPr>
            <a:spLocks noChangeShapeType="1"/>
          </p:cNvSpPr>
          <p:nvPr/>
        </p:nvSpPr>
        <p:spPr bwMode="auto">
          <a:xfrm>
            <a:off x="1243850" y="6186885"/>
            <a:ext cx="623782" cy="0"/>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8925" name="Line 88"/>
          <p:cNvSpPr>
            <a:spLocks noChangeShapeType="1"/>
          </p:cNvSpPr>
          <p:nvPr/>
        </p:nvSpPr>
        <p:spPr bwMode="auto">
          <a:xfrm flipV="1">
            <a:off x="1243850" y="2996363"/>
            <a:ext cx="0" cy="3190522"/>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8926" name="Line 89"/>
          <p:cNvSpPr>
            <a:spLocks noChangeShapeType="1"/>
          </p:cNvSpPr>
          <p:nvPr/>
        </p:nvSpPr>
        <p:spPr bwMode="auto">
          <a:xfrm>
            <a:off x="1243851" y="2996363"/>
            <a:ext cx="3118908" cy="0"/>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38927" name="Text Box 90"/>
          <p:cNvSpPr txBox="1">
            <a:spLocks noChangeArrowheads="1"/>
          </p:cNvSpPr>
          <p:nvPr/>
        </p:nvSpPr>
        <p:spPr bwMode="auto">
          <a:xfrm>
            <a:off x="7036109" y="3486136"/>
            <a:ext cx="851774"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rPr>
              <a:t>Thuộc</a:t>
            </a:r>
          </a:p>
        </p:txBody>
      </p:sp>
      <p:sp>
        <p:nvSpPr>
          <p:cNvPr id="38928" name="Text Box 91"/>
          <p:cNvSpPr txBox="1">
            <a:spLocks noChangeArrowheads="1"/>
          </p:cNvSpPr>
          <p:nvPr/>
        </p:nvSpPr>
        <p:spPr bwMode="auto">
          <a:xfrm>
            <a:off x="887404" y="3164285"/>
            <a:ext cx="851774"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rPr>
              <a:t>Thuộc</a:t>
            </a:r>
          </a:p>
        </p:txBody>
      </p:sp>
      <p:sp>
        <p:nvSpPr>
          <p:cNvPr id="38929" name="Text Box 92"/>
          <p:cNvSpPr txBox="1">
            <a:spLocks noChangeArrowheads="1"/>
          </p:cNvSpPr>
          <p:nvPr/>
        </p:nvSpPr>
        <p:spPr bwMode="auto">
          <a:xfrm>
            <a:off x="6590551" y="5851042"/>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0..*</a:t>
            </a:r>
          </a:p>
        </p:txBody>
      </p:sp>
      <p:sp>
        <p:nvSpPr>
          <p:cNvPr id="38930" name="Text Box 93"/>
          <p:cNvSpPr txBox="1">
            <a:spLocks noChangeArrowheads="1"/>
          </p:cNvSpPr>
          <p:nvPr/>
        </p:nvSpPr>
        <p:spPr bwMode="auto">
          <a:xfrm>
            <a:off x="3471642" y="6186885"/>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8931" name="Text Box 94"/>
          <p:cNvSpPr txBox="1">
            <a:spLocks noChangeArrowheads="1"/>
          </p:cNvSpPr>
          <p:nvPr/>
        </p:nvSpPr>
        <p:spPr bwMode="auto">
          <a:xfrm>
            <a:off x="2669638" y="5515196"/>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8932" name="Text Box 95"/>
          <p:cNvSpPr txBox="1">
            <a:spLocks noChangeArrowheads="1"/>
          </p:cNvSpPr>
          <p:nvPr/>
        </p:nvSpPr>
        <p:spPr bwMode="auto">
          <a:xfrm>
            <a:off x="2313190" y="4759546"/>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8933" name="Text Box 96"/>
          <p:cNvSpPr txBox="1">
            <a:spLocks noChangeArrowheads="1"/>
          </p:cNvSpPr>
          <p:nvPr/>
        </p:nvSpPr>
        <p:spPr bwMode="auto">
          <a:xfrm>
            <a:off x="6144992" y="2744481"/>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8934" name="Text Box 97"/>
          <p:cNvSpPr txBox="1">
            <a:spLocks noChangeArrowheads="1"/>
          </p:cNvSpPr>
          <p:nvPr/>
        </p:nvSpPr>
        <p:spPr bwMode="auto">
          <a:xfrm>
            <a:off x="6768775" y="4003896"/>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8935" name="Text Box 98"/>
          <p:cNvSpPr txBox="1">
            <a:spLocks noChangeArrowheads="1"/>
          </p:cNvSpPr>
          <p:nvPr/>
        </p:nvSpPr>
        <p:spPr bwMode="auto">
          <a:xfrm>
            <a:off x="3917200" y="2996364"/>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38936" name="Text Box 99"/>
          <p:cNvSpPr txBox="1">
            <a:spLocks noChangeArrowheads="1"/>
          </p:cNvSpPr>
          <p:nvPr/>
        </p:nvSpPr>
        <p:spPr bwMode="auto">
          <a:xfrm>
            <a:off x="1332963" y="5767081"/>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Tree>
    <p:extLst>
      <p:ext uri="{BB962C8B-B14F-4D97-AF65-F5344CB8AC3E}">
        <p14:creationId xmlns:p14="http://schemas.microsoft.com/office/powerpoint/2010/main" val="28519008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534670" y="839613"/>
            <a:ext cx="9624060" cy="878093"/>
          </a:xfrm>
        </p:spPr>
        <p:txBody>
          <a:bodyPr/>
          <a:lstStyle/>
          <a:p>
            <a:pPr eaLnBrk="1" hangingPunct="1">
              <a:defRPr/>
            </a:pPr>
            <a:r>
              <a:rPr lang="en-US" smtClean="0"/>
              <a:t>Xác định lớp kết hợp (Association class)</a:t>
            </a:r>
          </a:p>
          <a:p>
            <a:pPr marL="0" indent="0" eaLnBrk="1" hangingPunct="1">
              <a:buNone/>
              <a:defRPr/>
            </a:pPr>
            <a:endParaRPr lang="en-US" smtClean="0"/>
          </a:p>
        </p:txBody>
      </p:sp>
      <p:grpSp>
        <p:nvGrpSpPr>
          <p:cNvPr id="39939" name="Group 35"/>
          <p:cNvGrpSpPr>
            <a:grpSpLocks/>
          </p:cNvGrpSpPr>
          <p:nvPr/>
        </p:nvGrpSpPr>
        <p:grpSpPr bwMode="auto">
          <a:xfrm>
            <a:off x="1693122" y="10075335"/>
            <a:ext cx="1743248" cy="619213"/>
            <a:chOff x="302" y="1475"/>
            <a:chExt cx="1261" cy="550"/>
          </a:xfrm>
        </p:grpSpPr>
        <p:sp>
          <p:nvSpPr>
            <p:cNvPr id="39941" name="Rectangle 36"/>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9942" name="Rectangle 37"/>
            <p:cNvSpPr>
              <a:spLocks noChangeArrowheads="1"/>
            </p:cNvSpPr>
            <p:nvPr/>
          </p:nvSpPr>
          <p:spPr bwMode="auto">
            <a:xfrm>
              <a:off x="454" y="1528"/>
              <a:ext cx="6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Hoá Đơn</a:t>
              </a:r>
            </a:p>
          </p:txBody>
        </p:sp>
        <p:sp>
          <p:nvSpPr>
            <p:cNvPr id="39943" name="Rectangle 38"/>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39944" name="Rectangle 39"/>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39940" name="TextBox 1"/>
          <p:cNvSpPr txBox="1">
            <a:spLocks noChangeArrowheads="1"/>
          </p:cNvSpPr>
          <p:nvPr/>
        </p:nvSpPr>
        <p:spPr bwMode="auto">
          <a:xfrm>
            <a:off x="638634" y="1511301"/>
            <a:ext cx="9534948" cy="599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defTabSz="1042782" eaLnBrk="1" fontAlgn="base" hangingPunct="1">
              <a:lnSpc>
                <a:spcPct val="150000"/>
              </a:lnSpc>
              <a:spcBef>
                <a:spcPct val="0"/>
              </a:spcBef>
              <a:spcAft>
                <a:spcPct val="0"/>
              </a:spcAft>
            </a:pPr>
            <a:r>
              <a:rPr lang="vi-VN" sz="2700" b="1">
                <a:solidFill>
                  <a:srgbClr val="000000"/>
                </a:solidFill>
                <a:latin typeface="Times New Roman" pitchFamily="18" charset="0"/>
                <a:cs typeface="Times New Roman" pitchFamily="18" charset="0"/>
              </a:rPr>
              <a:t>Lớp liên hệ (Association Class)</a:t>
            </a:r>
          </a:p>
          <a:p>
            <a:pPr algn="just" defTabSz="1042782" eaLnBrk="1" fontAlgn="base" hangingPunct="1">
              <a:lnSpc>
                <a:spcPct val="150000"/>
              </a:lnSpc>
              <a:spcBef>
                <a:spcPct val="0"/>
              </a:spcBef>
              <a:spcAft>
                <a:spcPct val="0"/>
              </a:spcAft>
            </a:pPr>
            <a:r>
              <a:rPr lang="vi-VN" sz="2700">
                <a:solidFill>
                  <a:srgbClr val="000000"/>
                </a:solidFill>
                <a:latin typeface="Times New Roman" pitchFamily="18" charset="0"/>
                <a:cs typeface="Times New Roman" pitchFamily="18" charset="0"/>
              </a:rPr>
              <a:t>Một lớp có thể được đính kèm theo một liên hệ, trong trường hợp này nó sẽ được gọi là một lớp liên hệ. Một lớp liên hệ không được nối tới bất kỳ một lớp nào của mối liên hệ, mà tới chính bản thân mối liên hệ. Cũng giống như một lớp bình thường, lớp liên hệ có thể có thuộc tính, Phương thức và các quan hệ khác. Lớp liên hệ được sử dụng để bổ sung thêm thông tin cho nối kết (link), ví dụ như thời điểm nối kết được thiết lập. Mỗi nối kết của liên hệ gắn liền với một đối tượng của lớp liên hệ.</a:t>
            </a:r>
          </a:p>
          <a:p>
            <a:pPr defTabSz="1042782" eaLnBrk="1" fontAlgn="base" hangingPunct="1">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5425803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534670" y="419807"/>
            <a:ext cx="9624060" cy="878093"/>
          </a:xfrm>
        </p:spPr>
        <p:txBody>
          <a:bodyPr/>
          <a:lstStyle/>
          <a:p>
            <a:pPr eaLnBrk="1" hangingPunct="1"/>
            <a:r>
              <a:rPr lang="en-US" smtClean="0"/>
              <a:t>Xác định lớp kết hợp (Association class)</a:t>
            </a:r>
          </a:p>
        </p:txBody>
      </p:sp>
      <p:grpSp>
        <p:nvGrpSpPr>
          <p:cNvPr id="40963" name="Group 4"/>
          <p:cNvGrpSpPr>
            <a:grpSpLocks/>
          </p:cNvGrpSpPr>
          <p:nvPr/>
        </p:nvGrpSpPr>
        <p:grpSpPr bwMode="auto">
          <a:xfrm>
            <a:off x="1514900" y="1625000"/>
            <a:ext cx="1743248" cy="619213"/>
            <a:chOff x="302" y="1475"/>
            <a:chExt cx="1261" cy="550"/>
          </a:xfrm>
        </p:grpSpPr>
        <p:sp>
          <p:nvSpPr>
            <p:cNvPr id="41004" name="Rectangle 5"/>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1005" name="Rectangle 6"/>
            <p:cNvSpPr>
              <a:spLocks noChangeArrowheads="1"/>
            </p:cNvSpPr>
            <p:nvPr/>
          </p:nvSpPr>
          <p:spPr bwMode="auto">
            <a:xfrm>
              <a:off x="454" y="1528"/>
              <a:ext cx="6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Hoá Đơn</a:t>
              </a:r>
            </a:p>
          </p:txBody>
        </p:sp>
        <p:sp>
          <p:nvSpPr>
            <p:cNvPr id="41006" name="Rectangle 7"/>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1007" name="Rectangle 8"/>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0964" name="Group 9"/>
          <p:cNvGrpSpPr>
            <a:grpSpLocks/>
          </p:cNvGrpSpPr>
          <p:nvPr/>
        </p:nvGrpSpPr>
        <p:grpSpPr bwMode="auto">
          <a:xfrm>
            <a:off x="7574492" y="1649488"/>
            <a:ext cx="1743248" cy="619213"/>
            <a:chOff x="302" y="1475"/>
            <a:chExt cx="1261" cy="550"/>
          </a:xfrm>
        </p:grpSpPr>
        <p:sp>
          <p:nvSpPr>
            <p:cNvPr id="41000" name="Rectangle 10"/>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1001" name="Rectangle 11"/>
            <p:cNvSpPr>
              <a:spLocks noChangeArrowheads="1"/>
            </p:cNvSpPr>
            <p:nvPr/>
          </p:nvSpPr>
          <p:spPr bwMode="auto">
            <a:xfrm>
              <a:off x="454" y="1528"/>
              <a:ext cx="77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Sản Phẩm</a:t>
              </a:r>
            </a:p>
          </p:txBody>
        </p:sp>
        <p:sp>
          <p:nvSpPr>
            <p:cNvPr id="41002" name="Rectangle 12"/>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1003" name="Rectangle 13"/>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40965" name="Line 14"/>
          <p:cNvSpPr>
            <a:spLocks noChangeShapeType="1"/>
          </p:cNvSpPr>
          <p:nvPr/>
        </p:nvSpPr>
        <p:spPr bwMode="auto">
          <a:xfrm>
            <a:off x="3208020" y="1960842"/>
            <a:ext cx="4366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0966" name="Text Box 15"/>
          <p:cNvSpPr txBox="1">
            <a:spLocks noChangeArrowheads="1"/>
          </p:cNvSpPr>
          <p:nvPr/>
        </p:nvSpPr>
        <p:spPr bwMode="auto">
          <a:xfrm>
            <a:off x="3456791" y="1595262"/>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0..*</a:t>
            </a:r>
          </a:p>
        </p:txBody>
      </p:sp>
      <p:sp>
        <p:nvSpPr>
          <p:cNvPr id="40967" name="Text Box 16"/>
          <p:cNvSpPr txBox="1">
            <a:spLocks noChangeArrowheads="1"/>
          </p:cNvSpPr>
          <p:nvPr/>
        </p:nvSpPr>
        <p:spPr bwMode="auto">
          <a:xfrm>
            <a:off x="6950711" y="1511301"/>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1..*</a:t>
            </a:r>
          </a:p>
        </p:txBody>
      </p:sp>
      <p:sp>
        <p:nvSpPr>
          <p:cNvPr id="40968" name="Line 22"/>
          <p:cNvSpPr>
            <a:spLocks noChangeShapeType="1"/>
          </p:cNvSpPr>
          <p:nvPr/>
        </p:nvSpPr>
        <p:spPr bwMode="auto">
          <a:xfrm>
            <a:off x="5524925" y="1960842"/>
            <a:ext cx="178223" cy="1175456"/>
          </a:xfrm>
          <a:prstGeom prst="line">
            <a:avLst/>
          </a:prstGeom>
          <a:noFill/>
          <a:ln w="9525">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40969" name="Group 46"/>
          <p:cNvGrpSpPr>
            <a:grpSpLocks/>
          </p:cNvGrpSpPr>
          <p:nvPr/>
        </p:nvGrpSpPr>
        <p:grpSpPr bwMode="auto">
          <a:xfrm>
            <a:off x="4366473" y="3136299"/>
            <a:ext cx="2495127" cy="1259417"/>
            <a:chOff x="2352" y="2064"/>
            <a:chExt cx="1344" cy="720"/>
          </a:xfrm>
        </p:grpSpPr>
        <p:sp>
          <p:nvSpPr>
            <p:cNvPr id="40995" name="Rectangle 18"/>
            <p:cNvSpPr>
              <a:spLocks noChangeArrowheads="1"/>
            </p:cNvSpPr>
            <p:nvPr/>
          </p:nvSpPr>
          <p:spPr bwMode="auto">
            <a:xfrm>
              <a:off x="2352" y="2064"/>
              <a:ext cx="1344" cy="720"/>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96" name="Rectangle 19"/>
            <p:cNvSpPr>
              <a:spLocks noChangeArrowheads="1"/>
            </p:cNvSpPr>
            <p:nvPr/>
          </p:nvSpPr>
          <p:spPr bwMode="auto">
            <a:xfrm>
              <a:off x="2514" y="2098"/>
              <a:ext cx="95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Chi Tiết Hoá Đơn</a:t>
              </a:r>
            </a:p>
          </p:txBody>
        </p:sp>
        <p:sp>
          <p:nvSpPr>
            <p:cNvPr id="40997" name="Rectangle 20"/>
            <p:cNvSpPr>
              <a:spLocks noChangeArrowheads="1"/>
            </p:cNvSpPr>
            <p:nvPr/>
          </p:nvSpPr>
          <p:spPr bwMode="auto">
            <a:xfrm>
              <a:off x="2352" y="2258"/>
              <a:ext cx="1344" cy="526"/>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98" name="Rectangle 21"/>
            <p:cNvSpPr>
              <a:spLocks noChangeArrowheads="1"/>
            </p:cNvSpPr>
            <p:nvPr/>
          </p:nvSpPr>
          <p:spPr bwMode="auto">
            <a:xfrm>
              <a:off x="2352" y="2688"/>
              <a:ext cx="1344" cy="96"/>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99" name="Text Box 23"/>
            <p:cNvSpPr txBox="1">
              <a:spLocks noChangeArrowheads="1"/>
            </p:cNvSpPr>
            <p:nvPr/>
          </p:nvSpPr>
          <p:spPr bwMode="auto">
            <a:xfrm>
              <a:off x="2390" y="2231"/>
              <a:ext cx="637"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rPr>
                <a:t>sốLượng </a:t>
              </a:r>
            </a:p>
            <a:p>
              <a:pPr defTabSz="1042782" eaLnBrk="1" fontAlgn="base" hangingPunct="1">
                <a:spcBef>
                  <a:spcPct val="0"/>
                </a:spcBef>
                <a:spcAft>
                  <a:spcPct val="0"/>
                </a:spcAft>
              </a:pPr>
              <a:r>
                <a:rPr lang="en-US" smtClean="0">
                  <a:solidFill>
                    <a:srgbClr val="000000"/>
                  </a:solidFill>
                </a:rPr>
                <a:t>đơnGiá</a:t>
              </a:r>
            </a:p>
          </p:txBody>
        </p:sp>
      </p:grpSp>
      <p:grpSp>
        <p:nvGrpSpPr>
          <p:cNvPr id="40970" name="Group 35"/>
          <p:cNvGrpSpPr>
            <a:grpSpLocks/>
          </p:cNvGrpSpPr>
          <p:nvPr/>
        </p:nvGrpSpPr>
        <p:grpSpPr bwMode="auto">
          <a:xfrm>
            <a:off x="1693122" y="10075335"/>
            <a:ext cx="1743248" cy="619213"/>
            <a:chOff x="302" y="1475"/>
            <a:chExt cx="1261" cy="550"/>
          </a:xfrm>
        </p:grpSpPr>
        <p:sp>
          <p:nvSpPr>
            <p:cNvPr id="40991" name="Rectangle 36"/>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92" name="Rectangle 37"/>
            <p:cNvSpPr>
              <a:spLocks noChangeArrowheads="1"/>
            </p:cNvSpPr>
            <p:nvPr/>
          </p:nvSpPr>
          <p:spPr bwMode="auto">
            <a:xfrm>
              <a:off x="454" y="1528"/>
              <a:ext cx="6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Hoá Đơn</a:t>
              </a:r>
            </a:p>
          </p:txBody>
        </p:sp>
        <p:sp>
          <p:nvSpPr>
            <p:cNvPr id="40993" name="Rectangle 38"/>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94" name="Rectangle 39"/>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0971" name="Group 60"/>
          <p:cNvGrpSpPr>
            <a:grpSpLocks/>
          </p:cNvGrpSpPr>
          <p:nvPr/>
        </p:nvGrpSpPr>
        <p:grpSpPr bwMode="auto">
          <a:xfrm>
            <a:off x="1425787" y="4617863"/>
            <a:ext cx="1743248" cy="619213"/>
            <a:chOff x="302" y="1475"/>
            <a:chExt cx="1261" cy="550"/>
          </a:xfrm>
        </p:grpSpPr>
        <p:sp>
          <p:nvSpPr>
            <p:cNvPr id="40987" name="Rectangle 61"/>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88" name="Rectangle 62"/>
            <p:cNvSpPr>
              <a:spLocks noChangeArrowheads="1"/>
            </p:cNvSpPr>
            <p:nvPr/>
          </p:nvSpPr>
          <p:spPr bwMode="auto">
            <a:xfrm>
              <a:off x="454" y="1528"/>
              <a:ext cx="71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Sinh Viên</a:t>
              </a:r>
            </a:p>
          </p:txBody>
        </p:sp>
        <p:sp>
          <p:nvSpPr>
            <p:cNvPr id="40989" name="Rectangle 63"/>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90" name="Rectangle 64"/>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0972" name="Group 65"/>
          <p:cNvGrpSpPr>
            <a:grpSpLocks/>
          </p:cNvGrpSpPr>
          <p:nvPr/>
        </p:nvGrpSpPr>
        <p:grpSpPr bwMode="auto">
          <a:xfrm>
            <a:off x="7485380" y="4617863"/>
            <a:ext cx="1743248" cy="619213"/>
            <a:chOff x="302" y="1475"/>
            <a:chExt cx="1261" cy="550"/>
          </a:xfrm>
        </p:grpSpPr>
        <p:sp>
          <p:nvSpPr>
            <p:cNvPr id="40983" name="Rectangle 66"/>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84" name="Rectangle 67"/>
            <p:cNvSpPr>
              <a:spLocks noChangeArrowheads="1"/>
            </p:cNvSpPr>
            <p:nvPr/>
          </p:nvSpPr>
          <p:spPr bwMode="auto">
            <a:xfrm>
              <a:off x="454" y="1528"/>
              <a:ext cx="73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Khoá Học</a:t>
              </a:r>
            </a:p>
          </p:txBody>
        </p:sp>
        <p:sp>
          <p:nvSpPr>
            <p:cNvPr id="40985" name="Rectangle 68"/>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86" name="Rectangle 69"/>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40973" name="Line 70"/>
          <p:cNvSpPr>
            <a:spLocks noChangeShapeType="1"/>
          </p:cNvSpPr>
          <p:nvPr/>
        </p:nvSpPr>
        <p:spPr bwMode="auto">
          <a:xfrm>
            <a:off x="3118908" y="4953706"/>
            <a:ext cx="4366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40974" name="Group 71"/>
          <p:cNvGrpSpPr>
            <a:grpSpLocks/>
          </p:cNvGrpSpPr>
          <p:nvPr/>
        </p:nvGrpSpPr>
        <p:grpSpPr bwMode="auto">
          <a:xfrm>
            <a:off x="4277361" y="5373512"/>
            <a:ext cx="2495127" cy="1259417"/>
            <a:chOff x="2352" y="2064"/>
            <a:chExt cx="1344" cy="720"/>
          </a:xfrm>
        </p:grpSpPr>
        <p:sp>
          <p:nvSpPr>
            <p:cNvPr id="40978" name="Rectangle 72"/>
            <p:cNvSpPr>
              <a:spLocks noChangeArrowheads="1"/>
            </p:cNvSpPr>
            <p:nvPr/>
          </p:nvSpPr>
          <p:spPr bwMode="auto">
            <a:xfrm>
              <a:off x="2352" y="2064"/>
              <a:ext cx="1344" cy="720"/>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79" name="Rectangle 73"/>
            <p:cNvSpPr>
              <a:spLocks noChangeArrowheads="1"/>
            </p:cNvSpPr>
            <p:nvPr/>
          </p:nvSpPr>
          <p:spPr bwMode="auto">
            <a:xfrm>
              <a:off x="2514" y="2098"/>
              <a:ext cx="456"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Kết Quả</a:t>
              </a:r>
            </a:p>
          </p:txBody>
        </p:sp>
        <p:sp>
          <p:nvSpPr>
            <p:cNvPr id="40980" name="Rectangle 74"/>
            <p:cNvSpPr>
              <a:spLocks noChangeArrowheads="1"/>
            </p:cNvSpPr>
            <p:nvPr/>
          </p:nvSpPr>
          <p:spPr bwMode="auto">
            <a:xfrm>
              <a:off x="2352" y="2258"/>
              <a:ext cx="1344" cy="526"/>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81" name="Rectangle 75"/>
            <p:cNvSpPr>
              <a:spLocks noChangeArrowheads="1"/>
            </p:cNvSpPr>
            <p:nvPr/>
          </p:nvSpPr>
          <p:spPr bwMode="auto">
            <a:xfrm>
              <a:off x="2352" y="2688"/>
              <a:ext cx="1344" cy="96"/>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0982" name="Text Box 76"/>
            <p:cNvSpPr txBox="1">
              <a:spLocks noChangeArrowheads="1"/>
            </p:cNvSpPr>
            <p:nvPr/>
          </p:nvSpPr>
          <p:spPr bwMode="auto">
            <a:xfrm>
              <a:off x="2390" y="2231"/>
              <a:ext cx="56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rPr>
                <a:t>điểmTB </a:t>
              </a:r>
            </a:p>
            <a:p>
              <a:pPr defTabSz="1042782" eaLnBrk="1" fontAlgn="base" hangingPunct="1">
                <a:spcBef>
                  <a:spcPct val="0"/>
                </a:spcBef>
                <a:spcAft>
                  <a:spcPct val="0"/>
                </a:spcAft>
              </a:pPr>
              <a:r>
                <a:rPr lang="en-US" smtClean="0">
                  <a:solidFill>
                    <a:srgbClr val="000000"/>
                  </a:solidFill>
                </a:rPr>
                <a:t>xếpLoại</a:t>
              </a:r>
            </a:p>
          </p:txBody>
        </p:sp>
      </p:grpSp>
      <p:sp>
        <p:nvSpPr>
          <p:cNvPr id="40975" name="Line 77"/>
          <p:cNvSpPr>
            <a:spLocks noChangeShapeType="1"/>
          </p:cNvSpPr>
          <p:nvPr/>
        </p:nvSpPr>
        <p:spPr bwMode="auto">
          <a:xfrm>
            <a:off x="5524923" y="4953705"/>
            <a:ext cx="0" cy="419806"/>
          </a:xfrm>
          <a:prstGeom prst="line">
            <a:avLst/>
          </a:prstGeom>
          <a:noFill/>
          <a:ln w="9525">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0976" name="Text Box 78"/>
          <p:cNvSpPr txBox="1">
            <a:spLocks noChangeArrowheads="1"/>
          </p:cNvSpPr>
          <p:nvPr/>
        </p:nvSpPr>
        <p:spPr bwMode="auto">
          <a:xfrm>
            <a:off x="3297133" y="4815520"/>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0..*</a:t>
            </a:r>
          </a:p>
        </p:txBody>
      </p:sp>
      <p:sp>
        <p:nvSpPr>
          <p:cNvPr id="40977" name="Text Box 79"/>
          <p:cNvSpPr txBox="1">
            <a:spLocks noChangeArrowheads="1"/>
          </p:cNvSpPr>
          <p:nvPr/>
        </p:nvSpPr>
        <p:spPr bwMode="auto">
          <a:xfrm>
            <a:off x="6861599" y="4953707"/>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1..*</a:t>
            </a:r>
          </a:p>
        </p:txBody>
      </p:sp>
    </p:spTree>
    <p:extLst>
      <p:ext uri="{BB962C8B-B14F-4D97-AF65-F5344CB8AC3E}">
        <p14:creationId xmlns:p14="http://schemas.microsoft.com/office/powerpoint/2010/main" val="38030632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EE94DFB7-7D6D-4CB1-9AD2-B2155BFF0017}" type="slidenum">
              <a:rPr lang="en-US" smtClean="0">
                <a:solidFill>
                  <a:srgbClr val="000000"/>
                </a:solidFill>
              </a:rPr>
              <a:pPr algn="ctr" eaLnBrk="1" hangingPunct="1"/>
              <a:t>69</a:t>
            </a:fld>
            <a:endParaRPr lang="en-US" smtClean="0">
              <a:solidFill>
                <a:srgbClr val="000000"/>
              </a:solidFill>
            </a:endParaRPr>
          </a:p>
        </p:txBody>
      </p:sp>
      <p:sp>
        <p:nvSpPr>
          <p:cNvPr id="41987" name="Rectangle 3"/>
          <p:cNvSpPr>
            <a:spLocks noGrp="1" noChangeArrowheads="1"/>
          </p:cNvSpPr>
          <p:nvPr>
            <p:ph type="body" idx="1"/>
          </p:nvPr>
        </p:nvSpPr>
        <p:spPr>
          <a:xfrm>
            <a:off x="534670" y="755650"/>
            <a:ext cx="9624060" cy="955058"/>
          </a:xfrm>
        </p:spPr>
        <p:txBody>
          <a:bodyPr/>
          <a:lstStyle/>
          <a:p>
            <a:pPr eaLnBrk="1" hangingPunct="1"/>
            <a:r>
              <a:rPr lang="en-US" smtClean="0"/>
              <a:t>Xác định lớp kết hợp (Association class)</a:t>
            </a:r>
          </a:p>
        </p:txBody>
      </p:sp>
      <p:grpSp>
        <p:nvGrpSpPr>
          <p:cNvPr id="41988" name="Group 4"/>
          <p:cNvGrpSpPr>
            <a:grpSpLocks/>
          </p:cNvGrpSpPr>
          <p:nvPr/>
        </p:nvGrpSpPr>
        <p:grpSpPr bwMode="auto">
          <a:xfrm>
            <a:off x="1514900" y="2099030"/>
            <a:ext cx="1743248" cy="619213"/>
            <a:chOff x="302" y="1475"/>
            <a:chExt cx="1261" cy="550"/>
          </a:xfrm>
        </p:grpSpPr>
        <p:sp>
          <p:nvSpPr>
            <p:cNvPr id="42028" name="Rectangle 5"/>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29" name="Rectangle 6"/>
            <p:cNvSpPr>
              <a:spLocks noChangeArrowheads="1"/>
            </p:cNvSpPr>
            <p:nvPr/>
          </p:nvSpPr>
          <p:spPr bwMode="auto">
            <a:xfrm>
              <a:off x="454" y="1528"/>
              <a:ext cx="6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Hoá Đơn</a:t>
              </a:r>
            </a:p>
          </p:txBody>
        </p:sp>
        <p:sp>
          <p:nvSpPr>
            <p:cNvPr id="42030" name="Rectangle 7"/>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31" name="Rectangle 8"/>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1989" name="Group 9"/>
          <p:cNvGrpSpPr>
            <a:grpSpLocks/>
          </p:cNvGrpSpPr>
          <p:nvPr/>
        </p:nvGrpSpPr>
        <p:grpSpPr bwMode="auto">
          <a:xfrm>
            <a:off x="7574492" y="2099030"/>
            <a:ext cx="1743248" cy="619213"/>
            <a:chOff x="302" y="1475"/>
            <a:chExt cx="1261" cy="550"/>
          </a:xfrm>
        </p:grpSpPr>
        <p:sp>
          <p:nvSpPr>
            <p:cNvPr id="42024" name="Rectangle 10"/>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25" name="Rectangle 11"/>
            <p:cNvSpPr>
              <a:spLocks noChangeArrowheads="1"/>
            </p:cNvSpPr>
            <p:nvPr/>
          </p:nvSpPr>
          <p:spPr bwMode="auto">
            <a:xfrm>
              <a:off x="454" y="1528"/>
              <a:ext cx="77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Sản Phẩm</a:t>
              </a:r>
            </a:p>
          </p:txBody>
        </p:sp>
        <p:sp>
          <p:nvSpPr>
            <p:cNvPr id="42026" name="Rectangle 12"/>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27" name="Rectangle 13"/>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41990" name="Line 14"/>
          <p:cNvSpPr>
            <a:spLocks noChangeShapeType="1"/>
          </p:cNvSpPr>
          <p:nvPr/>
        </p:nvSpPr>
        <p:spPr bwMode="auto">
          <a:xfrm>
            <a:off x="3208020" y="2434872"/>
            <a:ext cx="4366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1991" name="Text Box 15"/>
          <p:cNvSpPr txBox="1">
            <a:spLocks noChangeArrowheads="1"/>
          </p:cNvSpPr>
          <p:nvPr/>
        </p:nvSpPr>
        <p:spPr bwMode="auto">
          <a:xfrm>
            <a:off x="3456791" y="2069292"/>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0..*</a:t>
            </a:r>
          </a:p>
        </p:txBody>
      </p:sp>
      <p:sp>
        <p:nvSpPr>
          <p:cNvPr id="41992" name="Text Box 16"/>
          <p:cNvSpPr txBox="1">
            <a:spLocks noChangeArrowheads="1"/>
          </p:cNvSpPr>
          <p:nvPr/>
        </p:nvSpPr>
        <p:spPr bwMode="auto">
          <a:xfrm>
            <a:off x="6950711" y="2434873"/>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1..*</a:t>
            </a:r>
          </a:p>
        </p:txBody>
      </p:sp>
      <p:sp>
        <p:nvSpPr>
          <p:cNvPr id="41993" name="Line 17"/>
          <p:cNvSpPr>
            <a:spLocks noChangeShapeType="1"/>
          </p:cNvSpPr>
          <p:nvPr/>
        </p:nvSpPr>
        <p:spPr bwMode="auto">
          <a:xfrm>
            <a:off x="5524925" y="2434872"/>
            <a:ext cx="178223" cy="1175456"/>
          </a:xfrm>
          <a:prstGeom prst="line">
            <a:avLst/>
          </a:prstGeom>
          <a:noFill/>
          <a:ln w="9525">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41994" name="Group 18"/>
          <p:cNvGrpSpPr>
            <a:grpSpLocks/>
          </p:cNvGrpSpPr>
          <p:nvPr/>
        </p:nvGrpSpPr>
        <p:grpSpPr bwMode="auto">
          <a:xfrm>
            <a:off x="4366473" y="3610329"/>
            <a:ext cx="2495127" cy="1259417"/>
            <a:chOff x="2352" y="2064"/>
            <a:chExt cx="1344" cy="720"/>
          </a:xfrm>
        </p:grpSpPr>
        <p:sp>
          <p:nvSpPr>
            <p:cNvPr id="42019" name="Rectangle 19"/>
            <p:cNvSpPr>
              <a:spLocks noChangeArrowheads="1"/>
            </p:cNvSpPr>
            <p:nvPr/>
          </p:nvSpPr>
          <p:spPr bwMode="auto">
            <a:xfrm>
              <a:off x="2352" y="2064"/>
              <a:ext cx="1344" cy="720"/>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20" name="Rectangle 20"/>
            <p:cNvSpPr>
              <a:spLocks noChangeArrowheads="1"/>
            </p:cNvSpPr>
            <p:nvPr/>
          </p:nvSpPr>
          <p:spPr bwMode="auto">
            <a:xfrm>
              <a:off x="2514" y="2098"/>
              <a:ext cx="95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Chi Tiết Hoá Đơn</a:t>
              </a:r>
            </a:p>
          </p:txBody>
        </p:sp>
        <p:sp>
          <p:nvSpPr>
            <p:cNvPr id="42021" name="Rectangle 21"/>
            <p:cNvSpPr>
              <a:spLocks noChangeArrowheads="1"/>
            </p:cNvSpPr>
            <p:nvPr/>
          </p:nvSpPr>
          <p:spPr bwMode="auto">
            <a:xfrm>
              <a:off x="2352" y="2258"/>
              <a:ext cx="1344" cy="526"/>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22" name="Rectangle 22"/>
            <p:cNvSpPr>
              <a:spLocks noChangeArrowheads="1"/>
            </p:cNvSpPr>
            <p:nvPr/>
          </p:nvSpPr>
          <p:spPr bwMode="auto">
            <a:xfrm>
              <a:off x="2352" y="2688"/>
              <a:ext cx="1344" cy="96"/>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23" name="Text Box 23"/>
            <p:cNvSpPr txBox="1">
              <a:spLocks noChangeArrowheads="1"/>
            </p:cNvSpPr>
            <p:nvPr/>
          </p:nvSpPr>
          <p:spPr bwMode="auto">
            <a:xfrm>
              <a:off x="2390" y="2231"/>
              <a:ext cx="637"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rPr>
                <a:t>sốLượng </a:t>
              </a:r>
            </a:p>
            <a:p>
              <a:pPr defTabSz="1042782" eaLnBrk="1" fontAlgn="base" hangingPunct="1">
                <a:spcBef>
                  <a:spcPct val="0"/>
                </a:spcBef>
                <a:spcAft>
                  <a:spcPct val="0"/>
                </a:spcAft>
              </a:pPr>
              <a:r>
                <a:rPr lang="en-US" smtClean="0">
                  <a:solidFill>
                    <a:srgbClr val="000000"/>
                  </a:solidFill>
                </a:rPr>
                <a:t>đơnGiá</a:t>
              </a:r>
            </a:p>
          </p:txBody>
        </p:sp>
      </p:grpSp>
      <p:sp>
        <p:nvSpPr>
          <p:cNvPr id="71709" name="AutoShape 29"/>
          <p:cNvSpPr>
            <a:spLocks noChangeArrowheads="1"/>
          </p:cNvSpPr>
          <p:nvPr/>
        </p:nvSpPr>
        <p:spPr bwMode="auto">
          <a:xfrm>
            <a:off x="5435813" y="5121628"/>
            <a:ext cx="356447" cy="335844"/>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71710" name="Group 30"/>
          <p:cNvGrpSpPr>
            <a:grpSpLocks/>
          </p:cNvGrpSpPr>
          <p:nvPr/>
        </p:nvGrpSpPr>
        <p:grpSpPr bwMode="auto">
          <a:xfrm>
            <a:off x="712895" y="6213124"/>
            <a:ext cx="1743248" cy="619213"/>
            <a:chOff x="302" y="1475"/>
            <a:chExt cx="1261" cy="550"/>
          </a:xfrm>
        </p:grpSpPr>
        <p:sp>
          <p:nvSpPr>
            <p:cNvPr id="42015" name="Rectangle 31"/>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16" name="Rectangle 32"/>
            <p:cNvSpPr>
              <a:spLocks noChangeArrowheads="1"/>
            </p:cNvSpPr>
            <p:nvPr/>
          </p:nvSpPr>
          <p:spPr bwMode="auto">
            <a:xfrm>
              <a:off x="454" y="1528"/>
              <a:ext cx="6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Hoá Đơn</a:t>
              </a:r>
            </a:p>
          </p:txBody>
        </p:sp>
        <p:sp>
          <p:nvSpPr>
            <p:cNvPr id="42017" name="Rectangle 33"/>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18" name="Rectangle 34"/>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71715" name="Group 35"/>
          <p:cNvGrpSpPr>
            <a:grpSpLocks/>
          </p:cNvGrpSpPr>
          <p:nvPr/>
        </p:nvGrpSpPr>
        <p:grpSpPr bwMode="auto">
          <a:xfrm>
            <a:off x="8465610" y="6129163"/>
            <a:ext cx="1743248" cy="619213"/>
            <a:chOff x="302" y="1475"/>
            <a:chExt cx="1261" cy="550"/>
          </a:xfrm>
        </p:grpSpPr>
        <p:sp>
          <p:nvSpPr>
            <p:cNvPr id="42011" name="Rectangle 36"/>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12" name="Rectangle 37"/>
            <p:cNvSpPr>
              <a:spLocks noChangeArrowheads="1"/>
            </p:cNvSpPr>
            <p:nvPr/>
          </p:nvSpPr>
          <p:spPr bwMode="auto">
            <a:xfrm>
              <a:off x="454" y="1528"/>
              <a:ext cx="77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Sản Phẩm</a:t>
              </a:r>
            </a:p>
          </p:txBody>
        </p:sp>
        <p:sp>
          <p:nvSpPr>
            <p:cNvPr id="42013" name="Rectangle 38"/>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14" name="Rectangle 39"/>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71720" name="Group 40"/>
          <p:cNvGrpSpPr>
            <a:grpSpLocks/>
          </p:cNvGrpSpPr>
          <p:nvPr/>
        </p:nvGrpSpPr>
        <p:grpSpPr bwMode="auto">
          <a:xfrm>
            <a:off x="4277361" y="5793318"/>
            <a:ext cx="2495127" cy="1259417"/>
            <a:chOff x="2352" y="2064"/>
            <a:chExt cx="1344" cy="720"/>
          </a:xfrm>
        </p:grpSpPr>
        <p:sp>
          <p:nvSpPr>
            <p:cNvPr id="42006" name="Rectangle 41"/>
            <p:cNvSpPr>
              <a:spLocks noChangeArrowheads="1"/>
            </p:cNvSpPr>
            <p:nvPr/>
          </p:nvSpPr>
          <p:spPr bwMode="auto">
            <a:xfrm>
              <a:off x="2352" y="2064"/>
              <a:ext cx="1344" cy="720"/>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07" name="Rectangle 42"/>
            <p:cNvSpPr>
              <a:spLocks noChangeArrowheads="1"/>
            </p:cNvSpPr>
            <p:nvPr/>
          </p:nvSpPr>
          <p:spPr bwMode="auto">
            <a:xfrm>
              <a:off x="2514" y="2098"/>
              <a:ext cx="95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Chi Tiết Hoá Đơn</a:t>
              </a:r>
            </a:p>
          </p:txBody>
        </p:sp>
        <p:sp>
          <p:nvSpPr>
            <p:cNvPr id="42008" name="Rectangle 43"/>
            <p:cNvSpPr>
              <a:spLocks noChangeArrowheads="1"/>
            </p:cNvSpPr>
            <p:nvPr/>
          </p:nvSpPr>
          <p:spPr bwMode="auto">
            <a:xfrm>
              <a:off x="2352" y="2258"/>
              <a:ext cx="1344" cy="526"/>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09" name="Rectangle 44"/>
            <p:cNvSpPr>
              <a:spLocks noChangeArrowheads="1"/>
            </p:cNvSpPr>
            <p:nvPr/>
          </p:nvSpPr>
          <p:spPr bwMode="auto">
            <a:xfrm>
              <a:off x="2352" y="2688"/>
              <a:ext cx="1344" cy="96"/>
            </a:xfrm>
            <a:prstGeom prst="rect">
              <a:avLst/>
            </a:prstGeom>
            <a:noFill/>
            <a:ln w="254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2010" name="Text Box 45"/>
            <p:cNvSpPr txBox="1">
              <a:spLocks noChangeArrowheads="1"/>
            </p:cNvSpPr>
            <p:nvPr/>
          </p:nvSpPr>
          <p:spPr bwMode="auto">
            <a:xfrm>
              <a:off x="2390" y="2231"/>
              <a:ext cx="637"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rPr>
                <a:t>sốLượng </a:t>
              </a:r>
            </a:p>
            <a:p>
              <a:pPr defTabSz="1042782" eaLnBrk="1" fontAlgn="base" hangingPunct="1">
                <a:spcBef>
                  <a:spcPct val="0"/>
                </a:spcBef>
                <a:spcAft>
                  <a:spcPct val="0"/>
                </a:spcAft>
              </a:pPr>
              <a:r>
                <a:rPr lang="en-US" smtClean="0">
                  <a:solidFill>
                    <a:srgbClr val="000000"/>
                  </a:solidFill>
                </a:rPr>
                <a:t>đơnGiá</a:t>
              </a:r>
            </a:p>
          </p:txBody>
        </p:sp>
      </p:grpSp>
      <p:sp>
        <p:nvSpPr>
          <p:cNvPr id="71726" name="Line 46"/>
          <p:cNvSpPr>
            <a:spLocks noChangeShapeType="1"/>
          </p:cNvSpPr>
          <p:nvPr/>
        </p:nvSpPr>
        <p:spPr bwMode="auto">
          <a:xfrm>
            <a:off x="6772487" y="6548967"/>
            <a:ext cx="1693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71727" name="AutoShape 47"/>
          <p:cNvSpPr>
            <a:spLocks noChangeArrowheads="1"/>
          </p:cNvSpPr>
          <p:nvPr/>
        </p:nvSpPr>
        <p:spPr bwMode="auto">
          <a:xfrm>
            <a:off x="2495128" y="6465006"/>
            <a:ext cx="356447" cy="167922"/>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71728" name="Line 48"/>
          <p:cNvSpPr>
            <a:spLocks noChangeShapeType="1"/>
          </p:cNvSpPr>
          <p:nvPr/>
        </p:nvSpPr>
        <p:spPr bwMode="auto">
          <a:xfrm>
            <a:off x="2851573" y="6548967"/>
            <a:ext cx="14257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71729" name="Text Box 49"/>
          <p:cNvSpPr txBox="1">
            <a:spLocks noChangeArrowheads="1"/>
          </p:cNvSpPr>
          <p:nvPr/>
        </p:nvSpPr>
        <p:spPr bwMode="auto">
          <a:xfrm>
            <a:off x="2565673" y="6015464"/>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1</a:t>
            </a:r>
          </a:p>
        </p:txBody>
      </p:sp>
      <p:sp>
        <p:nvSpPr>
          <p:cNvPr id="71730" name="Text Box 50"/>
          <p:cNvSpPr txBox="1">
            <a:spLocks noChangeArrowheads="1"/>
          </p:cNvSpPr>
          <p:nvPr/>
        </p:nvSpPr>
        <p:spPr bwMode="auto">
          <a:xfrm>
            <a:off x="3653579" y="6548968"/>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1..*</a:t>
            </a:r>
          </a:p>
        </p:txBody>
      </p:sp>
      <p:sp>
        <p:nvSpPr>
          <p:cNvPr id="71731" name="Text Box 51"/>
          <p:cNvSpPr txBox="1">
            <a:spLocks noChangeArrowheads="1"/>
          </p:cNvSpPr>
          <p:nvPr/>
        </p:nvSpPr>
        <p:spPr bwMode="auto">
          <a:xfrm>
            <a:off x="6772488" y="6129162"/>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0..*</a:t>
            </a:r>
          </a:p>
        </p:txBody>
      </p:sp>
      <p:sp>
        <p:nvSpPr>
          <p:cNvPr id="71732" name="Text Box 52"/>
          <p:cNvSpPr txBox="1">
            <a:spLocks noChangeArrowheads="1"/>
          </p:cNvSpPr>
          <p:nvPr/>
        </p:nvSpPr>
        <p:spPr bwMode="auto">
          <a:xfrm>
            <a:off x="7841828" y="6548968"/>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smtClean="0">
                <a:solidFill>
                  <a:srgbClr val="000000"/>
                </a:solidFill>
                <a:latin typeface="Garamond" pitchFamily="18" charset="0"/>
              </a:rPr>
              <a:t>1</a:t>
            </a:r>
          </a:p>
        </p:txBody>
      </p:sp>
    </p:spTree>
    <p:extLst>
      <p:ext uri="{BB962C8B-B14F-4D97-AF65-F5344CB8AC3E}">
        <p14:creationId xmlns:p14="http://schemas.microsoft.com/office/powerpoint/2010/main" val="1398663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9"/>
                                        </p:tgtEl>
                                        <p:attrNameLst>
                                          <p:attrName>style.visibility</p:attrName>
                                        </p:attrNameLst>
                                      </p:cBhvr>
                                      <p:to>
                                        <p:strVal val="visible"/>
                                      </p:to>
                                    </p:set>
                                    <p:animEffect transition="in" filter="dissolve">
                                      <p:cBhvr>
                                        <p:cTn id="7" dur="500"/>
                                        <p:tgtEl>
                                          <p:spTgt spid="71709"/>
                                        </p:tgtEl>
                                      </p:cBhvr>
                                    </p:animEffect>
                                  </p:childTnLst>
                                </p:cTn>
                              </p:par>
                              <p:par>
                                <p:cTn id="8" presetID="9" presetClass="entr" presetSubtype="0" fill="hold" nodeType="withEffect">
                                  <p:stCondLst>
                                    <p:cond delay="0"/>
                                  </p:stCondLst>
                                  <p:childTnLst>
                                    <p:set>
                                      <p:cBhvr>
                                        <p:cTn id="9" dur="1" fill="hold">
                                          <p:stCondLst>
                                            <p:cond delay="0"/>
                                          </p:stCondLst>
                                        </p:cTn>
                                        <p:tgtEl>
                                          <p:spTgt spid="71710"/>
                                        </p:tgtEl>
                                        <p:attrNameLst>
                                          <p:attrName>style.visibility</p:attrName>
                                        </p:attrNameLst>
                                      </p:cBhvr>
                                      <p:to>
                                        <p:strVal val="visible"/>
                                      </p:to>
                                    </p:set>
                                    <p:animEffect transition="in" filter="dissolve">
                                      <p:cBhvr>
                                        <p:cTn id="10" dur="500"/>
                                        <p:tgtEl>
                                          <p:spTgt spid="71710"/>
                                        </p:tgtEl>
                                      </p:cBhvr>
                                    </p:animEffect>
                                  </p:childTnLst>
                                </p:cTn>
                              </p:par>
                              <p:par>
                                <p:cTn id="11" presetID="9" presetClass="entr" presetSubtype="0" fill="hold" nodeType="withEffect">
                                  <p:stCondLst>
                                    <p:cond delay="0"/>
                                  </p:stCondLst>
                                  <p:childTnLst>
                                    <p:set>
                                      <p:cBhvr>
                                        <p:cTn id="12" dur="1" fill="hold">
                                          <p:stCondLst>
                                            <p:cond delay="0"/>
                                          </p:stCondLst>
                                        </p:cTn>
                                        <p:tgtEl>
                                          <p:spTgt spid="71715"/>
                                        </p:tgtEl>
                                        <p:attrNameLst>
                                          <p:attrName>style.visibility</p:attrName>
                                        </p:attrNameLst>
                                      </p:cBhvr>
                                      <p:to>
                                        <p:strVal val="visible"/>
                                      </p:to>
                                    </p:set>
                                    <p:animEffect transition="in" filter="dissolve">
                                      <p:cBhvr>
                                        <p:cTn id="13" dur="500"/>
                                        <p:tgtEl>
                                          <p:spTgt spid="71715"/>
                                        </p:tgtEl>
                                      </p:cBhvr>
                                    </p:animEffect>
                                  </p:childTnLst>
                                </p:cTn>
                              </p:par>
                              <p:par>
                                <p:cTn id="14" presetID="9" presetClass="entr" presetSubtype="0" fill="hold" nodeType="withEffect">
                                  <p:stCondLst>
                                    <p:cond delay="0"/>
                                  </p:stCondLst>
                                  <p:childTnLst>
                                    <p:set>
                                      <p:cBhvr>
                                        <p:cTn id="15" dur="1" fill="hold">
                                          <p:stCondLst>
                                            <p:cond delay="0"/>
                                          </p:stCondLst>
                                        </p:cTn>
                                        <p:tgtEl>
                                          <p:spTgt spid="71720"/>
                                        </p:tgtEl>
                                        <p:attrNameLst>
                                          <p:attrName>style.visibility</p:attrName>
                                        </p:attrNameLst>
                                      </p:cBhvr>
                                      <p:to>
                                        <p:strVal val="visible"/>
                                      </p:to>
                                    </p:set>
                                    <p:animEffect transition="in" filter="dissolve">
                                      <p:cBhvr>
                                        <p:cTn id="16" dur="500"/>
                                        <p:tgtEl>
                                          <p:spTgt spid="7172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726"/>
                                        </p:tgtEl>
                                        <p:attrNameLst>
                                          <p:attrName>style.visibility</p:attrName>
                                        </p:attrNameLst>
                                      </p:cBhvr>
                                      <p:to>
                                        <p:strVal val="visible"/>
                                      </p:to>
                                    </p:set>
                                    <p:animEffect transition="in" filter="dissolve">
                                      <p:cBhvr>
                                        <p:cTn id="19" dur="500"/>
                                        <p:tgtEl>
                                          <p:spTgt spid="7172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1727"/>
                                        </p:tgtEl>
                                        <p:attrNameLst>
                                          <p:attrName>style.visibility</p:attrName>
                                        </p:attrNameLst>
                                      </p:cBhvr>
                                      <p:to>
                                        <p:strVal val="visible"/>
                                      </p:to>
                                    </p:set>
                                    <p:animEffect transition="in" filter="dissolve">
                                      <p:cBhvr>
                                        <p:cTn id="22" dur="500"/>
                                        <p:tgtEl>
                                          <p:spTgt spid="7172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1728"/>
                                        </p:tgtEl>
                                        <p:attrNameLst>
                                          <p:attrName>style.visibility</p:attrName>
                                        </p:attrNameLst>
                                      </p:cBhvr>
                                      <p:to>
                                        <p:strVal val="visible"/>
                                      </p:to>
                                    </p:set>
                                    <p:animEffect transition="in" filter="dissolve">
                                      <p:cBhvr>
                                        <p:cTn id="25" dur="500"/>
                                        <p:tgtEl>
                                          <p:spTgt spid="7172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1729"/>
                                        </p:tgtEl>
                                        <p:attrNameLst>
                                          <p:attrName>style.visibility</p:attrName>
                                        </p:attrNameLst>
                                      </p:cBhvr>
                                      <p:to>
                                        <p:strVal val="visible"/>
                                      </p:to>
                                    </p:set>
                                    <p:animEffect transition="in" filter="dissolve">
                                      <p:cBhvr>
                                        <p:cTn id="28" dur="500"/>
                                        <p:tgtEl>
                                          <p:spTgt spid="7172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730"/>
                                        </p:tgtEl>
                                        <p:attrNameLst>
                                          <p:attrName>style.visibility</p:attrName>
                                        </p:attrNameLst>
                                      </p:cBhvr>
                                      <p:to>
                                        <p:strVal val="visible"/>
                                      </p:to>
                                    </p:set>
                                    <p:animEffect transition="in" filter="dissolve">
                                      <p:cBhvr>
                                        <p:cTn id="31" dur="500"/>
                                        <p:tgtEl>
                                          <p:spTgt spid="7173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1731"/>
                                        </p:tgtEl>
                                        <p:attrNameLst>
                                          <p:attrName>style.visibility</p:attrName>
                                        </p:attrNameLst>
                                      </p:cBhvr>
                                      <p:to>
                                        <p:strVal val="visible"/>
                                      </p:to>
                                    </p:set>
                                    <p:animEffect transition="in" filter="dissolve">
                                      <p:cBhvr>
                                        <p:cTn id="34" dur="500"/>
                                        <p:tgtEl>
                                          <p:spTgt spid="7173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71732"/>
                                        </p:tgtEl>
                                        <p:attrNameLst>
                                          <p:attrName>style.visibility</p:attrName>
                                        </p:attrNameLst>
                                      </p:cBhvr>
                                      <p:to>
                                        <p:strVal val="visible"/>
                                      </p:to>
                                    </p:set>
                                    <p:animEffect transition="in" filter="dissolve">
                                      <p:cBhvr>
                                        <p:cTn id="37" dur="500"/>
                                        <p:tgtEl>
                                          <p:spTgt spid="7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9" grpId="0" animBg="1"/>
      <p:bldP spid="71726" grpId="0" animBg="1"/>
      <p:bldP spid="71727" grpId="0" animBg="1"/>
      <p:bldP spid="71728" grpId="0" animBg="1"/>
      <p:bldP spid="71729" grpId="0"/>
      <p:bldP spid="71730" grpId="0"/>
      <p:bldP spid="71731" grpId="0"/>
      <p:bldP spid="717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213" y="855979"/>
            <a:ext cx="7706359" cy="612986"/>
          </a:xfrm>
          <a:prstGeom prst="rect">
            <a:avLst/>
          </a:prstGeom>
        </p:spPr>
        <p:txBody>
          <a:bodyPr vert="horz" wrap="square" lIns="0" tIns="12698" rIns="0" bIns="0" rtlCol="0">
            <a:spAutoFit/>
          </a:bodyPr>
          <a:lstStyle/>
          <a:p>
            <a:pPr marL="12698">
              <a:spcBef>
                <a:spcPts val="100"/>
              </a:spcBef>
              <a:tabLst>
                <a:tab pos="1278766" algn="l"/>
                <a:tab pos="2930240" algn="l"/>
              </a:tabLst>
            </a:pPr>
            <a:r>
              <a:rPr sz="3900" dirty="0"/>
              <a:t>TIẾN	TRÌNH	TIẾP CẬN TỔ</a:t>
            </a:r>
            <a:r>
              <a:rPr sz="3900" spc="-105" dirty="0"/>
              <a:t> </a:t>
            </a:r>
            <a:r>
              <a:rPr sz="3900" dirty="0"/>
              <a:t>CHỨC</a:t>
            </a:r>
            <a:endParaRPr sz="3900"/>
          </a:p>
        </p:txBody>
      </p:sp>
      <p:sp>
        <p:nvSpPr>
          <p:cNvPr id="3" name="object 3"/>
          <p:cNvSpPr/>
          <p:nvPr/>
        </p:nvSpPr>
        <p:spPr>
          <a:xfrm>
            <a:off x="1686946" y="1949195"/>
            <a:ext cx="0" cy="280670"/>
          </a:xfrm>
          <a:custGeom>
            <a:avLst/>
            <a:gdLst/>
            <a:ahLst/>
            <a:cxnLst/>
            <a:rect l="l" t="t" r="r" b="b"/>
            <a:pathLst>
              <a:path h="280669">
                <a:moveTo>
                  <a:pt x="0" y="0"/>
                </a:moveTo>
                <a:lnTo>
                  <a:pt x="0" y="280415"/>
                </a:lnTo>
              </a:path>
            </a:pathLst>
          </a:custGeom>
          <a:ln w="32196">
            <a:solidFill>
              <a:srgbClr val="000000"/>
            </a:solidFill>
          </a:ln>
        </p:spPr>
        <p:txBody>
          <a:bodyPr wrap="square" lIns="0" tIns="0" rIns="0" bIns="0" rtlCol="0"/>
          <a:lstStyle/>
          <a:p>
            <a:endParaRPr/>
          </a:p>
        </p:txBody>
      </p:sp>
      <p:sp>
        <p:nvSpPr>
          <p:cNvPr id="4" name="object 4"/>
          <p:cNvSpPr/>
          <p:nvPr/>
        </p:nvSpPr>
        <p:spPr>
          <a:xfrm>
            <a:off x="1625987" y="1888236"/>
            <a:ext cx="121920" cy="1203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606175" y="2209801"/>
            <a:ext cx="161925" cy="161925"/>
          </a:xfrm>
          <a:custGeom>
            <a:avLst/>
            <a:gdLst/>
            <a:ahLst/>
            <a:cxnLst/>
            <a:rect l="l" t="t" r="r" b="b"/>
            <a:pathLst>
              <a:path w="161925" h="161925">
                <a:moveTo>
                  <a:pt x="161544" y="0"/>
                </a:moveTo>
                <a:lnTo>
                  <a:pt x="0" y="0"/>
                </a:lnTo>
                <a:lnTo>
                  <a:pt x="80772" y="161544"/>
                </a:lnTo>
                <a:lnTo>
                  <a:pt x="161544" y="0"/>
                </a:lnTo>
                <a:close/>
              </a:path>
            </a:pathLst>
          </a:custGeom>
          <a:solidFill>
            <a:srgbClr val="000000"/>
          </a:solidFill>
        </p:spPr>
        <p:txBody>
          <a:bodyPr wrap="square" lIns="0" tIns="0" rIns="0" bIns="0" rtlCol="0"/>
          <a:lstStyle/>
          <a:p>
            <a:endParaRPr/>
          </a:p>
        </p:txBody>
      </p:sp>
      <p:sp>
        <p:nvSpPr>
          <p:cNvPr id="6" name="object 6"/>
          <p:cNvSpPr/>
          <p:nvPr/>
        </p:nvSpPr>
        <p:spPr>
          <a:xfrm>
            <a:off x="947809" y="2371344"/>
            <a:ext cx="1478280" cy="632460"/>
          </a:xfrm>
          <a:custGeom>
            <a:avLst/>
            <a:gdLst/>
            <a:ahLst/>
            <a:cxnLst/>
            <a:rect l="l" t="t" r="r" b="b"/>
            <a:pathLst>
              <a:path w="1478280" h="632460">
                <a:moveTo>
                  <a:pt x="1478276" y="422148"/>
                </a:moveTo>
                <a:lnTo>
                  <a:pt x="1478276" y="210312"/>
                </a:lnTo>
                <a:lnTo>
                  <a:pt x="1472705" y="162192"/>
                </a:lnTo>
                <a:lnTo>
                  <a:pt x="1456843" y="117965"/>
                </a:lnTo>
                <a:lnTo>
                  <a:pt x="1431970" y="78910"/>
                </a:lnTo>
                <a:lnTo>
                  <a:pt x="1399366" y="46306"/>
                </a:lnTo>
                <a:lnTo>
                  <a:pt x="1360311" y="21433"/>
                </a:lnTo>
                <a:lnTo>
                  <a:pt x="1316084" y="5571"/>
                </a:lnTo>
                <a:lnTo>
                  <a:pt x="1267964" y="0"/>
                </a:lnTo>
                <a:lnTo>
                  <a:pt x="210312" y="0"/>
                </a:lnTo>
                <a:lnTo>
                  <a:pt x="162192" y="5571"/>
                </a:lnTo>
                <a:lnTo>
                  <a:pt x="117965" y="21433"/>
                </a:lnTo>
                <a:lnTo>
                  <a:pt x="78910" y="46306"/>
                </a:lnTo>
                <a:lnTo>
                  <a:pt x="46306" y="78910"/>
                </a:lnTo>
                <a:lnTo>
                  <a:pt x="21433" y="117965"/>
                </a:lnTo>
                <a:lnTo>
                  <a:pt x="5571" y="162192"/>
                </a:lnTo>
                <a:lnTo>
                  <a:pt x="0" y="210312"/>
                </a:lnTo>
                <a:lnTo>
                  <a:pt x="0" y="422148"/>
                </a:lnTo>
                <a:lnTo>
                  <a:pt x="5571" y="470267"/>
                </a:lnTo>
                <a:lnTo>
                  <a:pt x="21433" y="514494"/>
                </a:lnTo>
                <a:lnTo>
                  <a:pt x="46306" y="553549"/>
                </a:lnTo>
                <a:lnTo>
                  <a:pt x="78910" y="586153"/>
                </a:lnTo>
                <a:lnTo>
                  <a:pt x="117965" y="611026"/>
                </a:lnTo>
                <a:lnTo>
                  <a:pt x="162192" y="626888"/>
                </a:lnTo>
                <a:lnTo>
                  <a:pt x="210312" y="632460"/>
                </a:lnTo>
                <a:lnTo>
                  <a:pt x="1267964" y="632460"/>
                </a:lnTo>
                <a:lnTo>
                  <a:pt x="1316084" y="626888"/>
                </a:lnTo>
                <a:lnTo>
                  <a:pt x="1360311" y="611026"/>
                </a:lnTo>
                <a:lnTo>
                  <a:pt x="1399366" y="586153"/>
                </a:lnTo>
                <a:lnTo>
                  <a:pt x="1431970" y="553549"/>
                </a:lnTo>
                <a:lnTo>
                  <a:pt x="1456843" y="514494"/>
                </a:lnTo>
                <a:lnTo>
                  <a:pt x="1472705" y="470267"/>
                </a:lnTo>
                <a:lnTo>
                  <a:pt x="1478276" y="422148"/>
                </a:lnTo>
                <a:close/>
              </a:path>
            </a:pathLst>
          </a:custGeom>
          <a:solidFill>
            <a:srgbClr val="BEB0CF"/>
          </a:solidFill>
        </p:spPr>
        <p:txBody>
          <a:bodyPr wrap="square" lIns="0" tIns="0" rIns="0" bIns="0" rtlCol="0"/>
          <a:lstStyle/>
          <a:p>
            <a:endParaRPr/>
          </a:p>
        </p:txBody>
      </p:sp>
      <p:sp>
        <p:nvSpPr>
          <p:cNvPr id="7" name="object 7"/>
          <p:cNvSpPr/>
          <p:nvPr/>
        </p:nvSpPr>
        <p:spPr>
          <a:xfrm>
            <a:off x="947809" y="2371344"/>
            <a:ext cx="1478280" cy="632460"/>
          </a:xfrm>
          <a:custGeom>
            <a:avLst/>
            <a:gdLst/>
            <a:ahLst/>
            <a:cxnLst/>
            <a:rect l="l" t="t" r="r" b="b"/>
            <a:pathLst>
              <a:path w="1478280" h="632460">
                <a:moveTo>
                  <a:pt x="1267964" y="632459"/>
                </a:moveTo>
                <a:lnTo>
                  <a:pt x="1316084" y="626888"/>
                </a:lnTo>
                <a:lnTo>
                  <a:pt x="1360311" y="611026"/>
                </a:lnTo>
                <a:lnTo>
                  <a:pt x="1399366" y="586153"/>
                </a:lnTo>
                <a:lnTo>
                  <a:pt x="1431970" y="553549"/>
                </a:lnTo>
                <a:lnTo>
                  <a:pt x="1456843" y="514494"/>
                </a:lnTo>
                <a:lnTo>
                  <a:pt x="1472705" y="470267"/>
                </a:lnTo>
                <a:lnTo>
                  <a:pt x="1478276" y="422147"/>
                </a:lnTo>
                <a:lnTo>
                  <a:pt x="1478276" y="210311"/>
                </a:lnTo>
                <a:lnTo>
                  <a:pt x="1472705" y="162192"/>
                </a:lnTo>
                <a:lnTo>
                  <a:pt x="1456843" y="117965"/>
                </a:lnTo>
                <a:lnTo>
                  <a:pt x="1431970" y="78910"/>
                </a:lnTo>
                <a:lnTo>
                  <a:pt x="1399366" y="46306"/>
                </a:lnTo>
                <a:lnTo>
                  <a:pt x="1360311" y="21433"/>
                </a:lnTo>
                <a:lnTo>
                  <a:pt x="1316084" y="5571"/>
                </a:lnTo>
                <a:lnTo>
                  <a:pt x="1267964" y="0"/>
                </a:lnTo>
                <a:lnTo>
                  <a:pt x="210311" y="0"/>
                </a:lnTo>
                <a:lnTo>
                  <a:pt x="162192" y="5571"/>
                </a:lnTo>
                <a:lnTo>
                  <a:pt x="117965" y="21433"/>
                </a:lnTo>
                <a:lnTo>
                  <a:pt x="78910" y="46306"/>
                </a:lnTo>
                <a:lnTo>
                  <a:pt x="46306" y="78910"/>
                </a:lnTo>
                <a:lnTo>
                  <a:pt x="21433" y="117965"/>
                </a:lnTo>
                <a:lnTo>
                  <a:pt x="5571" y="162192"/>
                </a:lnTo>
                <a:lnTo>
                  <a:pt x="0" y="210311"/>
                </a:lnTo>
                <a:lnTo>
                  <a:pt x="0" y="422147"/>
                </a:lnTo>
                <a:lnTo>
                  <a:pt x="5571" y="470267"/>
                </a:lnTo>
                <a:lnTo>
                  <a:pt x="21433" y="514494"/>
                </a:lnTo>
                <a:lnTo>
                  <a:pt x="46306" y="553549"/>
                </a:lnTo>
                <a:lnTo>
                  <a:pt x="78910" y="586153"/>
                </a:lnTo>
                <a:lnTo>
                  <a:pt x="117965" y="611026"/>
                </a:lnTo>
                <a:lnTo>
                  <a:pt x="162192" y="626888"/>
                </a:lnTo>
                <a:lnTo>
                  <a:pt x="210311" y="632459"/>
                </a:lnTo>
                <a:lnTo>
                  <a:pt x="1267964" y="632459"/>
                </a:lnTo>
                <a:close/>
              </a:path>
            </a:pathLst>
          </a:custGeom>
          <a:ln w="3577">
            <a:solidFill>
              <a:srgbClr val="000000"/>
            </a:solidFill>
          </a:ln>
        </p:spPr>
        <p:txBody>
          <a:bodyPr wrap="square" lIns="0" tIns="0" rIns="0" bIns="0" rtlCol="0"/>
          <a:lstStyle/>
          <a:p>
            <a:endParaRPr/>
          </a:p>
        </p:txBody>
      </p:sp>
      <p:sp>
        <p:nvSpPr>
          <p:cNvPr id="8" name="object 8"/>
          <p:cNvSpPr/>
          <p:nvPr/>
        </p:nvSpPr>
        <p:spPr>
          <a:xfrm>
            <a:off x="1307472" y="2503933"/>
            <a:ext cx="768095" cy="21031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42524" y="2682240"/>
            <a:ext cx="694944" cy="21031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060070" y="2371344"/>
            <a:ext cx="1478280" cy="632460"/>
          </a:xfrm>
          <a:custGeom>
            <a:avLst/>
            <a:gdLst/>
            <a:ahLst/>
            <a:cxnLst/>
            <a:rect l="l" t="t" r="r" b="b"/>
            <a:pathLst>
              <a:path w="1478279" h="632460">
                <a:moveTo>
                  <a:pt x="1478280" y="422148"/>
                </a:moveTo>
                <a:lnTo>
                  <a:pt x="1478280" y="210312"/>
                </a:lnTo>
                <a:lnTo>
                  <a:pt x="1472708" y="162192"/>
                </a:lnTo>
                <a:lnTo>
                  <a:pt x="1456846" y="117965"/>
                </a:lnTo>
                <a:lnTo>
                  <a:pt x="1431973" y="78910"/>
                </a:lnTo>
                <a:lnTo>
                  <a:pt x="1399369" y="46306"/>
                </a:lnTo>
                <a:lnTo>
                  <a:pt x="1360314" y="21433"/>
                </a:lnTo>
                <a:lnTo>
                  <a:pt x="1316087" y="5571"/>
                </a:lnTo>
                <a:lnTo>
                  <a:pt x="1267968" y="0"/>
                </a:lnTo>
                <a:lnTo>
                  <a:pt x="211836" y="0"/>
                </a:lnTo>
                <a:lnTo>
                  <a:pt x="163152" y="5571"/>
                </a:lnTo>
                <a:lnTo>
                  <a:pt x="118520" y="21433"/>
                </a:lnTo>
                <a:lnTo>
                  <a:pt x="79194" y="46306"/>
                </a:lnTo>
                <a:lnTo>
                  <a:pt x="46426" y="78910"/>
                </a:lnTo>
                <a:lnTo>
                  <a:pt x="21469" y="117965"/>
                </a:lnTo>
                <a:lnTo>
                  <a:pt x="5576" y="162192"/>
                </a:lnTo>
                <a:lnTo>
                  <a:pt x="0" y="210312"/>
                </a:lnTo>
                <a:lnTo>
                  <a:pt x="0" y="422148"/>
                </a:lnTo>
                <a:lnTo>
                  <a:pt x="5576" y="470267"/>
                </a:lnTo>
                <a:lnTo>
                  <a:pt x="21469" y="514494"/>
                </a:lnTo>
                <a:lnTo>
                  <a:pt x="46426" y="553549"/>
                </a:lnTo>
                <a:lnTo>
                  <a:pt x="79194" y="586153"/>
                </a:lnTo>
                <a:lnTo>
                  <a:pt x="118520" y="611026"/>
                </a:lnTo>
                <a:lnTo>
                  <a:pt x="163152" y="626888"/>
                </a:lnTo>
                <a:lnTo>
                  <a:pt x="211836" y="632460"/>
                </a:lnTo>
                <a:lnTo>
                  <a:pt x="1267968" y="632460"/>
                </a:lnTo>
                <a:lnTo>
                  <a:pt x="1316087" y="626888"/>
                </a:lnTo>
                <a:lnTo>
                  <a:pt x="1360314" y="611026"/>
                </a:lnTo>
                <a:lnTo>
                  <a:pt x="1399369" y="586153"/>
                </a:lnTo>
                <a:lnTo>
                  <a:pt x="1431973" y="553549"/>
                </a:lnTo>
                <a:lnTo>
                  <a:pt x="1456846" y="514494"/>
                </a:lnTo>
                <a:lnTo>
                  <a:pt x="1472708" y="470267"/>
                </a:lnTo>
                <a:lnTo>
                  <a:pt x="1478280" y="422148"/>
                </a:lnTo>
                <a:close/>
              </a:path>
            </a:pathLst>
          </a:custGeom>
          <a:solidFill>
            <a:srgbClr val="BEB0CF"/>
          </a:solidFill>
        </p:spPr>
        <p:txBody>
          <a:bodyPr wrap="square" lIns="0" tIns="0" rIns="0" bIns="0" rtlCol="0"/>
          <a:lstStyle/>
          <a:p>
            <a:endParaRPr/>
          </a:p>
        </p:txBody>
      </p:sp>
      <p:sp>
        <p:nvSpPr>
          <p:cNvPr id="11" name="object 11"/>
          <p:cNvSpPr/>
          <p:nvPr/>
        </p:nvSpPr>
        <p:spPr>
          <a:xfrm>
            <a:off x="3060069" y="2371344"/>
            <a:ext cx="1478280" cy="632460"/>
          </a:xfrm>
          <a:custGeom>
            <a:avLst/>
            <a:gdLst/>
            <a:ahLst/>
            <a:cxnLst/>
            <a:rect l="l" t="t" r="r" b="b"/>
            <a:pathLst>
              <a:path w="1478279" h="632460">
                <a:moveTo>
                  <a:pt x="1267967" y="632459"/>
                </a:moveTo>
                <a:lnTo>
                  <a:pt x="1316087" y="626888"/>
                </a:lnTo>
                <a:lnTo>
                  <a:pt x="1360314" y="611026"/>
                </a:lnTo>
                <a:lnTo>
                  <a:pt x="1399369" y="586153"/>
                </a:lnTo>
                <a:lnTo>
                  <a:pt x="1431973" y="553549"/>
                </a:lnTo>
                <a:lnTo>
                  <a:pt x="1456846" y="514494"/>
                </a:lnTo>
                <a:lnTo>
                  <a:pt x="1472708" y="470267"/>
                </a:lnTo>
                <a:lnTo>
                  <a:pt x="1478279" y="422147"/>
                </a:lnTo>
                <a:lnTo>
                  <a:pt x="1478279" y="210311"/>
                </a:lnTo>
                <a:lnTo>
                  <a:pt x="1472708" y="162192"/>
                </a:lnTo>
                <a:lnTo>
                  <a:pt x="1456846" y="117965"/>
                </a:lnTo>
                <a:lnTo>
                  <a:pt x="1431973" y="78910"/>
                </a:lnTo>
                <a:lnTo>
                  <a:pt x="1399369" y="46306"/>
                </a:lnTo>
                <a:lnTo>
                  <a:pt x="1360314" y="21433"/>
                </a:lnTo>
                <a:lnTo>
                  <a:pt x="1316087" y="5571"/>
                </a:lnTo>
                <a:lnTo>
                  <a:pt x="1267967" y="0"/>
                </a:lnTo>
                <a:lnTo>
                  <a:pt x="211835" y="0"/>
                </a:lnTo>
                <a:lnTo>
                  <a:pt x="163152" y="5571"/>
                </a:lnTo>
                <a:lnTo>
                  <a:pt x="118520" y="21433"/>
                </a:lnTo>
                <a:lnTo>
                  <a:pt x="79194" y="46306"/>
                </a:lnTo>
                <a:lnTo>
                  <a:pt x="46426" y="78910"/>
                </a:lnTo>
                <a:lnTo>
                  <a:pt x="21469" y="117965"/>
                </a:lnTo>
                <a:lnTo>
                  <a:pt x="5576" y="162192"/>
                </a:lnTo>
                <a:lnTo>
                  <a:pt x="0" y="210311"/>
                </a:lnTo>
                <a:lnTo>
                  <a:pt x="0" y="422147"/>
                </a:lnTo>
                <a:lnTo>
                  <a:pt x="5576" y="470267"/>
                </a:lnTo>
                <a:lnTo>
                  <a:pt x="21469" y="514494"/>
                </a:lnTo>
                <a:lnTo>
                  <a:pt x="46426" y="553549"/>
                </a:lnTo>
                <a:lnTo>
                  <a:pt x="79194" y="586153"/>
                </a:lnTo>
                <a:lnTo>
                  <a:pt x="118520" y="611026"/>
                </a:lnTo>
                <a:lnTo>
                  <a:pt x="163152" y="626888"/>
                </a:lnTo>
                <a:lnTo>
                  <a:pt x="211835" y="632459"/>
                </a:lnTo>
                <a:lnTo>
                  <a:pt x="1267967" y="632459"/>
                </a:lnTo>
                <a:close/>
              </a:path>
            </a:pathLst>
          </a:custGeom>
          <a:ln w="3577">
            <a:solidFill>
              <a:srgbClr val="000000"/>
            </a:solidFill>
          </a:ln>
        </p:spPr>
        <p:txBody>
          <a:bodyPr wrap="square" lIns="0" tIns="0" rIns="0" bIns="0" rtlCol="0"/>
          <a:lstStyle/>
          <a:p>
            <a:endParaRPr/>
          </a:p>
        </p:txBody>
      </p:sp>
      <p:sp>
        <p:nvSpPr>
          <p:cNvPr id="12" name="object 12"/>
          <p:cNvSpPr/>
          <p:nvPr/>
        </p:nvSpPr>
        <p:spPr>
          <a:xfrm>
            <a:off x="3419734" y="2503933"/>
            <a:ext cx="768095" cy="21031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470026" y="2682240"/>
            <a:ext cx="670559" cy="22402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5172334" y="2371344"/>
            <a:ext cx="1480185" cy="632460"/>
          </a:xfrm>
          <a:custGeom>
            <a:avLst/>
            <a:gdLst/>
            <a:ahLst/>
            <a:cxnLst/>
            <a:rect l="l" t="t" r="r" b="b"/>
            <a:pathLst>
              <a:path w="1480184" h="632460">
                <a:moveTo>
                  <a:pt x="1479804" y="422148"/>
                </a:moveTo>
                <a:lnTo>
                  <a:pt x="1479804" y="210312"/>
                </a:lnTo>
                <a:lnTo>
                  <a:pt x="1474227" y="162192"/>
                </a:lnTo>
                <a:lnTo>
                  <a:pt x="1458334" y="117965"/>
                </a:lnTo>
                <a:lnTo>
                  <a:pt x="1433377" y="78910"/>
                </a:lnTo>
                <a:lnTo>
                  <a:pt x="1400609" y="46306"/>
                </a:lnTo>
                <a:lnTo>
                  <a:pt x="1361283" y="21433"/>
                </a:lnTo>
                <a:lnTo>
                  <a:pt x="1316651" y="5571"/>
                </a:lnTo>
                <a:lnTo>
                  <a:pt x="1267968" y="0"/>
                </a:lnTo>
                <a:lnTo>
                  <a:pt x="211836" y="0"/>
                </a:lnTo>
                <a:lnTo>
                  <a:pt x="163152" y="5571"/>
                </a:lnTo>
                <a:lnTo>
                  <a:pt x="118520" y="21433"/>
                </a:lnTo>
                <a:lnTo>
                  <a:pt x="79194" y="46306"/>
                </a:lnTo>
                <a:lnTo>
                  <a:pt x="46426" y="78910"/>
                </a:lnTo>
                <a:lnTo>
                  <a:pt x="21469" y="117965"/>
                </a:lnTo>
                <a:lnTo>
                  <a:pt x="5576" y="162192"/>
                </a:lnTo>
                <a:lnTo>
                  <a:pt x="0" y="210312"/>
                </a:lnTo>
                <a:lnTo>
                  <a:pt x="0" y="422148"/>
                </a:lnTo>
                <a:lnTo>
                  <a:pt x="5576" y="470267"/>
                </a:lnTo>
                <a:lnTo>
                  <a:pt x="21469" y="514494"/>
                </a:lnTo>
                <a:lnTo>
                  <a:pt x="46426" y="553549"/>
                </a:lnTo>
                <a:lnTo>
                  <a:pt x="79194" y="586153"/>
                </a:lnTo>
                <a:lnTo>
                  <a:pt x="118520" y="611026"/>
                </a:lnTo>
                <a:lnTo>
                  <a:pt x="163152" y="626888"/>
                </a:lnTo>
                <a:lnTo>
                  <a:pt x="211836" y="632460"/>
                </a:lnTo>
                <a:lnTo>
                  <a:pt x="1267968" y="632460"/>
                </a:lnTo>
                <a:lnTo>
                  <a:pt x="1316651" y="626888"/>
                </a:lnTo>
                <a:lnTo>
                  <a:pt x="1361283" y="611026"/>
                </a:lnTo>
                <a:lnTo>
                  <a:pt x="1400609" y="586153"/>
                </a:lnTo>
                <a:lnTo>
                  <a:pt x="1433377" y="553549"/>
                </a:lnTo>
                <a:lnTo>
                  <a:pt x="1458334" y="514494"/>
                </a:lnTo>
                <a:lnTo>
                  <a:pt x="1474227" y="470267"/>
                </a:lnTo>
                <a:lnTo>
                  <a:pt x="1479804" y="422148"/>
                </a:lnTo>
                <a:close/>
              </a:path>
            </a:pathLst>
          </a:custGeom>
          <a:solidFill>
            <a:srgbClr val="BEB0CF"/>
          </a:solidFill>
        </p:spPr>
        <p:txBody>
          <a:bodyPr wrap="square" lIns="0" tIns="0" rIns="0" bIns="0" rtlCol="0"/>
          <a:lstStyle/>
          <a:p>
            <a:endParaRPr/>
          </a:p>
        </p:txBody>
      </p:sp>
      <p:sp>
        <p:nvSpPr>
          <p:cNvPr id="15" name="object 15"/>
          <p:cNvSpPr/>
          <p:nvPr/>
        </p:nvSpPr>
        <p:spPr>
          <a:xfrm>
            <a:off x="5172333" y="2371344"/>
            <a:ext cx="1480185" cy="632460"/>
          </a:xfrm>
          <a:custGeom>
            <a:avLst/>
            <a:gdLst/>
            <a:ahLst/>
            <a:cxnLst/>
            <a:rect l="l" t="t" r="r" b="b"/>
            <a:pathLst>
              <a:path w="1480184" h="632460">
                <a:moveTo>
                  <a:pt x="1267967" y="632459"/>
                </a:moveTo>
                <a:lnTo>
                  <a:pt x="1316651" y="626888"/>
                </a:lnTo>
                <a:lnTo>
                  <a:pt x="1361282" y="611026"/>
                </a:lnTo>
                <a:lnTo>
                  <a:pt x="1400609" y="586153"/>
                </a:lnTo>
                <a:lnTo>
                  <a:pt x="1433377" y="553549"/>
                </a:lnTo>
                <a:lnTo>
                  <a:pt x="1458334" y="514494"/>
                </a:lnTo>
                <a:lnTo>
                  <a:pt x="1474227" y="470267"/>
                </a:lnTo>
                <a:lnTo>
                  <a:pt x="1479803" y="422147"/>
                </a:lnTo>
                <a:lnTo>
                  <a:pt x="1479803" y="210311"/>
                </a:lnTo>
                <a:lnTo>
                  <a:pt x="1474227" y="162192"/>
                </a:lnTo>
                <a:lnTo>
                  <a:pt x="1458334" y="117965"/>
                </a:lnTo>
                <a:lnTo>
                  <a:pt x="1433377" y="78910"/>
                </a:lnTo>
                <a:lnTo>
                  <a:pt x="1400609" y="46306"/>
                </a:lnTo>
                <a:lnTo>
                  <a:pt x="1361282" y="21433"/>
                </a:lnTo>
                <a:lnTo>
                  <a:pt x="1316651" y="5571"/>
                </a:lnTo>
                <a:lnTo>
                  <a:pt x="1267967" y="0"/>
                </a:lnTo>
                <a:lnTo>
                  <a:pt x="211835" y="0"/>
                </a:lnTo>
                <a:lnTo>
                  <a:pt x="163152" y="5571"/>
                </a:lnTo>
                <a:lnTo>
                  <a:pt x="118520" y="21433"/>
                </a:lnTo>
                <a:lnTo>
                  <a:pt x="79194" y="46306"/>
                </a:lnTo>
                <a:lnTo>
                  <a:pt x="46426" y="78910"/>
                </a:lnTo>
                <a:lnTo>
                  <a:pt x="21469" y="117965"/>
                </a:lnTo>
                <a:lnTo>
                  <a:pt x="5576" y="162192"/>
                </a:lnTo>
                <a:lnTo>
                  <a:pt x="0" y="210311"/>
                </a:lnTo>
                <a:lnTo>
                  <a:pt x="0" y="422147"/>
                </a:lnTo>
                <a:lnTo>
                  <a:pt x="5576" y="470267"/>
                </a:lnTo>
                <a:lnTo>
                  <a:pt x="21469" y="514494"/>
                </a:lnTo>
                <a:lnTo>
                  <a:pt x="46426" y="553549"/>
                </a:lnTo>
                <a:lnTo>
                  <a:pt x="79194" y="586153"/>
                </a:lnTo>
                <a:lnTo>
                  <a:pt x="118520" y="611026"/>
                </a:lnTo>
                <a:lnTo>
                  <a:pt x="163152" y="626888"/>
                </a:lnTo>
                <a:lnTo>
                  <a:pt x="211835" y="632459"/>
                </a:lnTo>
                <a:lnTo>
                  <a:pt x="1267967" y="632459"/>
                </a:lnTo>
                <a:close/>
              </a:path>
            </a:pathLst>
          </a:custGeom>
          <a:ln w="3577">
            <a:solidFill>
              <a:srgbClr val="000000"/>
            </a:solidFill>
          </a:ln>
        </p:spPr>
        <p:txBody>
          <a:bodyPr wrap="square" lIns="0" tIns="0" rIns="0" bIns="0" rtlCol="0"/>
          <a:lstStyle/>
          <a:p>
            <a:endParaRPr/>
          </a:p>
        </p:txBody>
      </p:sp>
      <p:sp>
        <p:nvSpPr>
          <p:cNvPr id="16" name="object 16"/>
          <p:cNvSpPr/>
          <p:nvPr/>
        </p:nvSpPr>
        <p:spPr>
          <a:xfrm>
            <a:off x="5533523" y="2503933"/>
            <a:ext cx="768095" cy="210310"/>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5512186" y="2694433"/>
            <a:ext cx="804673" cy="237743"/>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2426087" y="2686811"/>
            <a:ext cx="512445" cy="0"/>
          </a:xfrm>
          <a:custGeom>
            <a:avLst/>
            <a:gdLst/>
            <a:ahLst/>
            <a:cxnLst/>
            <a:rect l="l" t="t" r="r" b="b"/>
            <a:pathLst>
              <a:path w="512444">
                <a:moveTo>
                  <a:pt x="0" y="0"/>
                </a:moveTo>
                <a:lnTo>
                  <a:pt x="512063" y="0"/>
                </a:lnTo>
              </a:path>
            </a:pathLst>
          </a:custGeom>
          <a:ln w="32196">
            <a:solidFill>
              <a:srgbClr val="000000"/>
            </a:solidFill>
          </a:ln>
        </p:spPr>
        <p:txBody>
          <a:bodyPr wrap="square" lIns="0" tIns="0" rIns="0" bIns="0" rtlCol="0"/>
          <a:lstStyle/>
          <a:p>
            <a:endParaRPr/>
          </a:p>
        </p:txBody>
      </p:sp>
      <p:sp>
        <p:nvSpPr>
          <p:cNvPr id="19" name="object 19"/>
          <p:cNvSpPr/>
          <p:nvPr/>
        </p:nvSpPr>
        <p:spPr>
          <a:xfrm>
            <a:off x="2921388" y="2618232"/>
            <a:ext cx="139064" cy="139065"/>
          </a:xfrm>
          <a:custGeom>
            <a:avLst/>
            <a:gdLst/>
            <a:ahLst/>
            <a:cxnLst/>
            <a:rect l="l" t="t" r="r" b="b"/>
            <a:pathLst>
              <a:path w="139064" h="139064">
                <a:moveTo>
                  <a:pt x="138684" y="68580"/>
                </a:moveTo>
                <a:lnTo>
                  <a:pt x="0" y="0"/>
                </a:lnTo>
                <a:lnTo>
                  <a:pt x="0" y="138684"/>
                </a:lnTo>
                <a:lnTo>
                  <a:pt x="138684" y="68580"/>
                </a:lnTo>
                <a:close/>
              </a:path>
            </a:pathLst>
          </a:custGeom>
          <a:solidFill>
            <a:srgbClr val="000000"/>
          </a:solidFill>
        </p:spPr>
        <p:txBody>
          <a:bodyPr wrap="square" lIns="0" tIns="0" rIns="0" bIns="0" rtlCol="0"/>
          <a:lstStyle/>
          <a:p>
            <a:endParaRPr/>
          </a:p>
        </p:txBody>
      </p:sp>
      <p:sp>
        <p:nvSpPr>
          <p:cNvPr id="20" name="object 20"/>
          <p:cNvSpPr/>
          <p:nvPr/>
        </p:nvSpPr>
        <p:spPr>
          <a:xfrm>
            <a:off x="4538351" y="2686811"/>
            <a:ext cx="512445" cy="0"/>
          </a:xfrm>
          <a:custGeom>
            <a:avLst/>
            <a:gdLst/>
            <a:ahLst/>
            <a:cxnLst/>
            <a:rect l="l" t="t" r="r" b="b"/>
            <a:pathLst>
              <a:path w="512445">
                <a:moveTo>
                  <a:pt x="0" y="0"/>
                </a:moveTo>
                <a:lnTo>
                  <a:pt x="512063" y="0"/>
                </a:lnTo>
              </a:path>
            </a:pathLst>
          </a:custGeom>
          <a:ln w="32196">
            <a:solidFill>
              <a:srgbClr val="000000"/>
            </a:solidFill>
          </a:ln>
        </p:spPr>
        <p:txBody>
          <a:bodyPr wrap="square" lIns="0" tIns="0" rIns="0" bIns="0" rtlCol="0"/>
          <a:lstStyle/>
          <a:p>
            <a:endParaRPr/>
          </a:p>
        </p:txBody>
      </p:sp>
      <p:sp>
        <p:nvSpPr>
          <p:cNvPr id="21" name="object 21"/>
          <p:cNvSpPr/>
          <p:nvPr/>
        </p:nvSpPr>
        <p:spPr>
          <a:xfrm>
            <a:off x="5033651" y="2618232"/>
            <a:ext cx="139064" cy="139065"/>
          </a:xfrm>
          <a:custGeom>
            <a:avLst/>
            <a:gdLst/>
            <a:ahLst/>
            <a:cxnLst/>
            <a:rect l="l" t="t" r="r" b="b"/>
            <a:pathLst>
              <a:path w="139064" h="139064">
                <a:moveTo>
                  <a:pt x="138684" y="68580"/>
                </a:moveTo>
                <a:lnTo>
                  <a:pt x="0" y="0"/>
                </a:lnTo>
                <a:lnTo>
                  <a:pt x="0" y="138684"/>
                </a:lnTo>
                <a:lnTo>
                  <a:pt x="138684" y="68580"/>
                </a:lnTo>
                <a:close/>
              </a:path>
            </a:pathLst>
          </a:custGeom>
          <a:solidFill>
            <a:srgbClr val="000000"/>
          </a:solidFill>
        </p:spPr>
        <p:txBody>
          <a:bodyPr wrap="square" lIns="0" tIns="0" rIns="0" bIns="0" rtlCol="0"/>
          <a:lstStyle/>
          <a:p>
            <a:endParaRPr/>
          </a:p>
        </p:txBody>
      </p:sp>
      <p:sp>
        <p:nvSpPr>
          <p:cNvPr id="22" name="object 22"/>
          <p:cNvSpPr/>
          <p:nvPr/>
        </p:nvSpPr>
        <p:spPr>
          <a:xfrm>
            <a:off x="7286122" y="2371344"/>
            <a:ext cx="1900555" cy="632460"/>
          </a:xfrm>
          <a:custGeom>
            <a:avLst/>
            <a:gdLst/>
            <a:ahLst/>
            <a:cxnLst/>
            <a:rect l="l" t="t" r="r" b="b"/>
            <a:pathLst>
              <a:path w="1900554" h="632460">
                <a:moveTo>
                  <a:pt x="1900428" y="422148"/>
                </a:moveTo>
                <a:lnTo>
                  <a:pt x="1900428" y="210312"/>
                </a:lnTo>
                <a:lnTo>
                  <a:pt x="1894856" y="162192"/>
                </a:lnTo>
                <a:lnTo>
                  <a:pt x="1878994" y="117965"/>
                </a:lnTo>
                <a:lnTo>
                  <a:pt x="1854121" y="78910"/>
                </a:lnTo>
                <a:lnTo>
                  <a:pt x="1821517" y="46306"/>
                </a:lnTo>
                <a:lnTo>
                  <a:pt x="1782462" y="21433"/>
                </a:lnTo>
                <a:lnTo>
                  <a:pt x="1738235" y="5571"/>
                </a:lnTo>
                <a:lnTo>
                  <a:pt x="1690116" y="0"/>
                </a:lnTo>
                <a:lnTo>
                  <a:pt x="210312" y="0"/>
                </a:lnTo>
                <a:lnTo>
                  <a:pt x="162192" y="5571"/>
                </a:lnTo>
                <a:lnTo>
                  <a:pt x="117965" y="21433"/>
                </a:lnTo>
                <a:lnTo>
                  <a:pt x="78910" y="46306"/>
                </a:lnTo>
                <a:lnTo>
                  <a:pt x="46306" y="78910"/>
                </a:lnTo>
                <a:lnTo>
                  <a:pt x="21433" y="117965"/>
                </a:lnTo>
                <a:lnTo>
                  <a:pt x="5571" y="162192"/>
                </a:lnTo>
                <a:lnTo>
                  <a:pt x="0" y="210312"/>
                </a:lnTo>
                <a:lnTo>
                  <a:pt x="0" y="422148"/>
                </a:lnTo>
                <a:lnTo>
                  <a:pt x="5571" y="470267"/>
                </a:lnTo>
                <a:lnTo>
                  <a:pt x="21433" y="514494"/>
                </a:lnTo>
                <a:lnTo>
                  <a:pt x="46306" y="553549"/>
                </a:lnTo>
                <a:lnTo>
                  <a:pt x="78910" y="586153"/>
                </a:lnTo>
                <a:lnTo>
                  <a:pt x="117965" y="611026"/>
                </a:lnTo>
                <a:lnTo>
                  <a:pt x="162192" y="626888"/>
                </a:lnTo>
                <a:lnTo>
                  <a:pt x="210312" y="632460"/>
                </a:lnTo>
                <a:lnTo>
                  <a:pt x="1690116" y="632460"/>
                </a:lnTo>
                <a:lnTo>
                  <a:pt x="1738235" y="626888"/>
                </a:lnTo>
                <a:lnTo>
                  <a:pt x="1782462" y="611026"/>
                </a:lnTo>
                <a:lnTo>
                  <a:pt x="1821517" y="586153"/>
                </a:lnTo>
                <a:lnTo>
                  <a:pt x="1854121" y="553549"/>
                </a:lnTo>
                <a:lnTo>
                  <a:pt x="1878994" y="514494"/>
                </a:lnTo>
                <a:lnTo>
                  <a:pt x="1894856" y="470267"/>
                </a:lnTo>
                <a:lnTo>
                  <a:pt x="1900428" y="422148"/>
                </a:lnTo>
                <a:close/>
              </a:path>
            </a:pathLst>
          </a:custGeom>
          <a:solidFill>
            <a:srgbClr val="BEB0CF"/>
          </a:solidFill>
        </p:spPr>
        <p:txBody>
          <a:bodyPr wrap="square" lIns="0" tIns="0" rIns="0" bIns="0" rtlCol="0"/>
          <a:lstStyle/>
          <a:p>
            <a:endParaRPr/>
          </a:p>
        </p:txBody>
      </p:sp>
      <p:sp>
        <p:nvSpPr>
          <p:cNvPr id="23" name="object 23"/>
          <p:cNvSpPr/>
          <p:nvPr/>
        </p:nvSpPr>
        <p:spPr>
          <a:xfrm>
            <a:off x="7286122" y="2371344"/>
            <a:ext cx="1900555" cy="632460"/>
          </a:xfrm>
          <a:custGeom>
            <a:avLst/>
            <a:gdLst/>
            <a:ahLst/>
            <a:cxnLst/>
            <a:rect l="l" t="t" r="r" b="b"/>
            <a:pathLst>
              <a:path w="1900554" h="632460">
                <a:moveTo>
                  <a:pt x="1690115" y="632459"/>
                </a:moveTo>
                <a:lnTo>
                  <a:pt x="1738235" y="626888"/>
                </a:lnTo>
                <a:lnTo>
                  <a:pt x="1782462" y="611026"/>
                </a:lnTo>
                <a:lnTo>
                  <a:pt x="1821517" y="586153"/>
                </a:lnTo>
                <a:lnTo>
                  <a:pt x="1854121" y="553549"/>
                </a:lnTo>
                <a:lnTo>
                  <a:pt x="1878994" y="514494"/>
                </a:lnTo>
                <a:lnTo>
                  <a:pt x="1894856" y="470267"/>
                </a:lnTo>
                <a:lnTo>
                  <a:pt x="1900427" y="422147"/>
                </a:lnTo>
                <a:lnTo>
                  <a:pt x="1900427" y="210311"/>
                </a:lnTo>
                <a:lnTo>
                  <a:pt x="1894856" y="162192"/>
                </a:lnTo>
                <a:lnTo>
                  <a:pt x="1878994" y="117965"/>
                </a:lnTo>
                <a:lnTo>
                  <a:pt x="1854121" y="78910"/>
                </a:lnTo>
                <a:lnTo>
                  <a:pt x="1821517" y="46306"/>
                </a:lnTo>
                <a:lnTo>
                  <a:pt x="1782462" y="21433"/>
                </a:lnTo>
                <a:lnTo>
                  <a:pt x="1738235" y="5571"/>
                </a:lnTo>
                <a:lnTo>
                  <a:pt x="1690115" y="0"/>
                </a:lnTo>
                <a:lnTo>
                  <a:pt x="210311" y="0"/>
                </a:lnTo>
                <a:lnTo>
                  <a:pt x="162192" y="5571"/>
                </a:lnTo>
                <a:lnTo>
                  <a:pt x="117965" y="21433"/>
                </a:lnTo>
                <a:lnTo>
                  <a:pt x="78910" y="46306"/>
                </a:lnTo>
                <a:lnTo>
                  <a:pt x="46306" y="78910"/>
                </a:lnTo>
                <a:lnTo>
                  <a:pt x="21433" y="117965"/>
                </a:lnTo>
                <a:lnTo>
                  <a:pt x="5571" y="162192"/>
                </a:lnTo>
                <a:lnTo>
                  <a:pt x="0" y="210311"/>
                </a:lnTo>
                <a:lnTo>
                  <a:pt x="0" y="422147"/>
                </a:lnTo>
                <a:lnTo>
                  <a:pt x="5571" y="470267"/>
                </a:lnTo>
                <a:lnTo>
                  <a:pt x="21433" y="514494"/>
                </a:lnTo>
                <a:lnTo>
                  <a:pt x="46306" y="553549"/>
                </a:lnTo>
                <a:lnTo>
                  <a:pt x="78910" y="586153"/>
                </a:lnTo>
                <a:lnTo>
                  <a:pt x="117965" y="611026"/>
                </a:lnTo>
                <a:lnTo>
                  <a:pt x="162192" y="626888"/>
                </a:lnTo>
                <a:lnTo>
                  <a:pt x="210311" y="632459"/>
                </a:lnTo>
                <a:lnTo>
                  <a:pt x="1690115" y="632459"/>
                </a:lnTo>
                <a:close/>
              </a:path>
            </a:pathLst>
          </a:custGeom>
          <a:ln w="3577">
            <a:solidFill>
              <a:srgbClr val="000000"/>
            </a:solidFill>
          </a:ln>
        </p:spPr>
        <p:txBody>
          <a:bodyPr wrap="square" lIns="0" tIns="0" rIns="0" bIns="0" rtlCol="0"/>
          <a:lstStyle/>
          <a:p>
            <a:endParaRPr/>
          </a:p>
        </p:txBody>
      </p:sp>
      <p:sp>
        <p:nvSpPr>
          <p:cNvPr id="24" name="object 24"/>
          <p:cNvSpPr/>
          <p:nvPr/>
        </p:nvSpPr>
        <p:spPr>
          <a:xfrm>
            <a:off x="7857622" y="2503933"/>
            <a:ext cx="768095" cy="256031"/>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7385182" y="2682240"/>
            <a:ext cx="1706879" cy="256031"/>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6652138" y="2686811"/>
            <a:ext cx="510540" cy="0"/>
          </a:xfrm>
          <a:custGeom>
            <a:avLst/>
            <a:gdLst/>
            <a:ahLst/>
            <a:cxnLst/>
            <a:rect l="l" t="t" r="r" b="b"/>
            <a:pathLst>
              <a:path w="510540">
                <a:moveTo>
                  <a:pt x="0" y="0"/>
                </a:moveTo>
                <a:lnTo>
                  <a:pt x="510539" y="0"/>
                </a:lnTo>
              </a:path>
            </a:pathLst>
          </a:custGeom>
          <a:ln w="32196">
            <a:solidFill>
              <a:srgbClr val="000000"/>
            </a:solidFill>
          </a:ln>
        </p:spPr>
        <p:txBody>
          <a:bodyPr wrap="square" lIns="0" tIns="0" rIns="0" bIns="0" rtlCol="0"/>
          <a:lstStyle/>
          <a:p>
            <a:endParaRPr/>
          </a:p>
        </p:txBody>
      </p:sp>
      <p:sp>
        <p:nvSpPr>
          <p:cNvPr id="27" name="object 27"/>
          <p:cNvSpPr/>
          <p:nvPr/>
        </p:nvSpPr>
        <p:spPr>
          <a:xfrm>
            <a:off x="7145915" y="2618232"/>
            <a:ext cx="140335" cy="139065"/>
          </a:xfrm>
          <a:custGeom>
            <a:avLst/>
            <a:gdLst/>
            <a:ahLst/>
            <a:cxnLst/>
            <a:rect l="l" t="t" r="r" b="b"/>
            <a:pathLst>
              <a:path w="140334" h="139064">
                <a:moveTo>
                  <a:pt x="140208" y="68580"/>
                </a:moveTo>
                <a:lnTo>
                  <a:pt x="0" y="0"/>
                </a:lnTo>
                <a:lnTo>
                  <a:pt x="0" y="138684"/>
                </a:lnTo>
                <a:lnTo>
                  <a:pt x="140208" y="68580"/>
                </a:lnTo>
                <a:close/>
              </a:path>
            </a:pathLst>
          </a:custGeom>
          <a:solidFill>
            <a:srgbClr val="000000"/>
          </a:solidFill>
        </p:spPr>
        <p:txBody>
          <a:bodyPr wrap="square" lIns="0" tIns="0" rIns="0" bIns="0" rtlCol="0"/>
          <a:lstStyle/>
          <a:p>
            <a:endParaRPr/>
          </a:p>
        </p:txBody>
      </p:sp>
      <p:sp>
        <p:nvSpPr>
          <p:cNvPr id="28" name="object 28"/>
          <p:cNvSpPr/>
          <p:nvPr/>
        </p:nvSpPr>
        <p:spPr>
          <a:xfrm>
            <a:off x="947809" y="3848101"/>
            <a:ext cx="1478280" cy="506095"/>
          </a:xfrm>
          <a:custGeom>
            <a:avLst/>
            <a:gdLst/>
            <a:ahLst/>
            <a:cxnLst/>
            <a:rect l="l" t="t" r="r" b="b"/>
            <a:pathLst>
              <a:path w="1478280" h="506095">
                <a:moveTo>
                  <a:pt x="0" y="0"/>
                </a:moveTo>
                <a:lnTo>
                  <a:pt x="0" y="505968"/>
                </a:lnTo>
                <a:lnTo>
                  <a:pt x="1478280" y="505968"/>
                </a:lnTo>
                <a:lnTo>
                  <a:pt x="1478280" y="0"/>
                </a:lnTo>
                <a:lnTo>
                  <a:pt x="0" y="0"/>
                </a:lnTo>
                <a:close/>
              </a:path>
            </a:pathLst>
          </a:custGeom>
          <a:solidFill>
            <a:srgbClr val="FFFF00"/>
          </a:solidFill>
        </p:spPr>
        <p:txBody>
          <a:bodyPr wrap="square" lIns="0" tIns="0" rIns="0" bIns="0" rtlCol="0"/>
          <a:lstStyle/>
          <a:p>
            <a:endParaRPr/>
          </a:p>
        </p:txBody>
      </p:sp>
      <p:sp>
        <p:nvSpPr>
          <p:cNvPr id="29" name="object 29"/>
          <p:cNvSpPr/>
          <p:nvPr/>
        </p:nvSpPr>
        <p:spPr>
          <a:xfrm>
            <a:off x="947809" y="3848101"/>
            <a:ext cx="1478280" cy="506095"/>
          </a:xfrm>
          <a:custGeom>
            <a:avLst/>
            <a:gdLst/>
            <a:ahLst/>
            <a:cxnLst/>
            <a:rect l="l" t="t" r="r" b="b"/>
            <a:pathLst>
              <a:path w="1478280" h="506095">
                <a:moveTo>
                  <a:pt x="0" y="0"/>
                </a:moveTo>
                <a:lnTo>
                  <a:pt x="0" y="505967"/>
                </a:lnTo>
                <a:lnTo>
                  <a:pt x="1478279" y="505967"/>
                </a:lnTo>
                <a:lnTo>
                  <a:pt x="1478279" y="0"/>
                </a:lnTo>
                <a:lnTo>
                  <a:pt x="0" y="0"/>
                </a:lnTo>
                <a:close/>
              </a:path>
            </a:pathLst>
          </a:custGeom>
          <a:ln w="3577">
            <a:solidFill>
              <a:srgbClr val="000000"/>
            </a:solidFill>
          </a:ln>
        </p:spPr>
        <p:txBody>
          <a:bodyPr wrap="square" lIns="0" tIns="0" rIns="0" bIns="0" rtlCol="0"/>
          <a:lstStyle/>
          <a:p>
            <a:endParaRPr/>
          </a:p>
        </p:txBody>
      </p:sp>
      <p:sp>
        <p:nvSpPr>
          <p:cNvPr id="30" name="object 30"/>
          <p:cNvSpPr/>
          <p:nvPr/>
        </p:nvSpPr>
        <p:spPr>
          <a:xfrm>
            <a:off x="1469016" y="3939541"/>
            <a:ext cx="438912" cy="365759"/>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1091064" y="4094989"/>
            <a:ext cx="1194816" cy="128015"/>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947809" y="4354067"/>
            <a:ext cx="1478280" cy="632460"/>
          </a:xfrm>
          <a:custGeom>
            <a:avLst/>
            <a:gdLst/>
            <a:ahLst/>
            <a:cxnLst/>
            <a:rect l="l" t="t" r="r" b="b"/>
            <a:pathLst>
              <a:path w="1478280" h="632460">
                <a:moveTo>
                  <a:pt x="0" y="0"/>
                </a:moveTo>
                <a:lnTo>
                  <a:pt x="0" y="632460"/>
                </a:lnTo>
                <a:lnTo>
                  <a:pt x="1478280" y="632460"/>
                </a:lnTo>
                <a:lnTo>
                  <a:pt x="1478280" y="0"/>
                </a:lnTo>
                <a:lnTo>
                  <a:pt x="0" y="0"/>
                </a:lnTo>
                <a:close/>
              </a:path>
            </a:pathLst>
          </a:custGeom>
          <a:solidFill>
            <a:srgbClr val="FFBF00"/>
          </a:solidFill>
        </p:spPr>
        <p:txBody>
          <a:bodyPr wrap="square" lIns="0" tIns="0" rIns="0" bIns="0" rtlCol="0"/>
          <a:lstStyle/>
          <a:p>
            <a:endParaRPr/>
          </a:p>
        </p:txBody>
      </p:sp>
      <p:sp>
        <p:nvSpPr>
          <p:cNvPr id="33" name="object 33"/>
          <p:cNvSpPr/>
          <p:nvPr/>
        </p:nvSpPr>
        <p:spPr>
          <a:xfrm>
            <a:off x="947809" y="4354067"/>
            <a:ext cx="1478280" cy="632460"/>
          </a:xfrm>
          <a:custGeom>
            <a:avLst/>
            <a:gdLst/>
            <a:ahLst/>
            <a:cxnLst/>
            <a:rect l="l" t="t" r="r" b="b"/>
            <a:pathLst>
              <a:path w="1478280" h="632460">
                <a:moveTo>
                  <a:pt x="0" y="0"/>
                </a:moveTo>
                <a:lnTo>
                  <a:pt x="0" y="632459"/>
                </a:lnTo>
                <a:lnTo>
                  <a:pt x="1478279" y="632459"/>
                </a:lnTo>
                <a:lnTo>
                  <a:pt x="1478279" y="0"/>
                </a:lnTo>
                <a:lnTo>
                  <a:pt x="0" y="0"/>
                </a:lnTo>
                <a:close/>
              </a:path>
            </a:pathLst>
          </a:custGeom>
          <a:ln w="3577">
            <a:solidFill>
              <a:srgbClr val="000000"/>
            </a:solidFill>
          </a:ln>
        </p:spPr>
        <p:txBody>
          <a:bodyPr wrap="square" lIns="0" tIns="0" rIns="0" bIns="0" rtlCol="0"/>
          <a:lstStyle/>
          <a:p>
            <a:endParaRPr/>
          </a:p>
        </p:txBody>
      </p:sp>
      <p:sp>
        <p:nvSpPr>
          <p:cNvPr id="34" name="object 34"/>
          <p:cNvSpPr/>
          <p:nvPr/>
        </p:nvSpPr>
        <p:spPr>
          <a:xfrm>
            <a:off x="1156596" y="4591811"/>
            <a:ext cx="1060702" cy="169163"/>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3060070" y="3848101"/>
            <a:ext cx="1478280" cy="506095"/>
          </a:xfrm>
          <a:custGeom>
            <a:avLst/>
            <a:gdLst/>
            <a:ahLst/>
            <a:cxnLst/>
            <a:rect l="l" t="t" r="r" b="b"/>
            <a:pathLst>
              <a:path w="1478279" h="506095">
                <a:moveTo>
                  <a:pt x="0" y="0"/>
                </a:moveTo>
                <a:lnTo>
                  <a:pt x="0" y="505968"/>
                </a:lnTo>
                <a:lnTo>
                  <a:pt x="1478280" y="505968"/>
                </a:lnTo>
                <a:lnTo>
                  <a:pt x="1478280" y="0"/>
                </a:lnTo>
                <a:lnTo>
                  <a:pt x="0" y="0"/>
                </a:lnTo>
                <a:close/>
              </a:path>
            </a:pathLst>
          </a:custGeom>
          <a:solidFill>
            <a:srgbClr val="FFFF00"/>
          </a:solidFill>
        </p:spPr>
        <p:txBody>
          <a:bodyPr wrap="square" lIns="0" tIns="0" rIns="0" bIns="0" rtlCol="0"/>
          <a:lstStyle/>
          <a:p>
            <a:endParaRPr/>
          </a:p>
        </p:txBody>
      </p:sp>
      <p:sp>
        <p:nvSpPr>
          <p:cNvPr id="36" name="object 36"/>
          <p:cNvSpPr/>
          <p:nvPr/>
        </p:nvSpPr>
        <p:spPr>
          <a:xfrm>
            <a:off x="3060069" y="3848101"/>
            <a:ext cx="1478280" cy="506095"/>
          </a:xfrm>
          <a:custGeom>
            <a:avLst/>
            <a:gdLst/>
            <a:ahLst/>
            <a:cxnLst/>
            <a:rect l="l" t="t" r="r" b="b"/>
            <a:pathLst>
              <a:path w="1478279" h="506095">
                <a:moveTo>
                  <a:pt x="0" y="0"/>
                </a:moveTo>
                <a:lnTo>
                  <a:pt x="0" y="505967"/>
                </a:lnTo>
                <a:lnTo>
                  <a:pt x="1478279" y="505967"/>
                </a:lnTo>
                <a:lnTo>
                  <a:pt x="1478279" y="0"/>
                </a:lnTo>
                <a:lnTo>
                  <a:pt x="0" y="0"/>
                </a:lnTo>
                <a:close/>
              </a:path>
            </a:pathLst>
          </a:custGeom>
          <a:ln w="3577">
            <a:solidFill>
              <a:srgbClr val="000000"/>
            </a:solidFill>
          </a:ln>
        </p:spPr>
        <p:txBody>
          <a:bodyPr wrap="square" lIns="0" tIns="0" rIns="0" bIns="0" rtlCol="0"/>
          <a:lstStyle/>
          <a:p>
            <a:endParaRPr/>
          </a:p>
        </p:txBody>
      </p:sp>
      <p:sp>
        <p:nvSpPr>
          <p:cNvPr id="37" name="object 37"/>
          <p:cNvSpPr/>
          <p:nvPr/>
        </p:nvSpPr>
        <p:spPr>
          <a:xfrm>
            <a:off x="3495934" y="3934968"/>
            <a:ext cx="621791" cy="228600"/>
          </a:xfrm>
          <a:prstGeom prst="rect">
            <a:avLst/>
          </a:prstGeom>
          <a:blipFill>
            <a:blip r:embed="rId14" cstate="print"/>
            <a:stretch>
              <a:fillRect/>
            </a:stretch>
          </a:blipFill>
        </p:spPr>
        <p:txBody>
          <a:bodyPr wrap="square" lIns="0" tIns="0" rIns="0" bIns="0" rtlCol="0"/>
          <a:lstStyle/>
          <a:p>
            <a:endParaRPr/>
          </a:p>
        </p:txBody>
      </p:sp>
      <p:sp>
        <p:nvSpPr>
          <p:cNvPr id="38" name="object 38"/>
          <p:cNvSpPr/>
          <p:nvPr/>
        </p:nvSpPr>
        <p:spPr>
          <a:xfrm>
            <a:off x="3498983" y="4105656"/>
            <a:ext cx="609600" cy="210310"/>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3060070" y="4354067"/>
            <a:ext cx="1478280" cy="632460"/>
          </a:xfrm>
          <a:custGeom>
            <a:avLst/>
            <a:gdLst/>
            <a:ahLst/>
            <a:cxnLst/>
            <a:rect l="l" t="t" r="r" b="b"/>
            <a:pathLst>
              <a:path w="1478279" h="632460">
                <a:moveTo>
                  <a:pt x="0" y="0"/>
                </a:moveTo>
                <a:lnTo>
                  <a:pt x="0" y="632460"/>
                </a:lnTo>
                <a:lnTo>
                  <a:pt x="1478280" y="632460"/>
                </a:lnTo>
                <a:lnTo>
                  <a:pt x="1478280" y="0"/>
                </a:lnTo>
                <a:lnTo>
                  <a:pt x="0" y="0"/>
                </a:lnTo>
                <a:close/>
              </a:path>
            </a:pathLst>
          </a:custGeom>
          <a:solidFill>
            <a:srgbClr val="FFBF00"/>
          </a:solidFill>
        </p:spPr>
        <p:txBody>
          <a:bodyPr wrap="square" lIns="0" tIns="0" rIns="0" bIns="0" rtlCol="0"/>
          <a:lstStyle/>
          <a:p>
            <a:endParaRPr/>
          </a:p>
        </p:txBody>
      </p:sp>
      <p:sp>
        <p:nvSpPr>
          <p:cNvPr id="40" name="object 40"/>
          <p:cNvSpPr/>
          <p:nvPr/>
        </p:nvSpPr>
        <p:spPr>
          <a:xfrm>
            <a:off x="3060069" y="4354067"/>
            <a:ext cx="1478280" cy="632460"/>
          </a:xfrm>
          <a:custGeom>
            <a:avLst/>
            <a:gdLst/>
            <a:ahLst/>
            <a:cxnLst/>
            <a:rect l="l" t="t" r="r" b="b"/>
            <a:pathLst>
              <a:path w="1478279" h="632460">
                <a:moveTo>
                  <a:pt x="0" y="0"/>
                </a:moveTo>
                <a:lnTo>
                  <a:pt x="0" y="632459"/>
                </a:lnTo>
                <a:lnTo>
                  <a:pt x="1478279" y="632459"/>
                </a:lnTo>
                <a:lnTo>
                  <a:pt x="1478279" y="0"/>
                </a:lnTo>
                <a:lnTo>
                  <a:pt x="0" y="0"/>
                </a:lnTo>
                <a:close/>
              </a:path>
            </a:pathLst>
          </a:custGeom>
          <a:ln w="3577">
            <a:solidFill>
              <a:srgbClr val="000000"/>
            </a:solidFill>
          </a:ln>
        </p:spPr>
        <p:txBody>
          <a:bodyPr wrap="square" lIns="0" tIns="0" rIns="0" bIns="0" rtlCol="0"/>
          <a:lstStyle/>
          <a:p>
            <a:endParaRPr/>
          </a:p>
        </p:txBody>
      </p:sp>
      <p:sp>
        <p:nvSpPr>
          <p:cNvPr id="41" name="object 41"/>
          <p:cNvSpPr/>
          <p:nvPr/>
        </p:nvSpPr>
        <p:spPr>
          <a:xfrm>
            <a:off x="3520319" y="4485133"/>
            <a:ext cx="560830" cy="397763"/>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3363347" y="4671059"/>
            <a:ext cx="877824" cy="196595"/>
          </a:xfrm>
          <a:prstGeom prst="rect">
            <a:avLst/>
          </a:prstGeom>
          <a:blipFill>
            <a:blip r:embed="rId17" cstate="print"/>
            <a:stretch>
              <a:fillRect/>
            </a:stretch>
          </a:blipFill>
        </p:spPr>
        <p:txBody>
          <a:bodyPr wrap="square" lIns="0" tIns="0" rIns="0" bIns="0" rtlCol="0"/>
          <a:lstStyle/>
          <a:p>
            <a:endParaRPr/>
          </a:p>
        </p:txBody>
      </p:sp>
      <p:sp>
        <p:nvSpPr>
          <p:cNvPr id="43" name="object 43"/>
          <p:cNvSpPr/>
          <p:nvPr/>
        </p:nvSpPr>
        <p:spPr>
          <a:xfrm>
            <a:off x="5172334" y="3848101"/>
            <a:ext cx="1480185" cy="506095"/>
          </a:xfrm>
          <a:custGeom>
            <a:avLst/>
            <a:gdLst/>
            <a:ahLst/>
            <a:cxnLst/>
            <a:rect l="l" t="t" r="r" b="b"/>
            <a:pathLst>
              <a:path w="1480184" h="506095">
                <a:moveTo>
                  <a:pt x="0" y="0"/>
                </a:moveTo>
                <a:lnTo>
                  <a:pt x="0" y="505968"/>
                </a:lnTo>
                <a:lnTo>
                  <a:pt x="1479804" y="505968"/>
                </a:lnTo>
                <a:lnTo>
                  <a:pt x="1479804" y="0"/>
                </a:lnTo>
                <a:lnTo>
                  <a:pt x="0" y="0"/>
                </a:lnTo>
                <a:close/>
              </a:path>
            </a:pathLst>
          </a:custGeom>
          <a:solidFill>
            <a:srgbClr val="FFFF00"/>
          </a:solidFill>
        </p:spPr>
        <p:txBody>
          <a:bodyPr wrap="square" lIns="0" tIns="0" rIns="0" bIns="0" rtlCol="0"/>
          <a:lstStyle/>
          <a:p>
            <a:endParaRPr/>
          </a:p>
        </p:txBody>
      </p:sp>
      <p:sp>
        <p:nvSpPr>
          <p:cNvPr id="44" name="object 44"/>
          <p:cNvSpPr/>
          <p:nvPr/>
        </p:nvSpPr>
        <p:spPr>
          <a:xfrm>
            <a:off x="5172333" y="3848101"/>
            <a:ext cx="1480185" cy="506095"/>
          </a:xfrm>
          <a:custGeom>
            <a:avLst/>
            <a:gdLst/>
            <a:ahLst/>
            <a:cxnLst/>
            <a:rect l="l" t="t" r="r" b="b"/>
            <a:pathLst>
              <a:path w="1480184" h="506095">
                <a:moveTo>
                  <a:pt x="0" y="0"/>
                </a:moveTo>
                <a:lnTo>
                  <a:pt x="0" y="505967"/>
                </a:lnTo>
                <a:lnTo>
                  <a:pt x="1479803" y="505967"/>
                </a:lnTo>
                <a:lnTo>
                  <a:pt x="1479803" y="0"/>
                </a:lnTo>
                <a:lnTo>
                  <a:pt x="0" y="0"/>
                </a:lnTo>
                <a:close/>
              </a:path>
            </a:pathLst>
          </a:custGeom>
          <a:ln w="3577">
            <a:solidFill>
              <a:srgbClr val="000000"/>
            </a:solidFill>
          </a:ln>
        </p:spPr>
        <p:txBody>
          <a:bodyPr wrap="square" lIns="0" tIns="0" rIns="0" bIns="0" rtlCol="0"/>
          <a:lstStyle/>
          <a:p>
            <a:endParaRPr/>
          </a:p>
        </p:txBody>
      </p:sp>
      <p:sp>
        <p:nvSpPr>
          <p:cNvPr id="45" name="object 45"/>
          <p:cNvSpPr/>
          <p:nvPr/>
        </p:nvSpPr>
        <p:spPr>
          <a:xfrm>
            <a:off x="5499995" y="3934968"/>
            <a:ext cx="829055" cy="192023"/>
          </a:xfrm>
          <a:prstGeom prst="rect">
            <a:avLst/>
          </a:prstGeom>
          <a:blipFill>
            <a:blip r:embed="rId18" cstate="print"/>
            <a:stretch>
              <a:fillRect/>
            </a:stretch>
          </a:blipFill>
        </p:spPr>
        <p:txBody>
          <a:bodyPr wrap="square" lIns="0" tIns="0" rIns="0" bIns="0" rtlCol="0"/>
          <a:lstStyle/>
          <a:p>
            <a:endParaRPr/>
          </a:p>
        </p:txBody>
      </p:sp>
      <p:sp>
        <p:nvSpPr>
          <p:cNvPr id="46" name="object 46"/>
          <p:cNvSpPr/>
          <p:nvPr/>
        </p:nvSpPr>
        <p:spPr>
          <a:xfrm>
            <a:off x="5611246" y="4105656"/>
            <a:ext cx="609600" cy="210310"/>
          </a:xfrm>
          <a:prstGeom prst="rect">
            <a:avLst/>
          </a:prstGeom>
          <a:blipFill>
            <a:blip r:embed="rId19" cstate="print"/>
            <a:stretch>
              <a:fillRect/>
            </a:stretch>
          </a:blipFill>
        </p:spPr>
        <p:txBody>
          <a:bodyPr wrap="square" lIns="0" tIns="0" rIns="0" bIns="0" rtlCol="0"/>
          <a:lstStyle/>
          <a:p>
            <a:endParaRPr/>
          </a:p>
        </p:txBody>
      </p:sp>
      <p:sp>
        <p:nvSpPr>
          <p:cNvPr id="47" name="object 47"/>
          <p:cNvSpPr/>
          <p:nvPr/>
        </p:nvSpPr>
        <p:spPr>
          <a:xfrm>
            <a:off x="5172334" y="4354067"/>
            <a:ext cx="1480185" cy="632460"/>
          </a:xfrm>
          <a:custGeom>
            <a:avLst/>
            <a:gdLst/>
            <a:ahLst/>
            <a:cxnLst/>
            <a:rect l="l" t="t" r="r" b="b"/>
            <a:pathLst>
              <a:path w="1480184" h="632460">
                <a:moveTo>
                  <a:pt x="0" y="0"/>
                </a:moveTo>
                <a:lnTo>
                  <a:pt x="0" y="632460"/>
                </a:lnTo>
                <a:lnTo>
                  <a:pt x="1479804" y="632460"/>
                </a:lnTo>
                <a:lnTo>
                  <a:pt x="1479804" y="0"/>
                </a:lnTo>
                <a:lnTo>
                  <a:pt x="0" y="0"/>
                </a:lnTo>
                <a:close/>
              </a:path>
            </a:pathLst>
          </a:custGeom>
          <a:solidFill>
            <a:srgbClr val="FFBF00"/>
          </a:solidFill>
        </p:spPr>
        <p:txBody>
          <a:bodyPr wrap="square" lIns="0" tIns="0" rIns="0" bIns="0" rtlCol="0"/>
          <a:lstStyle/>
          <a:p>
            <a:endParaRPr/>
          </a:p>
        </p:txBody>
      </p:sp>
      <p:sp>
        <p:nvSpPr>
          <p:cNvPr id="48" name="object 48"/>
          <p:cNvSpPr/>
          <p:nvPr/>
        </p:nvSpPr>
        <p:spPr>
          <a:xfrm>
            <a:off x="5172333" y="4354067"/>
            <a:ext cx="1480185" cy="632460"/>
          </a:xfrm>
          <a:custGeom>
            <a:avLst/>
            <a:gdLst/>
            <a:ahLst/>
            <a:cxnLst/>
            <a:rect l="l" t="t" r="r" b="b"/>
            <a:pathLst>
              <a:path w="1480184" h="632460">
                <a:moveTo>
                  <a:pt x="0" y="0"/>
                </a:moveTo>
                <a:lnTo>
                  <a:pt x="0" y="632459"/>
                </a:lnTo>
                <a:lnTo>
                  <a:pt x="1479803" y="632459"/>
                </a:lnTo>
                <a:lnTo>
                  <a:pt x="1479803" y="0"/>
                </a:lnTo>
                <a:lnTo>
                  <a:pt x="0" y="0"/>
                </a:lnTo>
                <a:close/>
              </a:path>
            </a:pathLst>
          </a:custGeom>
          <a:ln w="3577">
            <a:solidFill>
              <a:srgbClr val="000000"/>
            </a:solidFill>
          </a:ln>
        </p:spPr>
        <p:txBody>
          <a:bodyPr wrap="square" lIns="0" tIns="0" rIns="0" bIns="0" rtlCol="0"/>
          <a:lstStyle/>
          <a:p>
            <a:endParaRPr/>
          </a:p>
        </p:txBody>
      </p:sp>
      <p:sp>
        <p:nvSpPr>
          <p:cNvPr id="49" name="object 49"/>
          <p:cNvSpPr/>
          <p:nvPr/>
        </p:nvSpPr>
        <p:spPr>
          <a:xfrm>
            <a:off x="5312542" y="4485133"/>
            <a:ext cx="835152" cy="266700"/>
          </a:xfrm>
          <a:prstGeom prst="rect">
            <a:avLst/>
          </a:prstGeom>
          <a:blipFill>
            <a:blip r:embed="rId20" cstate="print"/>
            <a:stretch>
              <a:fillRect/>
            </a:stretch>
          </a:blipFill>
        </p:spPr>
        <p:txBody>
          <a:bodyPr wrap="square" lIns="0" tIns="0" rIns="0" bIns="0" rtlCol="0"/>
          <a:lstStyle/>
          <a:p>
            <a:endParaRPr/>
          </a:p>
        </p:txBody>
      </p:sp>
      <p:sp>
        <p:nvSpPr>
          <p:cNvPr id="50" name="object 50"/>
          <p:cNvSpPr/>
          <p:nvPr/>
        </p:nvSpPr>
        <p:spPr>
          <a:xfrm>
            <a:off x="6207130" y="4521708"/>
            <a:ext cx="304800" cy="393191"/>
          </a:xfrm>
          <a:prstGeom prst="rect">
            <a:avLst/>
          </a:prstGeom>
          <a:blipFill>
            <a:blip r:embed="rId21" cstate="print"/>
            <a:stretch>
              <a:fillRect/>
            </a:stretch>
          </a:blipFill>
        </p:spPr>
        <p:txBody>
          <a:bodyPr wrap="square" lIns="0" tIns="0" rIns="0" bIns="0" rtlCol="0"/>
          <a:lstStyle/>
          <a:p>
            <a:endParaRPr/>
          </a:p>
        </p:txBody>
      </p:sp>
      <p:sp>
        <p:nvSpPr>
          <p:cNvPr id="51" name="object 51"/>
          <p:cNvSpPr/>
          <p:nvPr/>
        </p:nvSpPr>
        <p:spPr>
          <a:xfrm>
            <a:off x="5338452" y="4669535"/>
            <a:ext cx="1146047" cy="301752"/>
          </a:xfrm>
          <a:prstGeom prst="rect">
            <a:avLst/>
          </a:prstGeom>
          <a:blipFill>
            <a:blip r:embed="rId22" cstate="print"/>
            <a:stretch>
              <a:fillRect/>
            </a:stretch>
          </a:blipFill>
        </p:spPr>
        <p:txBody>
          <a:bodyPr wrap="square" lIns="0" tIns="0" rIns="0" bIns="0" rtlCol="0"/>
          <a:lstStyle/>
          <a:p>
            <a:endParaRPr/>
          </a:p>
        </p:txBody>
      </p:sp>
      <p:sp>
        <p:nvSpPr>
          <p:cNvPr id="52" name="object 52"/>
          <p:cNvSpPr/>
          <p:nvPr/>
        </p:nvSpPr>
        <p:spPr>
          <a:xfrm>
            <a:off x="7286122" y="3425951"/>
            <a:ext cx="1900555" cy="2109470"/>
          </a:xfrm>
          <a:custGeom>
            <a:avLst/>
            <a:gdLst/>
            <a:ahLst/>
            <a:cxnLst/>
            <a:rect l="l" t="t" r="r" b="b"/>
            <a:pathLst>
              <a:path w="1900554" h="2109470">
                <a:moveTo>
                  <a:pt x="1690115" y="2109215"/>
                </a:moveTo>
                <a:lnTo>
                  <a:pt x="1738235" y="2103639"/>
                </a:lnTo>
                <a:lnTo>
                  <a:pt x="1782462" y="2087746"/>
                </a:lnTo>
                <a:lnTo>
                  <a:pt x="1821517" y="2062789"/>
                </a:lnTo>
                <a:lnTo>
                  <a:pt x="1854121" y="2030021"/>
                </a:lnTo>
                <a:lnTo>
                  <a:pt x="1878994" y="1990694"/>
                </a:lnTo>
                <a:lnTo>
                  <a:pt x="1894856" y="1946063"/>
                </a:lnTo>
                <a:lnTo>
                  <a:pt x="1900427" y="1897379"/>
                </a:lnTo>
                <a:lnTo>
                  <a:pt x="1900427" y="210311"/>
                </a:lnTo>
                <a:lnTo>
                  <a:pt x="1894856" y="162192"/>
                </a:lnTo>
                <a:lnTo>
                  <a:pt x="1878994" y="117965"/>
                </a:lnTo>
                <a:lnTo>
                  <a:pt x="1854121" y="78910"/>
                </a:lnTo>
                <a:lnTo>
                  <a:pt x="1821517" y="46306"/>
                </a:lnTo>
                <a:lnTo>
                  <a:pt x="1782462" y="21433"/>
                </a:lnTo>
                <a:lnTo>
                  <a:pt x="1738235" y="5571"/>
                </a:lnTo>
                <a:lnTo>
                  <a:pt x="1690115" y="0"/>
                </a:lnTo>
                <a:lnTo>
                  <a:pt x="210311" y="0"/>
                </a:lnTo>
                <a:lnTo>
                  <a:pt x="162192" y="5571"/>
                </a:lnTo>
                <a:lnTo>
                  <a:pt x="117965" y="21433"/>
                </a:lnTo>
                <a:lnTo>
                  <a:pt x="78910" y="46306"/>
                </a:lnTo>
                <a:lnTo>
                  <a:pt x="46306" y="78910"/>
                </a:lnTo>
                <a:lnTo>
                  <a:pt x="21433" y="117965"/>
                </a:lnTo>
                <a:lnTo>
                  <a:pt x="5571" y="162192"/>
                </a:lnTo>
                <a:lnTo>
                  <a:pt x="0" y="210311"/>
                </a:lnTo>
                <a:lnTo>
                  <a:pt x="0" y="1897379"/>
                </a:lnTo>
                <a:lnTo>
                  <a:pt x="5571" y="1946063"/>
                </a:lnTo>
                <a:lnTo>
                  <a:pt x="21433" y="1990694"/>
                </a:lnTo>
                <a:lnTo>
                  <a:pt x="46306" y="2030021"/>
                </a:lnTo>
                <a:lnTo>
                  <a:pt x="78910" y="2062789"/>
                </a:lnTo>
                <a:lnTo>
                  <a:pt x="117965" y="2087746"/>
                </a:lnTo>
                <a:lnTo>
                  <a:pt x="162192" y="2103639"/>
                </a:lnTo>
                <a:lnTo>
                  <a:pt x="210311" y="2109215"/>
                </a:lnTo>
                <a:lnTo>
                  <a:pt x="1690115" y="2109215"/>
                </a:lnTo>
                <a:close/>
              </a:path>
            </a:pathLst>
          </a:custGeom>
          <a:ln w="10732">
            <a:solidFill>
              <a:srgbClr val="000000"/>
            </a:solidFill>
            <a:prstDash val="lgDash"/>
          </a:ln>
        </p:spPr>
        <p:txBody>
          <a:bodyPr wrap="square" lIns="0" tIns="0" rIns="0" bIns="0" rtlCol="0"/>
          <a:lstStyle/>
          <a:p>
            <a:endParaRPr/>
          </a:p>
        </p:txBody>
      </p:sp>
      <p:sp>
        <p:nvSpPr>
          <p:cNvPr id="53" name="object 53"/>
          <p:cNvSpPr/>
          <p:nvPr/>
        </p:nvSpPr>
        <p:spPr>
          <a:xfrm>
            <a:off x="7411091" y="3634740"/>
            <a:ext cx="847343" cy="425195"/>
          </a:xfrm>
          <a:prstGeom prst="rect">
            <a:avLst/>
          </a:prstGeom>
          <a:blipFill>
            <a:blip r:embed="rId23" cstate="print"/>
            <a:stretch>
              <a:fillRect/>
            </a:stretch>
          </a:blipFill>
        </p:spPr>
        <p:txBody>
          <a:bodyPr wrap="square" lIns="0" tIns="0" rIns="0" bIns="0" rtlCol="0"/>
          <a:lstStyle/>
          <a:p>
            <a:endParaRPr/>
          </a:p>
        </p:txBody>
      </p:sp>
      <p:sp>
        <p:nvSpPr>
          <p:cNvPr id="54" name="object 54"/>
          <p:cNvSpPr/>
          <p:nvPr/>
        </p:nvSpPr>
        <p:spPr>
          <a:xfrm>
            <a:off x="7561966" y="3782568"/>
            <a:ext cx="451104" cy="374904"/>
          </a:xfrm>
          <a:prstGeom prst="rect">
            <a:avLst/>
          </a:prstGeom>
          <a:blipFill>
            <a:blip r:embed="rId24" cstate="print"/>
            <a:stretch>
              <a:fillRect/>
            </a:stretch>
          </a:blipFill>
        </p:spPr>
        <p:txBody>
          <a:bodyPr wrap="square" lIns="0" tIns="0" rIns="0" bIns="0" rtlCol="0"/>
          <a:lstStyle/>
          <a:p>
            <a:endParaRPr/>
          </a:p>
        </p:txBody>
      </p:sp>
      <p:sp>
        <p:nvSpPr>
          <p:cNvPr id="55" name="object 55"/>
          <p:cNvSpPr/>
          <p:nvPr/>
        </p:nvSpPr>
        <p:spPr>
          <a:xfrm>
            <a:off x="8058791" y="3797809"/>
            <a:ext cx="48767" cy="256031"/>
          </a:xfrm>
          <a:prstGeom prst="rect">
            <a:avLst/>
          </a:prstGeom>
          <a:blipFill>
            <a:blip r:embed="rId25" cstate="print"/>
            <a:stretch>
              <a:fillRect/>
            </a:stretch>
          </a:blipFill>
        </p:spPr>
        <p:txBody>
          <a:bodyPr wrap="square" lIns="0" tIns="0" rIns="0" bIns="0" rtlCol="0"/>
          <a:lstStyle/>
          <a:p>
            <a:endParaRPr/>
          </a:p>
        </p:txBody>
      </p:sp>
      <p:sp>
        <p:nvSpPr>
          <p:cNvPr id="56" name="object 56"/>
          <p:cNvSpPr/>
          <p:nvPr/>
        </p:nvSpPr>
        <p:spPr>
          <a:xfrm>
            <a:off x="7411091" y="4267202"/>
            <a:ext cx="847343" cy="425195"/>
          </a:xfrm>
          <a:prstGeom prst="rect">
            <a:avLst/>
          </a:prstGeom>
          <a:blipFill>
            <a:blip r:embed="rId26" cstate="print"/>
            <a:stretch>
              <a:fillRect/>
            </a:stretch>
          </a:blipFill>
        </p:spPr>
        <p:txBody>
          <a:bodyPr wrap="square" lIns="0" tIns="0" rIns="0" bIns="0" rtlCol="0"/>
          <a:lstStyle/>
          <a:p>
            <a:endParaRPr/>
          </a:p>
        </p:txBody>
      </p:sp>
      <p:sp>
        <p:nvSpPr>
          <p:cNvPr id="57" name="object 57"/>
          <p:cNvSpPr/>
          <p:nvPr/>
        </p:nvSpPr>
        <p:spPr>
          <a:xfrm>
            <a:off x="7561966" y="4415028"/>
            <a:ext cx="451104" cy="374904"/>
          </a:xfrm>
          <a:prstGeom prst="rect">
            <a:avLst/>
          </a:prstGeom>
          <a:blipFill>
            <a:blip r:embed="rId24" cstate="print"/>
            <a:stretch>
              <a:fillRect/>
            </a:stretch>
          </a:blipFill>
        </p:spPr>
        <p:txBody>
          <a:bodyPr wrap="square" lIns="0" tIns="0" rIns="0" bIns="0" rtlCol="0"/>
          <a:lstStyle/>
          <a:p>
            <a:endParaRPr/>
          </a:p>
        </p:txBody>
      </p:sp>
      <p:sp>
        <p:nvSpPr>
          <p:cNvPr id="58" name="object 58"/>
          <p:cNvSpPr/>
          <p:nvPr/>
        </p:nvSpPr>
        <p:spPr>
          <a:xfrm>
            <a:off x="8054218" y="4430267"/>
            <a:ext cx="60960" cy="256031"/>
          </a:xfrm>
          <a:prstGeom prst="rect">
            <a:avLst/>
          </a:prstGeom>
          <a:blipFill>
            <a:blip r:embed="rId27" cstate="print"/>
            <a:stretch>
              <a:fillRect/>
            </a:stretch>
          </a:blipFill>
        </p:spPr>
        <p:txBody>
          <a:bodyPr wrap="square" lIns="0" tIns="0" rIns="0" bIns="0" rtlCol="0"/>
          <a:lstStyle/>
          <a:p>
            <a:endParaRPr/>
          </a:p>
        </p:txBody>
      </p:sp>
      <p:sp>
        <p:nvSpPr>
          <p:cNvPr id="59" name="object 59"/>
          <p:cNvSpPr/>
          <p:nvPr/>
        </p:nvSpPr>
        <p:spPr>
          <a:xfrm>
            <a:off x="7411091" y="4899660"/>
            <a:ext cx="847343" cy="426719"/>
          </a:xfrm>
          <a:prstGeom prst="rect">
            <a:avLst/>
          </a:prstGeom>
          <a:blipFill>
            <a:blip r:embed="rId28" cstate="print"/>
            <a:stretch>
              <a:fillRect/>
            </a:stretch>
          </a:blipFill>
        </p:spPr>
        <p:txBody>
          <a:bodyPr wrap="square" lIns="0" tIns="0" rIns="0" bIns="0" rtlCol="0"/>
          <a:lstStyle/>
          <a:p>
            <a:endParaRPr/>
          </a:p>
        </p:txBody>
      </p:sp>
      <p:sp>
        <p:nvSpPr>
          <p:cNvPr id="60" name="object 60"/>
          <p:cNvSpPr/>
          <p:nvPr/>
        </p:nvSpPr>
        <p:spPr>
          <a:xfrm>
            <a:off x="7561966" y="5047488"/>
            <a:ext cx="451104" cy="374904"/>
          </a:xfrm>
          <a:prstGeom prst="rect">
            <a:avLst/>
          </a:prstGeom>
          <a:blipFill>
            <a:blip r:embed="rId24" cstate="print"/>
            <a:stretch>
              <a:fillRect/>
            </a:stretch>
          </a:blipFill>
        </p:spPr>
        <p:txBody>
          <a:bodyPr wrap="square" lIns="0" tIns="0" rIns="0" bIns="0" rtlCol="0"/>
          <a:lstStyle/>
          <a:p>
            <a:endParaRPr/>
          </a:p>
        </p:txBody>
      </p:sp>
      <p:sp>
        <p:nvSpPr>
          <p:cNvPr id="61" name="object 61"/>
          <p:cNvSpPr/>
          <p:nvPr/>
        </p:nvSpPr>
        <p:spPr>
          <a:xfrm>
            <a:off x="8054218" y="5062729"/>
            <a:ext cx="60960" cy="260604"/>
          </a:xfrm>
          <a:prstGeom prst="rect">
            <a:avLst/>
          </a:prstGeom>
          <a:blipFill>
            <a:blip r:embed="rId29" cstate="print"/>
            <a:stretch>
              <a:fillRect/>
            </a:stretch>
          </a:blipFill>
        </p:spPr>
        <p:txBody>
          <a:bodyPr wrap="square" lIns="0" tIns="0" rIns="0" bIns="0" rtlCol="0"/>
          <a:lstStyle/>
          <a:p>
            <a:endParaRPr/>
          </a:p>
        </p:txBody>
      </p:sp>
      <p:sp>
        <p:nvSpPr>
          <p:cNvPr id="62" name="object 62"/>
          <p:cNvSpPr/>
          <p:nvPr/>
        </p:nvSpPr>
        <p:spPr>
          <a:xfrm>
            <a:off x="8764402" y="3848099"/>
            <a:ext cx="295910" cy="294640"/>
          </a:xfrm>
          <a:custGeom>
            <a:avLst/>
            <a:gdLst/>
            <a:ahLst/>
            <a:cxnLst/>
            <a:rect l="l" t="t" r="r" b="b"/>
            <a:pathLst>
              <a:path w="295909" h="294639">
                <a:moveTo>
                  <a:pt x="295656" y="146304"/>
                </a:moveTo>
                <a:lnTo>
                  <a:pt x="288182" y="100071"/>
                </a:lnTo>
                <a:lnTo>
                  <a:pt x="267321" y="59911"/>
                </a:lnTo>
                <a:lnTo>
                  <a:pt x="235415" y="28236"/>
                </a:lnTo>
                <a:lnTo>
                  <a:pt x="194803" y="7461"/>
                </a:lnTo>
                <a:lnTo>
                  <a:pt x="147828" y="0"/>
                </a:lnTo>
                <a:lnTo>
                  <a:pt x="100852" y="7461"/>
                </a:lnTo>
                <a:lnTo>
                  <a:pt x="60240" y="28236"/>
                </a:lnTo>
                <a:lnTo>
                  <a:pt x="28334" y="59911"/>
                </a:lnTo>
                <a:lnTo>
                  <a:pt x="7473" y="100071"/>
                </a:lnTo>
                <a:lnTo>
                  <a:pt x="0" y="146304"/>
                </a:lnTo>
                <a:lnTo>
                  <a:pt x="7473" y="193279"/>
                </a:lnTo>
                <a:lnTo>
                  <a:pt x="28334" y="233891"/>
                </a:lnTo>
                <a:lnTo>
                  <a:pt x="60240" y="265797"/>
                </a:lnTo>
                <a:lnTo>
                  <a:pt x="100852" y="286658"/>
                </a:lnTo>
                <a:lnTo>
                  <a:pt x="147828" y="294132"/>
                </a:lnTo>
                <a:lnTo>
                  <a:pt x="194803" y="286658"/>
                </a:lnTo>
                <a:lnTo>
                  <a:pt x="235415" y="265797"/>
                </a:lnTo>
                <a:lnTo>
                  <a:pt x="267321" y="233891"/>
                </a:lnTo>
                <a:lnTo>
                  <a:pt x="288182" y="193279"/>
                </a:lnTo>
                <a:lnTo>
                  <a:pt x="295656" y="146304"/>
                </a:lnTo>
                <a:close/>
              </a:path>
            </a:pathLst>
          </a:custGeom>
          <a:solidFill>
            <a:srgbClr val="AEC1DA"/>
          </a:solidFill>
        </p:spPr>
        <p:txBody>
          <a:bodyPr wrap="square" lIns="0" tIns="0" rIns="0" bIns="0" rtlCol="0"/>
          <a:lstStyle/>
          <a:p>
            <a:endParaRPr/>
          </a:p>
        </p:txBody>
      </p:sp>
      <p:sp>
        <p:nvSpPr>
          <p:cNvPr id="63" name="object 63"/>
          <p:cNvSpPr/>
          <p:nvPr/>
        </p:nvSpPr>
        <p:spPr>
          <a:xfrm>
            <a:off x="8764402" y="3848099"/>
            <a:ext cx="295910" cy="294640"/>
          </a:xfrm>
          <a:custGeom>
            <a:avLst/>
            <a:gdLst/>
            <a:ahLst/>
            <a:cxnLst/>
            <a:rect l="l" t="t" r="r" b="b"/>
            <a:pathLst>
              <a:path w="295909" h="294639">
                <a:moveTo>
                  <a:pt x="0" y="146303"/>
                </a:moveTo>
                <a:lnTo>
                  <a:pt x="7473" y="100071"/>
                </a:lnTo>
                <a:lnTo>
                  <a:pt x="28334" y="59911"/>
                </a:lnTo>
                <a:lnTo>
                  <a:pt x="60240" y="28236"/>
                </a:lnTo>
                <a:lnTo>
                  <a:pt x="100852" y="7461"/>
                </a:lnTo>
                <a:lnTo>
                  <a:pt x="147827" y="0"/>
                </a:lnTo>
                <a:lnTo>
                  <a:pt x="194803" y="7461"/>
                </a:lnTo>
                <a:lnTo>
                  <a:pt x="235415" y="28236"/>
                </a:lnTo>
                <a:lnTo>
                  <a:pt x="267321" y="59911"/>
                </a:lnTo>
                <a:lnTo>
                  <a:pt x="288182" y="100071"/>
                </a:lnTo>
                <a:lnTo>
                  <a:pt x="295655" y="146303"/>
                </a:lnTo>
                <a:lnTo>
                  <a:pt x="288182" y="193279"/>
                </a:lnTo>
                <a:lnTo>
                  <a:pt x="267321" y="233891"/>
                </a:lnTo>
                <a:lnTo>
                  <a:pt x="235415" y="265797"/>
                </a:lnTo>
                <a:lnTo>
                  <a:pt x="194803" y="286658"/>
                </a:lnTo>
                <a:lnTo>
                  <a:pt x="147827" y="294131"/>
                </a:lnTo>
                <a:lnTo>
                  <a:pt x="100852" y="286658"/>
                </a:lnTo>
                <a:lnTo>
                  <a:pt x="60240" y="265797"/>
                </a:lnTo>
                <a:lnTo>
                  <a:pt x="28334" y="233891"/>
                </a:lnTo>
                <a:lnTo>
                  <a:pt x="7473" y="193279"/>
                </a:lnTo>
                <a:lnTo>
                  <a:pt x="0" y="146303"/>
                </a:lnTo>
                <a:close/>
              </a:path>
            </a:pathLst>
          </a:custGeom>
          <a:ln w="3577">
            <a:solidFill>
              <a:srgbClr val="000000"/>
            </a:solidFill>
          </a:ln>
        </p:spPr>
        <p:txBody>
          <a:bodyPr wrap="square" lIns="0" tIns="0" rIns="0" bIns="0" rtlCol="0"/>
          <a:lstStyle/>
          <a:p>
            <a:endParaRPr/>
          </a:p>
        </p:txBody>
      </p:sp>
      <p:sp>
        <p:nvSpPr>
          <p:cNvPr id="64" name="object 64"/>
          <p:cNvSpPr/>
          <p:nvPr/>
        </p:nvSpPr>
        <p:spPr>
          <a:xfrm>
            <a:off x="8764402" y="5113021"/>
            <a:ext cx="295910" cy="295910"/>
          </a:xfrm>
          <a:custGeom>
            <a:avLst/>
            <a:gdLst/>
            <a:ahLst/>
            <a:cxnLst/>
            <a:rect l="l" t="t" r="r" b="b"/>
            <a:pathLst>
              <a:path w="295909" h="295910">
                <a:moveTo>
                  <a:pt x="295656" y="147828"/>
                </a:moveTo>
                <a:lnTo>
                  <a:pt x="288182" y="100852"/>
                </a:lnTo>
                <a:lnTo>
                  <a:pt x="267321" y="60240"/>
                </a:lnTo>
                <a:lnTo>
                  <a:pt x="235415" y="28334"/>
                </a:lnTo>
                <a:lnTo>
                  <a:pt x="194803" y="7473"/>
                </a:lnTo>
                <a:lnTo>
                  <a:pt x="147828" y="0"/>
                </a:lnTo>
                <a:lnTo>
                  <a:pt x="100852" y="7473"/>
                </a:lnTo>
                <a:lnTo>
                  <a:pt x="60240" y="28334"/>
                </a:lnTo>
                <a:lnTo>
                  <a:pt x="28334" y="60240"/>
                </a:lnTo>
                <a:lnTo>
                  <a:pt x="7473" y="100852"/>
                </a:lnTo>
                <a:lnTo>
                  <a:pt x="0" y="147828"/>
                </a:lnTo>
                <a:lnTo>
                  <a:pt x="7473" y="194218"/>
                </a:lnTo>
                <a:lnTo>
                  <a:pt x="28334" y="234756"/>
                </a:lnTo>
                <a:lnTo>
                  <a:pt x="60240" y="266882"/>
                </a:lnTo>
                <a:lnTo>
                  <a:pt x="100852" y="288036"/>
                </a:lnTo>
                <a:lnTo>
                  <a:pt x="147828" y="295656"/>
                </a:lnTo>
                <a:lnTo>
                  <a:pt x="194803" y="288036"/>
                </a:lnTo>
                <a:lnTo>
                  <a:pt x="235415" y="266882"/>
                </a:lnTo>
                <a:lnTo>
                  <a:pt x="267321" y="234756"/>
                </a:lnTo>
                <a:lnTo>
                  <a:pt x="288182" y="194218"/>
                </a:lnTo>
                <a:lnTo>
                  <a:pt x="295656" y="147828"/>
                </a:lnTo>
                <a:close/>
              </a:path>
            </a:pathLst>
          </a:custGeom>
          <a:solidFill>
            <a:srgbClr val="AEC1DA"/>
          </a:solidFill>
        </p:spPr>
        <p:txBody>
          <a:bodyPr wrap="square" lIns="0" tIns="0" rIns="0" bIns="0" rtlCol="0"/>
          <a:lstStyle/>
          <a:p>
            <a:endParaRPr/>
          </a:p>
        </p:txBody>
      </p:sp>
      <p:sp>
        <p:nvSpPr>
          <p:cNvPr id="65" name="object 65"/>
          <p:cNvSpPr/>
          <p:nvPr/>
        </p:nvSpPr>
        <p:spPr>
          <a:xfrm>
            <a:off x="8764402" y="5113021"/>
            <a:ext cx="295910" cy="295910"/>
          </a:xfrm>
          <a:custGeom>
            <a:avLst/>
            <a:gdLst/>
            <a:ahLst/>
            <a:cxnLst/>
            <a:rect l="l" t="t" r="r" b="b"/>
            <a:pathLst>
              <a:path w="295909" h="295910">
                <a:moveTo>
                  <a:pt x="0" y="147827"/>
                </a:moveTo>
                <a:lnTo>
                  <a:pt x="7473" y="100852"/>
                </a:lnTo>
                <a:lnTo>
                  <a:pt x="28334" y="60240"/>
                </a:lnTo>
                <a:lnTo>
                  <a:pt x="60240" y="28334"/>
                </a:lnTo>
                <a:lnTo>
                  <a:pt x="100852" y="7473"/>
                </a:lnTo>
                <a:lnTo>
                  <a:pt x="147827" y="0"/>
                </a:lnTo>
                <a:lnTo>
                  <a:pt x="194803" y="7473"/>
                </a:lnTo>
                <a:lnTo>
                  <a:pt x="235415" y="28334"/>
                </a:lnTo>
                <a:lnTo>
                  <a:pt x="267321" y="60240"/>
                </a:lnTo>
                <a:lnTo>
                  <a:pt x="288182" y="100852"/>
                </a:lnTo>
                <a:lnTo>
                  <a:pt x="295655" y="147827"/>
                </a:lnTo>
                <a:lnTo>
                  <a:pt x="288182" y="194218"/>
                </a:lnTo>
                <a:lnTo>
                  <a:pt x="267321" y="234756"/>
                </a:lnTo>
                <a:lnTo>
                  <a:pt x="235415" y="266882"/>
                </a:lnTo>
                <a:lnTo>
                  <a:pt x="194803" y="288035"/>
                </a:lnTo>
                <a:lnTo>
                  <a:pt x="147827" y="295655"/>
                </a:lnTo>
                <a:lnTo>
                  <a:pt x="100852" y="288035"/>
                </a:lnTo>
                <a:lnTo>
                  <a:pt x="60240" y="266882"/>
                </a:lnTo>
                <a:lnTo>
                  <a:pt x="28334" y="234756"/>
                </a:lnTo>
                <a:lnTo>
                  <a:pt x="7473" y="194218"/>
                </a:lnTo>
                <a:lnTo>
                  <a:pt x="0" y="147827"/>
                </a:lnTo>
                <a:close/>
              </a:path>
            </a:pathLst>
          </a:custGeom>
          <a:ln w="3577">
            <a:solidFill>
              <a:srgbClr val="000000"/>
            </a:solidFill>
          </a:ln>
        </p:spPr>
        <p:txBody>
          <a:bodyPr wrap="square" lIns="0" tIns="0" rIns="0" bIns="0" rtlCol="0"/>
          <a:lstStyle/>
          <a:p>
            <a:endParaRPr/>
          </a:p>
        </p:txBody>
      </p:sp>
      <p:sp>
        <p:nvSpPr>
          <p:cNvPr id="66" name="object 66"/>
          <p:cNvSpPr/>
          <p:nvPr/>
        </p:nvSpPr>
        <p:spPr>
          <a:xfrm>
            <a:off x="8764402" y="4480561"/>
            <a:ext cx="295910" cy="295910"/>
          </a:xfrm>
          <a:custGeom>
            <a:avLst/>
            <a:gdLst/>
            <a:ahLst/>
            <a:cxnLst/>
            <a:rect l="l" t="t" r="r" b="b"/>
            <a:pathLst>
              <a:path w="295909" h="295910">
                <a:moveTo>
                  <a:pt x="295656" y="147828"/>
                </a:moveTo>
                <a:lnTo>
                  <a:pt x="288182" y="100852"/>
                </a:lnTo>
                <a:lnTo>
                  <a:pt x="267321" y="60240"/>
                </a:lnTo>
                <a:lnTo>
                  <a:pt x="235415" y="28334"/>
                </a:lnTo>
                <a:lnTo>
                  <a:pt x="194803" y="7473"/>
                </a:lnTo>
                <a:lnTo>
                  <a:pt x="147828" y="0"/>
                </a:lnTo>
                <a:lnTo>
                  <a:pt x="100852" y="7473"/>
                </a:lnTo>
                <a:lnTo>
                  <a:pt x="60240" y="28334"/>
                </a:lnTo>
                <a:lnTo>
                  <a:pt x="28334" y="60240"/>
                </a:lnTo>
                <a:lnTo>
                  <a:pt x="7473" y="100852"/>
                </a:lnTo>
                <a:lnTo>
                  <a:pt x="0" y="147828"/>
                </a:lnTo>
                <a:lnTo>
                  <a:pt x="7473" y="194218"/>
                </a:lnTo>
                <a:lnTo>
                  <a:pt x="28334" y="234756"/>
                </a:lnTo>
                <a:lnTo>
                  <a:pt x="60240" y="266882"/>
                </a:lnTo>
                <a:lnTo>
                  <a:pt x="100852" y="288036"/>
                </a:lnTo>
                <a:lnTo>
                  <a:pt x="147828" y="295656"/>
                </a:lnTo>
                <a:lnTo>
                  <a:pt x="194803" y="288036"/>
                </a:lnTo>
                <a:lnTo>
                  <a:pt x="235415" y="266882"/>
                </a:lnTo>
                <a:lnTo>
                  <a:pt x="267321" y="234756"/>
                </a:lnTo>
                <a:lnTo>
                  <a:pt x="288182" y="194218"/>
                </a:lnTo>
                <a:lnTo>
                  <a:pt x="295656" y="147828"/>
                </a:lnTo>
                <a:close/>
              </a:path>
            </a:pathLst>
          </a:custGeom>
          <a:solidFill>
            <a:srgbClr val="AEC1DA"/>
          </a:solidFill>
        </p:spPr>
        <p:txBody>
          <a:bodyPr wrap="square" lIns="0" tIns="0" rIns="0" bIns="0" rtlCol="0"/>
          <a:lstStyle/>
          <a:p>
            <a:endParaRPr/>
          </a:p>
        </p:txBody>
      </p:sp>
      <p:sp>
        <p:nvSpPr>
          <p:cNvPr id="67" name="object 67"/>
          <p:cNvSpPr/>
          <p:nvPr/>
        </p:nvSpPr>
        <p:spPr>
          <a:xfrm>
            <a:off x="8764402" y="4480560"/>
            <a:ext cx="295910" cy="295910"/>
          </a:xfrm>
          <a:custGeom>
            <a:avLst/>
            <a:gdLst/>
            <a:ahLst/>
            <a:cxnLst/>
            <a:rect l="l" t="t" r="r" b="b"/>
            <a:pathLst>
              <a:path w="295909" h="295910">
                <a:moveTo>
                  <a:pt x="0" y="147827"/>
                </a:moveTo>
                <a:lnTo>
                  <a:pt x="7473" y="100852"/>
                </a:lnTo>
                <a:lnTo>
                  <a:pt x="28334" y="60240"/>
                </a:lnTo>
                <a:lnTo>
                  <a:pt x="60240" y="28334"/>
                </a:lnTo>
                <a:lnTo>
                  <a:pt x="100852" y="7473"/>
                </a:lnTo>
                <a:lnTo>
                  <a:pt x="147827" y="0"/>
                </a:lnTo>
                <a:lnTo>
                  <a:pt x="194803" y="7473"/>
                </a:lnTo>
                <a:lnTo>
                  <a:pt x="235415" y="28334"/>
                </a:lnTo>
                <a:lnTo>
                  <a:pt x="267321" y="60240"/>
                </a:lnTo>
                <a:lnTo>
                  <a:pt x="288182" y="100852"/>
                </a:lnTo>
                <a:lnTo>
                  <a:pt x="295655" y="147827"/>
                </a:lnTo>
                <a:lnTo>
                  <a:pt x="288182" y="194218"/>
                </a:lnTo>
                <a:lnTo>
                  <a:pt x="267321" y="234756"/>
                </a:lnTo>
                <a:lnTo>
                  <a:pt x="235415" y="266882"/>
                </a:lnTo>
                <a:lnTo>
                  <a:pt x="194803" y="288035"/>
                </a:lnTo>
                <a:lnTo>
                  <a:pt x="147827" y="295655"/>
                </a:lnTo>
                <a:lnTo>
                  <a:pt x="100852" y="288035"/>
                </a:lnTo>
                <a:lnTo>
                  <a:pt x="60240" y="266882"/>
                </a:lnTo>
                <a:lnTo>
                  <a:pt x="28334" y="234756"/>
                </a:lnTo>
                <a:lnTo>
                  <a:pt x="7473" y="194218"/>
                </a:lnTo>
                <a:lnTo>
                  <a:pt x="0" y="147827"/>
                </a:lnTo>
                <a:close/>
              </a:path>
            </a:pathLst>
          </a:custGeom>
          <a:ln w="3577">
            <a:solidFill>
              <a:srgbClr val="000000"/>
            </a:solidFill>
          </a:ln>
        </p:spPr>
        <p:txBody>
          <a:bodyPr wrap="square" lIns="0" tIns="0" rIns="0" bIns="0" rtlCol="0"/>
          <a:lstStyle/>
          <a:p>
            <a:endParaRPr/>
          </a:p>
        </p:txBody>
      </p:sp>
      <p:sp>
        <p:nvSpPr>
          <p:cNvPr id="68" name="object 68"/>
          <p:cNvSpPr/>
          <p:nvPr/>
        </p:nvSpPr>
        <p:spPr>
          <a:xfrm>
            <a:off x="8669914" y="3646933"/>
            <a:ext cx="402336" cy="251459"/>
          </a:xfrm>
          <a:prstGeom prst="rect">
            <a:avLst/>
          </a:prstGeom>
          <a:blipFill>
            <a:blip r:embed="rId30" cstate="print"/>
            <a:stretch>
              <a:fillRect/>
            </a:stretch>
          </a:blipFill>
        </p:spPr>
        <p:txBody>
          <a:bodyPr wrap="square" lIns="0" tIns="0" rIns="0" bIns="0" rtlCol="0"/>
          <a:lstStyle/>
          <a:p>
            <a:endParaRPr/>
          </a:p>
        </p:txBody>
      </p:sp>
      <p:sp>
        <p:nvSpPr>
          <p:cNvPr id="69" name="object 69"/>
          <p:cNvSpPr/>
          <p:nvPr/>
        </p:nvSpPr>
        <p:spPr>
          <a:xfrm>
            <a:off x="8211190" y="3735323"/>
            <a:ext cx="571500" cy="187961"/>
          </a:xfrm>
          <a:custGeom>
            <a:avLst/>
            <a:gdLst/>
            <a:ahLst/>
            <a:cxnLst/>
            <a:rect l="l" t="t" r="r" b="b"/>
            <a:pathLst>
              <a:path w="571500" h="187960">
                <a:moveTo>
                  <a:pt x="0" y="0"/>
                </a:moveTo>
                <a:lnTo>
                  <a:pt x="571499" y="187451"/>
                </a:lnTo>
              </a:path>
            </a:pathLst>
          </a:custGeom>
          <a:ln w="10732">
            <a:solidFill>
              <a:srgbClr val="000000"/>
            </a:solidFill>
          </a:ln>
        </p:spPr>
        <p:txBody>
          <a:bodyPr wrap="square" lIns="0" tIns="0" rIns="0" bIns="0" rtlCol="0"/>
          <a:lstStyle/>
          <a:p>
            <a:endParaRPr/>
          </a:p>
        </p:txBody>
      </p:sp>
      <p:sp>
        <p:nvSpPr>
          <p:cNvPr id="70" name="object 70"/>
          <p:cNvSpPr/>
          <p:nvPr/>
        </p:nvSpPr>
        <p:spPr>
          <a:xfrm>
            <a:off x="8256909" y="3994403"/>
            <a:ext cx="508000" cy="387351"/>
          </a:xfrm>
          <a:custGeom>
            <a:avLst/>
            <a:gdLst/>
            <a:ahLst/>
            <a:cxnLst/>
            <a:rect l="l" t="t" r="r" b="b"/>
            <a:pathLst>
              <a:path w="508000" h="387350">
                <a:moveTo>
                  <a:pt x="0" y="387095"/>
                </a:moveTo>
                <a:lnTo>
                  <a:pt x="507491" y="0"/>
                </a:lnTo>
              </a:path>
            </a:pathLst>
          </a:custGeom>
          <a:ln w="10732">
            <a:solidFill>
              <a:srgbClr val="000000"/>
            </a:solidFill>
          </a:ln>
        </p:spPr>
        <p:txBody>
          <a:bodyPr wrap="square" lIns="0" tIns="0" rIns="0" bIns="0" rtlCol="0"/>
          <a:lstStyle/>
          <a:p>
            <a:endParaRPr/>
          </a:p>
        </p:txBody>
      </p:sp>
      <p:sp>
        <p:nvSpPr>
          <p:cNvPr id="71" name="object 71"/>
          <p:cNvSpPr/>
          <p:nvPr/>
        </p:nvSpPr>
        <p:spPr>
          <a:xfrm>
            <a:off x="8256909" y="4073652"/>
            <a:ext cx="530860" cy="942340"/>
          </a:xfrm>
          <a:custGeom>
            <a:avLst/>
            <a:gdLst/>
            <a:ahLst/>
            <a:cxnLst/>
            <a:rect l="l" t="t" r="r" b="b"/>
            <a:pathLst>
              <a:path w="530859" h="942339">
                <a:moveTo>
                  <a:pt x="0" y="941831"/>
                </a:moveTo>
                <a:lnTo>
                  <a:pt x="530351" y="0"/>
                </a:lnTo>
              </a:path>
            </a:pathLst>
          </a:custGeom>
          <a:ln w="10732">
            <a:solidFill>
              <a:srgbClr val="000000"/>
            </a:solidFill>
          </a:ln>
        </p:spPr>
        <p:txBody>
          <a:bodyPr wrap="square" lIns="0" tIns="0" rIns="0" bIns="0" rtlCol="0"/>
          <a:lstStyle/>
          <a:p>
            <a:endParaRPr/>
          </a:p>
        </p:txBody>
      </p:sp>
      <p:sp>
        <p:nvSpPr>
          <p:cNvPr id="72" name="object 72"/>
          <p:cNvSpPr/>
          <p:nvPr/>
        </p:nvSpPr>
        <p:spPr>
          <a:xfrm>
            <a:off x="8256909" y="3848102"/>
            <a:ext cx="556260" cy="670559"/>
          </a:xfrm>
          <a:custGeom>
            <a:avLst/>
            <a:gdLst/>
            <a:ahLst/>
            <a:cxnLst/>
            <a:rect l="l" t="t" r="r" b="b"/>
            <a:pathLst>
              <a:path w="556259" h="670560">
                <a:moveTo>
                  <a:pt x="556259" y="670559"/>
                </a:moveTo>
                <a:lnTo>
                  <a:pt x="0" y="0"/>
                </a:lnTo>
              </a:path>
            </a:pathLst>
          </a:custGeom>
          <a:ln w="10732">
            <a:solidFill>
              <a:srgbClr val="000000"/>
            </a:solidFill>
          </a:ln>
        </p:spPr>
        <p:txBody>
          <a:bodyPr wrap="square" lIns="0" tIns="0" rIns="0" bIns="0" rtlCol="0"/>
          <a:lstStyle/>
          <a:p>
            <a:endParaRPr/>
          </a:p>
        </p:txBody>
      </p:sp>
      <p:sp>
        <p:nvSpPr>
          <p:cNvPr id="73" name="object 73"/>
          <p:cNvSpPr/>
          <p:nvPr/>
        </p:nvSpPr>
        <p:spPr>
          <a:xfrm>
            <a:off x="8256909" y="4480560"/>
            <a:ext cx="508000" cy="147954"/>
          </a:xfrm>
          <a:custGeom>
            <a:avLst/>
            <a:gdLst/>
            <a:ahLst/>
            <a:cxnLst/>
            <a:rect l="l" t="t" r="r" b="b"/>
            <a:pathLst>
              <a:path w="508000" h="147954">
                <a:moveTo>
                  <a:pt x="507491" y="147827"/>
                </a:moveTo>
                <a:lnTo>
                  <a:pt x="0" y="0"/>
                </a:lnTo>
              </a:path>
            </a:pathLst>
          </a:custGeom>
          <a:ln w="10732">
            <a:solidFill>
              <a:srgbClr val="000000"/>
            </a:solidFill>
          </a:ln>
        </p:spPr>
        <p:txBody>
          <a:bodyPr wrap="square" lIns="0" tIns="0" rIns="0" bIns="0" rtlCol="0"/>
          <a:lstStyle/>
          <a:p>
            <a:endParaRPr/>
          </a:p>
        </p:txBody>
      </p:sp>
      <p:sp>
        <p:nvSpPr>
          <p:cNvPr id="74" name="object 74"/>
          <p:cNvSpPr/>
          <p:nvPr/>
        </p:nvSpPr>
        <p:spPr>
          <a:xfrm>
            <a:off x="8255386" y="4584191"/>
            <a:ext cx="547370" cy="577850"/>
          </a:xfrm>
          <a:custGeom>
            <a:avLst/>
            <a:gdLst/>
            <a:ahLst/>
            <a:cxnLst/>
            <a:rect l="l" t="t" r="r" b="b"/>
            <a:pathLst>
              <a:path w="547370" h="577850">
                <a:moveTo>
                  <a:pt x="547115" y="577595"/>
                </a:moveTo>
                <a:lnTo>
                  <a:pt x="0" y="0"/>
                </a:lnTo>
              </a:path>
            </a:pathLst>
          </a:custGeom>
          <a:ln w="10732">
            <a:solidFill>
              <a:srgbClr val="000000"/>
            </a:solidFill>
          </a:ln>
        </p:spPr>
        <p:txBody>
          <a:bodyPr wrap="square" lIns="0" tIns="0" rIns="0" bIns="0" rtlCol="0"/>
          <a:lstStyle/>
          <a:p>
            <a:endParaRPr/>
          </a:p>
        </p:txBody>
      </p:sp>
      <p:sp>
        <p:nvSpPr>
          <p:cNvPr id="75" name="object 75"/>
          <p:cNvSpPr/>
          <p:nvPr/>
        </p:nvSpPr>
        <p:spPr>
          <a:xfrm>
            <a:off x="8256909" y="4728972"/>
            <a:ext cx="548640" cy="384175"/>
          </a:xfrm>
          <a:custGeom>
            <a:avLst/>
            <a:gdLst/>
            <a:ahLst/>
            <a:cxnLst/>
            <a:rect l="l" t="t" r="r" b="b"/>
            <a:pathLst>
              <a:path w="548640" h="384175">
                <a:moveTo>
                  <a:pt x="0" y="384047"/>
                </a:moveTo>
                <a:lnTo>
                  <a:pt x="548639" y="0"/>
                </a:lnTo>
              </a:path>
            </a:pathLst>
          </a:custGeom>
          <a:ln w="10732">
            <a:solidFill>
              <a:srgbClr val="000000"/>
            </a:solidFill>
          </a:ln>
        </p:spPr>
        <p:txBody>
          <a:bodyPr wrap="square" lIns="0" tIns="0" rIns="0" bIns="0" rtlCol="0"/>
          <a:lstStyle/>
          <a:p>
            <a:endParaRPr/>
          </a:p>
        </p:txBody>
      </p:sp>
      <p:sp>
        <p:nvSpPr>
          <p:cNvPr id="76" name="object 76"/>
          <p:cNvSpPr/>
          <p:nvPr/>
        </p:nvSpPr>
        <p:spPr>
          <a:xfrm>
            <a:off x="8206618" y="4767072"/>
            <a:ext cx="655320" cy="879475"/>
          </a:xfrm>
          <a:custGeom>
            <a:avLst/>
            <a:gdLst/>
            <a:ahLst/>
            <a:cxnLst/>
            <a:rect l="l" t="t" r="r" b="b"/>
            <a:pathLst>
              <a:path w="655320" h="879475">
                <a:moveTo>
                  <a:pt x="0" y="879347"/>
                </a:moveTo>
                <a:lnTo>
                  <a:pt x="655319" y="0"/>
                </a:lnTo>
              </a:path>
            </a:pathLst>
          </a:custGeom>
          <a:ln w="10732">
            <a:solidFill>
              <a:srgbClr val="000000"/>
            </a:solidFill>
          </a:ln>
        </p:spPr>
        <p:txBody>
          <a:bodyPr wrap="square" lIns="0" tIns="0" rIns="0" bIns="0" rtlCol="0"/>
          <a:lstStyle/>
          <a:p>
            <a:endParaRPr/>
          </a:p>
        </p:txBody>
      </p:sp>
      <p:sp>
        <p:nvSpPr>
          <p:cNvPr id="77" name="object 77"/>
          <p:cNvSpPr/>
          <p:nvPr/>
        </p:nvSpPr>
        <p:spPr>
          <a:xfrm>
            <a:off x="7276980" y="5631180"/>
            <a:ext cx="1010411" cy="335279"/>
          </a:xfrm>
          <a:prstGeom prst="rect">
            <a:avLst/>
          </a:prstGeom>
          <a:blipFill>
            <a:blip r:embed="rId31" cstate="print"/>
            <a:stretch>
              <a:fillRect/>
            </a:stretch>
          </a:blipFill>
        </p:spPr>
        <p:txBody>
          <a:bodyPr wrap="square" lIns="0" tIns="0" rIns="0" bIns="0" rtlCol="0"/>
          <a:lstStyle/>
          <a:p>
            <a:endParaRPr/>
          </a:p>
        </p:txBody>
      </p:sp>
      <p:sp>
        <p:nvSpPr>
          <p:cNvPr id="78" name="object 78"/>
          <p:cNvSpPr/>
          <p:nvPr/>
        </p:nvSpPr>
        <p:spPr>
          <a:xfrm>
            <a:off x="7571110" y="5687567"/>
            <a:ext cx="429767" cy="306324"/>
          </a:xfrm>
          <a:prstGeom prst="rect">
            <a:avLst/>
          </a:prstGeom>
          <a:blipFill>
            <a:blip r:embed="rId32" cstate="print"/>
            <a:stretch>
              <a:fillRect/>
            </a:stretch>
          </a:blipFill>
        </p:spPr>
        <p:txBody>
          <a:bodyPr wrap="square" lIns="0" tIns="0" rIns="0" bIns="0" rtlCol="0"/>
          <a:lstStyle/>
          <a:p>
            <a:endParaRPr/>
          </a:p>
        </p:txBody>
      </p:sp>
      <p:sp>
        <p:nvSpPr>
          <p:cNvPr id="79" name="object 79"/>
          <p:cNvSpPr/>
          <p:nvPr/>
        </p:nvSpPr>
        <p:spPr>
          <a:xfrm>
            <a:off x="7488815" y="5794248"/>
            <a:ext cx="585216" cy="256031"/>
          </a:xfrm>
          <a:prstGeom prst="rect">
            <a:avLst/>
          </a:prstGeom>
          <a:blipFill>
            <a:blip r:embed="rId33" cstate="print"/>
            <a:stretch>
              <a:fillRect/>
            </a:stretch>
          </a:blipFill>
        </p:spPr>
        <p:txBody>
          <a:bodyPr wrap="square" lIns="0" tIns="0" rIns="0" bIns="0" rtlCol="0"/>
          <a:lstStyle/>
          <a:p>
            <a:endParaRPr/>
          </a:p>
        </p:txBody>
      </p:sp>
      <p:sp>
        <p:nvSpPr>
          <p:cNvPr id="80" name="object 80"/>
          <p:cNvSpPr/>
          <p:nvPr/>
        </p:nvSpPr>
        <p:spPr>
          <a:xfrm>
            <a:off x="8256909" y="5207508"/>
            <a:ext cx="508000" cy="53340"/>
          </a:xfrm>
          <a:custGeom>
            <a:avLst/>
            <a:gdLst/>
            <a:ahLst/>
            <a:cxnLst/>
            <a:rect l="l" t="t" r="r" b="b"/>
            <a:pathLst>
              <a:path w="508000" h="53339">
                <a:moveTo>
                  <a:pt x="0" y="0"/>
                </a:moveTo>
                <a:lnTo>
                  <a:pt x="507491" y="53339"/>
                </a:lnTo>
              </a:path>
            </a:pathLst>
          </a:custGeom>
          <a:ln w="10732">
            <a:solidFill>
              <a:srgbClr val="000000"/>
            </a:solidFill>
          </a:ln>
        </p:spPr>
        <p:txBody>
          <a:bodyPr wrap="square" lIns="0" tIns="0" rIns="0" bIns="0" rtlCol="0"/>
          <a:lstStyle/>
          <a:p>
            <a:endParaRPr/>
          </a:p>
        </p:txBody>
      </p:sp>
      <p:sp>
        <p:nvSpPr>
          <p:cNvPr id="81" name="object 81"/>
          <p:cNvSpPr/>
          <p:nvPr/>
        </p:nvSpPr>
        <p:spPr>
          <a:xfrm>
            <a:off x="8278246" y="5370576"/>
            <a:ext cx="535305" cy="355600"/>
          </a:xfrm>
          <a:custGeom>
            <a:avLst/>
            <a:gdLst/>
            <a:ahLst/>
            <a:cxnLst/>
            <a:rect l="l" t="t" r="r" b="b"/>
            <a:pathLst>
              <a:path w="535304" h="355600">
                <a:moveTo>
                  <a:pt x="0" y="355091"/>
                </a:moveTo>
                <a:lnTo>
                  <a:pt x="534923" y="0"/>
                </a:lnTo>
              </a:path>
            </a:pathLst>
          </a:custGeom>
          <a:ln w="10732">
            <a:solidFill>
              <a:srgbClr val="000000"/>
            </a:solidFill>
          </a:ln>
        </p:spPr>
        <p:txBody>
          <a:bodyPr wrap="square" lIns="0" tIns="0" rIns="0" bIns="0" rtlCol="0"/>
          <a:lstStyle/>
          <a:p>
            <a:endParaRPr/>
          </a:p>
        </p:txBody>
      </p:sp>
      <p:sp>
        <p:nvSpPr>
          <p:cNvPr id="82" name="object 82"/>
          <p:cNvSpPr/>
          <p:nvPr/>
        </p:nvSpPr>
        <p:spPr>
          <a:xfrm>
            <a:off x="1686946" y="3003803"/>
            <a:ext cx="0" cy="746760"/>
          </a:xfrm>
          <a:custGeom>
            <a:avLst/>
            <a:gdLst/>
            <a:ahLst/>
            <a:cxnLst/>
            <a:rect l="l" t="t" r="r" b="b"/>
            <a:pathLst>
              <a:path h="746760">
                <a:moveTo>
                  <a:pt x="0" y="0"/>
                </a:moveTo>
                <a:lnTo>
                  <a:pt x="0" y="746759"/>
                </a:lnTo>
              </a:path>
            </a:pathLst>
          </a:custGeom>
          <a:ln w="17886">
            <a:solidFill>
              <a:srgbClr val="000000"/>
            </a:solidFill>
          </a:ln>
        </p:spPr>
        <p:txBody>
          <a:bodyPr wrap="square" lIns="0" tIns="0" rIns="0" bIns="0" rtlCol="0"/>
          <a:lstStyle/>
          <a:p>
            <a:endParaRPr/>
          </a:p>
        </p:txBody>
      </p:sp>
      <p:sp>
        <p:nvSpPr>
          <p:cNvPr id="83" name="object 83"/>
          <p:cNvSpPr/>
          <p:nvPr/>
        </p:nvSpPr>
        <p:spPr>
          <a:xfrm>
            <a:off x="1632083" y="3736848"/>
            <a:ext cx="109855" cy="111760"/>
          </a:xfrm>
          <a:custGeom>
            <a:avLst/>
            <a:gdLst/>
            <a:ahLst/>
            <a:cxnLst/>
            <a:rect l="l" t="t" r="r" b="b"/>
            <a:pathLst>
              <a:path w="109855" h="111760">
                <a:moveTo>
                  <a:pt x="109728" y="0"/>
                </a:moveTo>
                <a:lnTo>
                  <a:pt x="0" y="0"/>
                </a:lnTo>
                <a:lnTo>
                  <a:pt x="54864" y="111252"/>
                </a:lnTo>
                <a:lnTo>
                  <a:pt x="109728" y="0"/>
                </a:lnTo>
                <a:close/>
              </a:path>
            </a:pathLst>
          </a:custGeom>
          <a:solidFill>
            <a:srgbClr val="000000"/>
          </a:solidFill>
        </p:spPr>
        <p:txBody>
          <a:bodyPr wrap="square" lIns="0" tIns="0" rIns="0" bIns="0" rtlCol="0"/>
          <a:lstStyle/>
          <a:p>
            <a:endParaRPr/>
          </a:p>
        </p:txBody>
      </p:sp>
      <p:sp>
        <p:nvSpPr>
          <p:cNvPr id="84" name="object 84"/>
          <p:cNvSpPr/>
          <p:nvPr/>
        </p:nvSpPr>
        <p:spPr>
          <a:xfrm>
            <a:off x="3799209" y="3003803"/>
            <a:ext cx="0" cy="746760"/>
          </a:xfrm>
          <a:custGeom>
            <a:avLst/>
            <a:gdLst/>
            <a:ahLst/>
            <a:cxnLst/>
            <a:rect l="l" t="t" r="r" b="b"/>
            <a:pathLst>
              <a:path h="746760">
                <a:moveTo>
                  <a:pt x="0" y="0"/>
                </a:moveTo>
                <a:lnTo>
                  <a:pt x="0" y="746759"/>
                </a:lnTo>
              </a:path>
            </a:pathLst>
          </a:custGeom>
          <a:ln w="17886">
            <a:solidFill>
              <a:srgbClr val="000000"/>
            </a:solidFill>
          </a:ln>
        </p:spPr>
        <p:txBody>
          <a:bodyPr wrap="square" lIns="0" tIns="0" rIns="0" bIns="0" rtlCol="0"/>
          <a:lstStyle/>
          <a:p>
            <a:endParaRPr/>
          </a:p>
        </p:txBody>
      </p:sp>
      <p:sp>
        <p:nvSpPr>
          <p:cNvPr id="85" name="object 85"/>
          <p:cNvSpPr/>
          <p:nvPr/>
        </p:nvSpPr>
        <p:spPr>
          <a:xfrm>
            <a:off x="3744347" y="3736848"/>
            <a:ext cx="111760" cy="111760"/>
          </a:xfrm>
          <a:custGeom>
            <a:avLst/>
            <a:gdLst/>
            <a:ahLst/>
            <a:cxnLst/>
            <a:rect l="l" t="t" r="r" b="b"/>
            <a:pathLst>
              <a:path w="111760" h="111760">
                <a:moveTo>
                  <a:pt x="111252" y="0"/>
                </a:moveTo>
                <a:lnTo>
                  <a:pt x="0" y="0"/>
                </a:lnTo>
                <a:lnTo>
                  <a:pt x="54864" y="111252"/>
                </a:lnTo>
                <a:lnTo>
                  <a:pt x="111252" y="0"/>
                </a:lnTo>
                <a:close/>
              </a:path>
            </a:pathLst>
          </a:custGeom>
          <a:solidFill>
            <a:srgbClr val="000000"/>
          </a:solidFill>
        </p:spPr>
        <p:txBody>
          <a:bodyPr wrap="square" lIns="0" tIns="0" rIns="0" bIns="0" rtlCol="0"/>
          <a:lstStyle/>
          <a:p>
            <a:endParaRPr/>
          </a:p>
        </p:txBody>
      </p:sp>
      <p:sp>
        <p:nvSpPr>
          <p:cNvPr id="86" name="object 86"/>
          <p:cNvSpPr/>
          <p:nvPr/>
        </p:nvSpPr>
        <p:spPr>
          <a:xfrm>
            <a:off x="5911474" y="3003803"/>
            <a:ext cx="0" cy="746760"/>
          </a:xfrm>
          <a:custGeom>
            <a:avLst/>
            <a:gdLst/>
            <a:ahLst/>
            <a:cxnLst/>
            <a:rect l="l" t="t" r="r" b="b"/>
            <a:pathLst>
              <a:path h="746760">
                <a:moveTo>
                  <a:pt x="0" y="0"/>
                </a:moveTo>
                <a:lnTo>
                  <a:pt x="0" y="746759"/>
                </a:lnTo>
              </a:path>
            </a:pathLst>
          </a:custGeom>
          <a:ln w="17886">
            <a:solidFill>
              <a:srgbClr val="000000"/>
            </a:solidFill>
          </a:ln>
        </p:spPr>
        <p:txBody>
          <a:bodyPr wrap="square" lIns="0" tIns="0" rIns="0" bIns="0" rtlCol="0"/>
          <a:lstStyle/>
          <a:p>
            <a:endParaRPr/>
          </a:p>
        </p:txBody>
      </p:sp>
      <p:sp>
        <p:nvSpPr>
          <p:cNvPr id="87" name="object 87"/>
          <p:cNvSpPr/>
          <p:nvPr/>
        </p:nvSpPr>
        <p:spPr>
          <a:xfrm>
            <a:off x="5856610" y="3736848"/>
            <a:ext cx="111760" cy="111760"/>
          </a:xfrm>
          <a:custGeom>
            <a:avLst/>
            <a:gdLst/>
            <a:ahLst/>
            <a:cxnLst/>
            <a:rect l="l" t="t" r="r" b="b"/>
            <a:pathLst>
              <a:path w="111760" h="111760">
                <a:moveTo>
                  <a:pt x="111252" y="0"/>
                </a:moveTo>
                <a:lnTo>
                  <a:pt x="0" y="0"/>
                </a:lnTo>
                <a:lnTo>
                  <a:pt x="54864" y="111252"/>
                </a:lnTo>
                <a:lnTo>
                  <a:pt x="111252" y="0"/>
                </a:lnTo>
                <a:close/>
              </a:path>
            </a:pathLst>
          </a:custGeom>
          <a:solidFill>
            <a:srgbClr val="000000"/>
          </a:solidFill>
        </p:spPr>
        <p:txBody>
          <a:bodyPr wrap="square" lIns="0" tIns="0" rIns="0" bIns="0" rtlCol="0"/>
          <a:lstStyle/>
          <a:p>
            <a:endParaRPr/>
          </a:p>
        </p:txBody>
      </p:sp>
      <p:sp>
        <p:nvSpPr>
          <p:cNvPr id="88" name="object 88"/>
          <p:cNvSpPr/>
          <p:nvPr/>
        </p:nvSpPr>
        <p:spPr>
          <a:xfrm>
            <a:off x="8235574" y="3003803"/>
            <a:ext cx="0" cy="325120"/>
          </a:xfrm>
          <a:custGeom>
            <a:avLst/>
            <a:gdLst/>
            <a:ahLst/>
            <a:cxnLst/>
            <a:rect l="l" t="t" r="r" b="b"/>
            <a:pathLst>
              <a:path h="325120">
                <a:moveTo>
                  <a:pt x="0" y="0"/>
                </a:moveTo>
                <a:lnTo>
                  <a:pt x="0" y="324611"/>
                </a:lnTo>
              </a:path>
            </a:pathLst>
          </a:custGeom>
          <a:ln w="17886">
            <a:solidFill>
              <a:srgbClr val="000000"/>
            </a:solidFill>
          </a:ln>
        </p:spPr>
        <p:txBody>
          <a:bodyPr wrap="square" lIns="0" tIns="0" rIns="0" bIns="0" rtlCol="0"/>
          <a:lstStyle/>
          <a:p>
            <a:endParaRPr/>
          </a:p>
        </p:txBody>
      </p:sp>
      <p:sp>
        <p:nvSpPr>
          <p:cNvPr id="89" name="object 89"/>
          <p:cNvSpPr/>
          <p:nvPr/>
        </p:nvSpPr>
        <p:spPr>
          <a:xfrm>
            <a:off x="8180709" y="3314700"/>
            <a:ext cx="111760" cy="111760"/>
          </a:xfrm>
          <a:custGeom>
            <a:avLst/>
            <a:gdLst/>
            <a:ahLst/>
            <a:cxnLst/>
            <a:rect l="l" t="t" r="r" b="b"/>
            <a:pathLst>
              <a:path w="111759" h="111760">
                <a:moveTo>
                  <a:pt x="111252" y="0"/>
                </a:moveTo>
                <a:lnTo>
                  <a:pt x="0" y="0"/>
                </a:lnTo>
                <a:lnTo>
                  <a:pt x="54864" y="111252"/>
                </a:lnTo>
                <a:lnTo>
                  <a:pt x="111252" y="0"/>
                </a:lnTo>
                <a:close/>
              </a:path>
            </a:pathLst>
          </a:custGeom>
          <a:solidFill>
            <a:srgbClr val="000000"/>
          </a:solidFill>
        </p:spPr>
        <p:txBody>
          <a:bodyPr wrap="square" lIns="0" tIns="0" rIns="0" bIns="0" rtlCol="0"/>
          <a:lstStyle/>
          <a:p>
            <a:endParaRPr/>
          </a:p>
        </p:txBody>
      </p:sp>
      <p:sp>
        <p:nvSpPr>
          <p:cNvPr id="90" name="object 90"/>
          <p:cNvSpPr/>
          <p:nvPr/>
        </p:nvSpPr>
        <p:spPr>
          <a:xfrm>
            <a:off x="1558931" y="5132833"/>
            <a:ext cx="213359" cy="213359"/>
          </a:xfrm>
          <a:prstGeom prst="rect">
            <a:avLst/>
          </a:prstGeom>
          <a:blipFill>
            <a:blip r:embed="rId34" cstate="print"/>
            <a:stretch>
              <a:fillRect/>
            </a:stretch>
          </a:blipFill>
        </p:spPr>
        <p:txBody>
          <a:bodyPr wrap="square" lIns="0" tIns="0" rIns="0" bIns="0" rtlCol="0"/>
          <a:lstStyle/>
          <a:p>
            <a:endParaRPr/>
          </a:p>
        </p:txBody>
      </p:sp>
      <p:sp>
        <p:nvSpPr>
          <p:cNvPr id="91" name="object 91"/>
          <p:cNvSpPr/>
          <p:nvPr/>
        </p:nvSpPr>
        <p:spPr>
          <a:xfrm>
            <a:off x="1553563" y="5127465"/>
            <a:ext cx="224092" cy="224092"/>
          </a:xfrm>
          <a:prstGeom prst="rect">
            <a:avLst/>
          </a:prstGeom>
          <a:blipFill>
            <a:blip r:embed="rId35" cstate="print"/>
            <a:stretch>
              <a:fillRect/>
            </a:stretch>
          </a:blipFill>
        </p:spPr>
        <p:txBody>
          <a:bodyPr wrap="square" lIns="0" tIns="0" rIns="0" bIns="0" rtlCol="0"/>
          <a:lstStyle/>
          <a:p>
            <a:endParaRPr/>
          </a:p>
        </p:txBody>
      </p:sp>
      <p:sp>
        <p:nvSpPr>
          <p:cNvPr id="92" name="object 92"/>
          <p:cNvSpPr/>
          <p:nvPr/>
        </p:nvSpPr>
        <p:spPr>
          <a:xfrm>
            <a:off x="3713866" y="5132833"/>
            <a:ext cx="213359" cy="213359"/>
          </a:xfrm>
          <a:prstGeom prst="rect">
            <a:avLst/>
          </a:prstGeom>
          <a:blipFill>
            <a:blip r:embed="rId36" cstate="print"/>
            <a:stretch>
              <a:fillRect/>
            </a:stretch>
          </a:blipFill>
        </p:spPr>
        <p:txBody>
          <a:bodyPr wrap="square" lIns="0" tIns="0" rIns="0" bIns="0" rtlCol="0"/>
          <a:lstStyle/>
          <a:p>
            <a:endParaRPr/>
          </a:p>
        </p:txBody>
      </p:sp>
      <p:sp>
        <p:nvSpPr>
          <p:cNvPr id="93" name="object 93"/>
          <p:cNvSpPr/>
          <p:nvPr/>
        </p:nvSpPr>
        <p:spPr>
          <a:xfrm>
            <a:off x="3708500" y="5127465"/>
            <a:ext cx="224092" cy="224092"/>
          </a:xfrm>
          <a:prstGeom prst="rect">
            <a:avLst/>
          </a:prstGeom>
          <a:blipFill>
            <a:blip r:embed="rId35" cstate="print"/>
            <a:stretch>
              <a:fillRect/>
            </a:stretch>
          </a:blipFill>
        </p:spPr>
        <p:txBody>
          <a:bodyPr wrap="square" lIns="0" tIns="0" rIns="0" bIns="0" rtlCol="0"/>
          <a:lstStyle/>
          <a:p>
            <a:endParaRPr/>
          </a:p>
        </p:txBody>
      </p:sp>
      <p:sp>
        <p:nvSpPr>
          <p:cNvPr id="94" name="object 94"/>
          <p:cNvSpPr/>
          <p:nvPr/>
        </p:nvSpPr>
        <p:spPr>
          <a:xfrm>
            <a:off x="5784981" y="5132833"/>
            <a:ext cx="211836" cy="213359"/>
          </a:xfrm>
          <a:prstGeom prst="rect">
            <a:avLst/>
          </a:prstGeom>
          <a:blipFill>
            <a:blip r:embed="rId37" cstate="print"/>
            <a:stretch>
              <a:fillRect/>
            </a:stretch>
          </a:blipFill>
        </p:spPr>
        <p:txBody>
          <a:bodyPr wrap="square" lIns="0" tIns="0" rIns="0" bIns="0" rtlCol="0"/>
          <a:lstStyle/>
          <a:p>
            <a:endParaRPr/>
          </a:p>
        </p:txBody>
      </p:sp>
      <p:sp>
        <p:nvSpPr>
          <p:cNvPr id="95" name="object 95"/>
          <p:cNvSpPr/>
          <p:nvPr/>
        </p:nvSpPr>
        <p:spPr>
          <a:xfrm>
            <a:off x="5779616" y="5127465"/>
            <a:ext cx="222567" cy="224092"/>
          </a:xfrm>
          <a:prstGeom prst="rect">
            <a:avLst/>
          </a:prstGeom>
          <a:blipFill>
            <a:blip r:embed="rId38" cstate="print"/>
            <a:stretch>
              <a:fillRect/>
            </a:stretch>
          </a:blipFill>
        </p:spPr>
        <p:txBody>
          <a:bodyPr wrap="square" lIns="0" tIns="0" rIns="0" bIns="0" rtlCol="0"/>
          <a:lstStyle/>
          <a:p>
            <a:endParaRPr/>
          </a:p>
        </p:txBody>
      </p:sp>
      <p:sp>
        <p:nvSpPr>
          <p:cNvPr id="96" name="object 96"/>
          <p:cNvSpPr/>
          <p:nvPr/>
        </p:nvSpPr>
        <p:spPr>
          <a:xfrm>
            <a:off x="1158121" y="5535169"/>
            <a:ext cx="1057910" cy="422275"/>
          </a:xfrm>
          <a:custGeom>
            <a:avLst/>
            <a:gdLst/>
            <a:ahLst/>
            <a:cxnLst/>
            <a:rect l="l" t="t" r="r" b="b"/>
            <a:pathLst>
              <a:path w="1057910" h="422275">
                <a:moveTo>
                  <a:pt x="0" y="0"/>
                </a:moveTo>
                <a:lnTo>
                  <a:pt x="0" y="422148"/>
                </a:lnTo>
                <a:lnTo>
                  <a:pt x="1057656" y="422148"/>
                </a:lnTo>
                <a:lnTo>
                  <a:pt x="1057656" y="0"/>
                </a:lnTo>
                <a:lnTo>
                  <a:pt x="0" y="0"/>
                </a:lnTo>
                <a:close/>
              </a:path>
            </a:pathLst>
          </a:custGeom>
          <a:solidFill>
            <a:srgbClr val="00AF4F"/>
          </a:solidFill>
        </p:spPr>
        <p:txBody>
          <a:bodyPr wrap="square" lIns="0" tIns="0" rIns="0" bIns="0" rtlCol="0"/>
          <a:lstStyle/>
          <a:p>
            <a:endParaRPr/>
          </a:p>
        </p:txBody>
      </p:sp>
      <p:sp>
        <p:nvSpPr>
          <p:cNvPr id="97" name="object 97"/>
          <p:cNvSpPr/>
          <p:nvPr/>
        </p:nvSpPr>
        <p:spPr>
          <a:xfrm>
            <a:off x="1158121" y="5535168"/>
            <a:ext cx="1057910" cy="422275"/>
          </a:xfrm>
          <a:custGeom>
            <a:avLst/>
            <a:gdLst/>
            <a:ahLst/>
            <a:cxnLst/>
            <a:rect l="l" t="t" r="r" b="b"/>
            <a:pathLst>
              <a:path w="1057910" h="422275">
                <a:moveTo>
                  <a:pt x="0" y="0"/>
                </a:moveTo>
                <a:lnTo>
                  <a:pt x="0" y="422147"/>
                </a:lnTo>
                <a:lnTo>
                  <a:pt x="1057655" y="422147"/>
                </a:lnTo>
                <a:lnTo>
                  <a:pt x="1057655" y="0"/>
                </a:lnTo>
                <a:lnTo>
                  <a:pt x="0" y="0"/>
                </a:lnTo>
                <a:close/>
              </a:path>
            </a:pathLst>
          </a:custGeom>
          <a:ln w="3577">
            <a:solidFill>
              <a:srgbClr val="00AF4F"/>
            </a:solidFill>
          </a:ln>
        </p:spPr>
        <p:txBody>
          <a:bodyPr wrap="square" lIns="0" tIns="0" rIns="0" bIns="0" rtlCol="0"/>
          <a:lstStyle/>
          <a:p>
            <a:endParaRPr/>
          </a:p>
        </p:txBody>
      </p:sp>
      <p:sp>
        <p:nvSpPr>
          <p:cNvPr id="98" name="object 98"/>
          <p:cNvSpPr/>
          <p:nvPr/>
        </p:nvSpPr>
        <p:spPr>
          <a:xfrm>
            <a:off x="1342524" y="5650992"/>
            <a:ext cx="694944" cy="210310"/>
          </a:xfrm>
          <a:prstGeom prst="rect">
            <a:avLst/>
          </a:prstGeom>
          <a:blipFill>
            <a:blip r:embed="rId4" cstate="print"/>
            <a:stretch>
              <a:fillRect/>
            </a:stretch>
          </a:blipFill>
        </p:spPr>
        <p:txBody>
          <a:bodyPr wrap="square" lIns="0" tIns="0" rIns="0" bIns="0" rtlCol="0"/>
          <a:lstStyle/>
          <a:p>
            <a:endParaRPr/>
          </a:p>
        </p:txBody>
      </p:sp>
      <p:sp>
        <p:nvSpPr>
          <p:cNvPr id="99" name="object 99"/>
          <p:cNvSpPr/>
          <p:nvPr/>
        </p:nvSpPr>
        <p:spPr>
          <a:xfrm>
            <a:off x="3271905" y="5535169"/>
            <a:ext cx="1056640" cy="422275"/>
          </a:xfrm>
          <a:custGeom>
            <a:avLst/>
            <a:gdLst/>
            <a:ahLst/>
            <a:cxnLst/>
            <a:rect l="l" t="t" r="r" b="b"/>
            <a:pathLst>
              <a:path w="1056639" h="422275">
                <a:moveTo>
                  <a:pt x="0" y="0"/>
                </a:moveTo>
                <a:lnTo>
                  <a:pt x="0" y="422148"/>
                </a:lnTo>
                <a:lnTo>
                  <a:pt x="1056132" y="422148"/>
                </a:lnTo>
                <a:lnTo>
                  <a:pt x="1056132" y="0"/>
                </a:lnTo>
                <a:lnTo>
                  <a:pt x="0" y="0"/>
                </a:lnTo>
                <a:close/>
              </a:path>
            </a:pathLst>
          </a:custGeom>
          <a:solidFill>
            <a:srgbClr val="00AF4F"/>
          </a:solidFill>
        </p:spPr>
        <p:txBody>
          <a:bodyPr wrap="square" lIns="0" tIns="0" rIns="0" bIns="0" rtlCol="0"/>
          <a:lstStyle/>
          <a:p>
            <a:endParaRPr/>
          </a:p>
        </p:txBody>
      </p:sp>
      <p:sp>
        <p:nvSpPr>
          <p:cNvPr id="100" name="object 100"/>
          <p:cNvSpPr/>
          <p:nvPr/>
        </p:nvSpPr>
        <p:spPr>
          <a:xfrm>
            <a:off x="3271905" y="5535168"/>
            <a:ext cx="1056640" cy="422275"/>
          </a:xfrm>
          <a:custGeom>
            <a:avLst/>
            <a:gdLst/>
            <a:ahLst/>
            <a:cxnLst/>
            <a:rect l="l" t="t" r="r" b="b"/>
            <a:pathLst>
              <a:path w="1056639" h="422275">
                <a:moveTo>
                  <a:pt x="0" y="0"/>
                </a:moveTo>
                <a:lnTo>
                  <a:pt x="0" y="422147"/>
                </a:lnTo>
                <a:lnTo>
                  <a:pt x="1056131" y="422147"/>
                </a:lnTo>
                <a:lnTo>
                  <a:pt x="1056131" y="0"/>
                </a:lnTo>
                <a:lnTo>
                  <a:pt x="0" y="0"/>
                </a:lnTo>
                <a:close/>
              </a:path>
            </a:pathLst>
          </a:custGeom>
          <a:ln w="3577">
            <a:solidFill>
              <a:srgbClr val="00AF4F"/>
            </a:solidFill>
          </a:ln>
        </p:spPr>
        <p:txBody>
          <a:bodyPr wrap="square" lIns="0" tIns="0" rIns="0" bIns="0" rtlCol="0"/>
          <a:lstStyle/>
          <a:p>
            <a:endParaRPr/>
          </a:p>
        </p:txBody>
      </p:sp>
      <p:sp>
        <p:nvSpPr>
          <p:cNvPr id="101" name="object 101"/>
          <p:cNvSpPr/>
          <p:nvPr/>
        </p:nvSpPr>
        <p:spPr>
          <a:xfrm>
            <a:off x="3470026" y="5650992"/>
            <a:ext cx="670559" cy="224027"/>
          </a:xfrm>
          <a:prstGeom prst="rect">
            <a:avLst/>
          </a:prstGeom>
          <a:blipFill>
            <a:blip r:embed="rId6" cstate="print"/>
            <a:stretch>
              <a:fillRect/>
            </a:stretch>
          </a:blipFill>
        </p:spPr>
        <p:txBody>
          <a:bodyPr wrap="square" lIns="0" tIns="0" rIns="0" bIns="0" rtlCol="0"/>
          <a:lstStyle/>
          <a:p>
            <a:endParaRPr/>
          </a:p>
        </p:txBody>
      </p:sp>
      <p:sp>
        <p:nvSpPr>
          <p:cNvPr id="102" name="object 102"/>
          <p:cNvSpPr/>
          <p:nvPr/>
        </p:nvSpPr>
        <p:spPr>
          <a:xfrm>
            <a:off x="5384170" y="5535169"/>
            <a:ext cx="1056640" cy="422275"/>
          </a:xfrm>
          <a:custGeom>
            <a:avLst/>
            <a:gdLst/>
            <a:ahLst/>
            <a:cxnLst/>
            <a:rect l="l" t="t" r="r" b="b"/>
            <a:pathLst>
              <a:path w="1056639" h="422275">
                <a:moveTo>
                  <a:pt x="0" y="0"/>
                </a:moveTo>
                <a:lnTo>
                  <a:pt x="0" y="422148"/>
                </a:lnTo>
                <a:lnTo>
                  <a:pt x="1056132" y="422148"/>
                </a:lnTo>
                <a:lnTo>
                  <a:pt x="1056132" y="0"/>
                </a:lnTo>
                <a:lnTo>
                  <a:pt x="0" y="0"/>
                </a:lnTo>
                <a:close/>
              </a:path>
            </a:pathLst>
          </a:custGeom>
          <a:solidFill>
            <a:srgbClr val="00AF4F"/>
          </a:solidFill>
        </p:spPr>
        <p:txBody>
          <a:bodyPr wrap="square" lIns="0" tIns="0" rIns="0" bIns="0" rtlCol="0"/>
          <a:lstStyle/>
          <a:p>
            <a:endParaRPr/>
          </a:p>
        </p:txBody>
      </p:sp>
      <p:sp>
        <p:nvSpPr>
          <p:cNvPr id="103" name="object 103"/>
          <p:cNvSpPr/>
          <p:nvPr/>
        </p:nvSpPr>
        <p:spPr>
          <a:xfrm>
            <a:off x="5384169" y="5535168"/>
            <a:ext cx="1056640" cy="422275"/>
          </a:xfrm>
          <a:custGeom>
            <a:avLst/>
            <a:gdLst/>
            <a:ahLst/>
            <a:cxnLst/>
            <a:rect l="l" t="t" r="r" b="b"/>
            <a:pathLst>
              <a:path w="1056639" h="422275">
                <a:moveTo>
                  <a:pt x="0" y="0"/>
                </a:moveTo>
                <a:lnTo>
                  <a:pt x="0" y="422147"/>
                </a:lnTo>
                <a:lnTo>
                  <a:pt x="1056131" y="422147"/>
                </a:lnTo>
                <a:lnTo>
                  <a:pt x="1056131" y="0"/>
                </a:lnTo>
                <a:lnTo>
                  <a:pt x="0" y="0"/>
                </a:lnTo>
                <a:close/>
              </a:path>
            </a:pathLst>
          </a:custGeom>
          <a:ln w="3577">
            <a:solidFill>
              <a:srgbClr val="00AF4F"/>
            </a:solidFill>
          </a:ln>
        </p:spPr>
        <p:txBody>
          <a:bodyPr wrap="square" lIns="0" tIns="0" rIns="0" bIns="0" rtlCol="0"/>
          <a:lstStyle/>
          <a:p>
            <a:endParaRPr/>
          </a:p>
        </p:txBody>
      </p:sp>
      <p:sp>
        <p:nvSpPr>
          <p:cNvPr id="104" name="object 104"/>
          <p:cNvSpPr/>
          <p:nvPr/>
        </p:nvSpPr>
        <p:spPr>
          <a:xfrm>
            <a:off x="5512186" y="5663185"/>
            <a:ext cx="804673" cy="237743"/>
          </a:xfrm>
          <a:prstGeom prst="rect">
            <a:avLst/>
          </a:prstGeom>
          <a:blipFill>
            <a:blip r:embed="rId8" cstate="print"/>
            <a:stretch>
              <a:fillRect/>
            </a:stretch>
          </a:blipFill>
        </p:spPr>
        <p:txBody>
          <a:bodyPr wrap="square" lIns="0" tIns="0" rIns="0" bIns="0" rtlCol="0"/>
          <a:lstStyle/>
          <a:p>
            <a:endParaRPr/>
          </a:p>
        </p:txBody>
      </p:sp>
      <p:sp>
        <p:nvSpPr>
          <p:cNvPr id="105" name="object 105"/>
          <p:cNvSpPr/>
          <p:nvPr/>
        </p:nvSpPr>
        <p:spPr>
          <a:xfrm>
            <a:off x="9186550" y="4480559"/>
            <a:ext cx="216536" cy="0"/>
          </a:xfrm>
          <a:custGeom>
            <a:avLst/>
            <a:gdLst/>
            <a:ahLst/>
            <a:cxnLst/>
            <a:rect l="l" t="t" r="r" b="b"/>
            <a:pathLst>
              <a:path w="216534">
                <a:moveTo>
                  <a:pt x="0" y="0"/>
                </a:moveTo>
                <a:lnTo>
                  <a:pt x="216407" y="0"/>
                </a:lnTo>
              </a:path>
            </a:pathLst>
          </a:custGeom>
          <a:ln w="32196">
            <a:solidFill>
              <a:srgbClr val="000000"/>
            </a:solidFill>
          </a:ln>
        </p:spPr>
        <p:txBody>
          <a:bodyPr wrap="square" lIns="0" tIns="0" rIns="0" bIns="0" rtlCol="0"/>
          <a:lstStyle/>
          <a:p>
            <a:endParaRPr/>
          </a:p>
        </p:txBody>
      </p:sp>
      <p:sp>
        <p:nvSpPr>
          <p:cNvPr id="106" name="object 106"/>
          <p:cNvSpPr/>
          <p:nvPr/>
        </p:nvSpPr>
        <p:spPr>
          <a:xfrm>
            <a:off x="9384672" y="4410456"/>
            <a:ext cx="140335" cy="140335"/>
          </a:xfrm>
          <a:custGeom>
            <a:avLst/>
            <a:gdLst/>
            <a:ahLst/>
            <a:cxnLst/>
            <a:rect l="l" t="t" r="r" b="b"/>
            <a:pathLst>
              <a:path w="140334" h="140335">
                <a:moveTo>
                  <a:pt x="140208" y="70104"/>
                </a:moveTo>
                <a:lnTo>
                  <a:pt x="0" y="0"/>
                </a:lnTo>
                <a:lnTo>
                  <a:pt x="0" y="140208"/>
                </a:lnTo>
                <a:lnTo>
                  <a:pt x="140208" y="70104"/>
                </a:lnTo>
                <a:close/>
              </a:path>
            </a:pathLst>
          </a:custGeom>
          <a:solidFill>
            <a:srgbClr val="000000"/>
          </a:solidFill>
        </p:spPr>
        <p:txBody>
          <a:bodyPr wrap="square" lIns="0" tIns="0" rIns="0" bIns="0" rtlCol="0"/>
          <a:lstStyle/>
          <a:p>
            <a:endParaRPr/>
          </a:p>
        </p:txBody>
      </p:sp>
      <p:sp>
        <p:nvSpPr>
          <p:cNvPr id="107" name="object 107"/>
          <p:cNvSpPr/>
          <p:nvPr/>
        </p:nvSpPr>
        <p:spPr>
          <a:xfrm>
            <a:off x="9524879" y="4332732"/>
            <a:ext cx="295910" cy="295910"/>
          </a:xfrm>
          <a:custGeom>
            <a:avLst/>
            <a:gdLst/>
            <a:ahLst/>
            <a:cxnLst/>
            <a:rect l="l" t="t" r="r" b="b"/>
            <a:pathLst>
              <a:path w="295909" h="295910">
                <a:moveTo>
                  <a:pt x="295656" y="147828"/>
                </a:moveTo>
                <a:lnTo>
                  <a:pt x="288182" y="100852"/>
                </a:lnTo>
                <a:lnTo>
                  <a:pt x="267321" y="60240"/>
                </a:lnTo>
                <a:lnTo>
                  <a:pt x="235415" y="28334"/>
                </a:lnTo>
                <a:lnTo>
                  <a:pt x="194803" y="7473"/>
                </a:lnTo>
                <a:lnTo>
                  <a:pt x="147828" y="0"/>
                </a:lnTo>
                <a:lnTo>
                  <a:pt x="100852" y="7473"/>
                </a:lnTo>
                <a:lnTo>
                  <a:pt x="60240" y="28334"/>
                </a:lnTo>
                <a:lnTo>
                  <a:pt x="28334" y="60240"/>
                </a:lnTo>
                <a:lnTo>
                  <a:pt x="7473" y="100852"/>
                </a:lnTo>
                <a:lnTo>
                  <a:pt x="0" y="147828"/>
                </a:lnTo>
                <a:lnTo>
                  <a:pt x="7473" y="194218"/>
                </a:lnTo>
                <a:lnTo>
                  <a:pt x="28334" y="234756"/>
                </a:lnTo>
                <a:lnTo>
                  <a:pt x="60240" y="266882"/>
                </a:lnTo>
                <a:lnTo>
                  <a:pt x="100852" y="288036"/>
                </a:lnTo>
                <a:lnTo>
                  <a:pt x="147828" y="295656"/>
                </a:lnTo>
                <a:lnTo>
                  <a:pt x="194803" y="288036"/>
                </a:lnTo>
                <a:lnTo>
                  <a:pt x="235415" y="266882"/>
                </a:lnTo>
                <a:lnTo>
                  <a:pt x="267321" y="234756"/>
                </a:lnTo>
                <a:lnTo>
                  <a:pt x="288182" y="194218"/>
                </a:lnTo>
                <a:lnTo>
                  <a:pt x="295656" y="147828"/>
                </a:lnTo>
                <a:close/>
              </a:path>
            </a:pathLst>
          </a:custGeom>
          <a:solidFill>
            <a:srgbClr val="E8EEF7"/>
          </a:solidFill>
        </p:spPr>
        <p:txBody>
          <a:bodyPr wrap="square" lIns="0" tIns="0" rIns="0" bIns="0" rtlCol="0"/>
          <a:lstStyle/>
          <a:p>
            <a:endParaRPr/>
          </a:p>
        </p:txBody>
      </p:sp>
      <p:sp>
        <p:nvSpPr>
          <p:cNvPr id="108" name="object 108"/>
          <p:cNvSpPr/>
          <p:nvPr/>
        </p:nvSpPr>
        <p:spPr>
          <a:xfrm>
            <a:off x="9524878" y="4332732"/>
            <a:ext cx="295910" cy="295910"/>
          </a:xfrm>
          <a:custGeom>
            <a:avLst/>
            <a:gdLst/>
            <a:ahLst/>
            <a:cxnLst/>
            <a:rect l="l" t="t" r="r" b="b"/>
            <a:pathLst>
              <a:path w="295909" h="295910">
                <a:moveTo>
                  <a:pt x="0" y="147827"/>
                </a:moveTo>
                <a:lnTo>
                  <a:pt x="7473" y="100852"/>
                </a:lnTo>
                <a:lnTo>
                  <a:pt x="28334" y="60240"/>
                </a:lnTo>
                <a:lnTo>
                  <a:pt x="60240" y="28334"/>
                </a:lnTo>
                <a:lnTo>
                  <a:pt x="100852" y="7473"/>
                </a:lnTo>
                <a:lnTo>
                  <a:pt x="147827" y="0"/>
                </a:lnTo>
                <a:lnTo>
                  <a:pt x="194803" y="7473"/>
                </a:lnTo>
                <a:lnTo>
                  <a:pt x="235415" y="28334"/>
                </a:lnTo>
                <a:lnTo>
                  <a:pt x="267321" y="60240"/>
                </a:lnTo>
                <a:lnTo>
                  <a:pt x="288182" y="100852"/>
                </a:lnTo>
                <a:lnTo>
                  <a:pt x="295655" y="147827"/>
                </a:lnTo>
                <a:lnTo>
                  <a:pt x="288182" y="194218"/>
                </a:lnTo>
                <a:lnTo>
                  <a:pt x="267321" y="234756"/>
                </a:lnTo>
                <a:lnTo>
                  <a:pt x="235415" y="266882"/>
                </a:lnTo>
                <a:lnTo>
                  <a:pt x="194803" y="288035"/>
                </a:lnTo>
                <a:lnTo>
                  <a:pt x="147827" y="295655"/>
                </a:lnTo>
                <a:lnTo>
                  <a:pt x="100852" y="288035"/>
                </a:lnTo>
                <a:lnTo>
                  <a:pt x="60240" y="266882"/>
                </a:lnTo>
                <a:lnTo>
                  <a:pt x="28334" y="234756"/>
                </a:lnTo>
                <a:lnTo>
                  <a:pt x="7473" y="194218"/>
                </a:lnTo>
                <a:lnTo>
                  <a:pt x="0" y="147827"/>
                </a:lnTo>
                <a:close/>
              </a:path>
            </a:pathLst>
          </a:custGeom>
          <a:ln w="3577">
            <a:solidFill>
              <a:srgbClr val="000000"/>
            </a:solidFill>
          </a:ln>
        </p:spPr>
        <p:txBody>
          <a:bodyPr wrap="square" lIns="0" tIns="0" rIns="0" bIns="0" rtlCol="0"/>
          <a:lstStyle/>
          <a:p>
            <a:endParaRPr/>
          </a:p>
        </p:txBody>
      </p:sp>
      <p:sp>
        <p:nvSpPr>
          <p:cNvPr id="109" name="object 109"/>
          <p:cNvSpPr/>
          <p:nvPr/>
        </p:nvSpPr>
        <p:spPr>
          <a:xfrm>
            <a:off x="9565762" y="4373616"/>
            <a:ext cx="213889" cy="213889"/>
          </a:xfrm>
          <a:prstGeom prst="rect">
            <a:avLst/>
          </a:prstGeom>
          <a:blipFill>
            <a:blip r:embed="rId39" cstate="print"/>
            <a:stretch>
              <a:fillRect/>
            </a:stretch>
          </a:blipFill>
        </p:spPr>
        <p:txBody>
          <a:bodyPr wrap="square" lIns="0" tIns="0" rIns="0" bIns="0" rtlCol="0"/>
          <a:lstStyle/>
          <a:p>
            <a:endParaRPr/>
          </a:p>
        </p:txBody>
      </p:sp>
      <p:sp>
        <p:nvSpPr>
          <p:cNvPr id="110" name="object 110"/>
          <p:cNvSpPr/>
          <p:nvPr/>
        </p:nvSpPr>
        <p:spPr>
          <a:xfrm>
            <a:off x="2511431" y="4268725"/>
            <a:ext cx="422275" cy="338455"/>
          </a:xfrm>
          <a:custGeom>
            <a:avLst/>
            <a:gdLst/>
            <a:ahLst/>
            <a:cxnLst/>
            <a:rect l="l" t="t" r="r" b="b"/>
            <a:pathLst>
              <a:path w="422275" h="338454">
                <a:moveTo>
                  <a:pt x="422148" y="169164"/>
                </a:moveTo>
                <a:lnTo>
                  <a:pt x="280416" y="0"/>
                </a:lnTo>
                <a:lnTo>
                  <a:pt x="0" y="0"/>
                </a:lnTo>
                <a:lnTo>
                  <a:pt x="140208" y="169164"/>
                </a:lnTo>
                <a:lnTo>
                  <a:pt x="140208" y="338328"/>
                </a:lnTo>
                <a:lnTo>
                  <a:pt x="280416" y="338328"/>
                </a:lnTo>
                <a:lnTo>
                  <a:pt x="422148" y="169164"/>
                </a:lnTo>
                <a:close/>
              </a:path>
              <a:path w="422275" h="338454">
                <a:moveTo>
                  <a:pt x="140208" y="338328"/>
                </a:moveTo>
                <a:lnTo>
                  <a:pt x="140208" y="169164"/>
                </a:lnTo>
                <a:lnTo>
                  <a:pt x="0" y="338328"/>
                </a:lnTo>
                <a:lnTo>
                  <a:pt x="140208" y="338328"/>
                </a:lnTo>
                <a:close/>
              </a:path>
            </a:pathLst>
          </a:custGeom>
          <a:solidFill>
            <a:srgbClr val="CD726B"/>
          </a:solidFill>
        </p:spPr>
        <p:txBody>
          <a:bodyPr wrap="square" lIns="0" tIns="0" rIns="0" bIns="0" rtlCol="0"/>
          <a:lstStyle/>
          <a:p>
            <a:endParaRPr/>
          </a:p>
        </p:txBody>
      </p:sp>
      <p:sp>
        <p:nvSpPr>
          <p:cNvPr id="111" name="object 111"/>
          <p:cNvSpPr/>
          <p:nvPr/>
        </p:nvSpPr>
        <p:spPr>
          <a:xfrm>
            <a:off x="2511431" y="4268724"/>
            <a:ext cx="422275" cy="338455"/>
          </a:xfrm>
          <a:custGeom>
            <a:avLst/>
            <a:gdLst/>
            <a:ahLst/>
            <a:cxnLst/>
            <a:rect l="l" t="t" r="r" b="b"/>
            <a:pathLst>
              <a:path w="422275" h="338454">
                <a:moveTo>
                  <a:pt x="0" y="338327"/>
                </a:moveTo>
                <a:lnTo>
                  <a:pt x="140207" y="169163"/>
                </a:lnTo>
                <a:lnTo>
                  <a:pt x="0" y="0"/>
                </a:lnTo>
                <a:lnTo>
                  <a:pt x="280415" y="0"/>
                </a:lnTo>
                <a:lnTo>
                  <a:pt x="422147" y="169163"/>
                </a:lnTo>
                <a:lnTo>
                  <a:pt x="280415" y="338327"/>
                </a:lnTo>
                <a:lnTo>
                  <a:pt x="0" y="338327"/>
                </a:lnTo>
                <a:close/>
              </a:path>
            </a:pathLst>
          </a:custGeom>
          <a:ln w="3577">
            <a:solidFill>
              <a:srgbClr val="000000"/>
            </a:solidFill>
          </a:ln>
        </p:spPr>
        <p:txBody>
          <a:bodyPr wrap="square" lIns="0" tIns="0" rIns="0" bIns="0" rtlCol="0"/>
          <a:lstStyle/>
          <a:p>
            <a:endParaRPr/>
          </a:p>
        </p:txBody>
      </p:sp>
      <p:sp>
        <p:nvSpPr>
          <p:cNvPr id="112" name="object 112"/>
          <p:cNvSpPr/>
          <p:nvPr/>
        </p:nvSpPr>
        <p:spPr>
          <a:xfrm>
            <a:off x="4623694" y="4268725"/>
            <a:ext cx="422275" cy="338455"/>
          </a:xfrm>
          <a:custGeom>
            <a:avLst/>
            <a:gdLst/>
            <a:ahLst/>
            <a:cxnLst/>
            <a:rect l="l" t="t" r="r" b="b"/>
            <a:pathLst>
              <a:path w="422275" h="338454">
                <a:moveTo>
                  <a:pt x="422148" y="169164"/>
                </a:moveTo>
                <a:lnTo>
                  <a:pt x="281940" y="0"/>
                </a:lnTo>
                <a:lnTo>
                  <a:pt x="0" y="0"/>
                </a:lnTo>
                <a:lnTo>
                  <a:pt x="140208" y="169164"/>
                </a:lnTo>
                <a:lnTo>
                  <a:pt x="140208" y="338328"/>
                </a:lnTo>
                <a:lnTo>
                  <a:pt x="281940" y="338328"/>
                </a:lnTo>
                <a:lnTo>
                  <a:pt x="422148" y="169164"/>
                </a:lnTo>
                <a:close/>
              </a:path>
              <a:path w="422275" h="338454">
                <a:moveTo>
                  <a:pt x="140208" y="338328"/>
                </a:moveTo>
                <a:lnTo>
                  <a:pt x="140208" y="169164"/>
                </a:lnTo>
                <a:lnTo>
                  <a:pt x="0" y="338328"/>
                </a:lnTo>
                <a:lnTo>
                  <a:pt x="140208" y="338328"/>
                </a:lnTo>
                <a:close/>
              </a:path>
            </a:pathLst>
          </a:custGeom>
          <a:solidFill>
            <a:srgbClr val="CD726B"/>
          </a:solidFill>
        </p:spPr>
        <p:txBody>
          <a:bodyPr wrap="square" lIns="0" tIns="0" rIns="0" bIns="0" rtlCol="0"/>
          <a:lstStyle/>
          <a:p>
            <a:endParaRPr/>
          </a:p>
        </p:txBody>
      </p:sp>
      <p:sp>
        <p:nvSpPr>
          <p:cNvPr id="113" name="object 113"/>
          <p:cNvSpPr/>
          <p:nvPr/>
        </p:nvSpPr>
        <p:spPr>
          <a:xfrm>
            <a:off x="4623694" y="4268724"/>
            <a:ext cx="422275" cy="338455"/>
          </a:xfrm>
          <a:custGeom>
            <a:avLst/>
            <a:gdLst/>
            <a:ahLst/>
            <a:cxnLst/>
            <a:rect l="l" t="t" r="r" b="b"/>
            <a:pathLst>
              <a:path w="422275" h="338454">
                <a:moveTo>
                  <a:pt x="0" y="338327"/>
                </a:moveTo>
                <a:lnTo>
                  <a:pt x="140207" y="169163"/>
                </a:lnTo>
                <a:lnTo>
                  <a:pt x="0" y="0"/>
                </a:lnTo>
                <a:lnTo>
                  <a:pt x="281939" y="0"/>
                </a:lnTo>
                <a:lnTo>
                  <a:pt x="422147" y="169163"/>
                </a:lnTo>
                <a:lnTo>
                  <a:pt x="281939" y="338327"/>
                </a:lnTo>
                <a:lnTo>
                  <a:pt x="0" y="338327"/>
                </a:lnTo>
                <a:close/>
              </a:path>
            </a:pathLst>
          </a:custGeom>
          <a:ln w="3577">
            <a:solidFill>
              <a:srgbClr val="000000"/>
            </a:solidFill>
          </a:ln>
        </p:spPr>
        <p:txBody>
          <a:bodyPr wrap="square" lIns="0" tIns="0" rIns="0" bIns="0" rtlCol="0"/>
          <a:lstStyle/>
          <a:p>
            <a:endParaRPr/>
          </a:p>
        </p:txBody>
      </p:sp>
      <p:sp>
        <p:nvSpPr>
          <p:cNvPr id="114" name="object 114"/>
          <p:cNvSpPr/>
          <p:nvPr/>
        </p:nvSpPr>
        <p:spPr>
          <a:xfrm>
            <a:off x="6735959" y="4268725"/>
            <a:ext cx="422275" cy="338455"/>
          </a:xfrm>
          <a:custGeom>
            <a:avLst/>
            <a:gdLst/>
            <a:ahLst/>
            <a:cxnLst/>
            <a:rect l="l" t="t" r="r" b="b"/>
            <a:pathLst>
              <a:path w="422275" h="338454">
                <a:moveTo>
                  <a:pt x="422148" y="169164"/>
                </a:moveTo>
                <a:lnTo>
                  <a:pt x="281940" y="0"/>
                </a:lnTo>
                <a:lnTo>
                  <a:pt x="0" y="0"/>
                </a:lnTo>
                <a:lnTo>
                  <a:pt x="141732" y="169164"/>
                </a:lnTo>
                <a:lnTo>
                  <a:pt x="141732" y="338328"/>
                </a:lnTo>
                <a:lnTo>
                  <a:pt x="281940" y="338328"/>
                </a:lnTo>
                <a:lnTo>
                  <a:pt x="422148" y="169164"/>
                </a:lnTo>
                <a:close/>
              </a:path>
              <a:path w="422275" h="338454">
                <a:moveTo>
                  <a:pt x="141732" y="338328"/>
                </a:moveTo>
                <a:lnTo>
                  <a:pt x="141732" y="169164"/>
                </a:lnTo>
                <a:lnTo>
                  <a:pt x="0" y="338328"/>
                </a:lnTo>
                <a:lnTo>
                  <a:pt x="141732" y="338328"/>
                </a:lnTo>
                <a:close/>
              </a:path>
            </a:pathLst>
          </a:custGeom>
          <a:solidFill>
            <a:srgbClr val="CD726B"/>
          </a:solidFill>
        </p:spPr>
        <p:txBody>
          <a:bodyPr wrap="square" lIns="0" tIns="0" rIns="0" bIns="0" rtlCol="0"/>
          <a:lstStyle/>
          <a:p>
            <a:endParaRPr/>
          </a:p>
        </p:txBody>
      </p:sp>
      <p:sp>
        <p:nvSpPr>
          <p:cNvPr id="115" name="object 115"/>
          <p:cNvSpPr/>
          <p:nvPr/>
        </p:nvSpPr>
        <p:spPr>
          <a:xfrm>
            <a:off x="6735958" y="4268724"/>
            <a:ext cx="422275" cy="338455"/>
          </a:xfrm>
          <a:custGeom>
            <a:avLst/>
            <a:gdLst/>
            <a:ahLst/>
            <a:cxnLst/>
            <a:rect l="l" t="t" r="r" b="b"/>
            <a:pathLst>
              <a:path w="422275" h="338454">
                <a:moveTo>
                  <a:pt x="0" y="338327"/>
                </a:moveTo>
                <a:lnTo>
                  <a:pt x="141731" y="169163"/>
                </a:lnTo>
                <a:lnTo>
                  <a:pt x="0" y="0"/>
                </a:lnTo>
                <a:lnTo>
                  <a:pt x="281939" y="0"/>
                </a:lnTo>
                <a:lnTo>
                  <a:pt x="422147" y="169163"/>
                </a:lnTo>
                <a:lnTo>
                  <a:pt x="281939" y="338327"/>
                </a:lnTo>
                <a:lnTo>
                  <a:pt x="0" y="338327"/>
                </a:lnTo>
                <a:close/>
              </a:path>
            </a:pathLst>
          </a:custGeom>
          <a:ln w="3577">
            <a:solidFill>
              <a:srgbClr val="000000"/>
            </a:solidFill>
          </a:ln>
        </p:spPr>
        <p:txBody>
          <a:bodyPr wrap="square" lIns="0" tIns="0" rIns="0" bIns="0" rtlCol="0"/>
          <a:lstStyle/>
          <a:p>
            <a:endParaRPr/>
          </a:p>
        </p:txBody>
      </p:sp>
      <p:sp>
        <p:nvSpPr>
          <p:cNvPr id="116" name="object 116"/>
          <p:cNvSpPr/>
          <p:nvPr/>
        </p:nvSpPr>
        <p:spPr>
          <a:xfrm>
            <a:off x="7083430" y="3918205"/>
            <a:ext cx="281940" cy="429895"/>
          </a:xfrm>
          <a:custGeom>
            <a:avLst/>
            <a:gdLst/>
            <a:ahLst/>
            <a:cxnLst/>
            <a:rect l="l" t="t" r="r" b="b"/>
            <a:pathLst>
              <a:path w="281940" h="429895">
                <a:moveTo>
                  <a:pt x="0" y="429767"/>
                </a:moveTo>
                <a:lnTo>
                  <a:pt x="281939" y="0"/>
                </a:lnTo>
              </a:path>
            </a:pathLst>
          </a:custGeom>
          <a:ln w="10732">
            <a:solidFill>
              <a:srgbClr val="000000"/>
            </a:solidFill>
          </a:ln>
        </p:spPr>
        <p:txBody>
          <a:bodyPr wrap="square" lIns="0" tIns="0" rIns="0" bIns="0" rtlCol="0"/>
          <a:lstStyle/>
          <a:p>
            <a:endParaRPr/>
          </a:p>
        </p:txBody>
      </p:sp>
      <p:sp>
        <p:nvSpPr>
          <p:cNvPr id="117" name="object 117"/>
          <p:cNvSpPr/>
          <p:nvPr/>
        </p:nvSpPr>
        <p:spPr>
          <a:xfrm>
            <a:off x="7318126" y="3848100"/>
            <a:ext cx="94615" cy="106680"/>
          </a:xfrm>
          <a:custGeom>
            <a:avLst/>
            <a:gdLst/>
            <a:ahLst/>
            <a:cxnLst/>
            <a:rect l="l" t="t" r="r" b="b"/>
            <a:pathLst>
              <a:path w="94615" h="106679">
                <a:moveTo>
                  <a:pt x="94488" y="0"/>
                </a:moveTo>
                <a:lnTo>
                  <a:pt x="0" y="53340"/>
                </a:lnTo>
                <a:lnTo>
                  <a:pt x="80772" y="106680"/>
                </a:lnTo>
                <a:lnTo>
                  <a:pt x="94488" y="0"/>
                </a:lnTo>
                <a:close/>
              </a:path>
            </a:pathLst>
          </a:custGeom>
          <a:solidFill>
            <a:srgbClr val="000000"/>
          </a:solidFill>
        </p:spPr>
        <p:txBody>
          <a:bodyPr wrap="square" lIns="0" tIns="0" rIns="0" bIns="0" rtlCol="0"/>
          <a:lstStyle/>
          <a:p>
            <a:endParaRPr/>
          </a:p>
        </p:txBody>
      </p:sp>
      <p:sp>
        <p:nvSpPr>
          <p:cNvPr id="118" name="object 118"/>
          <p:cNvSpPr/>
          <p:nvPr/>
        </p:nvSpPr>
        <p:spPr>
          <a:xfrm>
            <a:off x="7101717" y="4506467"/>
            <a:ext cx="271780" cy="532131"/>
          </a:xfrm>
          <a:custGeom>
            <a:avLst/>
            <a:gdLst/>
            <a:ahLst/>
            <a:cxnLst/>
            <a:rect l="l" t="t" r="r" b="b"/>
            <a:pathLst>
              <a:path w="271779" h="532129">
                <a:moveTo>
                  <a:pt x="0" y="0"/>
                </a:moveTo>
                <a:lnTo>
                  <a:pt x="271271" y="531875"/>
                </a:lnTo>
              </a:path>
            </a:pathLst>
          </a:custGeom>
          <a:ln w="10732">
            <a:solidFill>
              <a:srgbClr val="000000"/>
            </a:solidFill>
          </a:ln>
        </p:spPr>
        <p:txBody>
          <a:bodyPr wrap="square" lIns="0" tIns="0" rIns="0" bIns="0" rtlCol="0"/>
          <a:lstStyle/>
          <a:p>
            <a:endParaRPr/>
          </a:p>
        </p:txBody>
      </p:sp>
      <p:sp>
        <p:nvSpPr>
          <p:cNvPr id="119" name="object 119"/>
          <p:cNvSpPr/>
          <p:nvPr/>
        </p:nvSpPr>
        <p:spPr>
          <a:xfrm>
            <a:off x="7325746" y="5004816"/>
            <a:ext cx="86995" cy="108585"/>
          </a:xfrm>
          <a:custGeom>
            <a:avLst/>
            <a:gdLst/>
            <a:ahLst/>
            <a:cxnLst/>
            <a:rect l="l" t="t" r="r" b="b"/>
            <a:pathLst>
              <a:path w="86995" h="108585">
                <a:moveTo>
                  <a:pt x="86868" y="108204"/>
                </a:moveTo>
                <a:lnTo>
                  <a:pt x="85344" y="0"/>
                </a:lnTo>
                <a:lnTo>
                  <a:pt x="0" y="44196"/>
                </a:lnTo>
                <a:lnTo>
                  <a:pt x="86868" y="108204"/>
                </a:lnTo>
                <a:close/>
              </a:path>
            </a:pathLst>
          </a:custGeom>
          <a:solidFill>
            <a:srgbClr val="000000"/>
          </a:solidFill>
        </p:spPr>
        <p:txBody>
          <a:bodyPr wrap="square" lIns="0" tIns="0" rIns="0" bIns="0" rtlCol="0"/>
          <a:lstStyle/>
          <a:p>
            <a:endParaRPr/>
          </a:p>
        </p:txBody>
      </p:sp>
      <p:sp>
        <p:nvSpPr>
          <p:cNvPr id="120" name="object 120"/>
          <p:cNvSpPr/>
          <p:nvPr/>
        </p:nvSpPr>
        <p:spPr>
          <a:xfrm>
            <a:off x="7138292" y="4462271"/>
            <a:ext cx="189230" cy="12700"/>
          </a:xfrm>
          <a:custGeom>
            <a:avLst/>
            <a:gdLst/>
            <a:ahLst/>
            <a:cxnLst/>
            <a:rect l="l" t="t" r="r" b="b"/>
            <a:pathLst>
              <a:path w="189229" h="12700">
                <a:moveTo>
                  <a:pt x="0" y="0"/>
                </a:moveTo>
                <a:lnTo>
                  <a:pt x="188975" y="12191"/>
                </a:lnTo>
              </a:path>
            </a:pathLst>
          </a:custGeom>
          <a:ln w="10732">
            <a:solidFill>
              <a:srgbClr val="000000"/>
            </a:solidFill>
          </a:ln>
        </p:spPr>
        <p:txBody>
          <a:bodyPr wrap="square" lIns="0" tIns="0" rIns="0" bIns="0" rtlCol="0"/>
          <a:lstStyle/>
          <a:p>
            <a:endParaRPr/>
          </a:p>
        </p:txBody>
      </p:sp>
      <p:sp>
        <p:nvSpPr>
          <p:cNvPr id="121" name="object 121"/>
          <p:cNvSpPr/>
          <p:nvPr/>
        </p:nvSpPr>
        <p:spPr>
          <a:xfrm>
            <a:off x="7312031" y="4425696"/>
            <a:ext cx="100965" cy="96520"/>
          </a:xfrm>
          <a:custGeom>
            <a:avLst/>
            <a:gdLst/>
            <a:ahLst/>
            <a:cxnLst/>
            <a:rect l="l" t="t" r="r" b="b"/>
            <a:pathLst>
              <a:path w="100965" h="96520">
                <a:moveTo>
                  <a:pt x="100584" y="54864"/>
                </a:moveTo>
                <a:lnTo>
                  <a:pt x="7620" y="0"/>
                </a:lnTo>
                <a:lnTo>
                  <a:pt x="0" y="96012"/>
                </a:lnTo>
                <a:lnTo>
                  <a:pt x="100584" y="54864"/>
                </a:lnTo>
                <a:close/>
              </a:path>
            </a:pathLst>
          </a:custGeom>
          <a:solidFill>
            <a:srgbClr val="000000"/>
          </a:solidFill>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2AFB747-81BA-4DF1-8EF8-612FC668BDBB}" type="slidenum">
              <a:rPr lang="en-US" altLang="en-US">
                <a:solidFill>
                  <a:srgbClr val="000000"/>
                </a:solidFill>
              </a:rPr>
              <a:pPr>
                <a:defRPr/>
              </a:pPr>
              <a:t>70</a:t>
            </a:fld>
            <a:endParaRPr lang="en-US" altLang="en-US">
              <a:solidFill>
                <a:srgbClr val="000000"/>
              </a:solidFill>
            </a:endParaRPr>
          </a:p>
        </p:txBody>
      </p:sp>
      <p:sp>
        <p:nvSpPr>
          <p:cNvPr id="439298" name="Rectangle 2"/>
          <p:cNvSpPr>
            <a:spLocks noGrp="1" noChangeArrowheads="1"/>
          </p:cNvSpPr>
          <p:nvPr>
            <p:ph type="body" idx="1"/>
          </p:nvPr>
        </p:nvSpPr>
        <p:spPr>
          <a:xfrm>
            <a:off x="445558" y="503767"/>
            <a:ext cx="7218045" cy="587728"/>
          </a:xfrm>
        </p:spPr>
        <p:txBody>
          <a:bodyPr/>
          <a:lstStyle/>
          <a:p>
            <a:pPr marL="0" indent="0" eaLnBrk="1" hangingPunct="1">
              <a:lnSpc>
                <a:spcPct val="90000"/>
              </a:lnSpc>
              <a:buNone/>
              <a:defRPr/>
            </a:pPr>
            <a:r>
              <a:rPr lang="en-US" altLang="zh-TW" b="1" smtClean="0">
                <a:solidFill>
                  <a:srgbClr val="CC3300"/>
                </a:solidFill>
                <a:latin typeface="Times New Roman" pitchFamily="18" charset="0"/>
                <a:ea typeface="新細明體" pitchFamily="18" charset="-120"/>
              </a:rPr>
              <a:t>2. </a:t>
            </a:r>
            <a:r>
              <a:rPr lang="en-US" altLang="zh-TW" b="1" i="1" smtClean="0">
                <a:solidFill>
                  <a:srgbClr val="990000"/>
                </a:solidFill>
                <a:latin typeface="Times New Roman" pitchFamily="18" charset="0"/>
                <a:ea typeface="新細明體" pitchFamily="18" charset="-120"/>
                <a:cs typeface="Times New Roman" pitchFamily="18" charset="0"/>
              </a:rPr>
              <a:t>Quan hệ kết tập </a:t>
            </a:r>
            <a:r>
              <a:rPr lang="en-US" altLang="zh-TW" sz="2500" b="1" i="1">
                <a:solidFill>
                  <a:srgbClr val="000000"/>
                </a:solidFill>
                <a:latin typeface="Times New Roman" pitchFamily="18" charset="0"/>
                <a:ea typeface="新細明體" pitchFamily="18" charset="-120"/>
                <a:cs typeface="Times New Roman" pitchFamily="18" charset="0"/>
              </a:rPr>
              <a:t>(</a:t>
            </a:r>
            <a:r>
              <a:rPr lang="en-US" altLang="zh-TW" sz="2700" i="1">
                <a:solidFill>
                  <a:srgbClr val="000000"/>
                </a:solidFill>
                <a:latin typeface="Times New Roman" pitchFamily="18" charset="0"/>
                <a:ea typeface="新細明體" pitchFamily="18" charset="-120"/>
                <a:cs typeface="Times New Roman" pitchFamily="18" charset="0"/>
              </a:rPr>
              <a:t>Aggregation</a:t>
            </a:r>
            <a:r>
              <a:rPr lang="en-US" altLang="zh-TW" sz="2500" b="1" i="1">
                <a:solidFill>
                  <a:srgbClr val="000000"/>
                </a:solidFill>
                <a:latin typeface="Times New Roman" pitchFamily="18" charset="0"/>
                <a:ea typeface="新細明體" pitchFamily="18" charset="-120"/>
                <a:cs typeface="Times New Roman" pitchFamily="18" charset="0"/>
              </a:rPr>
              <a:t>)</a:t>
            </a:r>
            <a:r>
              <a:rPr lang="en-US" altLang="zh-TW" b="1" smtClean="0">
                <a:solidFill>
                  <a:srgbClr val="990000"/>
                </a:solidFill>
                <a:latin typeface="Times New Roman" pitchFamily="18" charset="0"/>
                <a:ea typeface="新細明體" pitchFamily="18" charset="-120"/>
              </a:rPr>
              <a:t> </a:t>
            </a:r>
          </a:p>
          <a:p>
            <a:pPr marL="564785" indent="-564785" eaLnBrk="1" hangingPunct="1">
              <a:lnSpc>
                <a:spcPct val="90000"/>
              </a:lnSpc>
              <a:buNone/>
              <a:defRPr/>
            </a:pPr>
            <a:r>
              <a:rPr lang="en-US" altLang="zh-TW" sz="3000" i="1">
                <a:solidFill>
                  <a:srgbClr val="000000"/>
                </a:solidFill>
                <a:latin typeface="Times New Roman" pitchFamily="18" charset="0"/>
                <a:ea typeface="新細明體" pitchFamily="18" charset="-120"/>
                <a:cs typeface="Times New Roman" pitchFamily="18" charset="0"/>
              </a:rPr>
              <a:t>	</a:t>
            </a:r>
            <a:r>
              <a:rPr lang="en-US" altLang="zh-TW" sz="2100">
                <a:solidFill>
                  <a:srgbClr val="000000"/>
                </a:solidFill>
                <a:latin typeface="Times New Roman" pitchFamily="18" charset="0"/>
                <a:ea typeface="新細明體" pitchFamily="18" charset="-120"/>
                <a:cs typeface="Times New Roman" pitchFamily="18" charset="0"/>
              </a:rPr>
              <a:t>                                    </a:t>
            </a:r>
          </a:p>
        </p:txBody>
      </p:sp>
      <p:sp>
        <p:nvSpPr>
          <p:cNvPr id="43012" name="Rectangle 4"/>
          <p:cNvSpPr>
            <a:spLocks noChangeArrowheads="1"/>
          </p:cNvSpPr>
          <p:nvPr/>
        </p:nvSpPr>
        <p:spPr bwMode="auto">
          <a:xfrm>
            <a:off x="3196881" y="3274483"/>
            <a:ext cx="10693400"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spAutoFit/>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3013" name="Rectangle 31"/>
          <p:cNvSpPr>
            <a:spLocks noChangeArrowheads="1"/>
          </p:cNvSpPr>
          <p:nvPr/>
        </p:nvSpPr>
        <p:spPr bwMode="auto">
          <a:xfrm>
            <a:off x="445558" y="1427340"/>
            <a:ext cx="9980507" cy="5382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spAutoFit/>
          </a:bodyPr>
          <a:lstStyle/>
          <a:p>
            <a:pPr algn="just" defTabSz="1042782" fontAlgn="base">
              <a:lnSpc>
                <a:spcPct val="150000"/>
              </a:lnSpc>
              <a:spcBef>
                <a:spcPct val="35000"/>
              </a:spcBef>
              <a:spcAft>
                <a:spcPct val="20000"/>
              </a:spcAft>
              <a:tabLst>
                <a:tab pos="780201" algn="l"/>
              </a:tabLst>
            </a:pPr>
            <a:r>
              <a:rPr kumimoji="1" lang="en-US" sz="2700" b="1" i="1">
                <a:solidFill>
                  <a:srgbClr val="000000"/>
                </a:solidFill>
                <a:latin typeface="Times New Roman" pitchFamily="18" charset="0"/>
                <a:ea typeface="宋体" pitchFamily="2" charset="-122"/>
                <a:cs typeface="Times New Roman" pitchFamily="18" charset="0"/>
              </a:rPr>
              <a:t>- Kết tập </a:t>
            </a:r>
            <a:r>
              <a:rPr kumimoji="1" lang="en-US" sz="2700">
                <a:solidFill>
                  <a:srgbClr val="000000"/>
                </a:solidFill>
                <a:latin typeface="Times New Roman" pitchFamily="18" charset="0"/>
                <a:ea typeface="宋体" pitchFamily="2" charset="-122"/>
                <a:cs typeface="Times New Roman" pitchFamily="18" charset="0"/>
              </a:rPr>
              <a:t>là một loại của quan hệ kết hợp, tập trung thể hiện quan hệ giữa tổng thể và bộ phận (</a:t>
            </a:r>
            <a:r>
              <a:rPr kumimoji="1" lang="en-US" sz="2700" i="1">
                <a:solidFill>
                  <a:srgbClr val="000000"/>
                </a:solidFill>
                <a:latin typeface="Times New Roman" pitchFamily="18" charset="0"/>
                <a:ea typeface="宋体" pitchFamily="2" charset="-122"/>
                <a:cs typeface="Times New Roman" pitchFamily="18" charset="0"/>
              </a:rPr>
              <a:t>Whole / part</a:t>
            </a:r>
            <a:r>
              <a:rPr kumimoji="1" lang="en-US" sz="2700">
                <a:solidFill>
                  <a:srgbClr val="000000"/>
                </a:solidFill>
                <a:latin typeface="Times New Roman" pitchFamily="18" charset="0"/>
                <a:ea typeface="宋体" pitchFamily="2" charset="-122"/>
                <a:cs typeface="Times New Roman" pitchFamily="18" charset="0"/>
              </a:rPr>
              <a:t>). </a:t>
            </a:r>
          </a:p>
          <a:p>
            <a:pPr algn="just" defTabSz="1042782" fontAlgn="base">
              <a:lnSpc>
                <a:spcPct val="150000"/>
              </a:lnSpc>
              <a:spcBef>
                <a:spcPct val="35000"/>
              </a:spcBef>
              <a:spcAft>
                <a:spcPct val="20000"/>
              </a:spcAft>
              <a:tabLst>
                <a:tab pos="780201" algn="l"/>
              </a:tabLst>
            </a:pPr>
            <a:r>
              <a:rPr kumimoji="1" lang="en-US" sz="2700" b="1" i="1">
                <a:solidFill>
                  <a:srgbClr val="000000"/>
                </a:solidFill>
                <a:latin typeface="Times New Roman" pitchFamily="18" charset="0"/>
                <a:ea typeface="宋体" pitchFamily="2" charset="-122"/>
                <a:cs typeface="Times New Roman" pitchFamily="18" charset="0"/>
              </a:rPr>
              <a:t>- Kết tập </a:t>
            </a:r>
            <a:r>
              <a:rPr kumimoji="1" lang="en-US" sz="2700">
                <a:solidFill>
                  <a:srgbClr val="000000"/>
                </a:solidFill>
                <a:latin typeface="Times New Roman" pitchFamily="18" charset="0"/>
                <a:ea typeface="宋体" pitchFamily="2" charset="-122"/>
                <a:cs typeface="Times New Roman" pitchFamily="18" charset="0"/>
              </a:rPr>
              <a:t>thường biểu diễn cho quan hệ “</a:t>
            </a:r>
            <a:r>
              <a:rPr kumimoji="1" lang="en-US" sz="2700" i="1">
                <a:solidFill>
                  <a:srgbClr val="000000"/>
                </a:solidFill>
                <a:latin typeface="Times New Roman" pitchFamily="18" charset="0"/>
                <a:ea typeface="宋体" pitchFamily="2" charset="-122"/>
                <a:cs typeface="Times New Roman" pitchFamily="18" charset="0"/>
              </a:rPr>
              <a:t>có</a:t>
            </a:r>
            <a:r>
              <a:rPr kumimoji="1" lang="en-US" sz="2700">
                <a:solidFill>
                  <a:srgbClr val="000000"/>
                </a:solidFill>
                <a:latin typeface="Times New Roman" pitchFamily="18" charset="0"/>
                <a:ea typeface="宋体" pitchFamily="2" charset="-122"/>
                <a:cs typeface="Times New Roman" pitchFamily="18" charset="0"/>
              </a:rPr>
              <a:t>” (</a:t>
            </a:r>
            <a:r>
              <a:rPr kumimoji="1" lang="en-US" sz="2700" i="1">
                <a:solidFill>
                  <a:srgbClr val="000000"/>
                </a:solidFill>
                <a:latin typeface="Times New Roman" pitchFamily="18" charset="0"/>
                <a:ea typeface="宋体" pitchFamily="2" charset="-122"/>
                <a:cs typeface="Times New Roman" pitchFamily="18" charset="0"/>
              </a:rPr>
              <a:t>has-a</a:t>
            </a:r>
            <a:r>
              <a:rPr kumimoji="1" lang="en-US" sz="2700">
                <a:solidFill>
                  <a:srgbClr val="000000"/>
                </a:solidFill>
                <a:latin typeface="Times New Roman" pitchFamily="18" charset="0"/>
                <a:ea typeface="宋体" pitchFamily="2" charset="-122"/>
                <a:cs typeface="Times New Roman" pitchFamily="18" charset="0"/>
              </a:rPr>
              <a:t>), “</a:t>
            </a:r>
            <a:r>
              <a:rPr kumimoji="1" lang="en-US" sz="2700" i="1">
                <a:solidFill>
                  <a:srgbClr val="000000"/>
                </a:solidFill>
                <a:latin typeface="Times New Roman" pitchFamily="18" charset="0"/>
                <a:ea typeface="宋体" pitchFamily="2" charset="-122"/>
                <a:cs typeface="Times New Roman" pitchFamily="18" charset="0"/>
              </a:rPr>
              <a:t>là bộ phận của</a:t>
            </a:r>
            <a:r>
              <a:rPr kumimoji="1" lang="en-US" sz="2700">
                <a:solidFill>
                  <a:srgbClr val="000000"/>
                </a:solidFill>
                <a:latin typeface="Times New Roman" pitchFamily="18" charset="0"/>
                <a:ea typeface="宋体" pitchFamily="2" charset="-122"/>
                <a:cs typeface="Times New Roman" pitchFamily="18" charset="0"/>
              </a:rPr>
              <a:t>” (is-</a:t>
            </a:r>
            <a:r>
              <a:rPr kumimoji="1" lang="en-US" sz="2700" i="1">
                <a:solidFill>
                  <a:srgbClr val="000000"/>
                </a:solidFill>
                <a:latin typeface="Times New Roman" pitchFamily="18" charset="0"/>
                <a:ea typeface="宋体" pitchFamily="2" charset="-122"/>
                <a:cs typeface="Times New Roman" pitchFamily="18" charset="0"/>
              </a:rPr>
              <a:t>a-part-of</a:t>
            </a:r>
            <a:r>
              <a:rPr kumimoji="1" lang="en-US" sz="2700">
                <a:solidFill>
                  <a:srgbClr val="000000"/>
                </a:solidFill>
                <a:latin typeface="Times New Roman" pitchFamily="18" charset="0"/>
                <a:ea typeface="宋体" pitchFamily="2" charset="-122"/>
                <a:cs typeface="Times New Roman" pitchFamily="18" charset="0"/>
              </a:rPr>
              <a:t>), hoặc “</a:t>
            </a:r>
            <a:r>
              <a:rPr kumimoji="1" lang="en-US" sz="2700" i="1">
                <a:solidFill>
                  <a:srgbClr val="000000"/>
                </a:solidFill>
                <a:latin typeface="Times New Roman" pitchFamily="18" charset="0"/>
                <a:ea typeface="宋体" pitchFamily="2" charset="-122"/>
                <a:cs typeface="Times New Roman" pitchFamily="18" charset="0"/>
              </a:rPr>
              <a:t>bao gồm</a:t>
            </a:r>
            <a:r>
              <a:rPr kumimoji="1" lang="en-US" sz="2700">
                <a:solidFill>
                  <a:srgbClr val="000000"/>
                </a:solidFill>
                <a:latin typeface="Times New Roman" pitchFamily="18" charset="0"/>
                <a:ea typeface="宋体" pitchFamily="2" charset="-122"/>
                <a:cs typeface="Times New Roman" pitchFamily="18" charset="0"/>
              </a:rPr>
              <a:t>” (</a:t>
            </a:r>
            <a:r>
              <a:rPr kumimoji="1" lang="en-US" sz="2700" i="1">
                <a:solidFill>
                  <a:srgbClr val="000000"/>
                </a:solidFill>
                <a:latin typeface="Times New Roman" pitchFamily="18" charset="0"/>
                <a:ea typeface="宋体" pitchFamily="2" charset="-122"/>
                <a:cs typeface="Times New Roman" pitchFamily="18" charset="0"/>
              </a:rPr>
              <a:t>contains</a:t>
            </a:r>
            <a:r>
              <a:rPr kumimoji="1" lang="en-US" sz="2700">
                <a:solidFill>
                  <a:srgbClr val="000000"/>
                </a:solidFill>
                <a:latin typeface="Times New Roman" pitchFamily="18" charset="0"/>
                <a:ea typeface="宋体" pitchFamily="2" charset="-122"/>
                <a:cs typeface="Times New Roman" pitchFamily="18" charset="0"/>
              </a:rPr>
              <a:t>)</a:t>
            </a:r>
          </a:p>
          <a:p>
            <a:pPr algn="just" defTabSz="1042782" fontAlgn="base">
              <a:lnSpc>
                <a:spcPct val="150000"/>
              </a:lnSpc>
              <a:spcBef>
                <a:spcPct val="35000"/>
              </a:spcBef>
              <a:spcAft>
                <a:spcPct val="20000"/>
              </a:spcAft>
              <a:tabLst>
                <a:tab pos="780201" algn="l"/>
              </a:tabLst>
            </a:pPr>
            <a:r>
              <a:rPr kumimoji="1" lang="en-US" sz="2700">
                <a:solidFill>
                  <a:srgbClr val="000000"/>
                </a:solidFill>
                <a:latin typeface="Times New Roman" pitchFamily="18" charset="0"/>
                <a:ea typeface="宋体" pitchFamily="2" charset="-122"/>
                <a:cs typeface="Times New Roman" pitchFamily="18" charset="0"/>
              </a:rPr>
              <a:t>- Người ta chia quan hệ kết tập thành 2 loại:</a:t>
            </a:r>
          </a:p>
          <a:p>
            <a:pPr algn="just" defTabSz="1042782" eaLnBrk="0" fontAlgn="base" hangingPunct="0">
              <a:lnSpc>
                <a:spcPct val="150000"/>
              </a:lnSpc>
              <a:spcBef>
                <a:spcPct val="35000"/>
              </a:spcBef>
              <a:spcAft>
                <a:spcPct val="20000"/>
              </a:spcAft>
              <a:tabLst>
                <a:tab pos="780201" algn="l"/>
              </a:tabLst>
            </a:pPr>
            <a:r>
              <a:rPr kumimoji="1" lang="en-US" sz="2700" b="1">
                <a:solidFill>
                  <a:srgbClr val="000000"/>
                </a:solidFill>
                <a:latin typeface="Times New Roman" pitchFamily="18" charset="0"/>
                <a:ea typeface="宋体" pitchFamily="2" charset="-122"/>
                <a:cs typeface="Times New Roman" pitchFamily="18" charset="0"/>
              </a:rPr>
              <a:t>+ Kết tập chia sẻ </a:t>
            </a:r>
            <a:r>
              <a:rPr kumimoji="1" lang="en-US" sz="2700">
                <a:solidFill>
                  <a:srgbClr val="000000"/>
                </a:solidFill>
                <a:latin typeface="Times New Roman" pitchFamily="18" charset="0"/>
                <a:ea typeface="宋体" pitchFamily="2" charset="-122"/>
                <a:cs typeface="Times New Roman" pitchFamily="18" charset="0"/>
              </a:rPr>
              <a:t>(</a:t>
            </a:r>
            <a:r>
              <a:rPr kumimoji="1" lang="en-US" sz="2700" i="1">
                <a:solidFill>
                  <a:srgbClr val="000000"/>
                </a:solidFill>
                <a:latin typeface="Times New Roman" pitchFamily="18" charset="0"/>
                <a:ea typeface="宋体" pitchFamily="2" charset="-122"/>
                <a:cs typeface="Times New Roman" pitchFamily="18" charset="0"/>
              </a:rPr>
              <a:t>Shared Aggregation</a:t>
            </a:r>
            <a:r>
              <a:rPr kumimoji="1" lang="en-US" sz="2700">
                <a:solidFill>
                  <a:srgbClr val="000000"/>
                </a:solidFill>
                <a:latin typeface="Times New Roman" pitchFamily="18" charset="0"/>
                <a:ea typeface="宋体" pitchFamily="2" charset="-122"/>
                <a:cs typeface="Times New Roman" pitchFamily="18" charset="0"/>
              </a:rPr>
              <a:t>)</a:t>
            </a:r>
          </a:p>
          <a:p>
            <a:pPr defTabSz="1042782" eaLnBrk="0" fontAlgn="base" hangingPunct="0">
              <a:lnSpc>
                <a:spcPct val="150000"/>
              </a:lnSpc>
              <a:spcBef>
                <a:spcPct val="35000"/>
              </a:spcBef>
              <a:spcAft>
                <a:spcPct val="20000"/>
              </a:spcAft>
              <a:tabLst>
                <a:tab pos="780201" algn="l"/>
              </a:tabLst>
            </a:pPr>
            <a:r>
              <a:rPr kumimoji="1" lang="en-US" sz="2700" b="1">
                <a:solidFill>
                  <a:srgbClr val="000000"/>
                </a:solidFill>
                <a:latin typeface="Times New Roman" pitchFamily="18" charset="0"/>
                <a:ea typeface="宋体" pitchFamily="2" charset="-122"/>
                <a:cs typeface="Times New Roman" pitchFamily="18" charset="0"/>
              </a:rPr>
              <a:t>+ Kết tập hợp thành hay quan hệ hợp thành </a:t>
            </a:r>
            <a:r>
              <a:rPr kumimoji="1" lang="en-US" sz="2700">
                <a:solidFill>
                  <a:srgbClr val="000000"/>
                </a:solidFill>
                <a:latin typeface="Times New Roman" pitchFamily="18" charset="0"/>
                <a:ea typeface="宋体" pitchFamily="2" charset="-122"/>
                <a:cs typeface="Times New Roman" pitchFamily="18" charset="0"/>
              </a:rPr>
              <a:t>(</a:t>
            </a:r>
            <a:r>
              <a:rPr kumimoji="1" lang="en-US" sz="2700" i="1">
                <a:solidFill>
                  <a:srgbClr val="000000"/>
                </a:solidFill>
                <a:latin typeface="Times New Roman" pitchFamily="18" charset="0"/>
                <a:ea typeface="宋体" pitchFamily="2" charset="-122"/>
                <a:cs typeface="Times New Roman" pitchFamily="18" charset="0"/>
              </a:rPr>
              <a:t>Composition</a:t>
            </a:r>
            <a:r>
              <a:rPr kumimoji="1" lang="en-US" sz="2700">
                <a:solidFill>
                  <a:srgbClr val="000000"/>
                </a:solidFill>
                <a:latin typeface="Times New Roman" pitchFamily="18" charset="0"/>
                <a:ea typeface="宋体" pitchFamily="2" charset="-122"/>
                <a:cs typeface="Times New Roman" pitchFamily="18" charset="0"/>
              </a:rPr>
              <a:t>).</a:t>
            </a:r>
            <a:r>
              <a:rPr kumimoji="1" lang="en-US" sz="2700">
                <a:solidFill>
                  <a:srgbClr val="000000"/>
                </a:solidFill>
                <a:latin typeface="Times New Roman" pitchFamily="18" charset="0"/>
                <a:ea typeface="宋体" pitchFamily="2" charset="-122"/>
              </a:rPr>
              <a:t> </a:t>
            </a:r>
          </a:p>
        </p:txBody>
      </p:sp>
    </p:spTree>
    <p:extLst>
      <p:ext uri="{BB962C8B-B14F-4D97-AF65-F5344CB8AC3E}">
        <p14:creationId xmlns:p14="http://schemas.microsoft.com/office/powerpoint/2010/main" val="1357617073"/>
      </p:ext>
    </p:extLst>
  </p:cSld>
  <p:clrMapOvr>
    <a:masterClrMapping/>
  </p:clrMapOvr>
  <p:transition>
    <p:random/>
    <p:sndAc>
      <p:stSnd>
        <p:snd r:embed="rId3" name="projctor.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fld id="{0867CF4E-EE8C-497E-ACA2-04DECDA7CD38}" type="slidenum">
              <a:rPr lang="en-US" altLang="en-US">
                <a:solidFill>
                  <a:srgbClr val="000000"/>
                </a:solidFill>
              </a:rPr>
              <a:pPr>
                <a:defRPr/>
              </a:pPr>
              <a:t>71</a:t>
            </a:fld>
            <a:endParaRPr lang="en-US" altLang="en-US">
              <a:solidFill>
                <a:srgbClr val="000000"/>
              </a:solidFill>
            </a:endParaRPr>
          </a:p>
        </p:txBody>
      </p:sp>
      <p:sp>
        <p:nvSpPr>
          <p:cNvPr id="428034" name="Rectangle 2"/>
          <p:cNvSpPr>
            <a:spLocks noGrp="1" noChangeArrowheads="1"/>
          </p:cNvSpPr>
          <p:nvPr>
            <p:ph type="body" idx="1"/>
          </p:nvPr>
        </p:nvSpPr>
        <p:spPr>
          <a:xfrm>
            <a:off x="395433" y="587728"/>
            <a:ext cx="9674185" cy="2602794"/>
          </a:xfrm>
        </p:spPr>
        <p:txBody>
          <a:bodyPr/>
          <a:lstStyle/>
          <a:p>
            <a:pPr marL="0" indent="0" algn="just" eaLnBrk="1" hangingPunct="1">
              <a:lnSpc>
                <a:spcPct val="150000"/>
              </a:lnSpc>
              <a:buNone/>
              <a:defRPr/>
            </a:pPr>
            <a:r>
              <a:rPr lang="en-US" altLang="zh-TW" b="1" smtClean="0">
                <a:solidFill>
                  <a:srgbClr val="CC3300"/>
                </a:solidFill>
                <a:latin typeface="Times New Roman" pitchFamily="18" charset="0"/>
                <a:ea typeface="新細明體" pitchFamily="18" charset="-120"/>
              </a:rPr>
              <a:t>2.1. </a:t>
            </a:r>
            <a:r>
              <a:rPr lang="en-US" altLang="zh-TW" b="1" smtClean="0">
                <a:solidFill>
                  <a:srgbClr val="990000"/>
                </a:solidFill>
                <a:latin typeface="Times New Roman" pitchFamily="18" charset="0"/>
                <a:ea typeface="新細明體" pitchFamily="18" charset="-120"/>
                <a:cs typeface="Times New Roman" pitchFamily="18" charset="0"/>
              </a:rPr>
              <a:t>Kết tập chia sẻ</a:t>
            </a:r>
            <a:r>
              <a:rPr lang="en-US" altLang="zh-TW" b="1" smtClean="0">
                <a:solidFill>
                  <a:srgbClr val="CC3300"/>
                </a:solidFill>
                <a:latin typeface="Times New Roman" pitchFamily="18" charset="0"/>
                <a:ea typeface="新細明體" pitchFamily="18" charset="-120"/>
              </a:rPr>
              <a:t>: </a:t>
            </a:r>
          </a:p>
          <a:p>
            <a:pPr marL="0" indent="0" algn="just" eaLnBrk="1" hangingPunct="1">
              <a:lnSpc>
                <a:spcPct val="150000"/>
              </a:lnSpc>
              <a:buFont typeface="Wingdings" pitchFamily="2" charset="2"/>
              <a:buChar char="o"/>
              <a:defRPr/>
            </a:pPr>
            <a:r>
              <a:rPr lang="en-US" altLang="zh-TW" sz="3000" b="1">
                <a:solidFill>
                  <a:srgbClr val="000000"/>
                </a:solidFill>
                <a:latin typeface="Times New Roman" pitchFamily="18" charset="0"/>
                <a:ea typeface="新細明體" pitchFamily="18" charset="-120"/>
                <a:cs typeface="Times New Roman" pitchFamily="18" charset="0"/>
              </a:rPr>
              <a:t> Quan hệ </a:t>
            </a:r>
            <a:r>
              <a:rPr lang="en-US" altLang="zh-TW" sz="3000" b="1" i="1">
                <a:solidFill>
                  <a:srgbClr val="000000"/>
                </a:solidFill>
                <a:latin typeface="Times New Roman" pitchFamily="18" charset="0"/>
                <a:ea typeface="新細明體" pitchFamily="18" charset="-120"/>
                <a:cs typeface="Times New Roman" pitchFamily="18" charset="0"/>
              </a:rPr>
              <a:t>kết tập chia sẻ</a:t>
            </a:r>
            <a:r>
              <a:rPr lang="en-US" altLang="zh-TW" sz="3000" b="1">
                <a:solidFill>
                  <a:srgbClr val="000000"/>
                </a:solidFill>
                <a:latin typeface="Times New Roman" pitchFamily="18" charset="0"/>
                <a:ea typeface="新細明體" pitchFamily="18" charset="-120"/>
                <a:cs typeface="Times New Roman" pitchFamily="18" charset="0"/>
              </a:rPr>
              <a:t> </a:t>
            </a:r>
            <a:r>
              <a:rPr lang="en-US" altLang="zh-TW" sz="3000" i="1">
                <a:solidFill>
                  <a:srgbClr val="000000"/>
                </a:solidFill>
                <a:latin typeface="Times New Roman" pitchFamily="18" charset="0"/>
                <a:ea typeface="新細明體" pitchFamily="18" charset="-120"/>
                <a:cs typeface="Times New Roman" pitchFamily="18" charset="0"/>
              </a:rPr>
              <a:t>là loại kết tập, trong đó phía bộ phận có thể tham gia vào nhiều phía tổng thể.</a:t>
            </a:r>
            <a:r>
              <a:rPr lang="en-US" altLang="zh-TW" i="1" smtClean="0">
                <a:solidFill>
                  <a:srgbClr val="000000"/>
                </a:solidFill>
                <a:latin typeface="Times New Roman" pitchFamily="18" charset="0"/>
                <a:ea typeface="新細明體" pitchFamily="18" charset="-120"/>
                <a:cs typeface="Times New Roman" pitchFamily="18" charset="0"/>
              </a:rPr>
              <a:t>  </a:t>
            </a:r>
            <a:r>
              <a:rPr lang="en-US" altLang="zh-TW" i="1" smtClean="0">
                <a:latin typeface="Times New Roman" pitchFamily="18" charset="0"/>
                <a:ea typeface="新細明體" pitchFamily="18" charset="-120"/>
              </a:rPr>
              <a:t> </a:t>
            </a:r>
          </a:p>
          <a:p>
            <a:pPr marL="564785" indent="-564785" eaLnBrk="1" hangingPunct="1">
              <a:buNone/>
              <a:defRPr/>
            </a:pPr>
            <a:endParaRPr lang="en-US" altLang="zh-TW" b="1" smtClean="0">
              <a:solidFill>
                <a:srgbClr val="CC3300"/>
              </a:solidFill>
              <a:latin typeface="Times New Roman" pitchFamily="18" charset="0"/>
              <a:ea typeface="新細明體" pitchFamily="18" charset="-120"/>
            </a:endParaRPr>
          </a:p>
        </p:txBody>
      </p:sp>
      <p:grpSp>
        <p:nvGrpSpPr>
          <p:cNvPr id="44036" name="Group 11"/>
          <p:cNvGrpSpPr>
            <a:grpSpLocks/>
          </p:cNvGrpSpPr>
          <p:nvPr/>
        </p:nvGrpSpPr>
        <p:grpSpPr bwMode="auto">
          <a:xfrm>
            <a:off x="1604010" y="3610329"/>
            <a:ext cx="6861598" cy="2350911"/>
            <a:chOff x="3130" y="2418"/>
            <a:chExt cx="5510" cy="736"/>
          </a:xfrm>
        </p:grpSpPr>
        <p:grpSp>
          <p:nvGrpSpPr>
            <p:cNvPr id="44037" name="Group 12"/>
            <p:cNvGrpSpPr>
              <a:grpSpLocks/>
            </p:cNvGrpSpPr>
            <p:nvPr/>
          </p:nvGrpSpPr>
          <p:grpSpPr bwMode="auto">
            <a:xfrm>
              <a:off x="3130" y="2653"/>
              <a:ext cx="5510" cy="501"/>
              <a:chOff x="3130" y="2653"/>
              <a:chExt cx="5510" cy="501"/>
            </a:xfrm>
          </p:grpSpPr>
          <p:sp>
            <p:nvSpPr>
              <p:cNvPr id="44039" name="Text Box 13"/>
              <p:cNvSpPr txBox="1">
                <a:spLocks noChangeArrowheads="1"/>
              </p:cNvSpPr>
              <p:nvPr/>
            </p:nvSpPr>
            <p:spPr bwMode="auto">
              <a:xfrm>
                <a:off x="7149" y="2653"/>
                <a:ext cx="1491" cy="50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endParaRPr lang="en-US" sz="1300" b="1">
                  <a:solidFill>
                    <a:srgbClr val="000000"/>
                  </a:solidFill>
                  <a:latin typeface="Times New Roman" pitchFamily="18" charset="0"/>
                </a:endParaRPr>
              </a:p>
              <a:p>
                <a:pPr algn="ctr" defTabSz="1042782" fontAlgn="base">
                  <a:spcBef>
                    <a:spcPct val="0"/>
                  </a:spcBef>
                  <a:spcAft>
                    <a:spcPct val="0"/>
                  </a:spcAft>
                </a:pPr>
                <a:endParaRPr lang="en-US" sz="1300" b="1">
                  <a:solidFill>
                    <a:srgbClr val="000000"/>
                  </a:solidFill>
                  <a:latin typeface="Times New Roman" pitchFamily="18" charset="0"/>
                </a:endParaRPr>
              </a:p>
              <a:p>
                <a:pPr algn="ctr" defTabSz="1042782" fontAlgn="base">
                  <a:spcBef>
                    <a:spcPct val="0"/>
                  </a:spcBef>
                  <a:spcAft>
                    <a:spcPct val="0"/>
                  </a:spcAft>
                </a:pPr>
                <a:r>
                  <a:rPr lang="en-US" sz="1700" b="1">
                    <a:solidFill>
                      <a:srgbClr val="000000"/>
                    </a:solidFill>
                    <a:latin typeface="Times New Roman" pitchFamily="18" charset="0"/>
                  </a:rPr>
                  <a:t>NhanVien</a:t>
                </a:r>
              </a:p>
            </p:txBody>
          </p:sp>
          <p:sp>
            <p:nvSpPr>
              <p:cNvPr id="44040" name="Text Box 14"/>
              <p:cNvSpPr txBox="1">
                <a:spLocks noChangeArrowheads="1"/>
              </p:cNvSpPr>
              <p:nvPr/>
            </p:nvSpPr>
            <p:spPr bwMode="auto">
              <a:xfrm>
                <a:off x="3130" y="2653"/>
                <a:ext cx="1491" cy="50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endParaRPr lang="en-US" sz="1300" b="1">
                  <a:solidFill>
                    <a:srgbClr val="000000"/>
                  </a:solidFill>
                  <a:latin typeface="Times New Roman" pitchFamily="18" charset="0"/>
                </a:endParaRPr>
              </a:p>
              <a:p>
                <a:pPr algn="ctr" defTabSz="1042782" fontAlgn="base">
                  <a:spcBef>
                    <a:spcPct val="0"/>
                  </a:spcBef>
                  <a:spcAft>
                    <a:spcPct val="0"/>
                  </a:spcAft>
                </a:pPr>
                <a:endParaRPr lang="en-US" sz="1700" b="1">
                  <a:solidFill>
                    <a:srgbClr val="000000"/>
                  </a:solidFill>
                  <a:latin typeface="Times New Roman" pitchFamily="18" charset="0"/>
                </a:endParaRPr>
              </a:p>
              <a:p>
                <a:pPr algn="ctr" defTabSz="1042782" fontAlgn="base">
                  <a:spcBef>
                    <a:spcPct val="0"/>
                  </a:spcBef>
                  <a:spcAft>
                    <a:spcPct val="0"/>
                  </a:spcAft>
                </a:pPr>
                <a:r>
                  <a:rPr lang="en-US" sz="1700" b="1">
                    <a:solidFill>
                      <a:srgbClr val="000000"/>
                    </a:solidFill>
                    <a:latin typeface="Times New Roman" pitchFamily="18" charset="0"/>
                  </a:rPr>
                  <a:t>DuAn</a:t>
                </a:r>
              </a:p>
            </p:txBody>
          </p:sp>
          <p:sp>
            <p:nvSpPr>
              <p:cNvPr id="44041" name="AutoShape 15"/>
              <p:cNvSpPr>
                <a:spLocks noChangeArrowheads="1"/>
              </p:cNvSpPr>
              <p:nvPr/>
            </p:nvSpPr>
            <p:spPr bwMode="auto">
              <a:xfrm>
                <a:off x="4621" y="2841"/>
                <a:ext cx="219" cy="143"/>
              </a:xfrm>
              <a:prstGeom prst="flowChartDecision">
                <a:avLst/>
              </a:prstGeom>
              <a:solidFill>
                <a:srgbClr val="FFFFFF"/>
              </a:solidFill>
              <a:ln w="9525">
                <a:solidFill>
                  <a:srgbClr val="000000"/>
                </a:solidFill>
                <a:miter lim="800000"/>
                <a:headEnd/>
                <a:tailEnd/>
              </a:ln>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4042" name="Line 16"/>
              <p:cNvSpPr>
                <a:spLocks noChangeShapeType="1"/>
              </p:cNvSpPr>
              <p:nvPr/>
            </p:nvSpPr>
            <p:spPr bwMode="auto">
              <a:xfrm>
                <a:off x="4840" y="2916"/>
                <a:ext cx="23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44038" name="Text Box 17"/>
            <p:cNvSpPr txBox="1">
              <a:spLocks noChangeArrowheads="1"/>
            </p:cNvSpPr>
            <p:nvPr/>
          </p:nvSpPr>
          <p:spPr bwMode="auto">
            <a:xfrm>
              <a:off x="4424" y="2418"/>
              <a:ext cx="1009"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300">
                  <a:solidFill>
                    <a:srgbClr val="000000"/>
                  </a:solidFill>
                  <a:latin typeface="Times New Roman" pitchFamily="18" charset="0"/>
                </a:rPr>
                <a:t>   </a:t>
              </a:r>
            </a:p>
            <a:p>
              <a:pPr defTabSz="1042782" fontAlgn="base">
                <a:spcBef>
                  <a:spcPct val="0"/>
                </a:spcBef>
                <a:spcAft>
                  <a:spcPct val="0"/>
                </a:spcAft>
              </a:pPr>
              <a:endParaRPr lang="en-US" sz="1300">
                <a:solidFill>
                  <a:srgbClr val="000000"/>
                </a:solidFill>
                <a:latin typeface="Times New Roman" pitchFamily="18" charset="0"/>
              </a:endParaRPr>
            </a:p>
            <a:p>
              <a:pPr defTabSz="1042782" fontAlgn="base">
                <a:spcBef>
                  <a:spcPct val="0"/>
                </a:spcBef>
                <a:spcAft>
                  <a:spcPct val="0"/>
                </a:spcAft>
              </a:pPr>
              <a:endParaRPr lang="en-US" sz="1300">
                <a:solidFill>
                  <a:srgbClr val="000000"/>
                </a:solidFill>
                <a:latin typeface="Times New Roman" pitchFamily="18" charset="0"/>
              </a:endParaRPr>
            </a:p>
            <a:p>
              <a:pPr defTabSz="1042782" fontAlgn="base">
                <a:spcBef>
                  <a:spcPct val="0"/>
                </a:spcBef>
                <a:spcAft>
                  <a:spcPct val="0"/>
                </a:spcAft>
              </a:pPr>
              <a:endParaRPr lang="en-US" sz="1300">
                <a:solidFill>
                  <a:srgbClr val="000000"/>
                </a:solidFill>
                <a:latin typeface="Times New Roman" pitchFamily="18" charset="0"/>
              </a:endParaRPr>
            </a:p>
            <a:p>
              <a:pPr defTabSz="1042782" fontAlgn="base">
                <a:spcBef>
                  <a:spcPct val="0"/>
                </a:spcBef>
                <a:spcAft>
                  <a:spcPct val="0"/>
                </a:spcAft>
              </a:pPr>
              <a:r>
                <a:rPr lang="en-US" sz="1300">
                  <a:solidFill>
                    <a:srgbClr val="000000"/>
                  </a:solidFill>
                  <a:latin typeface="Times New Roman" pitchFamily="18" charset="0"/>
                </a:rPr>
                <a:t>         0.. 2</a:t>
              </a:r>
            </a:p>
          </p:txBody>
        </p:sp>
      </p:grpSp>
    </p:spTree>
    <p:extLst>
      <p:ext uri="{BB962C8B-B14F-4D97-AF65-F5344CB8AC3E}">
        <p14:creationId xmlns:p14="http://schemas.microsoft.com/office/powerpoint/2010/main" val="2764701191"/>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28034">
                                            <p:txEl>
                                              <p:pRg st="0" end="0"/>
                                            </p:txEl>
                                          </p:spTgt>
                                        </p:tgtEl>
                                        <p:attrNameLst>
                                          <p:attrName>style.visibility</p:attrName>
                                        </p:attrNameLst>
                                      </p:cBhvr>
                                      <p:to>
                                        <p:strVal val="visible"/>
                                      </p:to>
                                    </p:set>
                                    <p:anim calcmode="lin" valueType="num">
                                      <p:cBhvr additive="base">
                                        <p:cTn id="7" dur="500" fill="hold"/>
                                        <p:tgtEl>
                                          <p:spTgt spid="42803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803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28034">
                                            <p:txEl>
                                              <p:pRg st="1" end="1"/>
                                            </p:txEl>
                                          </p:spTgt>
                                        </p:tgtEl>
                                        <p:attrNameLst>
                                          <p:attrName>style.visibility</p:attrName>
                                        </p:attrNameLst>
                                      </p:cBhvr>
                                      <p:to>
                                        <p:strVal val="visible"/>
                                      </p:to>
                                    </p:set>
                                    <p:anim calcmode="lin" valueType="num">
                                      <p:cBhvr additive="base">
                                        <p:cTn id="12" dur="500" fill="hold"/>
                                        <p:tgtEl>
                                          <p:spTgt spid="428034">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2803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build="p" bldLvl="3" autoUpdateAnimBg="0" advAuto="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pPr>
              <a:defRPr/>
            </a:pPr>
            <a:fld id="{0362964B-1FCA-42F4-BF39-7A8F71EFF444}" type="slidenum">
              <a:rPr lang="en-US" altLang="en-US">
                <a:solidFill>
                  <a:srgbClr val="000000"/>
                </a:solidFill>
              </a:rPr>
              <a:pPr>
                <a:defRPr/>
              </a:pPr>
              <a:t>72</a:t>
            </a:fld>
            <a:endParaRPr lang="en-US" altLang="en-US">
              <a:solidFill>
                <a:srgbClr val="000000"/>
              </a:solidFill>
            </a:endParaRPr>
          </a:p>
        </p:txBody>
      </p:sp>
      <p:sp>
        <p:nvSpPr>
          <p:cNvPr id="442370" name="Rectangle 2"/>
          <p:cNvSpPr>
            <a:spLocks noGrp="1" noChangeArrowheads="1"/>
          </p:cNvSpPr>
          <p:nvPr>
            <p:ph type="body" idx="1"/>
          </p:nvPr>
        </p:nvSpPr>
        <p:spPr>
          <a:xfrm>
            <a:off x="445558" y="335846"/>
            <a:ext cx="9624060" cy="3106561"/>
          </a:xfrm>
        </p:spPr>
        <p:txBody>
          <a:bodyPr/>
          <a:lstStyle/>
          <a:p>
            <a:pPr marL="0" indent="0" algn="just" eaLnBrk="1" hangingPunct="1">
              <a:lnSpc>
                <a:spcPct val="150000"/>
              </a:lnSpc>
              <a:buNone/>
              <a:defRPr/>
            </a:pPr>
            <a:r>
              <a:rPr lang="en-US" altLang="zh-TW" sz="3000" b="1">
                <a:solidFill>
                  <a:srgbClr val="CC3300"/>
                </a:solidFill>
                <a:latin typeface="Times New Roman" pitchFamily="18" charset="0"/>
                <a:ea typeface="新細明體" pitchFamily="18" charset="-120"/>
              </a:rPr>
              <a:t>2.2. Hợp thành: </a:t>
            </a:r>
          </a:p>
          <a:p>
            <a:pPr marL="0" indent="0" algn="just" eaLnBrk="1" hangingPunct="1">
              <a:lnSpc>
                <a:spcPct val="150000"/>
              </a:lnSpc>
              <a:buFont typeface="Wingdings" pitchFamily="2" charset="2"/>
              <a:buChar char="o"/>
              <a:defRPr/>
            </a:pPr>
            <a:r>
              <a:rPr lang="en-US" altLang="zh-TW" sz="2500" b="1">
                <a:solidFill>
                  <a:srgbClr val="000000"/>
                </a:solidFill>
                <a:latin typeface="Times New Roman" pitchFamily="18" charset="0"/>
                <a:ea typeface="新細明體" pitchFamily="18" charset="-120"/>
                <a:cs typeface="Times New Roman" pitchFamily="18" charset="0"/>
              </a:rPr>
              <a:t> Quan hệ hợp thành </a:t>
            </a:r>
            <a:r>
              <a:rPr lang="en-US" altLang="zh-TW" sz="2500" i="1">
                <a:solidFill>
                  <a:srgbClr val="000000"/>
                </a:solidFill>
                <a:latin typeface="Times New Roman" pitchFamily="18" charset="0"/>
                <a:ea typeface="新細明體" pitchFamily="18" charset="-120"/>
                <a:cs typeface="Times New Roman" pitchFamily="18" charset="0"/>
              </a:rPr>
              <a:t>chỉ ra một vật có chứa một số bộ phận và các bộ phận đó tồn tại vật lý bên trong vật tổng thể. Do vậy khi thực hiện huỷ bỏ, thiết lập mới bên tổng thể thì các bộ phận bên thành phần cũng sẽ bị huỷ bỏ hoặc phải được bổ sung. </a:t>
            </a:r>
            <a:r>
              <a:rPr lang="en-US" altLang="zh-TW" sz="3000" i="1">
                <a:solidFill>
                  <a:srgbClr val="000000"/>
                </a:solidFill>
                <a:latin typeface="Times New Roman" pitchFamily="18" charset="0"/>
                <a:ea typeface="新細明體" pitchFamily="18" charset="-120"/>
                <a:cs typeface="Times New Roman" pitchFamily="18" charset="0"/>
              </a:rPr>
              <a:t>  </a:t>
            </a:r>
            <a:r>
              <a:rPr lang="en-US" altLang="zh-TW" sz="3000" i="1">
                <a:latin typeface="Times New Roman" pitchFamily="18" charset="0"/>
                <a:ea typeface="新細明體" pitchFamily="18" charset="-120"/>
              </a:rPr>
              <a:t> </a:t>
            </a:r>
          </a:p>
          <a:p>
            <a:pPr marL="564785" indent="-564785" eaLnBrk="1" hangingPunct="1">
              <a:lnSpc>
                <a:spcPct val="90000"/>
              </a:lnSpc>
              <a:buNone/>
              <a:defRPr/>
            </a:pPr>
            <a:endParaRPr lang="en-US" altLang="zh-TW" sz="3000" b="1">
              <a:solidFill>
                <a:srgbClr val="CC3300"/>
              </a:solidFill>
              <a:latin typeface="Times New Roman" pitchFamily="18" charset="0"/>
              <a:ea typeface="新細明體" pitchFamily="18" charset="-120"/>
            </a:endParaRPr>
          </a:p>
        </p:txBody>
      </p:sp>
      <p:grpSp>
        <p:nvGrpSpPr>
          <p:cNvPr id="45060" name="Group 11"/>
          <p:cNvGrpSpPr>
            <a:grpSpLocks/>
          </p:cNvGrpSpPr>
          <p:nvPr/>
        </p:nvGrpSpPr>
        <p:grpSpPr bwMode="auto">
          <a:xfrm>
            <a:off x="980229" y="3694290"/>
            <a:ext cx="8465608" cy="2938639"/>
            <a:chOff x="2566" y="2100"/>
            <a:chExt cx="7649" cy="2695"/>
          </a:xfrm>
        </p:grpSpPr>
        <p:grpSp>
          <p:nvGrpSpPr>
            <p:cNvPr id="45061" name="Group 12"/>
            <p:cNvGrpSpPr>
              <a:grpSpLocks/>
            </p:cNvGrpSpPr>
            <p:nvPr/>
          </p:nvGrpSpPr>
          <p:grpSpPr bwMode="auto">
            <a:xfrm>
              <a:off x="2566" y="2588"/>
              <a:ext cx="2203" cy="2091"/>
              <a:chOff x="2968" y="7250"/>
              <a:chExt cx="2203" cy="2091"/>
            </a:xfrm>
          </p:grpSpPr>
          <p:sp>
            <p:nvSpPr>
              <p:cNvPr id="45080" name="Text Box 13"/>
              <p:cNvSpPr txBox="1">
                <a:spLocks noChangeArrowheads="1"/>
              </p:cNvSpPr>
              <p:nvPr/>
            </p:nvSpPr>
            <p:spPr bwMode="auto">
              <a:xfrm>
                <a:off x="2968" y="7250"/>
                <a:ext cx="2203" cy="209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300">
                    <a:solidFill>
                      <a:srgbClr val="000000"/>
                    </a:solidFill>
                    <a:latin typeface="Times New Roman" pitchFamily="18" charset="0"/>
                  </a:rPr>
                  <a:t>Window</a:t>
                </a:r>
              </a:p>
            </p:txBody>
          </p:sp>
          <p:sp>
            <p:nvSpPr>
              <p:cNvPr id="45081" name="Line 14"/>
              <p:cNvSpPr>
                <a:spLocks noChangeShapeType="1"/>
              </p:cNvSpPr>
              <p:nvPr/>
            </p:nvSpPr>
            <p:spPr bwMode="auto">
              <a:xfrm>
                <a:off x="2968" y="7628"/>
                <a:ext cx="22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5082" name="Text Box 15"/>
              <p:cNvSpPr txBox="1">
                <a:spLocks noChangeArrowheads="1"/>
              </p:cNvSpPr>
              <p:nvPr/>
            </p:nvSpPr>
            <p:spPr bwMode="auto">
              <a:xfrm>
                <a:off x="3130" y="8214"/>
                <a:ext cx="1790" cy="41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400">
                    <a:solidFill>
                      <a:srgbClr val="000000"/>
                    </a:solidFill>
                    <a:latin typeface="Times New Roman" pitchFamily="18" charset="0"/>
                  </a:rPr>
                  <a:t>Menu  </a:t>
                </a:r>
                <a:r>
                  <a:rPr lang="en-US" sz="1400" baseline="30000">
                    <a:solidFill>
                      <a:srgbClr val="000000"/>
                    </a:solidFill>
                    <a:latin typeface="Times New Roman" pitchFamily="18" charset="0"/>
                  </a:rPr>
                  <a:t>*</a:t>
                </a:r>
              </a:p>
            </p:txBody>
          </p:sp>
          <p:sp>
            <p:nvSpPr>
              <p:cNvPr id="45083" name="Text Box 16"/>
              <p:cNvSpPr txBox="1">
                <a:spLocks noChangeArrowheads="1"/>
              </p:cNvSpPr>
              <p:nvPr/>
            </p:nvSpPr>
            <p:spPr bwMode="auto">
              <a:xfrm>
                <a:off x="3130" y="7703"/>
                <a:ext cx="1790" cy="41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500">
                    <a:solidFill>
                      <a:srgbClr val="000000"/>
                    </a:solidFill>
                    <a:latin typeface="Times New Roman" pitchFamily="18" charset="0"/>
                  </a:rPr>
                  <a:t>Text  </a:t>
                </a:r>
                <a:r>
                  <a:rPr lang="en-US" sz="1500" baseline="30000">
                    <a:solidFill>
                      <a:srgbClr val="000000"/>
                    </a:solidFill>
                    <a:latin typeface="Times New Roman" pitchFamily="18" charset="0"/>
                  </a:rPr>
                  <a:t>*</a:t>
                </a:r>
              </a:p>
            </p:txBody>
          </p:sp>
          <p:sp>
            <p:nvSpPr>
              <p:cNvPr id="45084" name="Text Box 17"/>
              <p:cNvSpPr txBox="1">
                <a:spLocks noChangeArrowheads="1"/>
              </p:cNvSpPr>
              <p:nvPr/>
            </p:nvSpPr>
            <p:spPr bwMode="auto">
              <a:xfrm>
                <a:off x="3130" y="8690"/>
                <a:ext cx="1790" cy="41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400">
                    <a:solidFill>
                      <a:srgbClr val="000000"/>
                    </a:solidFill>
                    <a:latin typeface="Times New Roman" pitchFamily="18" charset="0"/>
                  </a:rPr>
                  <a:t>DialogBox  </a:t>
                </a:r>
                <a:r>
                  <a:rPr lang="en-US" sz="1400" baseline="30000">
                    <a:solidFill>
                      <a:srgbClr val="000000"/>
                    </a:solidFill>
                    <a:latin typeface="Times New Roman" pitchFamily="18" charset="0"/>
                  </a:rPr>
                  <a:t>*</a:t>
                </a:r>
              </a:p>
            </p:txBody>
          </p:sp>
        </p:grpSp>
        <p:grpSp>
          <p:nvGrpSpPr>
            <p:cNvPr id="45062" name="Group 18"/>
            <p:cNvGrpSpPr>
              <a:grpSpLocks/>
            </p:cNvGrpSpPr>
            <p:nvPr/>
          </p:nvGrpSpPr>
          <p:grpSpPr bwMode="auto">
            <a:xfrm>
              <a:off x="5067" y="2100"/>
              <a:ext cx="5148" cy="2695"/>
              <a:chOff x="5067" y="2100"/>
              <a:chExt cx="5148" cy="2695"/>
            </a:xfrm>
          </p:grpSpPr>
          <p:sp>
            <p:nvSpPr>
              <p:cNvPr id="45063" name="Line 19"/>
              <p:cNvSpPr>
                <a:spLocks noChangeShapeType="1"/>
              </p:cNvSpPr>
              <p:nvPr/>
            </p:nvSpPr>
            <p:spPr bwMode="auto">
              <a:xfrm>
                <a:off x="6783" y="3541"/>
                <a:ext cx="1919"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45064" name="Group 20"/>
              <p:cNvGrpSpPr>
                <a:grpSpLocks/>
              </p:cNvGrpSpPr>
              <p:nvPr/>
            </p:nvGrpSpPr>
            <p:grpSpPr bwMode="auto">
              <a:xfrm>
                <a:off x="5067" y="2100"/>
                <a:ext cx="5148" cy="2695"/>
                <a:chOff x="5298" y="6614"/>
                <a:chExt cx="5148" cy="2695"/>
              </a:xfrm>
            </p:grpSpPr>
            <p:grpSp>
              <p:nvGrpSpPr>
                <p:cNvPr id="45065" name="Group 21"/>
                <p:cNvGrpSpPr>
                  <a:grpSpLocks/>
                </p:cNvGrpSpPr>
                <p:nvPr/>
              </p:nvGrpSpPr>
              <p:grpSpPr bwMode="auto">
                <a:xfrm>
                  <a:off x="5298" y="7796"/>
                  <a:ext cx="1710" cy="501"/>
                  <a:chOff x="3130" y="10518"/>
                  <a:chExt cx="1710" cy="501"/>
                </a:xfrm>
              </p:grpSpPr>
              <p:sp>
                <p:nvSpPr>
                  <p:cNvPr id="45078" name="Text Box 22"/>
                  <p:cNvSpPr txBox="1">
                    <a:spLocks noChangeArrowheads="1"/>
                  </p:cNvSpPr>
                  <p:nvPr/>
                </p:nvSpPr>
                <p:spPr bwMode="auto">
                  <a:xfrm>
                    <a:off x="3130" y="10518"/>
                    <a:ext cx="1491" cy="50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700" b="1">
                        <a:solidFill>
                          <a:srgbClr val="000000"/>
                        </a:solidFill>
                        <a:latin typeface="Times New Roman" pitchFamily="18" charset="0"/>
                      </a:rPr>
                      <a:t>Window</a:t>
                    </a:r>
                  </a:p>
                </p:txBody>
              </p:sp>
              <p:sp>
                <p:nvSpPr>
                  <p:cNvPr id="45079" name="AutoShape 23"/>
                  <p:cNvSpPr>
                    <a:spLocks noChangeArrowheads="1"/>
                  </p:cNvSpPr>
                  <p:nvPr/>
                </p:nvSpPr>
                <p:spPr bwMode="auto">
                  <a:xfrm>
                    <a:off x="4621" y="10706"/>
                    <a:ext cx="219" cy="143"/>
                  </a:xfrm>
                  <a:prstGeom prst="flowChartDecision">
                    <a:avLst/>
                  </a:prstGeom>
                  <a:solidFill>
                    <a:srgbClr val="000000"/>
                  </a:solidFill>
                  <a:ln w="9525">
                    <a:solidFill>
                      <a:srgbClr val="000000"/>
                    </a:solidFill>
                    <a:miter lim="800000"/>
                    <a:headEnd/>
                    <a:tailEnd/>
                  </a:ln>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45066" name="Text Box 24"/>
                <p:cNvSpPr txBox="1">
                  <a:spLocks noChangeArrowheads="1"/>
                </p:cNvSpPr>
                <p:nvPr/>
              </p:nvSpPr>
              <p:spPr bwMode="auto">
                <a:xfrm>
                  <a:off x="8927" y="7796"/>
                  <a:ext cx="1491" cy="50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700" b="1">
                      <a:solidFill>
                        <a:srgbClr val="000000"/>
                      </a:solidFill>
                      <a:latin typeface="Times New Roman" pitchFamily="18" charset="0"/>
                    </a:rPr>
                    <a:t>Menu</a:t>
                  </a:r>
                </a:p>
              </p:txBody>
            </p:sp>
            <p:sp>
              <p:nvSpPr>
                <p:cNvPr id="45067" name="Text Box 25"/>
                <p:cNvSpPr txBox="1">
                  <a:spLocks noChangeArrowheads="1"/>
                </p:cNvSpPr>
                <p:nvPr/>
              </p:nvSpPr>
              <p:spPr bwMode="auto">
                <a:xfrm>
                  <a:off x="8152" y="7561"/>
                  <a:ext cx="1009"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300">
                      <a:solidFill>
                        <a:srgbClr val="000000"/>
                      </a:solidFill>
                      <a:latin typeface="Times New Roman" pitchFamily="18" charset="0"/>
                    </a:rPr>
                    <a:t>      *</a:t>
                  </a:r>
                </a:p>
              </p:txBody>
            </p:sp>
            <p:grpSp>
              <p:nvGrpSpPr>
                <p:cNvPr id="45068" name="Group 26"/>
                <p:cNvGrpSpPr>
                  <a:grpSpLocks/>
                </p:cNvGrpSpPr>
                <p:nvPr/>
              </p:nvGrpSpPr>
              <p:grpSpPr bwMode="auto">
                <a:xfrm>
                  <a:off x="8180" y="8573"/>
                  <a:ext cx="2266" cy="736"/>
                  <a:chOff x="8542" y="7561"/>
                  <a:chExt cx="2266" cy="736"/>
                </a:xfrm>
              </p:grpSpPr>
              <p:sp>
                <p:nvSpPr>
                  <p:cNvPr id="45076" name="Text Box 27"/>
                  <p:cNvSpPr txBox="1">
                    <a:spLocks noChangeArrowheads="1"/>
                  </p:cNvSpPr>
                  <p:nvPr/>
                </p:nvSpPr>
                <p:spPr bwMode="auto">
                  <a:xfrm>
                    <a:off x="9317" y="7796"/>
                    <a:ext cx="1491" cy="50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700" b="1">
                        <a:solidFill>
                          <a:srgbClr val="000000"/>
                        </a:solidFill>
                        <a:latin typeface="Times New Roman" pitchFamily="18" charset="0"/>
                      </a:rPr>
                      <a:t>DialogBox</a:t>
                    </a:r>
                  </a:p>
                </p:txBody>
              </p:sp>
              <p:sp>
                <p:nvSpPr>
                  <p:cNvPr id="45077" name="Text Box 28"/>
                  <p:cNvSpPr txBox="1">
                    <a:spLocks noChangeArrowheads="1"/>
                  </p:cNvSpPr>
                  <p:nvPr/>
                </p:nvSpPr>
                <p:spPr bwMode="auto">
                  <a:xfrm>
                    <a:off x="8542" y="7561"/>
                    <a:ext cx="1009"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300">
                        <a:solidFill>
                          <a:srgbClr val="000000"/>
                        </a:solidFill>
                        <a:latin typeface="Times New Roman" pitchFamily="18" charset="0"/>
                      </a:rPr>
                      <a:t>     *</a:t>
                    </a:r>
                  </a:p>
                </p:txBody>
              </p:sp>
            </p:grpSp>
            <p:grpSp>
              <p:nvGrpSpPr>
                <p:cNvPr id="45069" name="Group 29"/>
                <p:cNvGrpSpPr>
                  <a:grpSpLocks/>
                </p:cNvGrpSpPr>
                <p:nvPr/>
              </p:nvGrpSpPr>
              <p:grpSpPr bwMode="auto">
                <a:xfrm>
                  <a:off x="8162" y="6614"/>
                  <a:ext cx="2266" cy="736"/>
                  <a:chOff x="8542" y="7561"/>
                  <a:chExt cx="2266" cy="736"/>
                </a:xfrm>
              </p:grpSpPr>
              <p:sp>
                <p:nvSpPr>
                  <p:cNvPr id="45074" name="Text Box 30"/>
                  <p:cNvSpPr txBox="1">
                    <a:spLocks noChangeArrowheads="1"/>
                  </p:cNvSpPr>
                  <p:nvPr/>
                </p:nvSpPr>
                <p:spPr bwMode="auto">
                  <a:xfrm>
                    <a:off x="9317" y="7796"/>
                    <a:ext cx="1491" cy="50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defTabSz="1042782" fontAlgn="base">
                      <a:spcBef>
                        <a:spcPct val="0"/>
                      </a:spcBef>
                      <a:spcAft>
                        <a:spcPct val="0"/>
                      </a:spcAft>
                    </a:pPr>
                    <a:r>
                      <a:rPr lang="en-US" sz="1700" b="1">
                        <a:solidFill>
                          <a:srgbClr val="000000"/>
                        </a:solidFill>
                        <a:latin typeface="Times New Roman" pitchFamily="18" charset="0"/>
                      </a:rPr>
                      <a:t>Text</a:t>
                    </a:r>
                  </a:p>
                </p:txBody>
              </p:sp>
              <p:sp>
                <p:nvSpPr>
                  <p:cNvPr id="45075" name="Text Box 31"/>
                  <p:cNvSpPr txBox="1">
                    <a:spLocks noChangeArrowheads="1"/>
                  </p:cNvSpPr>
                  <p:nvPr/>
                </p:nvSpPr>
                <p:spPr bwMode="auto">
                  <a:xfrm>
                    <a:off x="8542" y="7561"/>
                    <a:ext cx="1009"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300">
                        <a:solidFill>
                          <a:srgbClr val="000000"/>
                        </a:solidFill>
                        <a:latin typeface="Times New Roman" pitchFamily="18" charset="0"/>
                      </a:rPr>
                      <a:t>      *</a:t>
                    </a:r>
                  </a:p>
                </p:txBody>
              </p:sp>
            </p:grpSp>
            <p:sp>
              <p:nvSpPr>
                <p:cNvPr id="45070" name="Line 32"/>
                <p:cNvSpPr>
                  <a:spLocks noChangeShapeType="1"/>
                </p:cNvSpPr>
                <p:nvPr/>
              </p:nvSpPr>
              <p:spPr bwMode="auto">
                <a:xfrm>
                  <a:off x="7826" y="7115"/>
                  <a:ext cx="0" cy="1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5071" name="Line 33"/>
                <p:cNvSpPr>
                  <a:spLocks noChangeShapeType="1"/>
                </p:cNvSpPr>
                <p:nvPr/>
              </p:nvSpPr>
              <p:spPr bwMode="auto">
                <a:xfrm>
                  <a:off x="7826" y="9103"/>
                  <a:ext cx="11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5072" name="Line 34"/>
                <p:cNvSpPr>
                  <a:spLocks noChangeShapeType="1"/>
                </p:cNvSpPr>
                <p:nvPr/>
              </p:nvSpPr>
              <p:spPr bwMode="auto">
                <a:xfrm>
                  <a:off x="7842" y="7102"/>
                  <a:ext cx="11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5073" name="Text Box 35"/>
                <p:cNvSpPr txBox="1">
                  <a:spLocks noChangeArrowheads="1"/>
                </p:cNvSpPr>
                <p:nvPr/>
              </p:nvSpPr>
              <p:spPr bwMode="auto">
                <a:xfrm>
                  <a:off x="6713" y="7561"/>
                  <a:ext cx="1257"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fontAlgn="base">
                    <a:spcBef>
                      <a:spcPct val="0"/>
                    </a:spcBef>
                    <a:spcAft>
                      <a:spcPct val="0"/>
                    </a:spcAft>
                  </a:pPr>
                  <a:r>
                    <a:rPr lang="en-US" sz="1700">
                      <a:solidFill>
                        <a:srgbClr val="000000"/>
                      </a:solidFill>
                      <a:latin typeface="Times New Roman" pitchFamily="18" charset="0"/>
                    </a:rPr>
                    <a:t>      chứa</a:t>
                  </a:r>
                </a:p>
              </p:txBody>
            </p:sp>
          </p:grpSp>
        </p:grpSp>
      </p:grpSp>
    </p:spTree>
    <p:extLst>
      <p:ext uri="{BB962C8B-B14F-4D97-AF65-F5344CB8AC3E}">
        <p14:creationId xmlns:p14="http://schemas.microsoft.com/office/powerpoint/2010/main" val="37638614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42370">
                                            <p:txEl>
                                              <p:pRg st="0" end="0"/>
                                            </p:txEl>
                                          </p:spTgt>
                                        </p:tgtEl>
                                        <p:attrNameLst>
                                          <p:attrName>style.visibility</p:attrName>
                                        </p:attrNameLst>
                                      </p:cBhvr>
                                      <p:to>
                                        <p:strVal val="visible"/>
                                      </p:to>
                                    </p:set>
                                    <p:anim calcmode="lin" valueType="num">
                                      <p:cBhvr additive="base">
                                        <p:cTn id="7" dur="500" fill="hold"/>
                                        <p:tgtEl>
                                          <p:spTgt spid="44237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237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42370">
                                            <p:txEl>
                                              <p:pRg st="1" end="1"/>
                                            </p:txEl>
                                          </p:spTgt>
                                        </p:tgtEl>
                                        <p:attrNameLst>
                                          <p:attrName>style.visibility</p:attrName>
                                        </p:attrNameLst>
                                      </p:cBhvr>
                                      <p:to>
                                        <p:strVal val="visible"/>
                                      </p:to>
                                    </p:set>
                                    <p:anim calcmode="lin" valueType="num">
                                      <p:cBhvr additive="base">
                                        <p:cTn id="12" dur="500" fill="hold"/>
                                        <p:tgtEl>
                                          <p:spTgt spid="442370">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4237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build="p" bldLvl="3" autoUpdateAnimBg="0" advAuto="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2DC07E7B-E976-4C7D-A6F4-BEE61755D740}" type="slidenum">
              <a:rPr lang="en-US" altLang="en-US">
                <a:solidFill>
                  <a:srgbClr val="000000"/>
                </a:solidFill>
              </a:rPr>
              <a:pPr>
                <a:defRPr/>
              </a:pPr>
              <a:t>73</a:t>
            </a:fld>
            <a:endParaRPr lang="en-US" altLang="en-US">
              <a:solidFill>
                <a:srgbClr val="000000"/>
              </a:solidFill>
            </a:endParaRPr>
          </a:p>
        </p:txBody>
      </p:sp>
      <p:sp>
        <p:nvSpPr>
          <p:cNvPr id="46083" name="Rectangle 2"/>
          <p:cNvSpPr>
            <a:spLocks noGrp="1" noChangeArrowheads="1"/>
          </p:cNvSpPr>
          <p:nvPr>
            <p:ph type="title"/>
          </p:nvPr>
        </p:nvSpPr>
        <p:spPr>
          <a:xfrm>
            <a:off x="534670" y="83961"/>
            <a:ext cx="9624060" cy="755650"/>
          </a:xfrm>
        </p:spPr>
        <p:txBody>
          <a:bodyPr/>
          <a:lstStyle/>
          <a:p>
            <a:pPr eaLnBrk="1" hangingPunct="1"/>
            <a:r>
              <a:rPr lang="en-US" altLang="zh-TW" sz="4100" b="1">
                <a:solidFill>
                  <a:srgbClr val="CC3300"/>
                </a:solidFill>
                <a:latin typeface="Times New Roman" pitchFamily="18" charset="0"/>
                <a:ea typeface="新細明體" pitchFamily="18" charset="-120"/>
                <a:cs typeface="Times New Roman" pitchFamily="18" charset="0"/>
              </a:rPr>
              <a:t>Quan hệ hợp thành (Compositions)</a:t>
            </a:r>
            <a:endParaRPr lang="en-US" sz="4100" b="1">
              <a:solidFill>
                <a:srgbClr val="CC3300"/>
              </a:solidFill>
              <a:latin typeface="Times New Roman" pitchFamily="18" charset="0"/>
              <a:ea typeface="新細明體" pitchFamily="18" charset="-120"/>
              <a:cs typeface="Times New Roman" pitchFamily="18" charset="0"/>
            </a:endParaRPr>
          </a:p>
        </p:txBody>
      </p:sp>
      <p:sp>
        <p:nvSpPr>
          <p:cNvPr id="373763" name="Rectangle 3"/>
          <p:cNvSpPr>
            <a:spLocks noGrp="1" noChangeArrowheads="1"/>
          </p:cNvSpPr>
          <p:nvPr>
            <p:ph type="body" sz="half" idx="1"/>
          </p:nvPr>
        </p:nvSpPr>
        <p:spPr>
          <a:xfrm>
            <a:off x="623782" y="839611"/>
            <a:ext cx="9534948" cy="3862211"/>
          </a:xfrm>
          <a:ln>
            <a:solidFill>
              <a:srgbClr val="990000"/>
            </a:solidFill>
            <a:miter lim="800000"/>
            <a:headEnd/>
            <a:tailEnd/>
          </a:ln>
        </p:spPr>
        <p:txBody>
          <a:bodyPr/>
          <a:lstStyle/>
          <a:p>
            <a:pPr algn="just" eaLnBrk="1" hangingPunct="1">
              <a:lnSpc>
                <a:spcPts val="2737"/>
              </a:lnSpc>
              <a:spcBef>
                <a:spcPts val="684"/>
              </a:spcBef>
              <a:spcAft>
                <a:spcPts val="684"/>
              </a:spcAft>
            </a:pPr>
            <a:r>
              <a:rPr lang="en-US" altLang="zh-TW" sz="2500">
                <a:ea typeface="新細明體" pitchFamily="18" charset="-120"/>
              </a:rPr>
              <a:t>Hợp thành là trường hợp đặc biệt của kết tập :</a:t>
            </a:r>
          </a:p>
          <a:p>
            <a:pPr lvl="1" algn="just" eaLnBrk="1" hangingPunct="1">
              <a:lnSpc>
                <a:spcPts val="2737"/>
              </a:lnSpc>
              <a:spcBef>
                <a:spcPts val="684"/>
              </a:spcBef>
              <a:spcAft>
                <a:spcPts val="684"/>
              </a:spcAft>
            </a:pPr>
            <a:r>
              <a:rPr lang="en-US" altLang="zh-TW" sz="2100">
                <a:ea typeface="新細明體" pitchFamily="18" charset="-120"/>
              </a:rPr>
              <a:t>Đối tượng bộ phận chỉ thuộc 1 đối tượng tổng thể.</a:t>
            </a:r>
          </a:p>
          <a:p>
            <a:pPr lvl="1" algn="just" eaLnBrk="1" hangingPunct="1">
              <a:lnSpc>
                <a:spcPts val="2737"/>
              </a:lnSpc>
              <a:spcBef>
                <a:spcPts val="684"/>
              </a:spcBef>
              <a:spcAft>
                <a:spcPts val="684"/>
              </a:spcAft>
            </a:pPr>
            <a:r>
              <a:rPr lang="en-US" altLang="zh-TW" sz="2100">
                <a:ea typeface="新細明體" pitchFamily="18" charset="-120"/>
              </a:rPr>
              <a:t>Các bộ phận cùng sống, chết cùng thời gian với đối tượng tổng thể.</a:t>
            </a:r>
          </a:p>
          <a:p>
            <a:pPr algn="just" eaLnBrk="1" hangingPunct="1">
              <a:lnSpc>
                <a:spcPts val="2737"/>
              </a:lnSpc>
              <a:spcBef>
                <a:spcPts val="684"/>
              </a:spcBef>
              <a:spcAft>
                <a:spcPts val="684"/>
              </a:spcAft>
            </a:pPr>
            <a:r>
              <a:rPr lang="en-US" altLang="zh-TW" sz="2500" b="1">
                <a:ea typeface="新細明體" pitchFamily="18" charset="-120"/>
              </a:rPr>
              <a:t>Ví dụ</a:t>
            </a:r>
            <a:r>
              <a:rPr lang="en-US" altLang="zh-TW" sz="2500">
                <a:ea typeface="新細明體" pitchFamily="18" charset="-120"/>
              </a:rPr>
              <a:t>:</a:t>
            </a:r>
          </a:p>
          <a:p>
            <a:pPr lvl="1" algn="just" eaLnBrk="1" hangingPunct="1">
              <a:lnSpc>
                <a:spcPts val="2737"/>
              </a:lnSpc>
              <a:spcBef>
                <a:spcPts val="684"/>
              </a:spcBef>
              <a:spcAft>
                <a:spcPts val="684"/>
              </a:spcAft>
            </a:pPr>
            <a:r>
              <a:rPr lang="en-US" altLang="zh-TW" sz="2100" b="1">
                <a:ea typeface="新細明體" pitchFamily="18" charset="-120"/>
              </a:rPr>
              <a:t>Aggregation</a:t>
            </a:r>
            <a:r>
              <a:rPr lang="en-US" altLang="zh-TW" sz="2100">
                <a:ea typeface="新細明體" pitchFamily="18" charset="-120"/>
              </a:rPr>
              <a:t>: Một Công ty có nhiều nhân viên. Các nhân viên có thể thay đổi công ty làm việc.</a:t>
            </a:r>
          </a:p>
          <a:p>
            <a:pPr lvl="1" algn="just" eaLnBrk="1" hangingPunct="1">
              <a:lnSpc>
                <a:spcPts val="2737"/>
              </a:lnSpc>
              <a:spcBef>
                <a:spcPts val="684"/>
              </a:spcBef>
              <a:spcAft>
                <a:spcPts val="684"/>
              </a:spcAft>
            </a:pPr>
            <a:r>
              <a:rPr lang="en-US" altLang="zh-TW" sz="2100" b="1">
                <a:ea typeface="新細明體" pitchFamily="18" charset="-120"/>
              </a:rPr>
              <a:t>Composition</a:t>
            </a:r>
            <a:r>
              <a:rPr lang="en-US" altLang="zh-TW" sz="2100">
                <a:ea typeface="新細明體" pitchFamily="18" charset="-120"/>
              </a:rPr>
              <a:t>: Công ty có một số thuế. Mã số thuế luôn gắn chặt với Công ty, khi Công ty bị giải thể thì mã số thuế cũng bị hủy theo.</a:t>
            </a:r>
          </a:p>
        </p:txBody>
      </p:sp>
      <p:pic>
        <p:nvPicPr>
          <p:cNvPr id="46085"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93122" y="4785783"/>
            <a:ext cx="7485380" cy="2099028"/>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3730728798"/>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diamond(out)">
                                      <p:cBhvr>
                                        <p:cTn id="7" dur="2000"/>
                                        <p:tgtEl>
                                          <p:spTgt spid="373763">
                                            <p:txEl>
                                              <p:pRg st="0" end="0"/>
                                            </p:txEl>
                                          </p:spTgt>
                                        </p:tgtEl>
                                      </p:cBhvr>
                                    </p:animEffect>
                                  </p:childTnLst>
                                </p:cTn>
                              </p:par>
                              <p:par>
                                <p:cTn id="8" presetID="8" presetClass="entr" presetSubtype="32" fill="hold" grpId="0" nodeType="withEffect">
                                  <p:stCondLst>
                                    <p:cond delay="0"/>
                                  </p:stCondLst>
                                  <p:childTnLst>
                                    <p:set>
                                      <p:cBhvr>
                                        <p:cTn id="9" dur="1" fill="hold">
                                          <p:stCondLst>
                                            <p:cond delay="0"/>
                                          </p:stCondLst>
                                        </p:cTn>
                                        <p:tgtEl>
                                          <p:spTgt spid="373763">
                                            <p:txEl>
                                              <p:pRg st="1" end="1"/>
                                            </p:txEl>
                                          </p:spTgt>
                                        </p:tgtEl>
                                        <p:attrNameLst>
                                          <p:attrName>style.visibility</p:attrName>
                                        </p:attrNameLst>
                                      </p:cBhvr>
                                      <p:to>
                                        <p:strVal val="visible"/>
                                      </p:to>
                                    </p:set>
                                    <p:animEffect transition="in" filter="diamond(out)">
                                      <p:cBhvr>
                                        <p:cTn id="10" dur="2000"/>
                                        <p:tgtEl>
                                          <p:spTgt spid="373763">
                                            <p:txEl>
                                              <p:pRg st="1" end="1"/>
                                            </p:txEl>
                                          </p:spTgt>
                                        </p:tgtEl>
                                      </p:cBhvr>
                                    </p:animEffect>
                                  </p:childTnLst>
                                </p:cTn>
                              </p:par>
                              <p:par>
                                <p:cTn id="11" presetID="8" presetClass="entr" presetSubtype="32" fill="hold" grpId="0" nodeType="withEffect">
                                  <p:stCondLst>
                                    <p:cond delay="0"/>
                                  </p:stCondLst>
                                  <p:childTnLst>
                                    <p:set>
                                      <p:cBhvr>
                                        <p:cTn id="12" dur="1" fill="hold">
                                          <p:stCondLst>
                                            <p:cond delay="0"/>
                                          </p:stCondLst>
                                        </p:cTn>
                                        <p:tgtEl>
                                          <p:spTgt spid="373763">
                                            <p:txEl>
                                              <p:pRg st="2" end="2"/>
                                            </p:txEl>
                                          </p:spTgt>
                                        </p:tgtEl>
                                        <p:attrNameLst>
                                          <p:attrName>style.visibility</p:attrName>
                                        </p:attrNameLst>
                                      </p:cBhvr>
                                      <p:to>
                                        <p:strVal val="visible"/>
                                      </p:to>
                                    </p:set>
                                    <p:animEffect transition="in" filter="diamond(out)">
                                      <p:cBhvr>
                                        <p:cTn id="13" dur="2000"/>
                                        <p:tgtEl>
                                          <p:spTgt spid="3737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373763">
                                            <p:txEl>
                                              <p:pRg st="3" end="3"/>
                                            </p:txEl>
                                          </p:spTgt>
                                        </p:tgtEl>
                                        <p:attrNameLst>
                                          <p:attrName>style.visibility</p:attrName>
                                        </p:attrNameLst>
                                      </p:cBhvr>
                                      <p:to>
                                        <p:strVal val="visible"/>
                                      </p:to>
                                    </p:set>
                                    <p:animEffect transition="in" filter="diamond(out)">
                                      <p:cBhvr>
                                        <p:cTn id="18" dur="2000"/>
                                        <p:tgtEl>
                                          <p:spTgt spid="373763">
                                            <p:txEl>
                                              <p:pRg st="3" end="3"/>
                                            </p:txEl>
                                          </p:spTgt>
                                        </p:tgtEl>
                                      </p:cBhvr>
                                    </p:animEffect>
                                  </p:childTnLst>
                                </p:cTn>
                              </p:par>
                              <p:par>
                                <p:cTn id="19" presetID="8" presetClass="entr" presetSubtype="32" fill="hold" grpId="0" nodeType="withEffect">
                                  <p:stCondLst>
                                    <p:cond delay="0"/>
                                  </p:stCondLst>
                                  <p:childTnLst>
                                    <p:set>
                                      <p:cBhvr>
                                        <p:cTn id="20" dur="1" fill="hold">
                                          <p:stCondLst>
                                            <p:cond delay="0"/>
                                          </p:stCondLst>
                                        </p:cTn>
                                        <p:tgtEl>
                                          <p:spTgt spid="373763">
                                            <p:txEl>
                                              <p:pRg st="4" end="4"/>
                                            </p:txEl>
                                          </p:spTgt>
                                        </p:tgtEl>
                                        <p:attrNameLst>
                                          <p:attrName>style.visibility</p:attrName>
                                        </p:attrNameLst>
                                      </p:cBhvr>
                                      <p:to>
                                        <p:strVal val="visible"/>
                                      </p:to>
                                    </p:set>
                                    <p:animEffect transition="in" filter="diamond(out)">
                                      <p:cBhvr>
                                        <p:cTn id="21" dur="2000"/>
                                        <p:tgtEl>
                                          <p:spTgt spid="373763">
                                            <p:txEl>
                                              <p:pRg st="4" end="4"/>
                                            </p:txEl>
                                          </p:spTgt>
                                        </p:tgtEl>
                                      </p:cBhvr>
                                    </p:animEffect>
                                  </p:childTnLst>
                                </p:cTn>
                              </p:par>
                              <p:par>
                                <p:cTn id="22" presetID="8" presetClass="entr" presetSubtype="32" fill="hold" grpId="0" nodeType="withEffect">
                                  <p:stCondLst>
                                    <p:cond delay="0"/>
                                  </p:stCondLst>
                                  <p:childTnLst>
                                    <p:set>
                                      <p:cBhvr>
                                        <p:cTn id="23" dur="1" fill="hold">
                                          <p:stCondLst>
                                            <p:cond delay="0"/>
                                          </p:stCondLst>
                                        </p:cTn>
                                        <p:tgtEl>
                                          <p:spTgt spid="373763">
                                            <p:txEl>
                                              <p:pRg st="5" end="5"/>
                                            </p:txEl>
                                          </p:spTgt>
                                        </p:tgtEl>
                                        <p:attrNameLst>
                                          <p:attrName>style.visibility</p:attrName>
                                        </p:attrNameLst>
                                      </p:cBhvr>
                                      <p:to>
                                        <p:strVal val="visible"/>
                                      </p:to>
                                    </p:set>
                                    <p:animEffect transition="in" filter="diamond(out)">
                                      <p:cBhvr>
                                        <p:cTn id="24" dur="2000"/>
                                        <p:tgtEl>
                                          <p:spTgt spid="373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6D44A4C0-B69D-4B20-972C-D0B48C595718}" type="slidenum">
              <a:rPr lang="en-US" smtClean="0">
                <a:solidFill>
                  <a:srgbClr val="000000"/>
                </a:solidFill>
              </a:rPr>
              <a:pPr algn="ctr" eaLnBrk="1" hangingPunct="1"/>
              <a:t>74</a:t>
            </a:fld>
            <a:endParaRPr lang="en-US" smtClean="0">
              <a:solidFill>
                <a:srgbClr val="000000"/>
              </a:solidFill>
            </a:endParaRPr>
          </a:p>
        </p:txBody>
      </p:sp>
      <p:sp>
        <p:nvSpPr>
          <p:cNvPr id="47107" name="Rectangle 3"/>
          <p:cNvSpPr>
            <a:spLocks noGrp="1" noChangeArrowheads="1"/>
          </p:cNvSpPr>
          <p:nvPr>
            <p:ph type="body" idx="1"/>
          </p:nvPr>
        </p:nvSpPr>
        <p:spPr>
          <a:xfrm>
            <a:off x="623782" y="755651"/>
            <a:ext cx="9624060" cy="2770717"/>
          </a:xfrm>
        </p:spPr>
        <p:txBody>
          <a:bodyPr/>
          <a:lstStyle/>
          <a:p>
            <a:pPr lvl="1" algn="just" eaLnBrk="1" hangingPunct="1">
              <a:lnSpc>
                <a:spcPct val="150000"/>
              </a:lnSpc>
            </a:pPr>
            <a:r>
              <a:rPr lang="en-US" smtClean="0"/>
              <a:t>Xác định mối kết hợp thành phần (a-part-of, aggregration)</a:t>
            </a:r>
          </a:p>
          <a:p>
            <a:pPr lvl="2" algn="just" eaLnBrk="1" hangingPunct="1">
              <a:lnSpc>
                <a:spcPct val="150000"/>
              </a:lnSpc>
            </a:pPr>
            <a:r>
              <a:rPr lang="en-US" smtClean="0">
                <a:solidFill>
                  <a:srgbClr val="66FFFF"/>
                </a:solidFill>
              </a:rPr>
              <a:t>Tập hợp</a:t>
            </a:r>
            <a:r>
              <a:rPr lang="en-US" smtClean="0"/>
              <a:t>: một đối tượng vật lý được hình thành từ các đối tượng vật lý thành phần khác  </a:t>
            </a:r>
          </a:p>
        </p:txBody>
      </p:sp>
      <p:grpSp>
        <p:nvGrpSpPr>
          <p:cNvPr id="63492" name="Group 4"/>
          <p:cNvGrpSpPr>
            <a:grpSpLocks/>
          </p:cNvGrpSpPr>
          <p:nvPr/>
        </p:nvGrpSpPr>
        <p:grpSpPr bwMode="auto">
          <a:xfrm>
            <a:off x="356447" y="3974161"/>
            <a:ext cx="1604010" cy="620963"/>
            <a:chOff x="4339" y="3007"/>
            <a:chExt cx="1011" cy="551"/>
          </a:xfrm>
        </p:grpSpPr>
        <p:sp>
          <p:nvSpPr>
            <p:cNvPr id="47168" name="Rectangle 5"/>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69" name="Rectangle 6"/>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Toà Nhà</a:t>
              </a:r>
            </a:p>
          </p:txBody>
        </p:sp>
        <p:sp>
          <p:nvSpPr>
            <p:cNvPr id="47170" name="Rectangle 7"/>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71" name="Rectangle 8"/>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63497" name="Group 9"/>
          <p:cNvGrpSpPr>
            <a:grpSpLocks/>
          </p:cNvGrpSpPr>
          <p:nvPr/>
        </p:nvGrpSpPr>
        <p:grpSpPr bwMode="auto">
          <a:xfrm>
            <a:off x="6148705" y="3912938"/>
            <a:ext cx="2138680" cy="620962"/>
            <a:chOff x="4339" y="3007"/>
            <a:chExt cx="1011" cy="551"/>
          </a:xfrm>
        </p:grpSpPr>
        <p:sp>
          <p:nvSpPr>
            <p:cNvPr id="47164" name="Rectangle 10"/>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65" name="Rectangle 11"/>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Xe Ô Tô</a:t>
              </a:r>
            </a:p>
          </p:txBody>
        </p:sp>
        <p:sp>
          <p:nvSpPr>
            <p:cNvPr id="47166" name="Rectangle 12"/>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67" name="Rectangle 13"/>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63502" name="Group 14"/>
          <p:cNvGrpSpPr>
            <a:grpSpLocks/>
          </p:cNvGrpSpPr>
          <p:nvPr/>
        </p:nvGrpSpPr>
        <p:grpSpPr bwMode="auto">
          <a:xfrm>
            <a:off x="356447" y="5877279"/>
            <a:ext cx="1604010" cy="620963"/>
            <a:chOff x="4339" y="3007"/>
            <a:chExt cx="1011" cy="551"/>
          </a:xfrm>
        </p:grpSpPr>
        <p:sp>
          <p:nvSpPr>
            <p:cNvPr id="47160" name="Rectangle 15"/>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61" name="Rectangle 16"/>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Phòng</a:t>
              </a:r>
            </a:p>
          </p:txBody>
        </p:sp>
        <p:sp>
          <p:nvSpPr>
            <p:cNvPr id="47162" name="Rectangle 17"/>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63" name="Rectangle 18"/>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63509" name="AutoShape 21"/>
          <p:cNvSpPr>
            <a:spLocks noChangeArrowheads="1"/>
          </p:cNvSpPr>
          <p:nvPr/>
        </p:nvSpPr>
        <p:spPr bwMode="auto">
          <a:xfrm>
            <a:off x="980230" y="4617861"/>
            <a:ext cx="178223" cy="3358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63515" name="Line 27"/>
          <p:cNvSpPr>
            <a:spLocks noChangeShapeType="1"/>
          </p:cNvSpPr>
          <p:nvPr/>
        </p:nvSpPr>
        <p:spPr bwMode="auto">
          <a:xfrm>
            <a:off x="1069340" y="4953706"/>
            <a:ext cx="0" cy="9235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63516" name="Group 28"/>
          <p:cNvGrpSpPr>
            <a:grpSpLocks/>
          </p:cNvGrpSpPr>
          <p:nvPr/>
        </p:nvGrpSpPr>
        <p:grpSpPr bwMode="auto">
          <a:xfrm>
            <a:off x="4722918" y="5793318"/>
            <a:ext cx="1604010" cy="620963"/>
            <a:chOff x="4339" y="3007"/>
            <a:chExt cx="1011" cy="551"/>
          </a:xfrm>
        </p:grpSpPr>
        <p:sp>
          <p:nvSpPr>
            <p:cNvPr id="47156" name="Rectangle 29"/>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57" name="Rectangle 30"/>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Thùng Xe</a:t>
              </a:r>
            </a:p>
          </p:txBody>
        </p:sp>
        <p:sp>
          <p:nvSpPr>
            <p:cNvPr id="47158" name="Rectangle 31"/>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59" name="Rectangle 32"/>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63521" name="Group 33"/>
          <p:cNvGrpSpPr>
            <a:grpSpLocks/>
          </p:cNvGrpSpPr>
          <p:nvPr/>
        </p:nvGrpSpPr>
        <p:grpSpPr bwMode="auto">
          <a:xfrm>
            <a:off x="6772487" y="5793318"/>
            <a:ext cx="1604010" cy="620963"/>
            <a:chOff x="4339" y="3007"/>
            <a:chExt cx="1011" cy="551"/>
          </a:xfrm>
        </p:grpSpPr>
        <p:sp>
          <p:nvSpPr>
            <p:cNvPr id="47152" name="Rectangle 34"/>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53" name="Rectangle 35"/>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Bánh Xe</a:t>
              </a:r>
            </a:p>
          </p:txBody>
        </p:sp>
        <p:sp>
          <p:nvSpPr>
            <p:cNvPr id="47154" name="Rectangle 36"/>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55" name="Rectangle 37"/>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63526" name="Group 38"/>
          <p:cNvGrpSpPr>
            <a:grpSpLocks/>
          </p:cNvGrpSpPr>
          <p:nvPr/>
        </p:nvGrpSpPr>
        <p:grpSpPr bwMode="auto">
          <a:xfrm>
            <a:off x="8822055" y="5793318"/>
            <a:ext cx="1604010" cy="620963"/>
            <a:chOff x="4339" y="3007"/>
            <a:chExt cx="1011" cy="551"/>
          </a:xfrm>
        </p:grpSpPr>
        <p:sp>
          <p:nvSpPr>
            <p:cNvPr id="47148" name="Rectangle 39"/>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49" name="Rectangle 40"/>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Động Cơ</a:t>
              </a:r>
            </a:p>
          </p:txBody>
        </p:sp>
        <p:sp>
          <p:nvSpPr>
            <p:cNvPr id="47150" name="Rectangle 41"/>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51" name="Rectangle 42"/>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63531" name="AutoShape 43"/>
          <p:cNvSpPr>
            <a:spLocks noChangeArrowheads="1"/>
          </p:cNvSpPr>
          <p:nvPr/>
        </p:nvSpPr>
        <p:spPr bwMode="auto">
          <a:xfrm>
            <a:off x="6683375" y="4533900"/>
            <a:ext cx="178223" cy="3358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63532" name="AutoShape 44"/>
          <p:cNvSpPr>
            <a:spLocks noChangeArrowheads="1"/>
          </p:cNvSpPr>
          <p:nvPr/>
        </p:nvSpPr>
        <p:spPr bwMode="auto">
          <a:xfrm>
            <a:off x="7128935" y="4533900"/>
            <a:ext cx="178223" cy="3358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63533" name="AutoShape 45"/>
          <p:cNvSpPr>
            <a:spLocks noChangeArrowheads="1"/>
          </p:cNvSpPr>
          <p:nvPr/>
        </p:nvSpPr>
        <p:spPr bwMode="auto">
          <a:xfrm>
            <a:off x="7485380" y="4533900"/>
            <a:ext cx="178223" cy="3358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63534" name="Line 46"/>
          <p:cNvSpPr>
            <a:spLocks noChangeShapeType="1"/>
          </p:cNvSpPr>
          <p:nvPr/>
        </p:nvSpPr>
        <p:spPr bwMode="auto">
          <a:xfrm>
            <a:off x="7218045" y="4869745"/>
            <a:ext cx="0" cy="9235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3535" name="Line 47"/>
          <p:cNvSpPr>
            <a:spLocks noChangeShapeType="1"/>
          </p:cNvSpPr>
          <p:nvPr/>
        </p:nvSpPr>
        <p:spPr bwMode="auto">
          <a:xfrm>
            <a:off x="6772487" y="4869744"/>
            <a:ext cx="0" cy="4198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3536" name="Line 48"/>
          <p:cNvSpPr>
            <a:spLocks noChangeShapeType="1"/>
          </p:cNvSpPr>
          <p:nvPr/>
        </p:nvSpPr>
        <p:spPr bwMode="auto">
          <a:xfrm flipH="1">
            <a:off x="5524923" y="5289550"/>
            <a:ext cx="1247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3537" name="Line 49"/>
          <p:cNvSpPr>
            <a:spLocks noChangeShapeType="1"/>
          </p:cNvSpPr>
          <p:nvPr/>
        </p:nvSpPr>
        <p:spPr bwMode="auto">
          <a:xfrm>
            <a:off x="5524923" y="5289551"/>
            <a:ext cx="0" cy="5037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3538" name="Line 50"/>
          <p:cNvSpPr>
            <a:spLocks noChangeShapeType="1"/>
          </p:cNvSpPr>
          <p:nvPr/>
        </p:nvSpPr>
        <p:spPr bwMode="auto">
          <a:xfrm>
            <a:off x="7574492" y="4869744"/>
            <a:ext cx="0" cy="4198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3539" name="Line 51"/>
          <p:cNvSpPr>
            <a:spLocks noChangeShapeType="1"/>
          </p:cNvSpPr>
          <p:nvPr/>
        </p:nvSpPr>
        <p:spPr bwMode="auto">
          <a:xfrm>
            <a:off x="7574493" y="5289550"/>
            <a:ext cx="18713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3540" name="Line 52"/>
          <p:cNvSpPr>
            <a:spLocks noChangeShapeType="1"/>
          </p:cNvSpPr>
          <p:nvPr/>
        </p:nvSpPr>
        <p:spPr bwMode="auto">
          <a:xfrm>
            <a:off x="9445837" y="5289551"/>
            <a:ext cx="0" cy="5037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3541" name="Text Box 53"/>
          <p:cNvSpPr txBox="1">
            <a:spLocks noChangeArrowheads="1"/>
          </p:cNvSpPr>
          <p:nvPr/>
        </p:nvSpPr>
        <p:spPr bwMode="auto">
          <a:xfrm>
            <a:off x="1139887" y="4672088"/>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63542" name="Text Box 54"/>
          <p:cNvSpPr txBox="1">
            <a:spLocks noChangeArrowheads="1"/>
          </p:cNvSpPr>
          <p:nvPr/>
        </p:nvSpPr>
        <p:spPr bwMode="auto">
          <a:xfrm>
            <a:off x="1069341" y="5457473"/>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63543" name="Text Box 55"/>
          <p:cNvSpPr txBox="1">
            <a:spLocks noChangeArrowheads="1"/>
          </p:cNvSpPr>
          <p:nvPr/>
        </p:nvSpPr>
        <p:spPr bwMode="auto">
          <a:xfrm>
            <a:off x="6326928" y="4617862"/>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63544" name="Text Box 56"/>
          <p:cNvSpPr txBox="1">
            <a:spLocks noChangeArrowheads="1"/>
          </p:cNvSpPr>
          <p:nvPr/>
        </p:nvSpPr>
        <p:spPr bwMode="auto">
          <a:xfrm>
            <a:off x="6861598" y="4701823"/>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63545" name="Text Box 57"/>
          <p:cNvSpPr txBox="1">
            <a:spLocks noChangeArrowheads="1"/>
          </p:cNvSpPr>
          <p:nvPr/>
        </p:nvSpPr>
        <p:spPr bwMode="auto">
          <a:xfrm>
            <a:off x="7663603" y="4617862"/>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63546" name="Text Box 58"/>
          <p:cNvSpPr txBox="1">
            <a:spLocks noChangeArrowheads="1"/>
          </p:cNvSpPr>
          <p:nvPr/>
        </p:nvSpPr>
        <p:spPr bwMode="auto">
          <a:xfrm>
            <a:off x="9445838" y="5289551"/>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63547" name="Text Box 59"/>
          <p:cNvSpPr txBox="1">
            <a:spLocks noChangeArrowheads="1"/>
          </p:cNvSpPr>
          <p:nvPr/>
        </p:nvSpPr>
        <p:spPr bwMode="auto">
          <a:xfrm>
            <a:off x="7307158" y="5373512"/>
            <a:ext cx="531173"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4..8</a:t>
            </a:r>
          </a:p>
        </p:txBody>
      </p:sp>
      <p:sp>
        <p:nvSpPr>
          <p:cNvPr id="63548" name="Text Box 60"/>
          <p:cNvSpPr txBox="1">
            <a:spLocks noChangeArrowheads="1"/>
          </p:cNvSpPr>
          <p:nvPr/>
        </p:nvSpPr>
        <p:spPr bwMode="auto">
          <a:xfrm>
            <a:off x="5524923" y="5373512"/>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grpSp>
        <p:nvGrpSpPr>
          <p:cNvPr id="63549" name="Group 61"/>
          <p:cNvGrpSpPr>
            <a:grpSpLocks/>
          </p:cNvGrpSpPr>
          <p:nvPr/>
        </p:nvGrpSpPr>
        <p:grpSpPr bwMode="auto">
          <a:xfrm>
            <a:off x="2435719" y="3988154"/>
            <a:ext cx="1693122" cy="620963"/>
            <a:chOff x="4339" y="3007"/>
            <a:chExt cx="1011" cy="551"/>
          </a:xfrm>
        </p:grpSpPr>
        <p:sp>
          <p:nvSpPr>
            <p:cNvPr id="47144" name="Rectangle 62"/>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45" name="Rectangle 63"/>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Đơn Hàng</a:t>
              </a:r>
            </a:p>
          </p:txBody>
        </p:sp>
        <p:sp>
          <p:nvSpPr>
            <p:cNvPr id="47146" name="Rectangle 64"/>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47" name="Rectangle 65"/>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63554" name="Group 66"/>
          <p:cNvGrpSpPr>
            <a:grpSpLocks/>
          </p:cNvGrpSpPr>
          <p:nvPr/>
        </p:nvGrpSpPr>
        <p:grpSpPr bwMode="auto">
          <a:xfrm>
            <a:off x="2495127" y="5877279"/>
            <a:ext cx="1604010" cy="620963"/>
            <a:chOff x="4339" y="3007"/>
            <a:chExt cx="1011" cy="551"/>
          </a:xfrm>
        </p:grpSpPr>
        <p:sp>
          <p:nvSpPr>
            <p:cNvPr id="47140" name="Rectangle 67"/>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41" name="Rectangle 68"/>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Dòng HĐ</a:t>
              </a:r>
            </a:p>
          </p:txBody>
        </p:sp>
        <p:sp>
          <p:nvSpPr>
            <p:cNvPr id="47142" name="Rectangle 69"/>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7143" name="Rectangle 70"/>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63559" name="AutoShape 71"/>
          <p:cNvSpPr>
            <a:spLocks noChangeArrowheads="1"/>
          </p:cNvSpPr>
          <p:nvPr/>
        </p:nvSpPr>
        <p:spPr bwMode="auto">
          <a:xfrm>
            <a:off x="3118910" y="4617861"/>
            <a:ext cx="178223" cy="3358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63560" name="Line 72"/>
          <p:cNvSpPr>
            <a:spLocks noChangeShapeType="1"/>
          </p:cNvSpPr>
          <p:nvPr/>
        </p:nvSpPr>
        <p:spPr bwMode="auto">
          <a:xfrm>
            <a:off x="3208020" y="4953706"/>
            <a:ext cx="0" cy="9235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3561" name="Text Box 73"/>
          <p:cNvSpPr txBox="1">
            <a:spLocks noChangeArrowheads="1"/>
          </p:cNvSpPr>
          <p:nvPr/>
        </p:nvSpPr>
        <p:spPr bwMode="auto">
          <a:xfrm>
            <a:off x="3278567" y="4672088"/>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63562" name="Text Box 74"/>
          <p:cNvSpPr txBox="1">
            <a:spLocks noChangeArrowheads="1"/>
          </p:cNvSpPr>
          <p:nvPr/>
        </p:nvSpPr>
        <p:spPr bwMode="auto">
          <a:xfrm>
            <a:off x="3208021" y="5457473"/>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Tree>
    <p:extLst>
      <p:ext uri="{BB962C8B-B14F-4D97-AF65-F5344CB8AC3E}">
        <p14:creationId xmlns:p14="http://schemas.microsoft.com/office/powerpoint/2010/main" val="2224328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dissolve">
                                      <p:cBhvr>
                                        <p:cTn id="7" dur="500"/>
                                        <p:tgtEl>
                                          <p:spTgt spid="63492"/>
                                        </p:tgtEl>
                                      </p:cBhvr>
                                    </p:animEffect>
                                  </p:childTnLst>
                                </p:cTn>
                              </p:par>
                              <p:par>
                                <p:cTn id="8" presetID="9" presetClass="entr" presetSubtype="0" fill="hold" nodeType="withEffect">
                                  <p:stCondLst>
                                    <p:cond delay="0"/>
                                  </p:stCondLst>
                                  <p:childTnLst>
                                    <p:set>
                                      <p:cBhvr>
                                        <p:cTn id="9" dur="1" fill="hold">
                                          <p:stCondLst>
                                            <p:cond delay="0"/>
                                          </p:stCondLst>
                                        </p:cTn>
                                        <p:tgtEl>
                                          <p:spTgt spid="63497"/>
                                        </p:tgtEl>
                                        <p:attrNameLst>
                                          <p:attrName>style.visibility</p:attrName>
                                        </p:attrNameLst>
                                      </p:cBhvr>
                                      <p:to>
                                        <p:strVal val="visible"/>
                                      </p:to>
                                    </p:set>
                                    <p:animEffect transition="in" filter="dissolve">
                                      <p:cBhvr>
                                        <p:cTn id="10" dur="500"/>
                                        <p:tgtEl>
                                          <p:spTgt spid="63497"/>
                                        </p:tgtEl>
                                      </p:cBhvr>
                                    </p:animEffect>
                                  </p:childTnLst>
                                </p:cTn>
                              </p:par>
                              <p:par>
                                <p:cTn id="11" presetID="9" presetClass="entr" presetSubtype="0" fill="hold" nodeType="withEffect">
                                  <p:stCondLst>
                                    <p:cond delay="0"/>
                                  </p:stCondLst>
                                  <p:childTnLst>
                                    <p:set>
                                      <p:cBhvr>
                                        <p:cTn id="12" dur="1" fill="hold">
                                          <p:stCondLst>
                                            <p:cond delay="0"/>
                                          </p:stCondLst>
                                        </p:cTn>
                                        <p:tgtEl>
                                          <p:spTgt spid="63502"/>
                                        </p:tgtEl>
                                        <p:attrNameLst>
                                          <p:attrName>style.visibility</p:attrName>
                                        </p:attrNameLst>
                                      </p:cBhvr>
                                      <p:to>
                                        <p:strVal val="visible"/>
                                      </p:to>
                                    </p:set>
                                    <p:animEffect transition="in" filter="dissolve">
                                      <p:cBhvr>
                                        <p:cTn id="13" dur="500"/>
                                        <p:tgtEl>
                                          <p:spTgt spid="6350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3509"/>
                                        </p:tgtEl>
                                        <p:attrNameLst>
                                          <p:attrName>style.visibility</p:attrName>
                                        </p:attrNameLst>
                                      </p:cBhvr>
                                      <p:to>
                                        <p:strVal val="visible"/>
                                      </p:to>
                                    </p:set>
                                    <p:animEffect transition="in" filter="dissolve">
                                      <p:cBhvr>
                                        <p:cTn id="16" dur="500"/>
                                        <p:tgtEl>
                                          <p:spTgt spid="6350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3515"/>
                                        </p:tgtEl>
                                        <p:attrNameLst>
                                          <p:attrName>style.visibility</p:attrName>
                                        </p:attrNameLst>
                                      </p:cBhvr>
                                      <p:to>
                                        <p:strVal val="visible"/>
                                      </p:to>
                                    </p:set>
                                    <p:animEffect transition="in" filter="dissolve">
                                      <p:cBhvr>
                                        <p:cTn id="19" dur="500"/>
                                        <p:tgtEl>
                                          <p:spTgt spid="63515"/>
                                        </p:tgtEl>
                                      </p:cBhvr>
                                    </p:animEffect>
                                  </p:childTnLst>
                                </p:cTn>
                              </p:par>
                              <p:par>
                                <p:cTn id="20" presetID="9" presetClass="entr" presetSubtype="0" fill="hold" nodeType="withEffect">
                                  <p:stCondLst>
                                    <p:cond delay="0"/>
                                  </p:stCondLst>
                                  <p:childTnLst>
                                    <p:set>
                                      <p:cBhvr>
                                        <p:cTn id="21" dur="1" fill="hold">
                                          <p:stCondLst>
                                            <p:cond delay="0"/>
                                          </p:stCondLst>
                                        </p:cTn>
                                        <p:tgtEl>
                                          <p:spTgt spid="63516"/>
                                        </p:tgtEl>
                                        <p:attrNameLst>
                                          <p:attrName>style.visibility</p:attrName>
                                        </p:attrNameLst>
                                      </p:cBhvr>
                                      <p:to>
                                        <p:strVal val="visible"/>
                                      </p:to>
                                    </p:set>
                                    <p:animEffect transition="in" filter="dissolve">
                                      <p:cBhvr>
                                        <p:cTn id="22" dur="500"/>
                                        <p:tgtEl>
                                          <p:spTgt spid="63516"/>
                                        </p:tgtEl>
                                      </p:cBhvr>
                                    </p:animEffect>
                                  </p:childTnLst>
                                </p:cTn>
                              </p:par>
                              <p:par>
                                <p:cTn id="23" presetID="9" presetClass="entr" presetSubtype="0" fill="hold" nodeType="withEffect">
                                  <p:stCondLst>
                                    <p:cond delay="0"/>
                                  </p:stCondLst>
                                  <p:childTnLst>
                                    <p:set>
                                      <p:cBhvr>
                                        <p:cTn id="24" dur="1" fill="hold">
                                          <p:stCondLst>
                                            <p:cond delay="0"/>
                                          </p:stCondLst>
                                        </p:cTn>
                                        <p:tgtEl>
                                          <p:spTgt spid="63521"/>
                                        </p:tgtEl>
                                        <p:attrNameLst>
                                          <p:attrName>style.visibility</p:attrName>
                                        </p:attrNameLst>
                                      </p:cBhvr>
                                      <p:to>
                                        <p:strVal val="visible"/>
                                      </p:to>
                                    </p:set>
                                    <p:animEffect transition="in" filter="dissolve">
                                      <p:cBhvr>
                                        <p:cTn id="25" dur="500"/>
                                        <p:tgtEl>
                                          <p:spTgt spid="63521"/>
                                        </p:tgtEl>
                                      </p:cBhvr>
                                    </p:animEffect>
                                  </p:childTnLst>
                                </p:cTn>
                              </p:par>
                              <p:par>
                                <p:cTn id="26" presetID="9" presetClass="entr" presetSubtype="0" fill="hold" nodeType="withEffect">
                                  <p:stCondLst>
                                    <p:cond delay="0"/>
                                  </p:stCondLst>
                                  <p:childTnLst>
                                    <p:set>
                                      <p:cBhvr>
                                        <p:cTn id="27" dur="1" fill="hold">
                                          <p:stCondLst>
                                            <p:cond delay="0"/>
                                          </p:stCondLst>
                                        </p:cTn>
                                        <p:tgtEl>
                                          <p:spTgt spid="63526"/>
                                        </p:tgtEl>
                                        <p:attrNameLst>
                                          <p:attrName>style.visibility</p:attrName>
                                        </p:attrNameLst>
                                      </p:cBhvr>
                                      <p:to>
                                        <p:strVal val="visible"/>
                                      </p:to>
                                    </p:set>
                                    <p:animEffect transition="in" filter="dissolve">
                                      <p:cBhvr>
                                        <p:cTn id="28" dur="500"/>
                                        <p:tgtEl>
                                          <p:spTgt spid="6352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3531"/>
                                        </p:tgtEl>
                                        <p:attrNameLst>
                                          <p:attrName>style.visibility</p:attrName>
                                        </p:attrNameLst>
                                      </p:cBhvr>
                                      <p:to>
                                        <p:strVal val="visible"/>
                                      </p:to>
                                    </p:set>
                                    <p:animEffect transition="in" filter="dissolve">
                                      <p:cBhvr>
                                        <p:cTn id="31" dur="500"/>
                                        <p:tgtEl>
                                          <p:spTgt spid="6353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3532"/>
                                        </p:tgtEl>
                                        <p:attrNameLst>
                                          <p:attrName>style.visibility</p:attrName>
                                        </p:attrNameLst>
                                      </p:cBhvr>
                                      <p:to>
                                        <p:strVal val="visible"/>
                                      </p:to>
                                    </p:set>
                                    <p:animEffect transition="in" filter="dissolve">
                                      <p:cBhvr>
                                        <p:cTn id="34" dur="500"/>
                                        <p:tgtEl>
                                          <p:spTgt spid="6353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3533"/>
                                        </p:tgtEl>
                                        <p:attrNameLst>
                                          <p:attrName>style.visibility</p:attrName>
                                        </p:attrNameLst>
                                      </p:cBhvr>
                                      <p:to>
                                        <p:strVal val="visible"/>
                                      </p:to>
                                    </p:set>
                                    <p:animEffect transition="in" filter="dissolve">
                                      <p:cBhvr>
                                        <p:cTn id="37" dur="500"/>
                                        <p:tgtEl>
                                          <p:spTgt spid="6353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534"/>
                                        </p:tgtEl>
                                        <p:attrNameLst>
                                          <p:attrName>style.visibility</p:attrName>
                                        </p:attrNameLst>
                                      </p:cBhvr>
                                      <p:to>
                                        <p:strVal val="visible"/>
                                      </p:to>
                                    </p:set>
                                    <p:animEffect transition="in" filter="dissolve">
                                      <p:cBhvr>
                                        <p:cTn id="40" dur="500"/>
                                        <p:tgtEl>
                                          <p:spTgt spid="6353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3535"/>
                                        </p:tgtEl>
                                        <p:attrNameLst>
                                          <p:attrName>style.visibility</p:attrName>
                                        </p:attrNameLst>
                                      </p:cBhvr>
                                      <p:to>
                                        <p:strVal val="visible"/>
                                      </p:to>
                                    </p:set>
                                    <p:animEffect transition="in" filter="dissolve">
                                      <p:cBhvr>
                                        <p:cTn id="43" dur="500"/>
                                        <p:tgtEl>
                                          <p:spTgt spid="6353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3536"/>
                                        </p:tgtEl>
                                        <p:attrNameLst>
                                          <p:attrName>style.visibility</p:attrName>
                                        </p:attrNameLst>
                                      </p:cBhvr>
                                      <p:to>
                                        <p:strVal val="visible"/>
                                      </p:to>
                                    </p:set>
                                    <p:animEffect transition="in" filter="dissolve">
                                      <p:cBhvr>
                                        <p:cTn id="46" dur="500"/>
                                        <p:tgtEl>
                                          <p:spTgt spid="6353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3537"/>
                                        </p:tgtEl>
                                        <p:attrNameLst>
                                          <p:attrName>style.visibility</p:attrName>
                                        </p:attrNameLst>
                                      </p:cBhvr>
                                      <p:to>
                                        <p:strVal val="visible"/>
                                      </p:to>
                                    </p:set>
                                    <p:animEffect transition="in" filter="dissolve">
                                      <p:cBhvr>
                                        <p:cTn id="49" dur="500"/>
                                        <p:tgtEl>
                                          <p:spTgt spid="635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3538"/>
                                        </p:tgtEl>
                                        <p:attrNameLst>
                                          <p:attrName>style.visibility</p:attrName>
                                        </p:attrNameLst>
                                      </p:cBhvr>
                                      <p:to>
                                        <p:strVal val="visible"/>
                                      </p:to>
                                    </p:set>
                                    <p:animEffect transition="in" filter="dissolve">
                                      <p:cBhvr>
                                        <p:cTn id="52" dur="500"/>
                                        <p:tgtEl>
                                          <p:spTgt spid="6353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3539"/>
                                        </p:tgtEl>
                                        <p:attrNameLst>
                                          <p:attrName>style.visibility</p:attrName>
                                        </p:attrNameLst>
                                      </p:cBhvr>
                                      <p:to>
                                        <p:strVal val="visible"/>
                                      </p:to>
                                    </p:set>
                                    <p:animEffect transition="in" filter="dissolve">
                                      <p:cBhvr>
                                        <p:cTn id="55" dur="500"/>
                                        <p:tgtEl>
                                          <p:spTgt spid="6353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3540"/>
                                        </p:tgtEl>
                                        <p:attrNameLst>
                                          <p:attrName>style.visibility</p:attrName>
                                        </p:attrNameLst>
                                      </p:cBhvr>
                                      <p:to>
                                        <p:strVal val="visible"/>
                                      </p:to>
                                    </p:set>
                                    <p:animEffect transition="in" filter="dissolve">
                                      <p:cBhvr>
                                        <p:cTn id="58" dur="500"/>
                                        <p:tgtEl>
                                          <p:spTgt spid="635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3541"/>
                                        </p:tgtEl>
                                        <p:attrNameLst>
                                          <p:attrName>style.visibility</p:attrName>
                                        </p:attrNameLst>
                                      </p:cBhvr>
                                      <p:to>
                                        <p:strVal val="visible"/>
                                      </p:to>
                                    </p:set>
                                    <p:animEffect transition="in" filter="dissolve">
                                      <p:cBhvr>
                                        <p:cTn id="61" dur="500"/>
                                        <p:tgtEl>
                                          <p:spTgt spid="6354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3542"/>
                                        </p:tgtEl>
                                        <p:attrNameLst>
                                          <p:attrName>style.visibility</p:attrName>
                                        </p:attrNameLst>
                                      </p:cBhvr>
                                      <p:to>
                                        <p:strVal val="visible"/>
                                      </p:to>
                                    </p:set>
                                    <p:animEffect transition="in" filter="dissolve">
                                      <p:cBhvr>
                                        <p:cTn id="64" dur="500"/>
                                        <p:tgtEl>
                                          <p:spTgt spid="635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3543"/>
                                        </p:tgtEl>
                                        <p:attrNameLst>
                                          <p:attrName>style.visibility</p:attrName>
                                        </p:attrNameLst>
                                      </p:cBhvr>
                                      <p:to>
                                        <p:strVal val="visible"/>
                                      </p:to>
                                    </p:set>
                                    <p:animEffect transition="in" filter="dissolve">
                                      <p:cBhvr>
                                        <p:cTn id="67" dur="500"/>
                                        <p:tgtEl>
                                          <p:spTgt spid="635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544"/>
                                        </p:tgtEl>
                                        <p:attrNameLst>
                                          <p:attrName>style.visibility</p:attrName>
                                        </p:attrNameLst>
                                      </p:cBhvr>
                                      <p:to>
                                        <p:strVal val="visible"/>
                                      </p:to>
                                    </p:set>
                                    <p:animEffect transition="in" filter="dissolve">
                                      <p:cBhvr>
                                        <p:cTn id="70" dur="500"/>
                                        <p:tgtEl>
                                          <p:spTgt spid="6354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3545"/>
                                        </p:tgtEl>
                                        <p:attrNameLst>
                                          <p:attrName>style.visibility</p:attrName>
                                        </p:attrNameLst>
                                      </p:cBhvr>
                                      <p:to>
                                        <p:strVal val="visible"/>
                                      </p:to>
                                    </p:set>
                                    <p:animEffect transition="in" filter="dissolve">
                                      <p:cBhvr>
                                        <p:cTn id="73" dur="500"/>
                                        <p:tgtEl>
                                          <p:spTgt spid="6354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3546"/>
                                        </p:tgtEl>
                                        <p:attrNameLst>
                                          <p:attrName>style.visibility</p:attrName>
                                        </p:attrNameLst>
                                      </p:cBhvr>
                                      <p:to>
                                        <p:strVal val="visible"/>
                                      </p:to>
                                    </p:set>
                                    <p:animEffect transition="in" filter="dissolve">
                                      <p:cBhvr>
                                        <p:cTn id="76" dur="500"/>
                                        <p:tgtEl>
                                          <p:spTgt spid="6354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3547"/>
                                        </p:tgtEl>
                                        <p:attrNameLst>
                                          <p:attrName>style.visibility</p:attrName>
                                        </p:attrNameLst>
                                      </p:cBhvr>
                                      <p:to>
                                        <p:strVal val="visible"/>
                                      </p:to>
                                    </p:set>
                                    <p:animEffect transition="in" filter="dissolve">
                                      <p:cBhvr>
                                        <p:cTn id="79" dur="500"/>
                                        <p:tgtEl>
                                          <p:spTgt spid="6354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548"/>
                                        </p:tgtEl>
                                        <p:attrNameLst>
                                          <p:attrName>style.visibility</p:attrName>
                                        </p:attrNameLst>
                                      </p:cBhvr>
                                      <p:to>
                                        <p:strVal val="visible"/>
                                      </p:to>
                                    </p:set>
                                    <p:animEffect transition="in" filter="dissolve">
                                      <p:cBhvr>
                                        <p:cTn id="82" dur="500"/>
                                        <p:tgtEl>
                                          <p:spTgt spid="63548"/>
                                        </p:tgtEl>
                                      </p:cBhvr>
                                    </p:animEffect>
                                  </p:childTnLst>
                                </p:cTn>
                              </p:par>
                              <p:par>
                                <p:cTn id="83" presetID="9" presetClass="entr" presetSubtype="0" fill="hold" nodeType="withEffect">
                                  <p:stCondLst>
                                    <p:cond delay="0"/>
                                  </p:stCondLst>
                                  <p:childTnLst>
                                    <p:set>
                                      <p:cBhvr>
                                        <p:cTn id="84" dur="1" fill="hold">
                                          <p:stCondLst>
                                            <p:cond delay="0"/>
                                          </p:stCondLst>
                                        </p:cTn>
                                        <p:tgtEl>
                                          <p:spTgt spid="63549"/>
                                        </p:tgtEl>
                                        <p:attrNameLst>
                                          <p:attrName>style.visibility</p:attrName>
                                        </p:attrNameLst>
                                      </p:cBhvr>
                                      <p:to>
                                        <p:strVal val="visible"/>
                                      </p:to>
                                    </p:set>
                                    <p:animEffect transition="in" filter="dissolve">
                                      <p:cBhvr>
                                        <p:cTn id="85" dur="500"/>
                                        <p:tgtEl>
                                          <p:spTgt spid="63549"/>
                                        </p:tgtEl>
                                      </p:cBhvr>
                                    </p:animEffect>
                                  </p:childTnLst>
                                </p:cTn>
                              </p:par>
                              <p:par>
                                <p:cTn id="86" presetID="9" presetClass="entr" presetSubtype="0" fill="hold" nodeType="withEffect">
                                  <p:stCondLst>
                                    <p:cond delay="0"/>
                                  </p:stCondLst>
                                  <p:childTnLst>
                                    <p:set>
                                      <p:cBhvr>
                                        <p:cTn id="87" dur="1" fill="hold">
                                          <p:stCondLst>
                                            <p:cond delay="0"/>
                                          </p:stCondLst>
                                        </p:cTn>
                                        <p:tgtEl>
                                          <p:spTgt spid="63554"/>
                                        </p:tgtEl>
                                        <p:attrNameLst>
                                          <p:attrName>style.visibility</p:attrName>
                                        </p:attrNameLst>
                                      </p:cBhvr>
                                      <p:to>
                                        <p:strVal val="visible"/>
                                      </p:to>
                                    </p:set>
                                    <p:animEffect transition="in" filter="dissolve">
                                      <p:cBhvr>
                                        <p:cTn id="88" dur="500"/>
                                        <p:tgtEl>
                                          <p:spTgt spid="6355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3559"/>
                                        </p:tgtEl>
                                        <p:attrNameLst>
                                          <p:attrName>style.visibility</p:attrName>
                                        </p:attrNameLst>
                                      </p:cBhvr>
                                      <p:to>
                                        <p:strVal val="visible"/>
                                      </p:to>
                                    </p:set>
                                    <p:animEffect transition="in" filter="dissolve">
                                      <p:cBhvr>
                                        <p:cTn id="91" dur="500"/>
                                        <p:tgtEl>
                                          <p:spTgt spid="63559"/>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3560"/>
                                        </p:tgtEl>
                                        <p:attrNameLst>
                                          <p:attrName>style.visibility</p:attrName>
                                        </p:attrNameLst>
                                      </p:cBhvr>
                                      <p:to>
                                        <p:strVal val="visible"/>
                                      </p:to>
                                    </p:set>
                                    <p:animEffect transition="in" filter="dissolve">
                                      <p:cBhvr>
                                        <p:cTn id="94" dur="500"/>
                                        <p:tgtEl>
                                          <p:spTgt spid="6356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3561"/>
                                        </p:tgtEl>
                                        <p:attrNameLst>
                                          <p:attrName>style.visibility</p:attrName>
                                        </p:attrNameLst>
                                      </p:cBhvr>
                                      <p:to>
                                        <p:strVal val="visible"/>
                                      </p:to>
                                    </p:set>
                                    <p:animEffect transition="in" filter="dissolve">
                                      <p:cBhvr>
                                        <p:cTn id="97" dur="500"/>
                                        <p:tgtEl>
                                          <p:spTgt spid="6356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3562"/>
                                        </p:tgtEl>
                                        <p:attrNameLst>
                                          <p:attrName>style.visibility</p:attrName>
                                        </p:attrNameLst>
                                      </p:cBhvr>
                                      <p:to>
                                        <p:strVal val="visible"/>
                                      </p:to>
                                    </p:set>
                                    <p:animEffect transition="in" filter="dissolve">
                                      <p:cBhvr>
                                        <p:cTn id="100" dur="500"/>
                                        <p:tgtEl>
                                          <p:spTgt spid="6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9" grpId="0" animBg="1"/>
      <p:bldP spid="63515" grpId="0" animBg="1"/>
      <p:bldP spid="63531" grpId="0" animBg="1"/>
      <p:bldP spid="63532" grpId="0" animBg="1"/>
      <p:bldP spid="63533" grpId="0" animBg="1"/>
      <p:bldP spid="63534" grpId="0" animBg="1"/>
      <p:bldP spid="63535" grpId="0" animBg="1"/>
      <p:bldP spid="63536" grpId="0" animBg="1"/>
      <p:bldP spid="63537" grpId="0" animBg="1"/>
      <p:bldP spid="63538" grpId="0" animBg="1"/>
      <p:bldP spid="63539" grpId="0" animBg="1"/>
      <p:bldP spid="63540" grpId="0" animBg="1"/>
      <p:bldP spid="63541" grpId="0"/>
      <p:bldP spid="63542" grpId="0"/>
      <p:bldP spid="63543" grpId="0"/>
      <p:bldP spid="63544" grpId="0"/>
      <p:bldP spid="63545" grpId="0"/>
      <p:bldP spid="63546" grpId="0"/>
      <p:bldP spid="63547" grpId="0"/>
      <p:bldP spid="63548" grpId="0"/>
      <p:bldP spid="63559" grpId="0" animBg="1"/>
      <p:bldP spid="63560" grpId="0" animBg="1"/>
      <p:bldP spid="63561" grpId="0"/>
      <p:bldP spid="6356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51BE5C47-3CD9-4FBD-B4D3-1B10D85A022C}" type="slidenum">
              <a:rPr lang="en-US" smtClean="0">
                <a:solidFill>
                  <a:srgbClr val="000000"/>
                </a:solidFill>
              </a:rPr>
              <a:pPr algn="ctr" eaLnBrk="1" hangingPunct="1"/>
              <a:t>75</a:t>
            </a:fld>
            <a:endParaRPr lang="en-US" smtClean="0">
              <a:solidFill>
                <a:srgbClr val="000000"/>
              </a:solidFill>
            </a:endParaRPr>
          </a:p>
        </p:txBody>
      </p:sp>
      <p:sp>
        <p:nvSpPr>
          <p:cNvPr id="48131" name="Rectangle 3"/>
          <p:cNvSpPr>
            <a:spLocks noGrp="1" noChangeArrowheads="1"/>
          </p:cNvSpPr>
          <p:nvPr>
            <p:ph type="body" idx="1"/>
          </p:nvPr>
        </p:nvSpPr>
        <p:spPr>
          <a:xfrm>
            <a:off x="712893" y="587729"/>
            <a:ext cx="9624060" cy="2770717"/>
          </a:xfrm>
        </p:spPr>
        <p:txBody>
          <a:bodyPr/>
          <a:lstStyle/>
          <a:p>
            <a:pPr algn="just" eaLnBrk="1" hangingPunct="1">
              <a:lnSpc>
                <a:spcPct val="150000"/>
              </a:lnSpc>
            </a:pPr>
            <a:r>
              <a:rPr lang="en-US" smtClean="0"/>
              <a:t>Xác định mối kết hợp thành phần (a-part-of, aggregration)</a:t>
            </a:r>
          </a:p>
          <a:p>
            <a:pPr lvl="2" algn="just" eaLnBrk="1" hangingPunct="1">
              <a:lnSpc>
                <a:spcPct val="150000"/>
              </a:lnSpc>
            </a:pPr>
            <a:r>
              <a:rPr lang="en-US" smtClean="0">
                <a:solidFill>
                  <a:srgbClr val="66FFFF"/>
                </a:solidFill>
              </a:rPr>
              <a:t>Vật chứa</a:t>
            </a:r>
            <a:r>
              <a:rPr lang="en-US" smtClean="0"/>
              <a:t>: một đối tựơng vật lý chứa đựng các thành phần nhưng không được cấu tạo bởi các thành phần </a:t>
            </a:r>
          </a:p>
        </p:txBody>
      </p:sp>
      <p:grpSp>
        <p:nvGrpSpPr>
          <p:cNvPr id="64516" name="Group 4"/>
          <p:cNvGrpSpPr>
            <a:grpSpLocks/>
          </p:cNvGrpSpPr>
          <p:nvPr/>
        </p:nvGrpSpPr>
        <p:grpSpPr bwMode="auto">
          <a:xfrm>
            <a:off x="1247563" y="3769505"/>
            <a:ext cx="1604010" cy="620962"/>
            <a:chOff x="4339" y="3007"/>
            <a:chExt cx="1011" cy="551"/>
          </a:xfrm>
        </p:grpSpPr>
        <p:sp>
          <p:nvSpPr>
            <p:cNvPr id="48178" name="Rectangle 5"/>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79" name="Rectangle 6"/>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Container</a:t>
              </a:r>
            </a:p>
          </p:txBody>
        </p:sp>
        <p:sp>
          <p:nvSpPr>
            <p:cNvPr id="48180" name="Rectangle 7"/>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81" name="Rectangle 8"/>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64521" name="Group 9"/>
          <p:cNvGrpSpPr>
            <a:grpSpLocks/>
          </p:cNvGrpSpPr>
          <p:nvPr/>
        </p:nvGrpSpPr>
        <p:grpSpPr bwMode="auto">
          <a:xfrm>
            <a:off x="6148705" y="3694291"/>
            <a:ext cx="2138680" cy="620963"/>
            <a:chOff x="4339" y="3007"/>
            <a:chExt cx="1011" cy="551"/>
          </a:xfrm>
        </p:grpSpPr>
        <p:sp>
          <p:nvSpPr>
            <p:cNvPr id="48174" name="Rectangle 10"/>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75" name="Rectangle 11"/>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Phòng Học</a:t>
              </a:r>
            </a:p>
          </p:txBody>
        </p:sp>
        <p:sp>
          <p:nvSpPr>
            <p:cNvPr id="48176" name="Rectangle 12"/>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77" name="Rectangle 13"/>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64526" name="Group 14"/>
          <p:cNvGrpSpPr>
            <a:grpSpLocks/>
          </p:cNvGrpSpPr>
          <p:nvPr/>
        </p:nvGrpSpPr>
        <p:grpSpPr bwMode="auto">
          <a:xfrm>
            <a:off x="1158453" y="5658630"/>
            <a:ext cx="1871345" cy="620962"/>
            <a:chOff x="4339" y="3007"/>
            <a:chExt cx="1011" cy="551"/>
          </a:xfrm>
        </p:grpSpPr>
        <p:sp>
          <p:nvSpPr>
            <p:cNvPr id="48170" name="Rectangle 15"/>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71" name="Rectangle 16"/>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Hàng Hoá</a:t>
              </a:r>
            </a:p>
          </p:txBody>
        </p:sp>
        <p:sp>
          <p:nvSpPr>
            <p:cNvPr id="48172" name="Rectangle 17"/>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73" name="Rectangle 18"/>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64531" name="AutoShape 19"/>
          <p:cNvSpPr>
            <a:spLocks noChangeArrowheads="1"/>
          </p:cNvSpPr>
          <p:nvPr/>
        </p:nvSpPr>
        <p:spPr bwMode="auto">
          <a:xfrm>
            <a:off x="1871345" y="4399213"/>
            <a:ext cx="178223" cy="3358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64532" name="Line 20"/>
          <p:cNvSpPr>
            <a:spLocks noChangeShapeType="1"/>
          </p:cNvSpPr>
          <p:nvPr/>
        </p:nvSpPr>
        <p:spPr bwMode="auto">
          <a:xfrm>
            <a:off x="1960457" y="4735057"/>
            <a:ext cx="0" cy="9235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64533" name="Group 21"/>
          <p:cNvGrpSpPr>
            <a:grpSpLocks/>
          </p:cNvGrpSpPr>
          <p:nvPr/>
        </p:nvGrpSpPr>
        <p:grpSpPr bwMode="auto">
          <a:xfrm>
            <a:off x="4722918" y="5574668"/>
            <a:ext cx="1604010" cy="620962"/>
            <a:chOff x="4339" y="3007"/>
            <a:chExt cx="1011" cy="551"/>
          </a:xfrm>
        </p:grpSpPr>
        <p:sp>
          <p:nvSpPr>
            <p:cNvPr id="48166" name="Rectangle 22"/>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67" name="Rectangle 23"/>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Bàn</a:t>
              </a:r>
            </a:p>
          </p:txBody>
        </p:sp>
        <p:sp>
          <p:nvSpPr>
            <p:cNvPr id="48168" name="Rectangle 24"/>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69" name="Rectangle 25"/>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64538" name="Group 26"/>
          <p:cNvGrpSpPr>
            <a:grpSpLocks/>
          </p:cNvGrpSpPr>
          <p:nvPr/>
        </p:nvGrpSpPr>
        <p:grpSpPr bwMode="auto">
          <a:xfrm>
            <a:off x="6772487" y="5574668"/>
            <a:ext cx="1604010" cy="620962"/>
            <a:chOff x="4339" y="3007"/>
            <a:chExt cx="1011" cy="551"/>
          </a:xfrm>
        </p:grpSpPr>
        <p:sp>
          <p:nvSpPr>
            <p:cNvPr id="48162" name="Rectangle 27"/>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63" name="Rectangle 28"/>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Ghế</a:t>
              </a:r>
            </a:p>
          </p:txBody>
        </p:sp>
        <p:sp>
          <p:nvSpPr>
            <p:cNvPr id="48164" name="Rectangle 29"/>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65" name="Rectangle 30"/>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64543" name="Group 31"/>
          <p:cNvGrpSpPr>
            <a:grpSpLocks/>
          </p:cNvGrpSpPr>
          <p:nvPr/>
        </p:nvGrpSpPr>
        <p:grpSpPr bwMode="auto">
          <a:xfrm>
            <a:off x="8822055" y="5574668"/>
            <a:ext cx="1604010" cy="620962"/>
            <a:chOff x="4339" y="3007"/>
            <a:chExt cx="1011" cy="551"/>
          </a:xfrm>
        </p:grpSpPr>
        <p:sp>
          <p:nvSpPr>
            <p:cNvPr id="48158" name="Rectangle 32"/>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59" name="Rectangle 33"/>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defTabSz="1042782" fontAlgn="base">
                <a:spcBef>
                  <a:spcPct val="0"/>
                </a:spcBef>
                <a:spcAft>
                  <a:spcPct val="0"/>
                </a:spcAft>
              </a:pPr>
              <a:r>
                <a:rPr lang="en-US" smtClean="0">
                  <a:solidFill>
                    <a:srgbClr val="000000"/>
                  </a:solidFill>
                  <a:ea typeface="宋体" pitchFamily="2" charset="-122"/>
                </a:rPr>
                <a:t>Projector</a:t>
              </a:r>
            </a:p>
          </p:txBody>
        </p:sp>
        <p:sp>
          <p:nvSpPr>
            <p:cNvPr id="48160" name="Rectangle 34"/>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8161" name="Rectangle 35"/>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64548" name="AutoShape 36"/>
          <p:cNvSpPr>
            <a:spLocks noChangeArrowheads="1"/>
          </p:cNvSpPr>
          <p:nvPr/>
        </p:nvSpPr>
        <p:spPr bwMode="auto">
          <a:xfrm>
            <a:off x="6683375" y="4315252"/>
            <a:ext cx="178223" cy="3358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64549" name="AutoShape 37"/>
          <p:cNvSpPr>
            <a:spLocks noChangeArrowheads="1"/>
          </p:cNvSpPr>
          <p:nvPr/>
        </p:nvSpPr>
        <p:spPr bwMode="auto">
          <a:xfrm>
            <a:off x="7128935" y="4315252"/>
            <a:ext cx="178223" cy="3358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64550" name="AutoShape 38"/>
          <p:cNvSpPr>
            <a:spLocks noChangeArrowheads="1"/>
          </p:cNvSpPr>
          <p:nvPr/>
        </p:nvSpPr>
        <p:spPr bwMode="auto">
          <a:xfrm>
            <a:off x="7485380" y="4315252"/>
            <a:ext cx="178223" cy="3358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64551" name="Line 39"/>
          <p:cNvSpPr>
            <a:spLocks noChangeShapeType="1"/>
          </p:cNvSpPr>
          <p:nvPr/>
        </p:nvSpPr>
        <p:spPr bwMode="auto">
          <a:xfrm>
            <a:off x="7218045" y="4651096"/>
            <a:ext cx="0" cy="9235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4552" name="Line 40"/>
          <p:cNvSpPr>
            <a:spLocks noChangeShapeType="1"/>
          </p:cNvSpPr>
          <p:nvPr/>
        </p:nvSpPr>
        <p:spPr bwMode="auto">
          <a:xfrm>
            <a:off x="6772487" y="4651096"/>
            <a:ext cx="0" cy="4198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4553" name="Line 41"/>
          <p:cNvSpPr>
            <a:spLocks noChangeShapeType="1"/>
          </p:cNvSpPr>
          <p:nvPr/>
        </p:nvSpPr>
        <p:spPr bwMode="auto">
          <a:xfrm flipH="1">
            <a:off x="5524923" y="5070902"/>
            <a:ext cx="1247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4554" name="Line 42"/>
          <p:cNvSpPr>
            <a:spLocks noChangeShapeType="1"/>
          </p:cNvSpPr>
          <p:nvPr/>
        </p:nvSpPr>
        <p:spPr bwMode="auto">
          <a:xfrm>
            <a:off x="5524923" y="5070903"/>
            <a:ext cx="0" cy="5037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4555" name="Line 43"/>
          <p:cNvSpPr>
            <a:spLocks noChangeShapeType="1"/>
          </p:cNvSpPr>
          <p:nvPr/>
        </p:nvSpPr>
        <p:spPr bwMode="auto">
          <a:xfrm>
            <a:off x="7574492" y="4651096"/>
            <a:ext cx="0" cy="4198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4556" name="Line 44"/>
          <p:cNvSpPr>
            <a:spLocks noChangeShapeType="1"/>
          </p:cNvSpPr>
          <p:nvPr/>
        </p:nvSpPr>
        <p:spPr bwMode="auto">
          <a:xfrm>
            <a:off x="7574493" y="5070902"/>
            <a:ext cx="18713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4557" name="Line 45"/>
          <p:cNvSpPr>
            <a:spLocks noChangeShapeType="1"/>
          </p:cNvSpPr>
          <p:nvPr/>
        </p:nvSpPr>
        <p:spPr bwMode="auto">
          <a:xfrm>
            <a:off x="9445837" y="5070903"/>
            <a:ext cx="0" cy="5037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64558" name="Text Box 46"/>
          <p:cNvSpPr txBox="1">
            <a:spLocks noChangeArrowheads="1"/>
          </p:cNvSpPr>
          <p:nvPr/>
        </p:nvSpPr>
        <p:spPr bwMode="auto">
          <a:xfrm>
            <a:off x="2031003" y="4453438"/>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64559" name="Text Box 47"/>
          <p:cNvSpPr txBox="1">
            <a:spLocks noChangeArrowheads="1"/>
          </p:cNvSpPr>
          <p:nvPr/>
        </p:nvSpPr>
        <p:spPr bwMode="auto">
          <a:xfrm>
            <a:off x="1960458" y="5238824"/>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1..*</a:t>
            </a:r>
          </a:p>
        </p:txBody>
      </p:sp>
      <p:sp>
        <p:nvSpPr>
          <p:cNvPr id="64560" name="Text Box 48"/>
          <p:cNvSpPr txBox="1">
            <a:spLocks noChangeArrowheads="1"/>
          </p:cNvSpPr>
          <p:nvPr/>
        </p:nvSpPr>
        <p:spPr bwMode="auto">
          <a:xfrm>
            <a:off x="6148705" y="4399213"/>
            <a:ext cx="531173"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0..1</a:t>
            </a:r>
          </a:p>
        </p:txBody>
      </p:sp>
      <p:sp>
        <p:nvSpPr>
          <p:cNvPr id="64561" name="Text Box 49"/>
          <p:cNvSpPr txBox="1">
            <a:spLocks noChangeArrowheads="1"/>
          </p:cNvSpPr>
          <p:nvPr/>
        </p:nvSpPr>
        <p:spPr bwMode="auto">
          <a:xfrm>
            <a:off x="6861599" y="4483174"/>
            <a:ext cx="531173"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0..1</a:t>
            </a:r>
          </a:p>
        </p:txBody>
      </p:sp>
      <p:sp>
        <p:nvSpPr>
          <p:cNvPr id="64562" name="Text Box 50"/>
          <p:cNvSpPr txBox="1">
            <a:spLocks noChangeArrowheads="1"/>
          </p:cNvSpPr>
          <p:nvPr/>
        </p:nvSpPr>
        <p:spPr bwMode="auto">
          <a:xfrm>
            <a:off x="7663604" y="4399213"/>
            <a:ext cx="531173"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0..1</a:t>
            </a:r>
          </a:p>
        </p:txBody>
      </p:sp>
      <p:sp>
        <p:nvSpPr>
          <p:cNvPr id="64563" name="Text Box 51"/>
          <p:cNvSpPr txBox="1">
            <a:spLocks noChangeArrowheads="1"/>
          </p:cNvSpPr>
          <p:nvPr/>
        </p:nvSpPr>
        <p:spPr bwMode="auto">
          <a:xfrm>
            <a:off x="9445838" y="5070903"/>
            <a:ext cx="531173"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0..1</a:t>
            </a:r>
          </a:p>
        </p:txBody>
      </p:sp>
      <p:sp>
        <p:nvSpPr>
          <p:cNvPr id="64564" name="Text Box 52"/>
          <p:cNvSpPr txBox="1">
            <a:spLocks noChangeArrowheads="1"/>
          </p:cNvSpPr>
          <p:nvPr/>
        </p:nvSpPr>
        <p:spPr bwMode="auto">
          <a:xfrm>
            <a:off x="7307158" y="5154863"/>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0..*</a:t>
            </a:r>
          </a:p>
        </p:txBody>
      </p:sp>
      <p:sp>
        <p:nvSpPr>
          <p:cNvPr id="64565" name="Text Box 53"/>
          <p:cNvSpPr txBox="1">
            <a:spLocks noChangeArrowheads="1"/>
          </p:cNvSpPr>
          <p:nvPr/>
        </p:nvSpPr>
        <p:spPr bwMode="auto">
          <a:xfrm>
            <a:off x="5524924" y="5154863"/>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000000"/>
                </a:solidFill>
                <a:latin typeface="Garamond" pitchFamily="18" charset="0"/>
              </a:rPr>
              <a:t>0..*</a:t>
            </a:r>
          </a:p>
        </p:txBody>
      </p:sp>
    </p:spTree>
    <p:extLst>
      <p:ext uri="{BB962C8B-B14F-4D97-AF65-F5344CB8AC3E}">
        <p14:creationId xmlns:p14="http://schemas.microsoft.com/office/powerpoint/2010/main" val="3630203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cTn>
                              </p:par>
                              <p:par>
                                <p:cTn id="8" presetID="9" presetClass="entr" presetSubtype="0" fill="hold" nodeType="withEffect">
                                  <p:stCondLst>
                                    <p:cond delay="0"/>
                                  </p:stCondLst>
                                  <p:childTnLst>
                                    <p:set>
                                      <p:cBhvr>
                                        <p:cTn id="9" dur="1" fill="hold">
                                          <p:stCondLst>
                                            <p:cond delay="0"/>
                                          </p:stCondLst>
                                        </p:cTn>
                                        <p:tgtEl>
                                          <p:spTgt spid="64521"/>
                                        </p:tgtEl>
                                        <p:attrNameLst>
                                          <p:attrName>style.visibility</p:attrName>
                                        </p:attrNameLst>
                                      </p:cBhvr>
                                      <p:to>
                                        <p:strVal val="visible"/>
                                      </p:to>
                                    </p:set>
                                    <p:animEffect transition="in" filter="dissolve">
                                      <p:cBhvr>
                                        <p:cTn id="10" dur="500"/>
                                        <p:tgtEl>
                                          <p:spTgt spid="64521"/>
                                        </p:tgtEl>
                                      </p:cBhvr>
                                    </p:animEffect>
                                  </p:childTnLst>
                                </p:cTn>
                              </p:par>
                              <p:par>
                                <p:cTn id="11" presetID="9" presetClass="entr" presetSubtype="0" fill="hold" nodeType="withEffect">
                                  <p:stCondLst>
                                    <p:cond delay="0"/>
                                  </p:stCondLst>
                                  <p:childTnLst>
                                    <p:set>
                                      <p:cBhvr>
                                        <p:cTn id="12" dur="1" fill="hold">
                                          <p:stCondLst>
                                            <p:cond delay="0"/>
                                          </p:stCondLst>
                                        </p:cTn>
                                        <p:tgtEl>
                                          <p:spTgt spid="64526"/>
                                        </p:tgtEl>
                                        <p:attrNameLst>
                                          <p:attrName>style.visibility</p:attrName>
                                        </p:attrNameLst>
                                      </p:cBhvr>
                                      <p:to>
                                        <p:strVal val="visible"/>
                                      </p:to>
                                    </p:set>
                                    <p:animEffect transition="in" filter="dissolve">
                                      <p:cBhvr>
                                        <p:cTn id="13" dur="500"/>
                                        <p:tgtEl>
                                          <p:spTgt spid="6452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4531"/>
                                        </p:tgtEl>
                                        <p:attrNameLst>
                                          <p:attrName>style.visibility</p:attrName>
                                        </p:attrNameLst>
                                      </p:cBhvr>
                                      <p:to>
                                        <p:strVal val="visible"/>
                                      </p:to>
                                    </p:set>
                                    <p:animEffect transition="in" filter="dissolve">
                                      <p:cBhvr>
                                        <p:cTn id="16" dur="500"/>
                                        <p:tgtEl>
                                          <p:spTgt spid="6453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4532"/>
                                        </p:tgtEl>
                                        <p:attrNameLst>
                                          <p:attrName>style.visibility</p:attrName>
                                        </p:attrNameLst>
                                      </p:cBhvr>
                                      <p:to>
                                        <p:strVal val="visible"/>
                                      </p:to>
                                    </p:set>
                                    <p:animEffect transition="in" filter="dissolve">
                                      <p:cBhvr>
                                        <p:cTn id="19" dur="500"/>
                                        <p:tgtEl>
                                          <p:spTgt spid="64532"/>
                                        </p:tgtEl>
                                      </p:cBhvr>
                                    </p:animEffect>
                                  </p:childTnLst>
                                </p:cTn>
                              </p:par>
                              <p:par>
                                <p:cTn id="20" presetID="9" presetClass="entr" presetSubtype="0" fill="hold" nodeType="withEffect">
                                  <p:stCondLst>
                                    <p:cond delay="0"/>
                                  </p:stCondLst>
                                  <p:childTnLst>
                                    <p:set>
                                      <p:cBhvr>
                                        <p:cTn id="21" dur="1" fill="hold">
                                          <p:stCondLst>
                                            <p:cond delay="0"/>
                                          </p:stCondLst>
                                        </p:cTn>
                                        <p:tgtEl>
                                          <p:spTgt spid="64533"/>
                                        </p:tgtEl>
                                        <p:attrNameLst>
                                          <p:attrName>style.visibility</p:attrName>
                                        </p:attrNameLst>
                                      </p:cBhvr>
                                      <p:to>
                                        <p:strVal val="visible"/>
                                      </p:to>
                                    </p:set>
                                    <p:animEffect transition="in" filter="dissolve">
                                      <p:cBhvr>
                                        <p:cTn id="22" dur="500"/>
                                        <p:tgtEl>
                                          <p:spTgt spid="64533"/>
                                        </p:tgtEl>
                                      </p:cBhvr>
                                    </p:animEffect>
                                  </p:childTnLst>
                                </p:cTn>
                              </p:par>
                              <p:par>
                                <p:cTn id="23" presetID="9" presetClass="entr" presetSubtype="0" fill="hold" nodeType="withEffect">
                                  <p:stCondLst>
                                    <p:cond delay="0"/>
                                  </p:stCondLst>
                                  <p:childTnLst>
                                    <p:set>
                                      <p:cBhvr>
                                        <p:cTn id="24" dur="1" fill="hold">
                                          <p:stCondLst>
                                            <p:cond delay="0"/>
                                          </p:stCondLst>
                                        </p:cTn>
                                        <p:tgtEl>
                                          <p:spTgt spid="64538"/>
                                        </p:tgtEl>
                                        <p:attrNameLst>
                                          <p:attrName>style.visibility</p:attrName>
                                        </p:attrNameLst>
                                      </p:cBhvr>
                                      <p:to>
                                        <p:strVal val="visible"/>
                                      </p:to>
                                    </p:set>
                                    <p:animEffect transition="in" filter="dissolve">
                                      <p:cBhvr>
                                        <p:cTn id="25" dur="500"/>
                                        <p:tgtEl>
                                          <p:spTgt spid="64538"/>
                                        </p:tgtEl>
                                      </p:cBhvr>
                                    </p:animEffect>
                                  </p:childTnLst>
                                </p:cTn>
                              </p:par>
                              <p:par>
                                <p:cTn id="26" presetID="9" presetClass="entr" presetSubtype="0" fill="hold" nodeType="withEffect">
                                  <p:stCondLst>
                                    <p:cond delay="0"/>
                                  </p:stCondLst>
                                  <p:childTnLst>
                                    <p:set>
                                      <p:cBhvr>
                                        <p:cTn id="27" dur="1" fill="hold">
                                          <p:stCondLst>
                                            <p:cond delay="0"/>
                                          </p:stCondLst>
                                        </p:cTn>
                                        <p:tgtEl>
                                          <p:spTgt spid="64543"/>
                                        </p:tgtEl>
                                        <p:attrNameLst>
                                          <p:attrName>style.visibility</p:attrName>
                                        </p:attrNameLst>
                                      </p:cBhvr>
                                      <p:to>
                                        <p:strVal val="visible"/>
                                      </p:to>
                                    </p:set>
                                    <p:animEffect transition="in" filter="dissolve">
                                      <p:cBhvr>
                                        <p:cTn id="28" dur="500"/>
                                        <p:tgtEl>
                                          <p:spTgt spid="6454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4548"/>
                                        </p:tgtEl>
                                        <p:attrNameLst>
                                          <p:attrName>style.visibility</p:attrName>
                                        </p:attrNameLst>
                                      </p:cBhvr>
                                      <p:to>
                                        <p:strVal val="visible"/>
                                      </p:to>
                                    </p:set>
                                    <p:animEffect transition="in" filter="dissolve">
                                      <p:cBhvr>
                                        <p:cTn id="31" dur="500"/>
                                        <p:tgtEl>
                                          <p:spTgt spid="645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4549"/>
                                        </p:tgtEl>
                                        <p:attrNameLst>
                                          <p:attrName>style.visibility</p:attrName>
                                        </p:attrNameLst>
                                      </p:cBhvr>
                                      <p:to>
                                        <p:strVal val="visible"/>
                                      </p:to>
                                    </p:set>
                                    <p:animEffect transition="in" filter="dissolve">
                                      <p:cBhvr>
                                        <p:cTn id="34" dur="500"/>
                                        <p:tgtEl>
                                          <p:spTgt spid="6454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4550"/>
                                        </p:tgtEl>
                                        <p:attrNameLst>
                                          <p:attrName>style.visibility</p:attrName>
                                        </p:attrNameLst>
                                      </p:cBhvr>
                                      <p:to>
                                        <p:strVal val="visible"/>
                                      </p:to>
                                    </p:set>
                                    <p:animEffect transition="in" filter="dissolve">
                                      <p:cBhvr>
                                        <p:cTn id="37" dur="500"/>
                                        <p:tgtEl>
                                          <p:spTgt spid="645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4551"/>
                                        </p:tgtEl>
                                        <p:attrNameLst>
                                          <p:attrName>style.visibility</p:attrName>
                                        </p:attrNameLst>
                                      </p:cBhvr>
                                      <p:to>
                                        <p:strVal val="visible"/>
                                      </p:to>
                                    </p:set>
                                    <p:animEffect transition="in" filter="dissolve">
                                      <p:cBhvr>
                                        <p:cTn id="40" dur="500"/>
                                        <p:tgtEl>
                                          <p:spTgt spid="6455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552"/>
                                        </p:tgtEl>
                                        <p:attrNameLst>
                                          <p:attrName>style.visibility</p:attrName>
                                        </p:attrNameLst>
                                      </p:cBhvr>
                                      <p:to>
                                        <p:strVal val="visible"/>
                                      </p:to>
                                    </p:set>
                                    <p:animEffect transition="in" filter="dissolve">
                                      <p:cBhvr>
                                        <p:cTn id="43" dur="500"/>
                                        <p:tgtEl>
                                          <p:spTgt spid="6455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4553"/>
                                        </p:tgtEl>
                                        <p:attrNameLst>
                                          <p:attrName>style.visibility</p:attrName>
                                        </p:attrNameLst>
                                      </p:cBhvr>
                                      <p:to>
                                        <p:strVal val="visible"/>
                                      </p:to>
                                    </p:set>
                                    <p:animEffect transition="in" filter="dissolve">
                                      <p:cBhvr>
                                        <p:cTn id="46" dur="500"/>
                                        <p:tgtEl>
                                          <p:spTgt spid="6455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4554"/>
                                        </p:tgtEl>
                                        <p:attrNameLst>
                                          <p:attrName>style.visibility</p:attrName>
                                        </p:attrNameLst>
                                      </p:cBhvr>
                                      <p:to>
                                        <p:strVal val="visible"/>
                                      </p:to>
                                    </p:set>
                                    <p:animEffect transition="in" filter="dissolve">
                                      <p:cBhvr>
                                        <p:cTn id="49" dur="500"/>
                                        <p:tgtEl>
                                          <p:spTgt spid="6455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4555"/>
                                        </p:tgtEl>
                                        <p:attrNameLst>
                                          <p:attrName>style.visibility</p:attrName>
                                        </p:attrNameLst>
                                      </p:cBhvr>
                                      <p:to>
                                        <p:strVal val="visible"/>
                                      </p:to>
                                    </p:set>
                                    <p:animEffect transition="in" filter="dissolve">
                                      <p:cBhvr>
                                        <p:cTn id="52" dur="500"/>
                                        <p:tgtEl>
                                          <p:spTgt spid="6455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4556"/>
                                        </p:tgtEl>
                                        <p:attrNameLst>
                                          <p:attrName>style.visibility</p:attrName>
                                        </p:attrNameLst>
                                      </p:cBhvr>
                                      <p:to>
                                        <p:strVal val="visible"/>
                                      </p:to>
                                    </p:set>
                                    <p:animEffect transition="in" filter="dissolve">
                                      <p:cBhvr>
                                        <p:cTn id="55" dur="500"/>
                                        <p:tgtEl>
                                          <p:spTgt spid="6455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4557"/>
                                        </p:tgtEl>
                                        <p:attrNameLst>
                                          <p:attrName>style.visibility</p:attrName>
                                        </p:attrNameLst>
                                      </p:cBhvr>
                                      <p:to>
                                        <p:strVal val="visible"/>
                                      </p:to>
                                    </p:set>
                                    <p:animEffect transition="in" filter="dissolve">
                                      <p:cBhvr>
                                        <p:cTn id="58" dur="500"/>
                                        <p:tgtEl>
                                          <p:spTgt spid="6455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4558"/>
                                        </p:tgtEl>
                                        <p:attrNameLst>
                                          <p:attrName>style.visibility</p:attrName>
                                        </p:attrNameLst>
                                      </p:cBhvr>
                                      <p:to>
                                        <p:strVal val="visible"/>
                                      </p:to>
                                    </p:set>
                                    <p:animEffect transition="in" filter="dissolve">
                                      <p:cBhvr>
                                        <p:cTn id="61" dur="500"/>
                                        <p:tgtEl>
                                          <p:spTgt spid="6455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4559"/>
                                        </p:tgtEl>
                                        <p:attrNameLst>
                                          <p:attrName>style.visibility</p:attrName>
                                        </p:attrNameLst>
                                      </p:cBhvr>
                                      <p:to>
                                        <p:strVal val="visible"/>
                                      </p:to>
                                    </p:set>
                                    <p:animEffect transition="in" filter="dissolve">
                                      <p:cBhvr>
                                        <p:cTn id="64" dur="500"/>
                                        <p:tgtEl>
                                          <p:spTgt spid="6455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4560"/>
                                        </p:tgtEl>
                                        <p:attrNameLst>
                                          <p:attrName>style.visibility</p:attrName>
                                        </p:attrNameLst>
                                      </p:cBhvr>
                                      <p:to>
                                        <p:strVal val="visible"/>
                                      </p:to>
                                    </p:set>
                                    <p:animEffect transition="in" filter="dissolve">
                                      <p:cBhvr>
                                        <p:cTn id="67" dur="500"/>
                                        <p:tgtEl>
                                          <p:spTgt spid="6456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4561"/>
                                        </p:tgtEl>
                                        <p:attrNameLst>
                                          <p:attrName>style.visibility</p:attrName>
                                        </p:attrNameLst>
                                      </p:cBhvr>
                                      <p:to>
                                        <p:strVal val="visible"/>
                                      </p:to>
                                    </p:set>
                                    <p:animEffect transition="in" filter="dissolve">
                                      <p:cBhvr>
                                        <p:cTn id="70" dur="500"/>
                                        <p:tgtEl>
                                          <p:spTgt spid="6456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562"/>
                                        </p:tgtEl>
                                        <p:attrNameLst>
                                          <p:attrName>style.visibility</p:attrName>
                                        </p:attrNameLst>
                                      </p:cBhvr>
                                      <p:to>
                                        <p:strVal val="visible"/>
                                      </p:to>
                                    </p:set>
                                    <p:animEffect transition="in" filter="dissolve">
                                      <p:cBhvr>
                                        <p:cTn id="73" dur="500"/>
                                        <p:tgtEl>
                                          <p:spTgt spid="6456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4563"/>
                                        </p:tgtEl>
                                        <p:attrNameLst>
                                          <p:attrName>style.visibility</p:attrName>
                                        </p:attrNameLst>
                                      </p:cBhvr>
                                      <p:to>
                                        <p:strVal val="visible"/>
                                      </p:to>
                                    </p:set>
                                    <p:animEffect transition="in" filter="dissolve">
                                      <p:cBhvr>
                                        <p:cTn id="76" dur="500"/>
                                        <p:tgtEl>
                                          <p:spTgt spid="6456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4564"/>
                                        </p:tgtEl>
                                        <p:attrNameLst>
                                          <p:attrName>style.visibility</p:attrName>
                                        </p:attrNameLst>
                                      </p:cBhvr>
                                      <p:to>
                                        <p:strVal val="visible"/>
                                      </p:to>
                                    </p:set>
                                    <p:animEffect transition="in" filter="dissolve">
                                      <p:cBhvr>
                                        <p:cTn id="79" dur="500"/>
                                        <p:tgtEl>
                                          <p:spTgt spid="6456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4565"/>
                                        </p:tgtEl>
                                        <p:attrNameLst>
                                          <p:attrName>style.visibility</p:attrName>
                                        </p:attrNameLst>
                                      </p:cBhvr>
                                      <p:to>
                                        <p:strVal val="visible"/>
                                      </p:to>
                                    </p:set>
                                    <p:animEffect transition="in" filter="dissolve">
                                      <p:cBhvr>
                                        <p:cTn id="82" dur="500"/>
                                        <p:tgtEl>
                                          <p:spTgt spid="6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1" grpId="0" animBg="1"/>
      <p:bldP spid="64532" grpId="0" animBg="1"/>
      <p:bldP spid="64548" grpId="0" animBg="1"/>
      <p:bldP spid="64549" grpId="0" animBg="1"/>
      <p:bldP spid="64550" grpId="0" animBg="1"/>
      <p:bldP spid="64551" grpId="0" animBg="1"/>
      <p:bldP spid="64552" grpId="0" animBg="1"/>
      <p:bldP spid="64553" grpId="0" animBg="1"/>
      <p:bldP spid="64554" grpId="0" animBg="1"/>
      <p:bldP spid="64555" grpId="0" animBg="1"/>
      <p:bldP spid="64556" grpId="0" animBg="1"/>
      <p:bldP spid="64557" grpId="0" animBg="1"/>
      <p:bldP spid="64558" grpId="0"/>
      <p:bldP spid="64559" grpId="0"/>
      <p:bldP spid="64560" grpId="0"/>
      <p:bldP spid="64561" grpId="0"/>
      <p:bldP spid="64562" grpId="0"/>
      <p:bldP spid="64563" grpId="0"/>
      <p:bldP spid="64564" grpId="0"/>
      <p:bldP spid="6456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C648E41C-C46A-4C66-9101-B7AD8F7F8DCF}" type="slidenum">
              <a:rPr lang="en-US" smtClean="0">
                <a:solidFill>
                  <a:srgbClr val="000000"/>
                </a:solidFill>
              </a:rPr>
              <a:pPr algn="ctr" eaLnBrk="1" hangingPunct="1"/>
              <a:t>76</a:t>
            </a:fld>
            <a:endParaRPr lang="en-US" smtClean="0">
              <a:solidFill>
                <a:srgbClr val="000000"/>
              </a:solidFill>
            </a:endParaRPr>
          </a:p>
        </p:txBody>
      </p:sp>
      <p:sp>
        <p:nvSpPr>
          <p:cNvPr id="49155" name="Rectangle 3"/>
          <p:cNvSpPr>
            <a:spLocks noGrp="1" noChangeArrowheads="1"/>
          </p:cNvSpPr>
          <p:nvPr>
            <p:ph type="body" idx="1"/>
          </p:nvPr>
        </p:nvSpPr>
        <p:spPr>
          <a:xfrm>
            <a:off x="597791" y="419805"/>
            <a:ext cx="9624060" cy="1931106"/>
          </a:xfrm>
        </p:spPr>
        <p:txBody>
          <a:bodyPr/>
          <a:lstStyle/>
          <a:p>
            <a:pPr marL="0" indent="0" eaLnBrk="1" hangingPunct="1">
              <a:buNone/>
            </a:pPr>
            <a:r>
              <a:rPr lang="en-US" smtClean="0"/>
              <a:t>Ví dụ:</a:t>
            </a:r>
          </a:p>
          <a:p>
            <a:pPr lvl="1" eaLnBrk="1" hangingPunct="1"/>
            <a:r>
              <a:rPr lang="en-US" smtClean="0"/>
              <a:t>Xác định mối kết hợp thành phần </a:t>
            </a:r>
          </a:p>
          <a:p>
            <a:pPr lvl="1" eaLnBrk="1" hangingPunct="1"/>
            <a:r>
              <a:rPr lang="en-US" smtClean="0"/>
              <a:t> hệ thống ATM</a:t>
            </a:r>
          </a:p>
        </p:txBody>
      </p:sp>
      <p:grpSp>
        <p:nvGrpSpPr>
          <p:cNvPr id="49156" name="Group 93"/>
          <p:cNvGrpSpPr>
            <a:grpSpLocks/>
          </p:cNvGrpSpPr>
          <p:nvPr/>
        </p:nvGrpSpPr>
        <p:grpSpPr bwMode="auto">
          <a:xfrm>
            <a:off x="7383275" y="3842972"/>
            <a:ext cx="1306971" cy="619213"/>
            <a:chOff x="4372" y="1475"/>
            <a:chExt cx="945" cy="550"/>
          </a:xfrm>
        </p:grpSpPr>
        <p:sp>
          <p:nvSpPr>
            <p:cNvPr id="49206" name="Rectangle 94"/>
            <p:cNvSpPr>
              <a:spLocks noChangeArrowheads="1"/>
            </p:cNvSpPr>
            <p:nvPr/>
          </p:nvSpPr>
          <p:spPr bwMode="auto">
            <a:xfrm>
              <a:off x="4372" y="1475"/>
              <a:ext cx="945"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207" name="Rectangle 95"/>
            <p:cNvSpPr>
              <a:spLocks noChangeArrowheads="1"/>
            </p:cNvSpPr>
            <p:nvPr/>
          </p:nvSpPr>
          <p:spPr bwMode="auto">
            <a:xfrm>
              <a:off x="4522" y="1528"/>
              <a:ext cx="65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MáyATM</a:t>
              </a:r>
            </a:p>
          </p:txBody>
        </p:sp>
        <p:sp>
          <p:nvSpPr>
            <p:cNvPr id="49208" name="Rectangle 96"/>
            <p:cNvSpPr>
              <a:spLocks noChangeArrowheads="1"/>
            </p:cNvSpPr>
            <p:nvPr/>
          </p:nvSpPr>
          <p:spPr bwMode="auto">
            <a:xfrm>
              <a:off x="4372" y="1776"/>
              <a:ext cx="945"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209" name="Rectangle 97"/>
            <p:cNvSpPr>
              <a:spLocks noChangeArrowheads="1"/>
            </p:cNvSpPr>
            <p:nvPr/>
          </p:nvSpPr>
          <p:spPr bwMode="auto">
            <a:xfrm>
              <a:off x="4372" y="1887"/>
              <a:ext cx="945"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9157" name="Group 98"/>
          <p:cNvGrpSpPr>
            <a:grpSpLocks/>
          </p:cNvGrpSpPr>
          <p:nvPr/>
        </p:nvGrpSpPr>
        <p:grpSpPr bwMode="auto">
          <a:xfrm>
            <a:off x="4346052" y="2377151"/>
            <a:ext cx="1652279" cy="619213"/>
            <a:chOff x="2176" y="172"/>
            <a:chExt cx="1194" cy="551"/>
          </a:xfrm>
        </p:grpSpPr>
        <p:sp>
          <p:nvSpPr>
            <p:cNvPr id="49202" name="Rectangle 99"/>
            <p:cNvSpPr>
              <a:spLocks noChangeArrowheads="1"/>
            </p:cNvSpPr>
            <p:nvPr/>
          </p:nvSpPr>
          <p:spPr bwMode="auto">
            <a:xfrm>
              <a:off x="2176" y="172"/>
              <a:ext cx="1194"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203" name="Rectangle 100"/>
            <p:cNvSpPr>
              <a:spLocks noChangeArrowheads="1"/>
            </p:cNvSpPr>
            <p:nvPr/>
          </p:nvSpPr>
          <p:spPr bwMode="auto">
            <a:xfrm>
              <a:off x="2332" y="225"/>
              <a:ext cx="79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NgânHàng</a:t>
              </a:r>
            </a:p>
          </p:txBody>
        </p:sp>
        <p:sp>
          <p:nvSpPr>
            <p:cNvPr id="49204" name="Rectangle 101"/>
            <p:cNvSpPr>
              <a:spLocks noChangeArrowheads="1"/>
            </p:cNvSpPr>
            <p:nvPr/>
          </p:nvSpPr>
          <p:spPr bwMode="auto">
            <a:xfrm>
              <a:off x="2176" y="474"/>
              <a:ext cx="1194"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205" name="Rectangle 102"/>
            <p:cNvSpPr>
              <a:spLocks noChangeArrowheads="1"/>
            </p:cNvSpPr>
            <p:nvPr/>
          </p:nvSpPr>
          <p:spPr bwMode="auto">
            <a:xfrm>
              <a:off x="2176" y="584"/>
              <a:ext cx="1194"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9158" name="Group 103"/>
          <p:cNvGrpSpPr>
            <a:grpSpLocks/>
          </p:cNvGrpSpPr>
          <p:nvPr/>
        </p:nvGrpSpPr>
        <p:grpSpPr bwMode="auto">
          <a:xfrm>
            <a:off x="1754387" y="3842972"/>
            <a:ext cx="1743246" cy="619213"/>
            <a:chOff x="302" y="1475"/>
            <a:chExt cx="1261" cy="550"/>
          </a:xfrm>
        </p:grpSpPr>
        <p:sp>
          <p:nvSpPr>
            <p:cNvPr id="49198" name="Rectangle 104"/>
            <p:cNvSpPr>
              <a:spLocks noChangeArrowheads="1"/>
            </p:cNvSpPr>
            <p:nvPr/>
          </p:nvSpPr>
          <p:spPr bwMode="auto">
            <a:xfrm>
              <a:off x="302" y="1475"/>
              <a:ext cx="1261" cy="550"/>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199" name="Rectangle 105"/>
            <p:cNvSpPr>
              <a:spLocks noChangeArrowheads="1"/>
            </p:cNvSpPr>
            <p:nvPr/>
          </p:nvSpPr>
          <p:spPr bwMode="auto">
            <a:xfrm>
              <a:off x="454" y="1528"/>
              <a:ext cx="87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KháchHàng</a:t>
              </a:r>
            </a:p>
          </p:txBody>
        </p:sp>
        <p:sp>
          <p:nvSpPr>
            <p:cNvPr id="49200" name="Rectangle 106"/>
            <p:cNvSpPr>
              <a:spLocks noChangeArrowheads="1"/>
            </p:cNvSpPr>
            <p:nvPr/>
          </p:nvSpPr>
          <p:spPr bwMode="auto">
            <a:xfrm>
              <a:off x="302" y="1776"/>
              <a:ext cx="126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201" name="Rectangle 107"/>
            <p:cNvSpPr>
              <a:spLocks noChangeArrowheads="1"/>
            </p:cNvSpPr>
            <p:nvPr/>
          </p:nvSpPr>
          <p:spPr bwMode="auto">
            <a:xfrm>
              <a:off x="302" y="1887"/>
              <a:ext cx="1261" cy="138"/>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9159" name="Group 108"/>
          <p:cNvGrpSpPr>
            <a:grpSpLocks/>
          </p:cNvGrpSpPr>
          <p:nvPr/>
        </p:nvGrpSpPr>
        <p:grpSpPr bwMode="auto">
          <a:xfrm>
            <a:off x="1927040" y="5567672"/>
            <a:ext cx="1397940" cy="620962"/>
            <a:chOff x="427" y="3007"/>
            <a:chExt cx="1011" cy="551"/>
          </a:xfrm>
        </p:grpSpPr>
        <p:sp>
          <p:nvSpPr>
            <p:cNvPr id="49194" name="Rectangle 109"/>
            <p:cNvSpPr>
              <a:spLocks noChangeArrowheads="1"/>
            </p:cNvSpPr>
            <p:nvPr/>
          </p:nvSpPr>
          <p:spPr bwMode="auto">
            <a:xfrm>
              <a:off x="427"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195" name="Rectangle 110"/>
            <p:cNvSpPr>
              <a:spLocks noChangeArrowheads="1"/>
            </p:cNvSpPr>
            <p:nvPr/>
          </p:nvSpPr>
          <p:spPr bwMode="auto">
            <a:xfrm>
              <a:off x="542" y="3060"/>
              <a:ext cx="71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TàiKhoản</a:t>
              </a:r>
            </a:p>
          </p:txBody>
        </p:sp>
        <p:sp>
          <p:nvSpPr>
            <p:cNvPr id="49196" name="Rectangle 111"/>
            <p:cNvSpPr>
              <a:spLocks noChangeArrowheads="1"/>
            </p:cNvSpPr>
            <p:nvPr/>
          </p:nvSpPr>
          <p:spPr bwMode="auto">
            <a:xfrm>
              <a:off x="427"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197" name="Rectangle 112"/>
            <p:cNvSpPr>
              <a:spLocks noChangeArrowheads="1"/>
            </p:cNvSpPr>
            <p:nvPr/>
          </p:nvSpPr>
          <p:spPr bwMode="auto">
            <a:xfrm>
              <a:off x="427"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9160" name="Group 113"/>
          <p:cNvGrpSpPr>
            <a:grpSpLocks/>
          </p:cNvGrpSpPr>
          <p:nvPr/>
        </p:nvGrpSpPr>
        <p:grpSpPr bwMode="auto">
          <a:xfrm>
            <a:off x="7336861" y="5567672"/>
            <a:ext cx="1399796" cy="620962"/>
            <a:chOff x="4339" y="3007"/>
            <a:chExt cx="1011" cy="551"/>
          </a:xfrm>
        </p:grpSpPr>
        <p:sp>
          <p:nvSpPr>
            <p:cNvPr id="49190" name="Rectangle 114"/>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191" name="Rectangle 115"/>
            <p:cNvSpPr>
              <a:spLocks noChangeArrowheads="1"/>
            </p:cNvSpPr>
            <p:nvPr/>
          </p:nvSpPr>
          <p:spPr bwMode="auto">
            <a:xfrm>
              <a:off x="4470" y="3060"/>
              <a:ext cx="6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GiaoDịch</a:t>
              </a:r>
            </a:p>
          </p:txBody>
        </p:sp>
        <p:sp>
          <p:nvSpPr>
            <p:cNvPr id="49192" name="Rectangle 116"/>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193" name="Rectangle 117"/>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9161" name="Group 118"/>
          <p:cNvGrpSpPr>
            <a:grpSpLocks/>
          </p:cNvGrpSpPr>
          <p:nvPr/>
        </p:nvGrpSpPr>
        <p:grpSpPr bwMode="auto">
          <a:xfrm>
            <a:off x="3345402" y="5443479"/>
            <a:ext cx="3985891" cy="883341"/>
            <a:chOff x="1610" y="3448"/>
            <a:chExt cx="2147" cy="505"/>
          </a:xfrm>
        </p:grpSpPr>
        <p:sp>
          <p:nvSpPr>
            <p:cNvPr id="49185" name="Line 119"/>
            <p:cNvSpPr>
              <a:spLocks noChangeShapeType="1"/>
            </p:cNvSpPr>
            <p:nvPr/>
          </p:nvSpPr>
          <p:spPr bwMode="auto">
            <a:xfrm>
              <a:off x="2682" y="3701"/>
              <a:ext cx="1075" cy="0"/>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186" name="Line 120"/>
            <p:cNvSpPr>
              <a:spLocks noChangeShapeType="1"/>
            </p:cNvSpPr>
            <p:nvPr/>
          </p:nvSpPr>
          <p:spPr bwMode="auto">
            <a:xfrm flipH="1">
              <a:off x="1610" y="3701"/>
              <a:ext cx="1072" cy="0"/>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187" name="Rectangle 121"/>
            <p:cNvSpPr>
              <a:spLocks noChangeArrowheads="1"/>
            </p:cNvSpPr>
            <p:nvPr/>
          </p:nvSpPr>
          <p:spPr bwMode="auto">
            <a:xfrm>
              <a:off x="1882" y="3795"/>
              <a:ext cx="6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1</a:t>
              </a:r>
            </a:p>
          </p:txBody>
        </p:sp>
        <p:sp>
          <p:nvSpPr>
            <p:cNvPr id="49188" name="Rectangle 122"/>
            <p:cNvSpPr>
              <a:spLocks noChangeArrowheads="1"/>
            </p:cNvSpPr>
            <p:nvPr/>
          </p:nvSpPr>
          <p:spPr bwMode="auto">
            <a:xfrm>
              <a:off x="2592" y="3448"/>
              <a:ext cx="26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lIns="0" tIns="0" rIns="0" bIns="0">
              <a:spAutoFit/>
            </a:bodyPr>
            <a:lstStyle/>
            <a:p>
              <a:pPr defTabSz="1042782" fontAlgn="base">
                <a:spcBef>
                  <a:spcPct val="0"/>
                </a:spcBef>
                <a:spcAft>
                  <a:spcPct val="0"/>
                </a:spcAft>
              </a:pPr>
              <a:r>
                <a:rPr lang="en-US" i="1" smtClean="0">
                  <a:solidFill>
                    <a:srgbClr val="66FFFF"/>
                  </a:solidFill>
                  <a:ea typeface="宋体" pitchFamily="2" charset="-122"/>
                </a:rPr>
                <a:t>Có</a:t>
              </a:r>
              <a:endParaRPr lang="en-US" smtClean="0">
                <a:solidFill>
                  <a:srgbClr val="66FFFF"/>
                </a:solidFill>
                <a:ea typeface="宋体" pitchFamily="2" charset="-122"/>
              </a:endParaRPr>
            </a:p>
          </p:txBody>
        </p:sp>
        <p:sp>
          <p:nvSpPr>
            <p:cNvPr id="49189" name="Rectangle 123"/>
            <p:cNvSpPr>
              <a:spLocks noChangeArrowheads="1"/>
            </p:cNvSpPr>
            <p:nvPr/>
          </p:nvSpPr>
          <p:spPr bwMode="auto">
            <a:xfrm>
              <a:off x="3408" y="3523"/>
              <a:ext cx="20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0..n</a:t>
              </a:r>
            </a:p>
          </p:txBody>
        </p:sp>
      </p:grpSp>
      <p:grpSp>
        <p:nvGrpSpPr>
          <p:cNvPr id="49162" name="Group 124"/>
          <p:cNvGrpSpPr>
            <a:grpSpLocks/>
          </p:cNvGrpSpPr>
          <p:nvPr/>
        </p:nvGrpSpPr>
        <p:grpSpPr bwMode="auto">
          <a:xfrm>
            <a:off x="2049570" y="4414956"/>
            <a:ext cx="1106471" cy="1147469"/>
            <a:chOff x="912" y="2860"/>
            <a:chExt cx="596" cy="656"/>
          </a:xfrm>
        </p:grpSpPr>
        <p:sp>
          <p:nvSpPr>
            <p:cNvPr id="49180" name="Line 125"/>
            <p:cNvSpPr>
              <a:spLocks noChangeShapeType="1"/>
            </p:cNvSpPr>
            <p:nvPr/>
          </p:nvSpPr>
          <p:spPr bwMode="auto">
            <a:xfrm>
              <a:off x="1228" y="3205"/>
              <a:ext cx="1" cy="311"/>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181" name="Rectangle 126"/>
            <p:cNvSpPr>
              <a:spLocks noChangeArrowheads="1"/>
            </p:cNvSpPr>
            <p:nvPr/>
          </p:nvSpPr>
          <p:spPr bwMode="auto">
            <a:xfrm>
              <a:off x="912" y="3312"/>
              <a:ext cx="20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1..n</a:t>
              </a:r>
            </a:p>
          </p:txBody>
        </p:sp>
        <p:sp>
          <p:nvSpPr>
            <p:cNvPr id="49182" name="Line 127"/>
            <p:cNvSpPr>
              <a:spLocks noChangeShapeType="1"/>
            </p:cNvSpPr>
            <p:nvPr/>
          </p:nvSpPr>
          <p:spPr bwMode="auto">
            <a:xfrm flipV="1">
              <a:off x="1228" y="2897"/>
              <a:ext cx="1" cy="308"/>
            </a:xfrm>
            <a:prstGeom prst="line">
              <a:avLst/>
            </a:prstGeom>
            <a:noFill/>
            <a:ln w="2540">
              <a:solidFill>
                <a:srgbClr val="66FFFF"/>
              </a:solidFill>
              <a:round/>
              <a:headEnd/>
              <a:tailEnd/>
            </a:ln>
            <a:extLst>
              <a:ext uri="{909E8E84-426E-40DD-AFC4-6F175D3DCCD1}">
                <a14:hiddenFill xmlns:a14="http://schemas.microsoft.com/office/drawing/2010/main">
                  <a:no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49183" name="Rectangle 128"/>
            <p:cNvSpPr>
              <a:spLocks noChangeArrowheads="1"/>
            </p:cNvSpPr>
            <p:nvPr/>
          </p:nvSpPr>
          <p:spPr bwMode="auto">
            <a:xfrm>
              <a:off x="1382" y="2860"/>
              <a:ext cx="6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FFFFFF"/>
                  </a:solidFill>
                  <a:ea typeface="宋体" pitchFamily="2" charset="-122"/>
                </a:rPr>
                <a:t>1</a:t>
              </a:r>
            </a:p>
          </p:txBody>
        </p:sp>
        <p:sp>
          <p:nvSpPr>
            <p:cNvPr id="49184" name="Rectangle 129"/>
            <p:cNvSpPr>
              <a:spLocks noChangeArrowheads="1"/>
            </p:cNvSpPr>
            <p:nvPr/>
          </p:nvSpPr>
          <p:spPr bwMode="auto">
            <a:xfrm>
              <a:off x="1280" y="3156"/>
              <a:ext cx="22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wrap="none" lIns="0" tIns="0" rIns="0" bIns="0">
              <a:spAutoFit/>
            </a:bodyPr>
            <a:lstStyle/>
            <a:p>
              <a:pPr defTabSz="1042782" fontAlgn="base">
                <a:spcBef>
                  <a:spcPct val="0"/>
                </a:spcBef>
                <a:spcAft>
                  <a:spcPct val="0"/>
                </a:spcAft>
              </a:pPr>
              <a:r>
                <a:rPr lang="en-US" i="1" smtClean="0">
                  <a:solidFill>
                    <a:srgbClr val="66FFFF"/>
                  </a:solidFill>
                  <a:ea typeface="宋体" pitchFamily="2" charset="-122"/>
                </a:rPr>
                <a:t>Của</a:t>
              </a:r>
              <a:endParaRPr lang="en-US" smtClean="0">
                <a:solidFill>
                  <a:srgbClr val="66FFFF"/>
                </a:solidFill>
                <a:ea typeface="宋体" pitchFamily="2" charset="-122"/>
              </a:endParaRPr>
            </a:p>
          </p:txBody>
        </p:sp>
      </p:grpSp>
      <p:sp>
        <p:nvSpPr>
          <p:cNvPr id="49163" name="Line 131"/>
          <p:cNvSpPr>
            <a:spLocks noChangeShapeType="1"/>
          </p:cNvSpPr>
          <p:nvPr/>
        </p:nvSpPr>
        <p:spPr bwMode="auto">
          <a:xfrm>
            <a:off x="1247563" y="5877278"/>
            <a:ext cx="623782" cy="0"/>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64" name="Line 132"/>
          <p:cNvSpPr>
            <a:spLocks noChangeShapeType="1"/>
          </p:cNvSpPr>
          <p:nvPr/>
        </p:nvSpPr>
        <p:spPr bwMode="auto">
          <a:xfrm flipV="1">
            <a:off x="1247563" y="2686756"/>
            <a:ext cx="0" cy="3190522"/>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65" name="Line 133"/>
          <p:cNvSpPr>
            <a:spLocks noChangeShapeType="1"/>
          </p:cNvSpPr>
          <p:nvPr/>
        </p:nvSpPr>
        <p:spPr bwMode="auto">
          <a:xfrm>
            <a:off x="1247563" y="2686756"/>
            <a:ext cx="2673350" cy="0"/>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66" name="Text Box 134"/>
          <p:cNvSpPr txBox="1">
            <a:spLocks noChangeArrowheads="1"/>
          </p:cNvSpPr>
          <p:nvPr/>
        </p:nvSpPr>
        <p:spPr bwMode="auto">
          <a:xfrm>
            <a:off x="7039822" y="3176530"/>
            <a:ext cx="851774"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rPr>
              <a:t>Thuộc</a:t>
            </a:r>
          </a:p>
        </p:txBody>
      </p:sp>
      <p:sp>
        <p:nvSpPr>
          <p:cNvPr id="49167" name="Text Box 135"/>
          <p:cNvSpPr txBox="1">
            <a:spLocks noChangeArrowheads="1"/>
          </p:cNvSpPr>
          <p:nvPr/>
        </p:nvSpPr>
        <p:spPr bwMode="auto">
          <a:xfrm>
            <a:off x="891117" y="2854679"/>
            <a:ext cx="851774"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rPr>
              <a:t>Thuộc</a:t>
            </a:r>
          </a:p>
        </p:txBody>
      </p:sp>
      <p:sp>
        <p:nvSpPr>
          <p:cNvPr id="49168" name="Text Box 136"/>
          <p:cNvSpPr txBox="1">
            <a:spLocks noChangeArrowheads="1"/>
          </p:cNvSpPr>
          <p:nvPr/>
        </p:nvSpPr>
        <p:spPr bwMode="auto">
          <a:xfrm>
            <a:off x="6594264" y="5541435"/>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latin typeface="Garamond" pitchFamily="18" charset="0"/>
              </a:rPr>
              <a:t>0..*</a:t>
            </a:r>
          </a:p>
        </p:txBody>
      </p:sp>
      <p:sp>
        <p:nvSpPr>
          <p:cNvPr id="49169" name="Text Box 137"/>
          <p:cNvSpPr txBox="1">
            <a:spLocks noChangeArrowheads="1"/>
          </p:cNvSpPr>
          <p:nvPr/>
        </p:nvSpPr>
        <p:spPr bwMode="auto">
          <a:xfrm>
            <a:off x="3475355" y="5877279"/>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latin typeface="Garamond" pitchFamily="18" charset="0"/>
              </a:rPr>
              <a:t>1</a:t>
            </a:r>
          </a:p>
        </p:txBody>
      </p:sp>
      <p:sp>
        <p:nvSpPr>
          <p:cNvPr id="49170" name="Text Box 138"/>
          <p:cNvSpPr txBox="1">
            <a:spLocks noChangeArrowheads="1"/>
          </p:cNvSpPr>
          <p:nvPr/>
        </p:nvSpPr>
        <p:spPr bwMode="auto">
          <a:xfrm>
            <a:off x="2673351" y="5205590"/>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latin typeface="Garamond" pitchFamily="18" charset="0"/>
              </a:rPr>
              <a:t>1..*</a:t>
            </a:r>
          </a:p>
        </p:txBody>
      </p:sp>
      <p:sp>
        <p:nvSpPr>
          <p:cNvPr id="49171" name="Text Box 139"/>
          <p:cNvSpPr txBox="1">
            <a:spLocks noChangeArrowheads="1"/>
          </p:cNvSpPr>
          <p:nvPr/>
        </p:nvSpPr>
        <p:spPr bwMode="auto">
          <a:xfrm>
            <a:off x="2316903" y="4449940"/>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latin typeface="Garamond" pitchFamily="18" charset="0"/>
              </a:rPr>
              <a:t>1</a:t>
            </a:r>
          </a:p>
        </p:txBody>
      </p:sp>
      <p:sp>
        <p:nvSpPr>
          <p:cNvPr id="49172" name="Text Box 140"/>
          <p:cNvSpPr txBox="1">
            <a:spLocks noChangeArrowheads="1"/>
          </p:cNvSpPr>
          <p:nvPr/>
        </p:nvSpPr>
        <p:spPr bwMode="auto">
          <a:xfrm>
            <a:off x="6148705" y="2266951"/>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latin typeface="Garamond" pitchFamily="18" charset="0"/>
              </a:rPr>
              <a:t>1</a:t>
            </a:r>
          </a:p>
        </p:txBody>
      </p:sp>
      <p:sp>
        <p:nvSpPr>
          <p:cNvPr id="49173" name="Text Box 141"/>
          <p:cNvSpPr txBox="1">
            <a:spLocks noChangeArrowheads="1"/>
          </p:cNvSpPr>
          <p:nvPr/>
        </p:nvSpPr>
        <p:spPr bwMode="auto">
          <a:xfrm>
            <a:off x="6772488" y="3694290"/>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latin typeface="Garamond" pitchFamily="18" charset="0"/>
              </a:rPr>
              <a:t>1..*</a:t>
            </a:r>
          </a:p>
        </p:txBody>
      </p:sp>
      <p:sp>
        <p:nvSpPr>
          <p:cNvPr id="49174" name="Text Box 142"/>
          <p:cNvSpPr txBox="1">
            <a:spLocks noChangeArrowheads="1"/>
          </p:cNvSpPr>
          <p:nvPr/>
        </p:nvSpPr>
        <p:spPr bwMode="auto">
          <a:xfrm>
            <a:off x="3920913" y="2686757"/>
            <a:ext cx="319577"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latin typeface="Garamond" pitchFamily="18" charset="0"/>
              </a:rPr>
              <a:t>1</a:t>
            </a:r>
          </a:p>
        </p:txBody>
      </p:sp>
      <p:sp>
        <p:nvSpPr>
          <p:cNvPr id="49175" name="Text Box 143"/>
          <p:cNvSpPr txBox="1">
            <a:spLocks noChangeArrowheads="1"/>
          </p:cNvSpPr>
          <p:nvPr/>
        </p:nvSpPr>
        <p:spPr bwMode="auto">
          <a:xfrm>
            <a:off x="1336676" y="5457473"/>
            <a:ext cx="521555" cy="38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defTabSz="1042782" eaLnBrk="1" fontAlgn="base" hangingPunct="1">
              <a:spcBef>
                <a:spcPct val="0"/>
              </a:spcBef>
              <a:spcAft>
                <a:spcPct val="0"/>
              </a:spcAft>
            </a:pPr>
            <a:r>
              <a:rPr lang="en-US" i="1" smtClean="0">
                <a:solidFill>
                  <a:srgbClr val="66FFFF"/>
                </a:solidFill>
                <a:latin typeface="Garamond" pitchFamily="18" charset="0"/>
              </a:rPr>
              <a:t>1..*</a:t>
            </a:r>
          </a:p>
        </p:txBody>
      </p:sp>
      <p:sp>
        <p:nvSpPr>
          <p:cNvPr id="49176" name="AutoShape 144"/>
          <p:cNvSpPr>
            <a:spLocks noChangeArrowheads="1"/>
          </p:cNvSpPr>
          <p:nvPr/>
        </p:nvSpPr>
        <p:spPr bwMode="auto">
          <a:xfrm>
            <a:off x="6059594" y="2602795"/>
            <a:ext cx="445558" cy="167922"/>
          </a:xfrm>
          <a:prstGeom prst="diamond">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49177" name="Line 145"/>
          <p:cNvSpPr>
            <a:spLocks noChangeShapeType="1"/>
          </p:cNvSpPr>
          <p:nvPr/>
        </p:nvSpPr>
        <p:spPr bwMode="auto">
          <a:xfrm>
            <a:off x="6505152" y="2686756"/>
            <a:ext cx="1514898" cy="0"/>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78" name="Line 146"/>
          <p:cNvSpPr>
            <a:spLocks noChangeShapeType="1"/>
          </p:cNvSpPr>
          <p:nvPr/>
        </p:nvSpPr>
        <p:spPr bwMode="auto">
          <a:xfrm>
            <a:off x="8020050" y="2686755"/>
            <a:ext cx="0" cy="1175456"/>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79" name="AutoShape 147"/>
          <p:cNvSpPr>
            <a:spLocks noChangeArrowheads="1"/>
          </p:cNvSpPr>
          <p:nvPr/>
        </p:nvSpPr>
        <p:spPr bwMode="auto">
          <a:xfrm>
            <a:off x="3920914" y="2602795"/>
            <a:ext cx="445558" cy="167922"/>
          </a:xfrm>
          <a:prstGeom prst="diamond">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Tree>
    <p:extLst>
      <p:ext uri="{BB962C8B-B14F-4D97-AF65-F5344CB8AC3E}">
        <p14:creationId xmlns:p14="http://schemas.microsoft.com/office/powerpoint/2010/main" val="34989078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9BE6C6-41AD-4E91-AB2B-37B3464FF724}" type="slidenum">
              <a:rPr lang="en-US" altLang="en-US">
                <a:solidFill>
                  <a:srgbClr val="000000"/>
                </a:solidFill>
              </a:rPr>
              <a:pPr>
                <a:defRPr/>
              </a:pPr>
              <a:t>77</a:t>
            </a:fld>
            <a:endParaRPr lang="en-US" altLang="en-US">
              <a:solidFill>
                <a:srgbClr val="000000"/>
              </a:solidFill>
            </a:endParaRPr>
          </a:p>
        </p:txBody>
      </p:sp>
      <p:sp>
        <p:nvSpPr>
          <p:cNvPr id="443394" name="Rectangle 2"/>
          <p:cNvSpPr>
            <a:spLocks noGrp="1" noChangeArrowheads="1"/>
          </p:cNvSpPr>
          <p:nvPr>
            <p:ph type="body" idx="1"/>
          </p:nvPr>
        </p:nvSpPr>
        <p:spPr>
          <a:xfrm>
            <a:off x="267335" y="83961"/>
            <a:ext cx="10069618" cy="6716889"/>
          </a:xfrm>
        </p:spPr>
        <p:txBody>
          <a:bodyPr/>
          <a:lstStyle/>
          <a:p>
            <a:pPr marL="72407" indent="0" algn="just" eaLnBrk="1" hangingPunct="1">
              <a:lnSpc>
                <a:spcPts val="3279"/>
              </a:lnSpc>
              <a:spcBef>
                <a:spcPts val="1367"/>
              </a:spcBef>
              <a:spcAft>
                <a:spcPts val="1367"/>
              </a:spcAft>
              <a:buNone/>
            </a:pPr>
            <a:r>
              <a:rPr lang="en-US" altLang="zh-TW" sz="2700" b="1">
                <a:solidFill>
                  <a:srgbClr val="CC3300"/>
                </a:solidFill>
                <a:latin typeface="Times New Roman" pitchFamily="18" charset="0"/>
                <a:ea typeface="新細明體" pitchFamily="18" charset="-120"/>
              </a:rPr>
              <a:t>3. </a:t>
            </a:r>
            <a:r>
              <a:rPr lang="en-US" altLang="zh-TW" sz="2700" b="1">
                <a:solidFill>
                  <a:srgbClr val="990000"/>
                </a:solidFill>
                <a:latin typeface="Times New Roman" pitchFamily="18" charset="0"/>
                <a:ea typeface="新細明體" pitchFamily="18" charset="-120"/>
                <a:cs typeface="Times New Roman" pitchFamily="18" charset="0"/>
              </a:rPr>
              <a:t>Quan hệ tổng quát hoá</a:t>
            </a:r>
            <a:r>
              <a:rPr lang="en-US" altLang="zh-TW" sz="2700" b="1">
                <a:solidFill>
                  <a:srgbClr val="CC3300"/>
                </a:solidFill>
                <a:latin typeface="Times New Roman" pitchFamily="18" charset="0"/>
                <a:ea typeface="新細明體" pitchFamily="18" charset="-120"/>
              </a:rPr>
              <a:t>: </a:t>
            </a:r>
            <a:endParaRPr lang="en-US" altLang="zh-TW" sz="2700" i="1">
              <a:latin typeface="Times New Roman" pitchFamily="18" charset="0"/>
              <a:ea typeface="新細明體" pitchFamily="18" charset="-120"/>
            </a:endParaRPr>
          </a:p>
          <a:p>
            <a:pPr marL="72407" indent="0" algn="just" eaLnBrk="1" hangingPunct="1">
              <a:lnSpc>
                <a:spcPts val="3279"/>
              </a:lnSpc>
              <a:spcBef>
                <a:spcPts val="1367"/>
              </a:spcBef>
              <a:spcAft>
                <a:spcPts val="1367"/>
              </a:spcAft>
              <a:buFont typeface="Wingdings" pitchFamily="2" charset="2"/>
              <a:buChar char="o"/>
            </a:pPr>
            <a:r>
              <a:rPr lang="en-US" altLang="zh-TW" sz="2700" b="1" i="1">
                <a:solidFill>
                  <a:srgbClr val="000000"/>
                </a:solidFill>
                <a:latin typeface="Times New Roman" pitchFamily="18" charset="0"/>
                <a:ea typeface="新細明體" pitchFamily="18" charset="-120"/>
              </a:rPr>
              <a:t> </a:t>
            </a:r>
            <a:r>
              <a:rPr lang="en-US" altLang="zh-TW" sz="2700" i="1">
                <a:solidFill>
                  <a:srgbClr val="000000"/>
                </a:solidFill>
                <a:latin typeface="Times New Roman" pitchFamily="18" charset="0"/>
                <a:ea typeface="新細明體" pitchFamily="18" charset="-120"/>
              </a:rPr>
              <a:t>Tổng quát hoá </a:t>
            </a:r>
            <a:r>
              <a:rPr lang="en-US" altLang="zh-TW" sz="2700">
                <a:solidFill>
                  <a:srgbClr val="000000"/>
                </a:solidFill>
                <a:latin typeface="Times New Roman" pitchFamily="18" charset="0"/>
                <a:ea typeface="新細明體" pitchFamily="18" charset="-120"/>
              </a:rPr>
              <a:t>và </a:t>
            </a:r>
            <a:r>
              <a:rPr lang="en-US" altLang="zh-TW" sz="2700" i="1">
                <a:solidFill>
                  <a:srgbClr val="000000"/>
                </a:solidFill>
                <a:latin typeface="Times New Roman" pitchFamily="18" charset="0"/>
                <a:ea typeface="新細明體" pitchFamily="18" charset="-120"/>
              </a:rPr>
              <a:t>chuyên biệt hoá </a:t>
            </a:r>
            <a:r>
              <a:rPr lang="en-US" altLang="zh-TW" sz="2700">
                <a:solidFill>
                  <a:srgbClr val="000000"/>
                </a:solidFill>
                <a:latin typeface="Times New Roman" pitchFamily="18" charset="0"/>
                <a:ea typeface="新細明體" pitchFamily="18" charset="-120"/>
              </a:rPr>
              <a:t>là hai cách nhìn dưới / lên (</a:t>
            </a:r>
            <a:r>
              <a:rPr lang="en-US" altLang="zh-TW" sz="2700" i="1">
                <a:solidFill>
                  <a:srgbClr val="000000"/>
                </a:solidFill>
                <a:latin typeface="Times New Roman" pitchFamily="18" charset="0"/>
                <a:ea typeface="新細明體" pitchFamily="18" charset="-120"/>
              </a:rPr>
              <a:t>buttom – up</a:t>
            </a:r>
            <a:r>
              <a:rPr lang="en-US" altLang="zh-TW" sz="2700">
                <a:solidFill>
                  <a:srgbClr val="000000"/>
                </a:solidFill>
                <a:latin typeface="Times New Roman" pitchFamily="18" charset="0"/>
                <a:ea typeface="新細明體" pitchFamily="18" charset="-120"/>
              </a:rPr>
              <a:t>) và trên / xuống (</a:t>
            </a:r>
            <a:r>
              <a:rPr lang="en-US" altLang="zh-TW" sz="2700" i="1">
                <a:solidFill>
                  <a:srgbClr val="000000"/>
                </a:solidFill>
                <a:latin typeface="Times New Roman" pitchFamily="18" charset="0"/>
                <a:ea typeface="新細明體" pitchFamily="18" charset="-120"/>
              </a:rPr>
              <a:t>top-down</a:t>
            </a:r>
            <a:r>
              <a:rPr lang="en-US" altLang="zh-TW" sz="2700">
                <a:solidFill>
                  <a:srgbClr val="000000"/>
                </a:solidFill>
                <a:latin typeface="Times New Roman" pitchFamily="18" charset="0"/>
                <a:ea typeface="新細明體" pitchFamily="18" charset="-120"/>
              </a:rPr>
              <a:t>) để phân cấp các lớp, nó có khả năng quản lý cấp độ phức tạp của hệ thống bằng cách trừu tượng hoá các lớp. </a:t>
            </a:r>
          </a:p>
          <a:p>
            <a:pPr marL="72407" lvl="1" indent="0" algn="just" eaLnBrk="1" hangingPunct="1">
              <a:lnSpc>
                <a:spcPts val="3279"/>
              </a:lnSpc>
              <a:spcBef>
                <a:spcPts val="1367"/>
              </a:spcBef>
              <a:spcAft>
                <a:spcPts val="1367"/>
              </a:spcAft>
              <a:buFont typeface="Wingdings" pitchFamily="2" charset="2"/>
              <a:buChar char="o"/>
            </a:pPr>
            <a:r>
              <a:rPr lang="en-US" altLang="zh-TW" sz="2700" i="1">
                <a:solidFill>
                  <a:srgbClr val="990000"/>
                </a:solidFill>
                <a:latin typeface="Times New Roman" pitchFamily="18" charset="0"/>
                <a:ea typeface="新細明體" pitchFamily="18" charset="-120"/>
              </a:rPr>
              <a:t> Tổng quát hoá</a:t>
            </a:r>
            <a:r>
              <a:rPr lang="en-US" altLang="zh-TW" sz="2700" i="1">
                <a:solidFill>
                  <a:srgbClr val="000000"/>
                </a:solidFill>
                <a:latin typeface="Times New Roman" pitchFamily="18" charset="0"/>
                <a:ea typeface="新細明體" pitchFamily="18" charset="-120"/>
              </a:rPr>
              <a:t> là đi từ các lớp dưới lên</a:t>
            </a:r>
            <a:r>
              <a:rPr lang="en-US" altLang="zh-TW" sz="2700">
                <a:solidFill>
                  <a:srgbClr val="000000"/>
                </a:solidFill>
                <a:latin typeface="Times New Roman" pitchFamily="18" charset="0"/>
                <a:ea typeface="新細明體" pitchFamily="18" charset="-120"/>
              </a:rPr>
              <a:t> sau đó hình thành lớp tổng quát (lớp trên, lớp cha), tức là cây cấu trúc các lớp từ lá đến gốc.</a:t>
            </a:r>
          </a:p>
          <a:p>
            <a:pPr marL="72407" lvl="1" indent="0" algn="just" eaLnBrk="1" hangingPunct="1">
              <a:lnSpc>
                <a:spcPts val="3279"/>
              </a:lnSpc>
              <a:spcBef>
                <a:spcPts val="1367"/>
              </a:spcBef>
              <a:spcAft>
                <a:spcPts val="1367"/>
              </a:spcAft>
              <a:buFont typeface="Wingdings" pitchFamily="2" charset="2"/>
              <a:buChar char="o"/>
            </a:pPr>
            <a:r>
              <a:rPr lang="en-US" altLang="zh-TW" sz="2700" i="1">
                <a:solidFill>
                  <a:srgbClr val="990000"/>
                </a:solidFill>
                <a:latin typeface="Times New Roman" pitchFamily="18" charset="0"/>
                <a:ea typeface="新細明體" pitchFamily="18" charset="-120"/>
              </a:rPr>
              <a:t> Chuyên biệt hoá</a:t>
            </a:r>
            <a:r>
              <a:rPr lang="en-US" altLang="zh-TW" sz="2700" i="1">
                <a:solidFill>
                  <a:srgbClr val="000000"/>
                </a:solidFill>
                <a:latin typeface="Times New Roman" pitchFamily="18" charset="0"/>
                <a:ea typeface="新細明體" pitchFamily="18" charset="-120"/>
              </a:rPr>
              <a:t> là quá trình ngược lại của tổng quát hoá, </a:t>
            </a:r>
            <a:r>
              <a:rPr lang="en-US" altLang="zh-TW" sz="2700">
                <a:solidFill>
                  <a:srgbClr val="000000"/>
                </a:solidFill>
                <a:latin typeface="Times New Roman" pitchFamily="18" charset="0"/>
                <a:ea typeface="新細明體" pitchFamily="18" charset="-120"/>
              </a:rPr>
              <a:t>nó cho các lớp dưới (lớp con) khác nhau của lớp cha.</a:t>
            </a:r>
            <a:r>
              <a:rPr lang="en-US" altLang="zh-TW" sz="2700">
                <a:latin typeface="Times New Roman" pitchFamily="18" charset="0"/>
                <a:ea typeface="新細明體" pitchFamily="18" charset="-120"/>
              </a:rPr>
              <a:t> </a:t>
            </a:r>
            <a:endParaRPr lang="en-US" altLang="zh-TW" sz="2700">
              <a:solidFill>
                <a:srgbClr val="CC3300"/>
              </a:solidFill>
              <a:latin typeface="Times New Roman" pitchFamily="18" charset="0"/>
              <a:ea typeface="新細明體" pitchFamily="18" charset="-120"/>
            </a:endParaRPr>
          </a:p>
        </p:txBody>
      </p:sp>
    </p:spTree>
    <p:extLst>
      <p:ext uri="{BB962C8B-B14F-4D97-AF65-F5344CB8AC3E}">
        <p14:creationId xmlns:p14="http://schemas.microsoft.com/office/powerpoint/2010/main" val="4173333155"/>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43394">
                                            <p:txEl>
                                              <p:pRg st="0" end="0"/>
                                            </p:txEl>
                                          </p:spTgt>
                                        </p:tgtEl>
                                        <p:attrNameLst>
                                          <p:attrName>style.visibility</p:attrName>
                                        </p:attrNameLst>
                                      </p:cBhvr>
                                      <p:to>
                                        <p:strVal val="visible"/>
                                      </p:to>
                                    </p:set>
                                    <p:anim calcmode="lin" valueType="num">
                                      <p:cBhvr additive="base">
                                        <p:cTn id="7" dur="500" fill="hold"/>
                                        <p:tgtEl>
                                          <p:spTgt spid="44339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339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43394">
                                            <p:txEl>
                                              <p:pRg st="1" end="1"/>
                                            </p:txEl>
                                          </p:spTgt>
                                        </p:tgtEl>
                                        <p:attrNameLst>
                                          <p:attrName>style.visibility</p:attrName>
                                        </p:attrNameLst>
                                      </p:cBhvr>
                                      <p:to>
                                        <p:strVal val="visible"/>
                                      </p:to>
                                    </p:set>
                                    <p:anim calcmode="lin" valueType="num">
                                      <p:cBhvr additive="base">
                                        <p:cTn id="12" dur="500" fill="hold"/>
                                        <p:tgtEl>
                                          <p:spTgt spid="443394">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43394">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43394">
                                            <p:txEl>
                                              <p:pRg st="2" end="2"/>
                                            </p:txEl>
                                          </p:spTgt>
                                        </p:tgtEl>
                                        <p:attrNameLst>
                                          <p:attrName>style.visibility</p:attrName>
                                        </p:attrNameLst>
                                      </p:cBhvr>
                                      <p:to>
                                        <p:strVal val="visible"/>
                                      </p:to>
                                    </p:set>
                                    <p:anim calcmode="lin" valueType="num">
                                      <p:cBhvr additive="base">
                                        <p:cTn id="17" dur="500" fill="hold"/>
                                        <p:tgtEl>
                                          <p:spTgt spid="443394">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43394">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43394">
                                            <p:txEl>
                                              <p:pRg st="3" end="3"/>
                                            </p:txEl>
                                          </p:spTgt>
                                        </p:tgtEl>
                                        <p:attrNameLst>
                                          <p:attrName>style.visibility</p:attrName>
                                        </p:attrNameLst>
                                      </p:cBhvr>
                                      <p:to>
                                        <p:strVal val="visible"/>
                                      </p:to>
                                    </p:set>
                                    <p:anim calcmode="lin" valueType="num">
                                      <p:cBhvr additive="base">
                                        <p:cTn id="22" dur="500" fill="hold"/>
                                        <p:tgtEl>
                                          <p:spTgt spid="443394">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4339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build="p" bldLvl="3" autoUpdateAnimBg="0" advAuto="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396BBBF8-A8A2-4558-BD1B-1BB71033FD94}" type="slidenum">
              <a:rPr lang="en-US" altLang="en-US">
                <a:solidFill>
                  <a:srgbClr val="000000"/>
                </a:solidFill>
              </a:rPr>
              <a:pPr>
                <a:defRPr/>
              </a:pPr>
              <a:t>78</a:t>
            </a:fld>
            <a:endParaRPr lang="en-US" altLang="en-US">
              <a:solidFill>
                <a:srgbClr val="000000"/>
              </a:solidFill>
            </a:endParaRPr>
          </a:p>
        </p:txBody>
      </p:sp>
      <p:sp>
        <p:nvSpPr>
          <p:cNvPr id="51203" name="Rectangle 9"/>
          <p:cNvSpPr>
            <a:spLocks noGrp="1" noChangeArrowheads="1"/>
          </p:cNvSpPr>
          <p:nvPr>
            <p:ph type="title"/>
          </p:nvPr>
        </p:nvSpPr>
        <p:spPr>
          <a:xfrm>
            <a:off x="712893" y="251883"/>
            <a:ext cx="9624060" cy="923572"/>
          </a:xfrm>
        </p:spPr>
        <p:txBody>
          <a:bodyPr/>
          <a:lstStyle/>
          <a:p>
            <a:pPr algn="ctr" eaLnBrk="1" hangingPunct="1"/>
            <a:r>
              <a:rPr lang="en-US" altLang="zh-TW" sz="3900" b="1">
                <a:solidFill>
                  <a:srgbClr val="990000"/>
                </a:solidFill>
                <a:latin typeface="Times New Roman" pitchFamily="18" charset="0"/>
                <a:ea typeface="新細明體" pitchFamily="18" charset="-120"/>
                <a:cs typeface="Times New Roman" pitchFamily="18" charset="0"/>
              </a:rPr>
              <a:t>Quan hệ tổng quát hoá/ chuyên biệt hóa</a:t>
            </a:r>
            <a:endParaRPr lang="en-US" sz="3900" b="1">
              <a:solidFill>
                <a:srgbClr val="990000"/>
              </a:solidFill>
              <a:latin typeface="Times New Roman" pitchFamily="18" charset="0"/>
              <a:ea typeface="新細明體" pitchFamily="18" charset="-120"/>
              <a:cs typeface="Times New Roman" pitchFamily="18" charset="0"/>
            </a:endParaRPr>
          </a:p>
        </p:txBody>
      </p:sp>
      <p:sp>
        <p:nvSpPr>
          <p:cNvPr id="51204" name="Rectangle 3"/>
          <p:cNvSpPr>
            <a:spLocks noGrp="1" noChangeArrowheads="1"/>
          </p:cNvSpPr>
          <p:nvPr>
            <p:ph type="body" sz="half" idx="1"/>
          </p:nvPr>
        </p:nvSpPr>
        <p:spPr>
          <a:xfrm>
            <a:off x="534671" y="1175455"/>
            <a:ext cx="9445837" cy="1343378"/>
          </a:xfrm>
        </p:spPr>
        <p:txBody>
          <a:bodyPr/>
          <a:lstStyle/>
          <a:p>
            <a:pPr algn="just" eaLnBrk="1" hangingPunct="1">
              <a:lnSpc>
                <a:spcPct val="90000"/>
              </a:lnSpc>
            </a:pPr>
            <a:r>
              <a:rPr lang="en-US" altLang="zh-TW" sz="3000" b="1">
                <a:ea typeface="新細明體" pitchFamily="18" charset="-120"/>
              </a:rPr>
              <a:t>Generalization: </a:t>
            </a:r>
            <a:r>
              <a:rPr lang="en-US" altLang="zh-TW" sz="2300" b="1">
                <a:solidFill>
                  <a:srgbClr val="000000"/>
                </a:solidFill>
                <a:latin typeface="Times New Roman" pitchFamily="18" charset="0"/>
                <a:ea typeface="新細明體" pitchFamily="18" charset="-120"/>
                <a:cs typeface="Times New Roman" pitchFamily="18" charset="0"/>
              </a:rPr>
              <a:t>Nghĩa là tập hợp những đặc tính giống nhau của các đối tượng con để tạo ra lớp cha.</a:t>
            </a:r>
            <a:r>
              <a:rPr lang="en-US" altLang="zh-TW" sz="3000" b="1">
                <a:ea typeface="新細明體" pitchFamily="18" charset="-120"/>
              </a:rPr>
              <a:t> </a:t>
            </a:r>
          </a:p>
          <a:p>
            <a:pPr algn="just" eaLnBrk="1" hangingPunct="1">
              <a:lnSpc>
                <a:spcPct val="90000"/>
              </a:lnSpc>
            </a:pPr>
            <a:r>
              <a:rPr lang="en-US" altLang="zh-TW" sz="3000" b="1">
                <a:ea typeface="新細明體" pitchFamily="18" charset="-120"/>
              </a:rPr>
              <a:t>Specialization: </a:t>
            </a:r>
            <a:r>
              <a:rPr lang="en-US" altLang="zh-TW" sz="2300" b="1">
                <a:latin typeface="Times New Roman" pitchFamily="18" charset="0"/>
                <a:ea typeface="新細明體" pitchFamily="18" charset="-120"/>
              </a:rPr>
              <a:t>Nghĩa là quá trình phân nhóm và làm mịn dần</a:t>
            </a:r>
            <a:endParaRPr lang="en-US" altLang="zh-TW" sz="2300" b="1">
              <a:solidFill>
                <a:srgbClr val="CC3300"/>
              </a:solidFill>
              <a:latin typeface="Times New Roman" pitchFamily="18" charset="0"/>
              <a:ea typeface="新細明體" pitchFamily="18" charset="-120"/>
            </a:endParaRPr>
          </a:p>
        </p:txBody>
      </p:sp>
      <p:pic>
        <p:nvPicPr>
          <p:cNvPr id="51205" name="Picture 1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45559" y="2938639"/>
            <a:ext cx="9534948" cy="3946172"/>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1381847228"/>
      </p:ext>
    </p:extLst>
  </p:cSld>
  <p:clrMapOvr>
    <a:masterClrMapping/>
  </p:clrMapOvr>
  <p:transition>
    <p:random/>
    <p:sndAc>
      <p:stSnd>
        <p:snd r:embed="rId2" name="projctor.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EC1D9E03-2518-4F61-95E8-A3CABF42BAD4}" type="slidenum">
              <a:rPr lang="en-US" smtClean="0">
                <a:solidFill>
                  <a:srgbClr val="000000"/>
                </a:solidFill>
              </a:rPr>
              <a:pPr algn="ctr" eaLnBrk="1" hangingPunct="1"/>
              <a:t>79</a:t>
            </a:fld>
            <a:endParaRPr lang="en-US" smtClean="0">
              <a:solidFill>
                <a:srgbClr val="000000"/>
              </a:solidFill>
            </a:endParaRPr>
          </a:p>
        </p:txBody>
      </p:sp>
      <p:sp>
        <p:nvSpPr>
          <p:cNvPr id="48131" name="Rectangle 3"/>
          <p:cNvSpPr>
            <a:spLocks noGrp="1" noChangeArrowheads="1"/>
          </p:cNvSpPr>
          <p:nvPr>
            <p:ph type="body" idx="1"/>
          </p:nvPr>
        </p:nvSpPr>
        <p:spPr>
          <a:xfrm>
            <a:off x="534670" y="251885"/>
            <a:ext cx="9624060" cy="6503488"/>
          </a:xfrm>
        </p:spPr>
        <p:txBody>
          <a:bodyPr/>
          <a:lstStyle/>
          <a:p>
            <a:pPr marL="202744" lvl="1" indent="0" algn="just" eaLnBrk="1" hangingPunct="1">
              <a:lnSpc>
                <a:spcPct val="150000"/>
              </a:lnSpc>
              <a:defRPr/>
            </a:pPr>
            <a:r>
              <a:rPr lang="en-US" smtClean="0"/>
              <a:t> Xác định mối kết hợp tổng quát – chuyên biệt (generalization): Thể hiện quan hệ kế thừa giữa các lớp và một cấu trúc phân cấp xác định những dòng kế thừa này</a:t>
            </a:r>
          </a:p>
          <a:p>
            <a:pPr marL="202744" lvl="2" indent="0" algn="just" eaLnBrk="1" hangingPunct="1">
              <a:lnSpc>
                <a:spcPct val="150000"/>
              </a:lnSpc>
              <a:defRPr/>
            </a:pPr>
            <a:r>
              <a:rPr lang="en-US" b="1" smtClean="0"/>
              <a:t>Tiếp cận top-down:</a:t>
            </a:r>
          </a:p>
          <a:p>
            <a:pPr marL="202744" lvl="3" indent="0" algn="just" eaLnBrk="1" hangingPunct="1">
              <a:lnSpc>
                <a:spcPct val="150000"/>
              </a:lnSpc>
              <a:defRPr/>
            </a:pPr>
            <a:r>
              <a:rPr lang="en-US" smtClean="0"/>
              <a:t> Từ một lớp chúng ta tìm kiếm cụm danh từ chứa tên lớp và tính từ (hoặc danh từ). Đánh giá xem cụm danh từ này có thể là một trường hợp đặc biệt cần được quản lý trong hệ thống không </a:t>
            </a:r>
          </a:p>
          <a:p>
            <a:pPr marL="202744" lvl="3" indent="0" algn="just" eaLnBrk="1" hangingPunct="1">
              <a:lnSpc>
                <a:spcPct val="150000"/>
              </a:lnSpc>
              <a:defRPr/>
            </a:pPr>
            <a:r>
              <a:rPr lang="en-US" smtClean="0"/>
              <a:t> Tìm kiếm xem có những đặc trưng riêng của lớp </a:t>
            </a:r>
          </a:p>
          <a:p>
            <a:pPr marL="202744" lvl="3" indent="0" algn="just" eaLnBrk="1" hangingPunct="1">
              <a:lnSpc>
                <a:spcPct val="150000"/>
              </a:lnSpc>
              <a:defRPr/>
            </a:pPr>
            <a:r>
              <a:rPr lang="en-US" smtClean="0"/>
              <a:t> Xây dựng mối kết hợp chuyên biệt từ lớp này đến lớp ban đầu</a:t>
            </a:r>
          </a:p>
          <a:p>
            <a:pPr lvl="2" eaLnBrk="1" hangingPunct="1">
              <a:defRPr/>
            </a:pPr>
            <a:endParaRPr lang="en-US" smtClean="0"/>
          </a:p>
        </p:txBody>
      </p:sp>
    </p:spTree>
    <p:extLst>
      <p:ext uri="{BB962C8B-B14F-4D97-AF65-F5344CB8AC3E}">
        <p14:creationId xmlns:p14="http://schemas.microsoft.com/office/powerpoint/2010/main" val="29629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Effect transition="in" filter="dissolve">
                                      <p:cBhvr>
                                        <p:cTn id="7" dur="500"/>
                                        <p:tgtEl>
                                          <p:spTgt spid="4813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131">
                                            <p:txEl>
                                              <p:pRg st="3" end="3"/>
                                            </p:txEl>
                                          </p:spTgt>
                                        </p:tgtEl>
                                        <p:attrNameLst>
                                          <p:attrName>style.visibility</p:attrName>
                                        </p:attrNameLst>
                                      </p:cBhvr>
                                      <p:to>
                                        <p:strVal val="visible"/>
                                      </p:to>
                                    </p:set>
                                    <p:animEffect transition="in" filter="dissolve">
                                      <p:cBhvr>
                                        <p:cTn id="12" dur="500"/>
                                        <p:tgtEl>
                                          <p:spTgt spid="4813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animEffect transition="in" filter="dissolve">
                                      <p:cBhvr>
                                        <p:cTn id="17"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018" y="840738"/>
            <a:ext cx="6741158" cy="627735"/>
          </a:xfrm>
          <a:prstGeom prst="rect">
            <a:avLst/>
          </a:prstGeom>
        </p:spPr>
        <p:txBody>
          <a:bodyPr vert="horz" wrap="square" lIns="0" tIns="12064" rIns="0" bIns="0" rtlCol="0">
            <a:spAutoFit/>
          </a:bodyPr>
          <a:lstStyle/>
          <a:p>
            <a:pPr marL="12698">
              <a:spcBef>
                <a:spcPts val="95"/>
              </a:spcBef>
            </a:pPr>
            <a:r>
              <a:rPr spc="-10" dirty="0"/>
              <a:t>CÁC </a:t>
            </a:r>
            <a:r>
              <a:rPr spc="-5" dirty="0"/>
              <a:t>GIAI </a:t>
            </a:r>
            <a:r>
              <a:rPr spc="-10" dirty="0"/>
              <a:t>ĐOẠN </a:t>
            </a:r>
            <a:r>
              <a:rPr spc="-15" dirty="0"/>
              <a:t>KHẢO</a:t>
            </a:r>
            <a:r>
              <a:rPr spc="25" dirty="0"/>
              <a:t> </a:t>
            </a:r>
            <a:r>
              <a:rPr spc="-10" dirty="0"/>
              <a:t>SÁT</a:t>
            </a:r>
          </a:p>
        </p:txBody>
      </p:sp>
      <p:sp>
        <p:nvSpPr>
          <p:cNvPr id="3" name="object 3"/>
          <p:cNvSpPr txBox="1"/>
          <p:nvPr/>
        </p:nvSpPr>
        <p:spPr>
          <a:xfrm>
            <a:off x="1157613" y="1793231"/>
            <a:ext cx="8054975" cy="5564973"/>
          </a:xfrm>
          <a:prstGeom prst="rect">
            <a:avLst/>
          </a:prstGeom>
        </p:spPr>
        <p:txBody>
          <a:bodyPr vert="horz" wrap="square" lIns="0" tIns="113653" rIns="0" bIns="0" rtlCol="0">
            <a:spAutoFit/>
          </a:bodyPr>
          <a:lstStyle/>
          <a:p>
            <a:pPr marL="355565" indent="-342867" algn="just">
              <a:spcBef>
                <a:spcPts val="894"/>
              </a:spcBef>
              <a:buClr>
                <a:srgbClr val="000099"/>
              </a:buClr>
              <a:buSzPct val="70312"/>
              <a:buFont typeface="Wingdings"/>
              <a:buChar char=""/>
              <a:tabLst>
                <a:tab pos="354930" algn="l"/>
                <a:tab pos="355565" algn="l"/>
              </a:tabLst>
            </a:pPr>
            <a:r>
              <a:rPr sz="3200" b="1" spc="-5" dirty="0">
                <a:latin typeface="Arial"/>
                <a:cs typeface="Arial"/>
              </a:rPr>
              <a:t>Khảo </a:t>
            </a:r>
            <a:r>
              <a:rPr sz="3200" b="1" dirty="0">
                <a:latin typeface="Arial"/>
                <a:cs typeface="Arial"/>
              </a:rPr>
              <a:t>sát sơ</a:t>
            </a:r>
            <a:r>
              <a:rPr sz="3200" b="1" spc="-50" dirty="0">
                <a:latin typeface="Arial"/>
                <a:cs typeface="Arial"/>
              </a:rPr>
              <a:t> </a:t>
            </a:r>
            <a:r>
              <a:rPr sz="3200" b="1" spc="-5" dirty="0">
                <a:latin typeface="Arial"/>
                <a:cs typeface="Arial"/>
              </a:rPr>
              <a:t>bộ</a:t>
            </a:r>
            <a:endParaRPr sz="3200" b="1">
              <a:latin typeface="Arial"/>
              <a:cs typeface="Arial"/>
            </a:endParaRPr>
          </a:p>
          <a:p>
            <a:pPr marL="704147" lvl="1" indent="-347311" algn="just">
              <a:spcBef>
                <a:spcPts val="690"/>
              </a:spcBef>
              <a:buClr>
                <a:srgbClr val="659999"/>
              </a:buClr>
              <a:buSzPct val="69642"/>
              <a:buFont typeface="Wingdings"/>
              <a:buChar char=""/>
              <a:tabLst>
                <a:tab pos="704147" algn="l"/>
                <a:tab pos="704781" algn="l"/>
              </a:tabLst>
            </a:pPr>
            <a:r>
              <a:rPr sz="2900" spc="-5" dirty="0">
                <a:latin typeface="Arial"/>
                <a:cs typeface="Arial"/>
              </a:rPr>
              <a:t>Mục </a:t>
            </a:r>
            <a:r>
              <a:rPr sz="2900" dirty="0">
                <a:latin typeface="Arial"/>
                <a:cs typeface="Arial"/>
              </a:rPr>
              <a:t>tiêu: hình thành </a:t>
            </a:r>
            <a:r>
              <a:rPr sz="2900" spc="-5" dirty="0">
                <a:latin typeface="Arial"/>
                <a:cs typeface="Arial"/>
              </a:rPr>
              <a:t>dự </a:t>
            </a:r>
            <a:r>
              <a:rPr sz="2900" dirty="0">
                <a:latin typeface="Arial"/>
                <a:cs typeface="Arial"/>
              </a:rPr>
              <a:t>án phát </a:t>
            </a:r>
            <a:r>
              <a:rPr sz="2900" spc="-5" dirty="0">
                <a:latin typeface="Arial"/>
                <a:cs typeface="Arial"/>
              </a:rPr>
              <a:t>triển </a:t>
            </a:r>
            <a:r>
              <a:rPr sz="2900" dirty="0">
                <a:latin typeface="Arial"/>
                <a:cs typeface="Arial"/>
              </a:rPr>
              <a:t>hệ</a:t>
            </a:r>
            <a:r>
              <a:rPr sz="2900" spc="-10" dirty="0">
                <a:latin typeface="Arial"/>
                <a:cs typeface="Arial"/>
              </a:rPr>
              <a:t> </a:t>
            </a:r>
            <a:r>
              <a:rPr sz="2900" dirty="0">
                <a:latin typeface="Arial"/>
                <a:cs typeface="Arial"/>
              </a:rPr>
              <a:t>thống</a:t>
            </a:r>
            <a:endParaRPr sz="2900">
              <a:latin typeface="Arial"/>
              <a:cs typeface="Arial"/>
            </a:endParaRPr>
          </a:p>
          <a:p>
            <a:pPr marL="704147" lvl="1" indent="-347311" algn="just">
              <a:spcBef>
                <a:spcPts val="669"/>
              </a:spcBef>
              <a:buClr>
                <a:srgbClr val="659999"/>
              </a:buClr>
              <a:buSzPct val="69642"/>
              <a:buFont typeface="Wingdings"/>
              <a:buChar char=""/>
              <a:tabLst>
                <a:tab pos="704147" algn="l"/>
                <a:tab pos="704781" algn="l"/>
              </a:tabLst>
            </a:pPr>
            <a:r>
              <a:rPr sz="2900" spc="-5" dirty="0">
                <a:latin typeface="Arial"/>
                <a:cs typeface="Arial"/>
              </a:rPr>
              <a:t>Nội </a:t>
            </a:r>
            <a:r>
              <a:rPr sz="2900" dirty="0">
                <a:latin typeface="Arial"/>
                <a:cs typeface="Arial"/>
              </a:rPr>
              <a:t>dung: xác</a:t>
            </a:r>
            <a:r>
              <a:rPr sz="2900" spc="-50" dirty="0">
                <a:latin typeface="Arial"/>
                <a:cs typeface="Arial"/>
              </a:rPr>
              <a:t> </a:t>
            </a:r>
            <a:r>
              <a:rPr sz="2900" spc="-5" dirty="0">
                <a:latin typeface="Arial"/>
                <a:cs typeface="Arial"/>
              </a:rPr>
              <a:t>định</a:t>
            </a:r>
            <a:endParaRPr sz="2900">
              <a:latin typeface="Arial"/>
              <a:cs typeface="Arial"/>
            </a:endParaRPr>
          </a:p>
          <a:p>
            <a:pPr marL="1000028" lvl="2" indent="-293977" algn="just">
              <a:spcBef>
                <a:spcPts val="590"/>
              </a:spcBef>
              <a:buClr>
                <a:srgbClr val="CCCC00"/>
              </a:buClr>
              <a:buSzPct val="68750"/>
              <a:buFont typeface="Wingdings"/>
              <a:buChar char=""/>
              <a:tabLst>
                <a:tab pos="1000028" algn="l"/>
                <a:tab pos="1000662" algn="l"/>
              </a:tabLst>
            </a:pPr>
            <a:r>
              <a:rPr sz="2400" spc="-5" dirty="0">
                <a:latin typeface="Arial"/>
                <a:cs typeface="Arial"/>
              </a:rPr>
              <a:t>Chức năng</a:t>
            </a:r>
            <a:r>
              <a:rPr sz="2400" spc="-40" dirty="0">
                <a:latin typeface="Arial"/>
                <a:cs typeface="Arial"/>
              </a:rPr>
              <a:t> </a:t>
            </a:r>
            <a:r>
              <a:rPr sz="2400" spc="-5" dirty="0">
                <a:latin typeface="Arial"/>
                <a:cs typeface="Arial"/>
              </a:rPr>
              <a:t>chính</a:t>
            </a:r>
            <a:endParaRPr sz="2400">
              <a:latin typeface="Arial"/>
              <a:cs typeface="Arial"/>
            </a:endParaRPr>
          </a:p>
          <a:p>
            <a:pPr marL="1000028" lvl="2" indent="-293977" algn="just">
              <a:spcBef>
                <a:spcPts val="580"/>
              </a:spcBef>
              <a:buClr>
                <a:srgbClr val="CCCC00"/>
              </a:buClr>
              <a:buSzPct val="68750"/>
              <a:buFont typeface="Wingdings"/>
              <a:buChar char=""/>
              <a:tabLst>
                <a:tab pos="1000028" algn="l"/>
                <a:tab pos="1000662" algn="l"/>
              </a:tabLst>
            </a:pPr>
            <a:r>
              <a:rPr sz="2400" spc="-5" dirty="0">
                <a:latin typeface="Arial"/>
                <a:cs typeface="Arial"/>
              </a:rPr>
              <a:t>Ràng buộc</a:t>
            </a:r>
            <a:r>
              <a:rPr sz="2400" spc="25" dirty="0">
                <a:latin typeface="Arial"/>
                <a:cs typeface="Arial"/>
              </a:rPr>
              <a:t> </a:t>
            </a:r>
            <a:r>
              <a:rPr sz="2400" spc="-5" dirty="0">
                <a:latin typeface="Arial"/>
                <a:cs typeface="Arial"/>
              </a:rPr>
              <a:t>chính</a:t>
            </a:r>
            <a:endParaRPr sz="2400">
              <a:latin typeface="Arial"/>
              <a:cs typeface="Arial"/>
            </a:endParaRPr>
          </a:p>
          <a:p>
            <a:pPr marL="1000028" lvl="2" indent="-293977" algn="just">
              <a:spcBef>
                <a:spcPts val="575"/>
              </a:spcBef>
              <a:buClr>
                <a:srgbClr val="CCCC00"/>
              </a:buClr>
              <a:buSzPct val="68750"/>
              <a:buFont typeface="Wingdings"/>
              <a:buChar char=""/>
              <a:tabLst>
                <a:tab pos="1000028" algn="l"/>
                <a:tab pos="1000662" algn="l"/>
              </a:tabLst>
            </a:pPr>
            <a:r>
              <a:rPr sz="2400" spc="-5" dirty="0">
                <a:latin typeface="Arial"/>
                <a:cs typeface="Arial"/>
              </a:rPr>
              <a:t>Môi trường hệ</a:t>
            </a:r>
            <a:r>
              <a:rPr sz="2400" spc="5" dirty="0">
                <a:latin typeface="Arial"/>
                <a:cs typeface="Arial"/>
              </a:rPr>
              <a:t> </a:t>
            </a:r>
            <a:r>
              <a:rPr sz="2400" spc="-5" dirty="0">
                <a:latin typeface="Arial"/>
                <a:cs typeface="Arial"/>
              </a:rPr>
              <a:t>thống</a:t>
            </a:r>
            <a:endParaRPr sz="2400">
              <a:latin typeface="Arial"/>
              <a:cs typeface="Arial"/>
            </a:endParaRPr>
          </a:p>
          <a:p>
            <a:pPr marL="355565" indent="-342867" algn="just">
              <a:spcBef>
                <a:spcPts val="734"/>
              </a:spcBef>
              <a:buClr>
                <a:srgbClr val="000099"/>
              </a:buClr>
              <a:buSzPct val="70312"/>
              <a:buFont typeface="Wingdings"/>
              <a:buChar char=""/>
              <a:tabLst>
                <a:tab pos="354930" algn="l"/>
                <a:tab pos="355565" algn="l"/>
              </a:tabLst>
            </a:pPr>
            <a:r>
              <a:rPr sz="3200" b="1" spc="-5" dirty="0">
                <a:latin typeface="Arial"/>
                <a:cs typeface="Arial"/>
              </a:rPr>
              <a:t>Khảo </a:t>
            </a:r>
            <a:r>
              <a:rPr sz="3200" b="1" dirty="0">
                <a:latin typeface="Arial"/>
                <a:cs typeface="Arial"/>
              </a:rPr>
              <a:t>sát chi</a:t>
            </a:r>
            <a:r>
              <a:rPr sz="3200" b="1" spc="-40" dirty="0">
                <a:latin typeface="Arial"/>
                <a:cs typeface="Arial"/>
              </a:rPr>
              <a:t> </a:t>
            </a:r>
            <a:r>
              <a:rPr sz="3200" b="1" spc="-5" dirty="0">
                <a:latin typeface="Arial"/>
                <a:cs typeface="Arial"/>
              </a:rPr>
              <a:t>tiết</a:t>
            </a:r>
            <a:endParaRPr sz="3200" b="1">
              <a:latin typeface="Arial"/>
              <a:cs typeface="Arial"/>
            </a:endParaRPr>
          </a:p>
          <a:p>
            <a:pPr marL="704147" lvl="1" indent="-347311" algn="just">
              <a:spcBef>
                <a:spcPts val="690"/>
              </a:spcBef>
              <a:buClr>
                <a:srgbClr val="659999"/>
              </a:buClr>
              <a:buSzPct val="69642"/>
              <a:buFont typeface="Wingdings"/>
              <a:buChar char=""/>
              <a:tabLst>
                <a:tab pos="704147" algn="l"/>
                <a:tab pos="704781" algn="l"/>
              </a:tabLst>
            </a:pPr>
            <a:r>
              <a:rPr sz="2900" spc="-5" dirty="0">
                <a:latin typeface="Arial"/>
                <a:cs typeface="Arial"/>
              </a:rPr>
              <a:t>Mục </a:t>
            </a:r>
            <a:r>
              <a:rPr sz="2900" dirty="0">
                <a:latin typeface="Arial"/>
                <a:cs typeface="Arial"/>
              </a:rPr>
              <a:t>tiêu: chi </a:t>
            </a:r>
            <a:r>
              <a:rPr sz="2900" spc="-5" dirty="0">
                <a:latin typeface="Arial"/>
                <a:cs typeface="Arial"/>
              </a:rPr>
              <a:t>tiết </a:t>
            </a:r>
            <a:r>
              <a:rPr sz="2900" dirty="0">
                <a:latin typeface="Arial"/>
                <a:cs typeface="Arial"/>
              </a:rPr>
              <a:t>hóa các nội dung </a:t>
            </a:r>
            <a:r>
              <a:rPr sz="2900">
                <a:latin typeface="Arial"/>
                <a:cs typeface="Arial"/>
              </a:rPr>
              <a:t>đã k</a:t>
            </a:r>
            <a:r>
              <a:rPr lang="en-US" sz="2900">
                <a:latin typeface="Arial"/>
                <a:cs typeface="Arial"/>
              </a:rPr>
              <a:t>hảo sát</a:t>
            </a:r>
            <a:r>
              <a:rPr sz="2900">
                <a:latin typeface="Arial"/>
                <a:cs typeface="Arial"/>
              </a:rPr>
              <a:t> </a:t>
            </a:r>
            <a:r>
              <a:rPr sz="2900" dirty="0">
                <a:latin typeface="Arial"/>
                <a:cs typeface="Arial"/>
              </a:rPr>
              <a:t>sơ</a:t>
            </a:r>
            <a:r>
              <a:rPr sz="2900" spc="-40" dirty="0">
                <a:latin typeface="Arial"/>
                <a:cs typeface="Arial"/>
              </a:rPr>
              <a:t> </a:t>
            </a:r>
            <a:r>
              <a:rPr sz="2900" dirty="0">
                <a:latin typeface="Arial"/>
                <a:cs typeface="Arial"/>
              </a:rPr>
              <a:t>bộ</a:t>
            </a:r>
            <a:endParaRPr sz="2900">
              <a:latin typeface="Arial"/>
              <a:cs typeface="Arial"/>
            </a:endParaRPr>
          </a:p>
          <a:p>
            <a:pPr marL="704147" lvl="1" indent="-347311" algn="just">
              <a:spcBef>
                <a:spcPts val="669"/>
              </a:spcBef>
              <a:buClr>
                <a:srgbClr val="659999"/>
              </a:buClr>
              <a:buSzPct val="69642"/>
              <a:buFont typeface="Wingdings"/>
              <a:buChar char=""/>
              <a:tabLst>
                <a:tab pos="704147" algn="l"/>
                <a:tab pos="704781" algn="l"/>
              </a:tabLst>
            </a:pPr>
            <a:r>
              <a:rPr sz="2900" spc="-5" dirty="0">
                <a:latin typeface="Arial"/>
                <a:cs typeface="Arial"/>
              </a:rPr>
              <a:t>Nội </a:t>
            </a:r>
            <a:r>
              <a:rPr sz="2900" dirty="0">
                <a:latin typeface="Arial"/>
                <a:cs typeface="Arial"/>
              </a:rPr>
              <a:t>dung: </a:t>
            </a:r>
            <a:r>
              <a:rPr sz="2900" spc="-5" dirty="0">
                <a:latin typeface="Arial"/>
                <a:cs typeface="Arial"/>
              </a:rPr>
              <a:t>thu thập </a:t>
            </a:r>
            <a:r>
              <a:rPr sz="2900" dirty="0">
                <a:latin typeface="Arial"/>
                <a:cs typeface="Arial"/>
              </a:rPr>
              <a:t>thông </a:t>
            </a:r>
            <a:r>
              <a:rPr sz="2900" spc="-5" dirty="0">
                <a:latin typeface="Arial"/>
                <a:cs typeface="Arial"/>
              </a:rPr>
              <a:t>tin, dữ liệu </a:t>
            </a:r>
            <a:r>
              <a:rPr sz="2900" dirty="0">
                <a:latin typeface="Arial"/>
                <a:cs typeface="Arial"/>
              </a:rPr>
              <a:t>chi</a:t>
            </a:r>
            <a:r>
              <a:rPr sz="2900" spc="55" dirty="0">
                <a:latin typeface="Arial"/>
                <a:cs typeface="Arial"/>
              </a:rPr>
              <a:t> </a:t>
            </a:r>
            <a:r>
              <a:rPr sz="2900" spc="-5" dirty="0">
                <a:latin typeface="Arial"/>
                <a:cs typeface="Arial"/>
              </a:rPr>
              <a:t>tiết</a:t>
            </a:r>
            <a:endParaRPr sz="2900">
              <a:latin typeface="Arial"/>
              <a:cs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62AC9B63-46AF-4AC7-9AA4-4B790677196A}" type="slidenum">
              <a:rPr lang="en-US" smtClean="0">
                <a:solidFill>
                  <a:srgbClr val="000000"/>
                </a:solidFill>
              </a:rPr>
              <a:pPr algn="ctr" eaLnBrk="1" hangingPunct="1"/>
              <a:t>80</a:t>
            </a:fld>
            <a:endParaRPr lang="en-US" smtClean="0">
              <a:solidFill>
                <a:srgbClr val="000000"/>
              </a:solidFill>
            </a:endParaRPr>
          </a:p>
        </p:txBody>
      </p:sp>
      <p:sp>
        <p:nvSpPr>
          <p:cNvPr id="53251" name="Rectangle 3"/>
          <p:cNvSpPr>
            <a:spLocks noGrp="1" noChangeArrowheads="1"/>
          </p:cNvSpPr>
          <p:nvPr>
            <p:ph type="body" idx="1"/>
          </p:nvPr>
        </p:nvSpPr>
        <p:spPr>
          <a:xfrm>
            <a:off x="623782" y="419807"/>
            <a:ext cx="9624060" cy="1595261"/>
          </a:xfrm>
        </p:spPr>
        <p:txBody>
          <a:bodyPr/>
          <a:lstStyle/>
          <a:p>
            <a:pPr lvl="1" eaLnBrk="1" hangingPunct="1"/>
            <a:r>
              <a:rPr lang="en-US" smtClean="0"/>
              <a:t>Xác định mối kết hợp tổng quát – chuyên biệt (generalization): </a:t>
            </a:r>
          </a:p>
          <a:p>
            <a:pPr lvl="2" eaLnBrk="1" hangingPunct="1"/>
            <a:r>
              <a:rPr lang="en-US" smtClean="0"/>
              <a:t>Tiếp cận top-down – ví dụ:</a:t>
            </a:r>
          </a:p>
          <a:p>
            <a:pPr lvl="2" eaLnBrk="1" hangingPunct="1"/>
            <a:endParaRPr lang="en-US" smtClean="0"/>
          </a:p>
        </p:txBody>
      </p:sp>
      <p:grpSp>
        <p:nvGrpSpPr>
          <p:cNvPr id="53252" name="Group 4"/>
          <p:cNvGrpSpPr>
            <a:grpSpLocks/>
          </p:cNvGrpSpPr>
          <p:nvPr/>
        </p:nvGrpSpPr>
        <p:grpSpPr bwMode="auto">
          <a:xfrm>
            <a:off x="1267985" y="2350913"/>
            <a:ext cx="1693122" cy="620963"/>
            <a:chOff x="4339" y="3007"/>
            <a:chExt cx="1011" cy="551"/>
          </a:xfrm>
        </p:grpSpPr>
        <p:sp>
          <p:nvSpPr>
            <p:cNvPr id="53281" name="Rectangle 5"/>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3282" name="Rectangle 6"/>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defTabSz="1042782" fontAlgn="base">
                <a:spcBef>
                  <a:spcPct val="0"/>
                </a:spcBef>
                <a:spcAft>
                  <a:spcPct val="0"/>
                </a:spcAft>
              </a:pPr>
              <a:r>
                <a:rPr lang="en-US" smtClean="0">
                  <a:solidFill>
                    <a:srgbClr val="000000"/>
                  </a:solidFill>
                  <a:ea typeface="宋体" pitchFamily="2" charset="-122"/>
                </a:rPr>
                <a:t>Hoá đơn</a:t>
              </a:r>
            </a:p>
          </p:txBody>
        </p:sp>
        <p:sp>
          <p:nvSpPr>
            <p:cNvPr id="53283" name="Rectangle 7"/>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3284" name="Rectangle 8"/>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49161" name="Group 9"/>
          <p:cNvGrpSpPr>
            <a:grpSpLocks/>
          </p:cNvGrpSpPr>
          <p:nvPr/>
        </p:nvGrpSpPr>
        <p:grpSpPr bwMode="auto">
          <a:xfrm>
            <a:off x="644204" y="4282018"/>
            <a:ext cx="3297132" cy="620963"/>
            <a:chOff x="4339" y="3007"/>
            <a:chExt cx="1011" cy="551"/>
          </a:xfrm>
        </p:grpSpPr>
        <p:sp>
          <p:nvSpPr>
            <p:cNvPr id="53277" name="Rectangle 10"/>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3278" name="Rectangle 11"/>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defTabSz="1042782" fontAlgn="base">
                <a:spcBef>
                  <a:spcPct val="0"/>
                </a:spcBef>
                <a:spcAft>
                  <a:spcPct val="0"/>
                </a:spcAft>
              </a:pPr>
              <a:r>
                <a:rPr lang="en-US" smtClean="0">
                  <a:solidFill>
                    <a:srgbClr val="000000"/>
                  </a:solidFill>
                  <a:ea typeface="宋体" pitchFamily="2" charset="-122"/>
                </a:rPr>
                <a:t>Hoá đơn giao hàng</a:t>
              </a:r>
            </a:p>
          </p:txBody>
        </p:sp>
        <p:sp>
          <p:nvSpPr>
            <p:cNvPr id="53279" name="Rectangle 12"/>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3280" name="Rectangle 13"/>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49168" name="Rectangle 16"/>
          <p:cNvSpPr>
            <a:spLocks noChangeArrowheads="1"/>
          </p:cNvSpPr>
          <p:nvPr/>
        </p:nvSpPr>
        <p:spPr bwMode="auto">
          <a:xfrm>
            <a:off x="7043536" y="2455863"/>
            <a:ext cx="1388657" cy="634956"/>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69" name="Rectangle 17"/>
          <p:cNvSpPr>
            <a:spLocks noChangeArrowheads="1"/>
          </p:cNvSpPr>
          <p:nvPr/>
        </p:nvSpPr>
        <p:spPr bwMode="auto">
          <a:xfrm>
            <a:off x="7223615" y="2517086"/>
            <a:ext cx="9489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GiaoDịch</a:t>
            </a:r>
          </a:p>
        </p:txBody>
      </p:sp>
      <p:sp>
        <p:nvSpPr>
          <p:cNvPr id="49170" name="Rectangle 18"/>
          <p:cNvSpPr>
            <a:spLocks noChangeArrowheads="1"/>
          </p:cNvSpPr>
          <p:nvPr/>
        </p:nvSpPr>
        <p:spPr bwMode="auto">
          <a:xfrm>
            <a:off x="7043536" y="2803953"/>
            <a:ext cx="1388657" cy="28686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71" name="Rectangle 19"/>
          <p:cNvSpPr>
            <a:spLocks noChangeArrowheads="1"/>
          </p:cNvSpPr>
          <p:nvPr/>
        </p:nvSpPr>
        <p:spPr bwMode="auto">
          <a:xfrm>
            <a:off x="7043536" y="2929895"/>
            <a:ext cx="1388657" cy="160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72" name="Rectangle 20"/>
          <p:cNvSpPr>
            <a:spLocks noChangeArrowheads="1"/>
          </p:cNvSpPr>
          <p:nvPr/>
        </p:nvSpPr>
        <p:spPr bwMode="auto">
          <a:xfrm>
            <a:off x="5617748" y="3954920"/>
            <a:ext cx="1715400" cy="63495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73" name="Rectangle 21"/>
          <p:cNvSpPr>
            <a:spLocks noChangeArrowheads="1"/>
          </p:cNvSpPr>
          <p:nvPr/>
        </p:nvSpPr>
        <p:spPr bwMode="auto">
          <a:xfrm>
            <a:off x="5762554" y="4016141"/>
            <a:ext cx="13080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GiaoDịchRút</a:t>
            </a:r>
          </a:p>
        </p:txBody>
      </p:sp>
      <p:sp>
        <p:nvSpPr>
          <p:cNvPr id="49174" name="Rectangle 22"/>
          <p:cNvSpPr>
            <a:spLocks noChangeArrowheads="1"/>
          </p:cNvSpPr>
          <p:nvPr/>
        </p:nvSpPr>
        <p:spPr bwMode="auto">
          <a:xfrm>
            <a:off x="5617748" y="4303007"/>
            <a:ext cx="1715400" cy="28686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75" name="Rectangle 23"/>
          <p:cNvSpPr>
            <a:spLocks noChangeArrowheads="1"/>
          </p:cNvSpPr>
          <p:nvPr/>
        </p:nvSpPr>
        <p:spPr bwMode="auto">
          <a:xfrm>
            <a:off x="5617748" y="4430698"/>
            <a:ext cx="1715400" cy="159176"/>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76" name="Rectangle 24"/>
          <p:cNvSpPr>
            <a:spLocks noChangeArrowheads="1"/>
          </p:cNvSpPr>
          <p:nvPr/>
        </p:nvSpPr>
        <p:spPr bwMode="auto">
          <a:xfrm>
            <a:off x="8352365" y="3954920"/>
            <a:ext cx="1717255" cy="63495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77" name="Rectangle 25"/>
          <p:cNvSpPr>
            <a:spLocks noChangeArrowheads="1"/>
          </p:cNvSpPr>
          <p:nvPr/>
        </p:nvSpPr>
        <p:spPr bwMode="auto">
          <a:xfrm>
            <a:off x="8499027" y="4016141"/>
            <a:ext cx="13304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GiaoDịchGởi</a:t>
            </a:r>
          </a:p>
        </p:txBody>
      </p:sp>
      <p:sp>
        <p:nvSpPr>
          <p:cNvPr id="49178" name="Rectangle 26"/>
          <p:cNvSpPr>
            <a:spLocks noChangeArrowheads="1"/>
          </p:cNvSpPr>
          <p:nvPr/>
        </p:nvSpPr>
        <p:spPr bwMode="auto">
          <a:xfrm>
            <a:off x="8352365" y="4303007"/>
            <a:ext cx="1717255" cy="28686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79" name="Rectangle 27"/>
          <p:cNvSpPr>
            <a:spLocks noChangeArrowheads="1"/>
          </p:cNvSpPr>
          <p:nvPr/>
        </p:nvSpPr>
        <p:spPr bwMode="auto">
          <a:xfrm>
            <a:off x="8352365" y="4430698"/>
            <a:ext cx="1717255" cy="159176"/>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80" name="Line 28"/>
          <p:cNvSpPr>
            <a:spLocks noChangeShapeType="1"/>
          </p:cNvSpPr>
          <p:nvPr/>
        </p:nvSpPr>
        <p:spPr bwMode="auto">
          <a:xfrm flipV="1">
            <a:off x="7773139" y="3106561"/>
            <a:ext cx="1856" cy="49677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81" name="Line 29"/>
          <p:cNvSpPr>
            <a:spLocks noChangeShapeType="1"/>
          </p:cNvSpPr>
          <p:nvPr/>
        </p:nvSpPr>
        <p:spPr bwMode="auto">
          <a:xfrm>
            <a:off x="6761348" y="3603331"/>
            <a:ext cx="2454284"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82" name="Freeform 30"/>
          <p:cNvSpPr>
            <a:spLocks/>
          </p:cNvSpPr>
          <p:nvPr/>
        </p:nvSpPr>
        <p:spPr bwMode="auto">
          <a:xfrm>
            <a:off x="7628332" y="3106561"/>
            <a:ext cx="289613" cy="330597"/>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86">
                <a:moveTo>
                  <a:pt x="105" y="0"/>
                </a:moveTo>
                <a:lnTo>
                  <a:pt x="210" y="286"/>
                </a:lnTo>
                <a:lnTo>
                  <a:pt x="0" y="286"/>
                </a:lnTo>
                <a:lnTo>
                  <a:pt x="105" y="0"/>
                </a:lnTo>
                <a:close/>
              </a:path>
            </a:pathLst>
          </a:custGeom>
          <a:solidFill>
            <a:schemeClr val="bg1"/>
          </a:solidFill>
          <a:ln w="3175">
            <a:solidFill>
              <a:schemeClr val="tx1"/>
            </a:solidFill>
            <a:prstDash val="solid"/>
            <a:round/>
            <a:headEnd/>
            <a:tailEnd/>
          </a:ln>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83" name="Line 31"/>
          <p:cNvSpPr>
            <a:spLocks noChangeShapeType="1"/>
          </p:cNvSpPr>
          <p:nvPr/>
        </p:nvSpPr>
        <p:spPr bwMode="auto">
          <a:xfrm flipV="1">
            <a:off x="6761349" y="3603331"/>
            <a:ext cx="1857" cy="3515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84" name="Line 32"/>
          <p:cNvSpPr>
            <a:spLocks noChangeShapeType="1"/>
          </p:cNvSpPr>
          <p:nvPr/>
        </p:nvSpPr>
        <p:spPr bwMode="auto">
          <a:xfrm flipV="1">
            <a:off x="9202637" y="3582342"/>
            <a:ext cx="1856" cy="41630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85" name="Freeform 33"/>
          <p:cNvSpPr>
            <a:spLocks/>
          </p:cNvSpPr>
          <p:nvPr/>
        </p:nvSpPr>
        <p:spPr bwMode="auto">
          <a:xfrm>
            <a:off x="1891767" y="3022600"/>
            <a:ext cx="289613" cy="330597"/>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86">
                <a:moveTo>
                  <a:pt x="105" y="0"/>
                </a:moveTo>
                <a:lnTo>
                  <a:pt x="210" y="286"/>
                </a:lnTo>
                <a:lnTo>
                  <a:pt x="0" y="286"/>
                </a:lnTo>
                <a:lnTo>
                  <a:pt x="105" y="0"/>
                </a:lnTo>
                <a:close/>
              </a:path>
            </a:pathLst>
          </a:custGeom>
          <a:solidFill>
            <a:schemeClr val="bg1"/>
          </a:solidFill>
          <a:ln w="3175">
            <a:solidFill>
              <a:schemeClr val="tx1"/>
            </a:solidFill>
            <a:prstDash val="solid"/>
            <a:round/>
            <a:headEnd/>
            <a:tailEnd/>
          </a:ln>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86" name="Line 34"/>
          <p:cNvSpPr>
            <a:spLocks noChangeShapeType="1"/>
          </p:cNvSpPr>
          <p:nvPr/>
        </p:nvSpPr>
        <p:spPr bwMode="auto">
          <a:xfrm>
            <a:off x="2031003" y="3358445"/>
            <a:ext cx="0" cy="9235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49188" name="Oval 36"/>
          <p:cNvSpPr>
            <a:spLocks noChangeArrowheads="1"/>
          </p:cNvSpPr>
          <p:nvPr/>
        </p:nvSpPr>
        <p:spPr bwMode="auto">
          <a:xfrm>
            <a:off x="911540" y="4282016"/>
            <a:ext cx="1247563" cy="419806"/>
          </a:xfrm>
          <a:prstGeom prst="ellipse">
            <a:avLst/>
          </a:prstGeom>
          <a:noFill/>
          <a:ln w="9525">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49189" name="Oval 37"/>
          <p:cNvSpPr>
            <a:spLocks noChangeArrowheads="1"/>
          </p:cNvSpPr>
          <p:nvPr/>
        </p:nvSpPr>
        <p:spPr bwMode="auto">
          <a:xfrm>
            <a:off x="5634457" y="3946172"/>
            <a:ext cx="1247563" cy="419806"/>
          </a:xfrm>
          <a:prstGeom prst="ellipse">
            <a:avLst/>
          </a:prstGeom>
          <a:noFill/>
          <a:ln w="9525">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49190" name="Oval 38"/>
          <p:cNvSpPr>
            <a:spLocks noChangeArrowheads="1"/>
          </p:cNvSpPr>
          <p:nvPr/>
        </p:nvSpPr>
        <p:spPr bwMode="auto">
          <a:xfrm>
            <a:off x="8396920" y="3946172"/>
            <a:ext cx="1247563" cy="419806"/>
          </a:xfrm>
          <a:prstGeom prst="ellipse">
            <a:avLst/>
          </a:prstGeom>
          <a:noFill/>
          <a:ln w="9525">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
        <p:nvSpPr>
          <p:cNvPr id="49191" name="Text Box 39"/>
          <p:cNvSpPr txBox="1">
            <a:spLocks noChangeArrowheads="1"/>
          </p:cNvSpPr>
          <p:nvPr/>
        </p:nvSpPr>
        <p:spPr bwMode="auto">
          <a:xfrm>
            <a:off x="644206" y="5037668"/>
            <a:ext cx="9553513" cy="19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defTabSz="1042782" eaLnBrk="1" fontAlgn="base" hangingPunct="1">
              <a:lnSpc>
                <a:spcPct val="150000"/>
              </a:lnSpc>
              <a:spcBef>
                <a:spcPct val="0"/>
              </a:spcBef>
              <a:spcAft>
                <a:spcPct val="0"/>
              </a:spcAft>
            </a:pPr>
            <a:r>
              <a:rPr lang="en-US" sz="2700">
                <a:solidFill>
                  <a:srgbClr val="000000"/>
                </a:solidFill>
                <a:latin typeface="Times New Roman" pitchFamily="18" charset="0"/>
                <a:cs typeface="Times New Roman" pitchFamily="18" charset="0"/>
              </a:rPr>
              <a:t>Ghi chú: chỉ cần đưa vào các lớp chuyên biệt mà chúng ta xác định được các đặc trưng riêng (thuộc tính, method, liên kết) của nó trong hệ thống.</a:t>
            </a:r>
          </a:p>
        </p:txBody>
      </p:sp>
    </p:spTree>
    <p:extLst>
      <p:ext uri="{BB962C8B-B14F-4D97-AF65-F5344CB8AC3E}">
        <p14:creationId xmlns:p14="http://schemas.microsoft.com/office/powerpoint/2010/main" val="1975308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9161"/>
                                        </p:tgtEl>
                                        <p:attrNameLst>
                                          <p:attrName>style.visibility</p:attrName>
                                        </p:attrNameLst>
                                      </p:cBhvr>
                                      <p:to>
                                        <p:strVal val="visible"/>
                                      </p:to>
                                    </p:set>
                                    <p:anim calcmode="lin" valueType="num">
                                      <p:cBhvr>
                                        <p:cTn id="7" dur="500" fill="hold"/>
                                        <p:tgtEl>
                                          <p:spTgt spid="49161"/>
                                        </p:tgtEl>
                                        <p:attrNameLst>
                                          <p:attrName>ppt_w</p:attrName>
                                        </p:attrNameLst>
                                      </p:cBhvr>
                                      <p:tavLst>
                                        <p:tav tm="0">
                                          <p:val>
                                            <p:strVal val="#ppt_w*0.05"/>
                                          </p:val>
                                        </p:tav>
                                        <p:tav tm="100000">
                                          <p:val>
                                            <p:strVal val="#ppt_w"/>
                                          </p:val>
                                        </p:tav>
                                      </p:tavLst>
                                    </p:anim>
                                    <p:anim calcmode="lin" valueType="num">
                                      <p:cBhvr>
                                        <p:cTn id="8" dur="500" fill="hold"/>
                                        <p:tgtEl>
                                          <p:spTgt spid="49161"/>
                                        </p:tgtEl>
                                        <p:attrNameLst>
                                          <p:attrName>ppt_h</p:attrName>
                                        </p:attrNameLst>
                                      </p:cBhvr>
                                      <p:tavLst>
                                        <p:tav tm="0">
                                          <p:val>
                                            <p:strVal val="#ppt_h"/>
                                          </p:val>
                                        </p:tav>
                                        <p:tav tm="100000">
                                          <p:val>
                                            <p:strVal val="#ppt_h"/>
                                          </p:val>
                                        </p:tav>
                                      </p:tavLst>
                                    </p:anim>
                                    <p:anim calcmode="lin" valueType="num">
                                      <p:cBhvr>
                                        <p:cTn id="9" dur="500" fill="hold"/>
                                        <p:tgtEl>
                                          <p:spTgt spid="49161"/>
                                        </p:tgtEl>
                                        <p:attrNameLst>
                                          <p:attrName>ppt_x</p:attrName>
                                        </p:attrNameLst>
                                      </p:cBhvr>
                                      <p:tavLst>
                                        <p:tav tm="0">
                                          <p:val>
                                            <p:strVal val="#ppt_x-.2"/>
                                          </p:val>
                                        </p:tav>
                                        <p:tav tm="100000">
                                          <p:val>
                                            <p:strVal val="#ppt_x"/>
                                          </p:val>
                                        </p:tav>
                                      </p:tavLst>
                                    </p:anim>
                                    <p:anim calcmode="lin" valueType="num">
                                      <p:cBhvr>
                                        <p:cTn id="10" dur="500" fill="hold"/>
                                        <p:tgtEl>
                                          <p:spTgt spid="49161"/>
                                        </p:tgtEl>
                                        <p:attrNameLst>
                                          <p:attrName>ppt_y</p:attrName>
                                        </p:attrNameLst>
                                      </p:cBhvr>
                                      <p:tavLst>
                                        <p:tav tm="0">
                                          <p:val>
                                            <p:strVal val="#ppt_y"/>
                                          </p:val>
                                        </p:tav>
                                        <p:tav tm="100000">
                                          <p:val>
                                            <p:strVal val="#ppt_y"/>
                                          </p:val>
                                        </p:tav>
                                      </p:tavLst>
                                    </p:anim>
                                    <p:animEffect transition="in" filter="fade">
                                      <p:cBhvr>
                                        <p:cTn id="11" dur="500"/>
                                        <p:tgtEl>
                                          <p:spTgt spid="49161"/>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49185"/>
                                        </p:tgtEl>
                                        <p:attrNameLst>
                                          <p:attrName>style.visibility</p:attrName>
                                        </p:attrNameLst>
                                      </p:cBhvr>
                                      <p:to>
                                        <p:strVal val="visible"/>
                                      </p:to>
                                    </p:set>
                                    <p:anim calcmode="lin" valueType="num">
                                      <p:cBhvr>
                                        <p:cTn id="14" dur="500" fill="hold"/>
                                        <p:tgtEl>
                                          <p:spTgt spid="49185"/>
                                        </p:tgtEl>
                                        <p:attrNameLst>
                                          <p:attrName>ppt_w</p:attrName>
                                        </p:attrNameLst>
                                      </p:cBhvr>
                                      <p:tavLst>
                                        <p:tav tm="0">
                                          <p:val>
                                            <p:strVal val="#ppt_w*0.05"/>
                                          </p:val>
                                        </p:tav>
                                        <p:tav tm="100000">
                                          <p:val>
                                            <p:strVal val="#ppt_w"/>
                                          </p:val>
                                        </p:tav>
                                      </p:tavLst>
                                    </p:anim>
                                    <p:anim calcmode="lin" valueType="num">
                                      <p:cBhvr>
                                        <p:cTn id="15" dur="500" fill="hold"/>
                                        <p:tgtEl>
                                          <p:spTgt spid="49185"/>
                                        </p:tgtEl>
                                        <p:attrNameLst>
                                          <p:attrName>ppt_h</p:attrName>
                                        </p:attrNameLst>
                                      </p:cBhvr>
                                      <p:tavLst>
                                        <p:tav tm="0">
                                          <p:val>
                                            <p:strVal val="#ppt_h"/>
                                          </p:val>
                                        </p:tav>
                                        <p:tav tm="100000">
                                          <p:val>
                                            <p:strVal val="#ppt_h"/>
                                          </p:val>
                                        </p:tav>
                                      </p:tavLst>
                                    </p:anim>
                                    <p:anim calcmode="lin" valueType="num">
                                      <p:cBhvr>
                                        <p:cTn id="16" dur="500" fill="hold"/>
                                        <p:tgtEl>
                                          <p:spTgt spid="49185"/>
                                        </p:tgtEl>
                                        <p:attrNameLst>
                                          <p:attrName>ppt_x</p:attrName>
                                        </p:attrNameLst>
                                      </p:cBhvr>
                                      <p:tavLst>
                                        <p:tav tm="0">
                                          <p:val>
                                            <p:strVal val="#ppt_x-.2"/>
                                          </p:val>
                                        </p:tav>
                                        <p:tav tm="100000">
                                          <p:val>
                                            <p:strVal val="#ppt_x"/>
                                          </p:val>
                                        </p:tav>
                                      </p:tavLst>
                                    </p:anim>
                                    <p:anim calcmode="lin" valueType="num">
                                      <p:cBhvr>
                                        <p:cTn id="17" dur="500" fill="hold"/>
                                        <p:tgtEl>
                                          <p:spTgt spid="49185"/>
                                        </p:tgtEl>
                                        <p:attrNameLst>
                                          <p:attrName>ppt_y</p:attrName>
                                        </p:attrNameLst>
                                      </p:cBhvr>
                                      <p:tavLst>
                                        <p:tav tm="0">
                                          <p:val>
                                            <p:strVal val="#ppt_y"/>
                                          </p:val>
                                        </p:tav>
                                        <p:tav tm="100000">
                                          <p:val>
                                            <p:strVal val="#ppt_y"/>
                                          </p:val>
                                        </p:tav>
                                      </p:tavLst>
                                    </p:anim>
                                    <p:animEffect transition="in" filter="fade">
                                      <p:cBhvr>
                                        <p:cTn id="18" dur="500"/>
                                        <p:tgtEl>
                                          <p:spTgt spid="49185"/>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49186"/>
                                        </p:tgtEl>
                                        <p:attrNameLst>
                                          <p:attrName>style.visibility</p:attrName>
                                        </p:attrNameLst>
                                      </p:cBhvr>
                                      <p:to>
                                        <p:strVal val="visible"/>
                                      </p:to>
                                    </p:set>
                                    <p:anim calcmode="lin" valueType="num">
                                      <p:cBhvr>
                                        <p:cTn id="21" dur="500" fill="hold"/>
                                        <p:tgtEl>
                                          <p:spTgt spid="49186"/>
                                        </p:tgtEl>
                                        <p:attrNameLst>
                                          <p:attrName>ppt_w</p:attrName>
                                        </p:attrNameLst>
                                      </p:cBhvr>
                                      <p:tavLst>
                                        <p:tav tm="0">
                                          <p:val>
                                            <p:strVal val="#ppt_w*0.05"/>
                                          </p:val>
                                        </p:tav>
                                        <p:tav tm="100000">
                                          <p:val>
                                            <p:strVal val="#ppt_w"/>
                                          </p:val>
                                        </p:tav>
                                      </p:tavLst>
                                    </p:anim>
                                    <p:anim calcmode="lin" valueType="num">
                                      <p:cBhvr>
                                        <p:cTn id="22" dur="500" fill="hold"/>
                                        <p:tgtEl>
                                          <p:spTgt spid="49186"/>
                                        </p:tgtEl>
                                        <p:attrNameLst>
                                          <p:attrName>ppt_h</p:attrName>
                                        </p:attrNameLst>
                                      </p:cBhvr>
                                      <p:tavLst>
                                        <p:tav tm="0">
                                          <p:val>
                                            <p:strVal val="#ppt_h"/>
                                          </p:val>
                                        </p:tav>
                                        <p:tav tm="100000">
                                          <p:val>
                                            <p:strVal val="#ppt_h"/>
                                          </p:val>
                                        </p:tav>
                                      </p:tavLst>
                                    </p:anim>
                                    <p:anim calcmode="lin" valueType="num">
                                      <p:cBhvr>
                                        <p:cTn id="23" dur="500" fill="hold"/>
                                        <p:tgtEl>
                                          <p:spTgt spid="49186"/>
                                        </p:tgtEl>
                                        <p:attrNameLst>
                                          <p:attrName>ppt_x</p:attrName>
                                        </p:attrNameLst>
                                      </p:cBhvr>
                                      <p:tavLst>
                                        <p:tav tm="0">
                                          <p:val>
                                            <p:strVal val="#ppt_x-.2"/>
                                          </p:val>
                                        </p:tav>
                                        <p:tav tm="100000">
                                          <p:val>
                                            <p:strVal val="#ppt_x"/>
                                          </p:val>
                                        </p:tav>
                                      </p:tavLst>
                                    </p:anim>
                                    <p:anim calcmode="lin" valueType="num">
                                      <p:cBhvr>
                                        <p:cTn id="24" dur="500" fill="hold"/>
                                        <p:tgtEl>
                                          <p:spTgt spid="49186"/>
                                        </p:tgtEl>
                                        <p:attrNameLst>
                                          <p:attrName>ppt_y</p:attrName>
                                        </p:attrNameLst>
                                      </p:cBhvr>
                                      <p:tavLst>
                                        <p:tav tm="0">
                                          <p:val>
                                            <p:strVal val="#ppt_y"/>
                                          </p:val>
                                        </p:tav>
                                        <p:tav tm="100000">
                                          <p:val>
                                            <p:strVal val="#ppt_y"/>
                                          </p:val>
                                        </p:tav>
                                      </p:tavLst>
                                    </p:anim>
                                    <p:animEffect transition="in" filter="fade">
                                      <p:cBhvr>
                                        <p:cTn id="25" dur="500"/>
                                        <p:tgtEl>
                                          <p:spTgt spid="491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168"/>
                                        </p:tgtEl>
                                        <p:attrNameLst>
                                          <p:attrName>style.visibility</p:attrName>
                                        </p:attrNameLst>
                                      </p:cBhvr>
                                      <p:to>
                                        <p:strVal val="visible"/>
                                      </p:to>
                                    </p:set>
                                    <p:animEffect transition="in" filter="dissolve">
                                      <p:cBhvr>
                                        <p:cTn id="30" dur="500"/>
                                        <p:tgtEl>
                                          <p:spTgt spid="4916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9169"/>
                                        </p:tgtEl>
                                        <p:attrNameLst>
                                          <p:attrName>style.visibility</p:attrName>
                                        </p:attrNameLst>
                                      </p:cBhvr>
                                      <p:to>
                                        <p:strVal val="visible"/>
                                      </p:to>
                                    </p:set>
                                    <p:animEffect transition="in" filter="dissolve">
                                      <p:cBhvr>
                                        <p:cTn id="33" dur="500"/>
                                        <p:tgtEl>
                                          <p:spTgt spid="4916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9170"/>
                                        </p:tgtEl>
                                        <p:attrNameLst>
                                          <p:attrName>style.visibility</p:attrName>
                                        </p:attrNameLst>
                                      </p:cBhvr>
                                      <p:to>
                                        <p:strVal val="visible"/>
                                      </p:to>
                                    </p:set>
                                    <p:animEffect transition="in" filter="dissolve">
                                      <p:cBhvr>
                                        <p:cTn id="36" dur="500"/>
                                        <p:tgtEl>
                                          <p:spTgt spid="4917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9171"/>
                                        </p:tgtEl>
                                        <p:attrNameLst>
                                          <p:attrName>style.visibility</p:attrName>
                                        </p:attrNameLst>
                                      </p:cBhvr>
                                      <p:to>
                                        <p:strVal val="visible"/>
                                      </p:to>
                                    </p:set>
                                    <p:animEffect transition="in" filter="dissolve">
                                      <p:cBhvr>
                                        <p:cTn id="39" dur="500"/>
                                        <p:tgtEl>
                                          <p:spTgt spid="4917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9172"/>
                                        </p:tgtEl>
                                        <p:attrNameLst>
                                          <p:attrName>style.visibility</p:attrName>
                                        </p:attrNameLst>
                                      </p:cBhvr>
                                      <p:to>
                                        <p:strVal val="visible"/>
                                      </p:to>
                                    </p:set>
                                    <p:anim calcmode="lin" valueType="num">
                                      <p:cBhvr additive="base">
                                        <p:cTn id="44" dur="500" fill="hold"/>
                                        <p:tgtEl>
                                          <p:spTgt spid="49172"/>
                                        </p:tgtEl>
                                        <p:attrNameLst>
                                          <p:attrName>ppt_x</p:attrName>
                                        </p:attrNameLst>
                                      </p:cBhvr>
                                      <p:tavLst>
                                        <p:tav tm="0">
                                          <p:val>
                                            <p:strVal val="#ppt_x"/>
                                          </p:val>
                                        </p:tav>
                                        <p:tav tm="100000">
                                          <p:val>
                                            <p:strVal val="#ppt_x"/>
                                          </p:val>
                                        </p:tav>
                                      </p:tavLst>
                                    </p:anim>
                                    <p:anim calcmode="lin" valueType="num">
                                      <p:cBhvr additive="base">
                                        <p:cTn id="45" dur="500" fill="hold"/>
                                        <p:tgtEl>
                                          <p:spTgt spid="4917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9173"/>
                                        </p:tgtEl>
                                        <p:attrNameLst>
                                          <p:attrName>style.visibility</p:attrName>
                                        </p:attrNameLst>
                                      </p:cBhvr>
                                      <p:to>
                                        <p:strVal val="visible"/>
                                      </p:to>
                                    </p:set>
                                    <p:anim calcmode="lin" valueType="num">
                                      <p:cBhvr additive="base">
                                        <p:cTn id="48" dur="500" fill="hold"/>
                                        <p:tgtEl>
                                          <p:spTgt spid="49173"/>
                                        </p:tgtEl>
                                        <p:attrNameLst>
                                          <p:attrName>ppt_x</p:attrName>
                                        </p:attrNameLst>
                                      </p:cBhvr>
                                      <p:tavLst>
                                        <p:tav tm="0">
                                          <p:val>
                                            <p:strVal val="#ppt_x"/>
                                          </p:val>
                                        </p:tav>
                                        <p:tav tm="100000">
                                          <p:val>
                                            <p:strVal val="#ppt_x"/>
                                          </p:val>
                                        </p:tav>
                                      </p:tavLst>
                                    </p:anim>
                                    <p:anim calcmode="lin" valueType="num">
                                      <p:cBhvr additive="base">
                                        <p:cTn id="49" dur="500" fill="hold"/>
                                        <p:tgtEl>
                                          <p:spTgt spid="49173"/>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9174"/>
                                        </p:tgtEl>
                                        <p:attrNameLst>
                                          <p:attrName>style.visibility</p:attrName>
                                        </p:attrNameLst>
                                      </p:cBhvr>
                                      <p:to>
                                        <p:strVal val="visible"/>
                                      </p:to>
                                    </p:set>
                                    <p:anim calcmode="lin" valueType="num">
                                      <p:cBhvr additive="base">
                                        <p:cTn id="52" dur="500" fill="hold"/>
                                        <p:tgtEl>
                                          <p:spTgt spid="49174"/>
                                        </p:tgtEl>
                                        <p:attrNameLst>
                                          <p:attrName>ppt_x</p:attrName>
                                        </p:attrNameLst>
                                      </p:cBhvr>
                                      <p:tavLst>
                                        <p:tav tm="0">
                                          <p:val>
                                            <p:strVal val="#ppt_x"/>
                                          </p:val>
                                        </p:tav>
                                        <p:tav tm="100000">
                                          <p:val>
                                            <p:strVal val="#ppt_x"/>
                                          </p:val>
                                        </p:tav>
                                      </p:tavLst>
                                    </p:anim>
                                    <p:anim calcmode="lin" valueType="num">
                                      <p:cBhvr additive="base">
                                        <p:cTn id="53" dur="500" fill="hold"/>
                                        <p:tgtEl>
                                          <p:spTgt spid="4917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9175"/>
                                        </p:tgtEl>
                                        <p:attrNameLst>
                                          <p:attrName>style.visibility</p:attrName>
                                        </p:attrNameLst>
                                      </p:cBhvr>
                                      <p:to>
                                        <p:strVal val="visible"/>
                                      </p:to>
                                    </p:set>
                                    <p:anim calcmode="lin" valueType="num">
                                      <p:cBhvr additive="base">
                                        <p:cTn id="56" dur="500" fill="hold"/>
                                        <p:tgtEl>
                                          <p:spTgt spid="49175"/>
                                        </p:tgtEl>
                                        <p:attrNameLst>
                                          <p:attrName>ppt_x</p:attrName>
                                        </p:attrNameLst>
                                      </p:cBhvr>
                                      <p:tavLst>
                                        <p:tav tm="0">
                                          <p:val>
                                            <p:strVal val="#ppt_x"/>
                                          </p:val>
                                        </p:tav>
                                        <p:tav tm="100000">
                                          <p:val>
                                            <p:strVal val="#ppt_x"/>
                                          </p:val>
                                        </p:tav>
                                      </p:tavLst>
                                    </p:anim>
                                    <p:anim calcmode="lin" valueType="num">
                                      <p:cBhvr additive="base">
                                        <p:cTn id="57" dur="500" fill="hold"/>
                                        <p:tgtEl>
                                          <p:spTgt spid="4917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9176"/>
                                        </p:tgtEl>
                                        <p:attrNameLst>
                                          <p:attrName>style.visibility</p:attrName>
                                        </p:attrNameLst>
                                      </p:cBhvr>
                                      <p:to>
                                        <p:strVal val="visible"/>
                                      </p:to>
                                    </p:set>
                                    <p:anim calcmode="lin" valueType="num">
                                      <p:cBhvr additive="base">
                                        <p:cTn id="60" dur="500" fill="hold"/>
                                        <p:tgtEl>
                                          <p:spTgt spid="49176"/>
                                        </p:tgtEl>
                                        <p:attrNameLst>
                                          <p:attrName>ppt_x</p:attrName>
                                        </p:attrNameLst>
                                      </p:cBhvr>
                                      <p:tavLst>
                                        <p:tav tm="0">
                                          <p:val>
                                            <p:strVal val="#ppt_x"/>
                                          </p:val>
                                        </p:tav>
                                        <p:tav tm="100000">
                                          <p:val>
                                            <p:strVal val="#ppt_x"/>
                                          </p:val>
                                        </p:tav>
                                      </p:tavLst>
                                    </p:anim>
                                    <p:anim calcmode="lin" valueType="num">
                                      <p:cBhvr additive="base">
                                        <p:cTn id="61" dur="500" fill="hold"/>
                                        <p:tgtEl>
                                          <p:spTgt spid="4917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9177"/>
                                        </p:tgtEl>
                                        <p:attrNameLst>
                                          <p:attrName>style.visibility</p:attrName>
                                        </p:attrNameLst>
                                      </p:cBhvr>
                                      <p:to>
                                        <p:strVal val="visible"/>
                                      </p:to>
                                    </p:set>
                                    <p:anim calcmode="lin" valueType="num">
                                      <p:cBhvr additive="base">
                                        <p:cTn id="64" dur="500" fill="hold"/>
                                        <p:tgtEl>
                                          <p:spTgt spid="49177"/>
                                        </p:tgtEl>
                                        <p:attrNameLst>
                                          <p:attrName>ppt_x</p:attrName>
                                        </p:attrNameLst>
                                      </p:cBhvr>
                                      <p:tavLst>
                                        <p:tav tm="0">
                                          <p:val>
                                            <p:strVal val="#ppt_x"/>
                                          </p:val>
                                        </p:tav>
                                        <p:tav tm="100000">
                                          <p:val>
                                            <p:strVal val="#ppt_x"/>
                                          </p:val>
                                        </p:tav>
                                      </p:tavLst>
                                    </p:anim>
                                    <p:anim calcmode="lin" valueType="num">
                                      <p:cBhvr additive="base">
                                        <p:cTn id="65" dur="500" fill="hold"/>
                                        <p:tgtEl>
                                          <p:spTgt spid="49177"/>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49178"/>
                                        </p:tgtEl>
                                        <p:attrNameLst>
                                          <p:attrName>style.visibility</p:attrName>
                                        </p:attrNameLst>
                                      </p:cBhvr>
                                      <p:to>
                                        <p:strVal val="visible"/>
                                      </p:to>
                                    </p:set>
                                    <p:anim calcmode="lin" valueType="num">
                                      <p:cBhvr additive="base">
                                        <p:cTn id="68" dur="500" fill="hold"/>
                                        <p:tgtEl>
                                          <p:spTgt spid="49178"/>
                                        </p:tgtEl>
                                        <p:attrNameLst>
                                          <p:attrName>ppt_x</p:attrName>
                                        </p:attrNameLst>
                                      </p:cBhvr>
                                      <p:tavLst>
                                        <p:tav tm="0">
                                          <p:val>
                                            <p:strVal val="#ppt_x"/>
                                          </p:val>
                                        </p:tav>
                                        <p:tav tm="100000">
                                          <p:val>
                                            <p:strVal val="#ppt_x"/>
                                          </p:val>
                                        </p:tav>
                                      </p:tavLst>
                                    </p:anim>
                                    <p:anim calcmode="lin" valueType="num">
                                      <p:cBhvr additive="base">
                                        <p:cTn id="69" dur="500" fill="hold"/>
                                        <p:tgtEl>
                                          <p:spTgt spid="49178"/>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9179"/>
                                        </p:tgtEl>
                                        <p:attrNameLst>
                                          <p:attrName>style.visibility</p:attrName>
                                        </p:attrNameLst>
                                      </p:cBhvr>
                                      <p:to>
                                        <p:strVal val="visible"/>
                                      </p:to>
                                    </p:set>
                                    <p:anim calcmode="lin" valueType="num">
                                      <p:cBhvr additive="base">
                                        <p:cTn id="72" dur="500" fill="hold"/>
                                        <p:tgtEl>
                                          <p:spTgt spid="49179"/>
                                        </p:tgtEl>
                                        <p:attrNameLst>
                                          <p:attrName>ppt_x</p:attrName>
                                        </p:attrNameLst>
                                      </p:cBhvr>
                                      <p:tavLst>
                                        <p:tav tm="0">
                                          <p:val>
                                            <p:strVal val="#ppt_x"/>
                                          </p:val>
                                        </p:tav>
                                        <p:tav tm="100000">
                                          <p:val>
                                            <p:strVal val="#ppt_x"/>
                                          </p:val>
                                        </p:tav>
                                      </p:tavLst>
                                    </p:anim>
                                    <p:anim calcmode="lin" valueType="num">
                                      <p:cBhvr additive="base">
                                        <p:cTn id="73" dur="500" fill="hold"/>
                                        <p:tgtEl>
                                          <p:spTgt spid="49179"/>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9180"/>
                                        </p:tgtEl>
                                        <p:attrNameLst>
                                          <p:attrName>style.visibility</p:attrName>
                                        </p:attrNameLst>
                                      </p:cBhvr>
                                      <p:to>
                                        <p:strVal val="visible"/>
                                      </p:to>
                                    </p:set>
                                    <p:anim calcmode="lin" valueType="num">
                                      <p:cBhvr additive="base">
                                        <p:cTn id="76" dur="500" fill="hold"/>
                                        <p:tgtEl>
                                          <p:spTgt spid="49180"/>
                                        </p:tgtEl>
                                        <p:attrNameLst>
                                          <p:attrName>ppt_x</p:attrName>
                                        </p:attrNameLst>
                                      </p:cBhvr>
                                      <p:tavLst>
                                        <p:tav tm="0">
                                          <p:val>
                                            <p:strVal val="#ppt_x"/>
                                          </p:val>
                                        </p:tav>
                                        <p:tav tm="100000">
                                          <p:val>
                                            <p:strVal val="#ppt_x"/>
                                          </p:val>
                                        </p:tav>
                                      </p:tavLst>
                                    </p:anim>
                                    <p:anim calcmode="lin" valueType="num">
                                      <p:cBhvr additive="base">
                                        <p:cTn id="77" dur="500" fill="hold"/>
                                        <p:tgtEl>
                                          <p:spTgt spid="4918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49181"/>
                                        </p:tgtEl>
                                        <p:attrNameLst>
                                          <p:attrName>style.visibility</p:attrName>
                                        </p:attrNameLst>
                                      </p:cBhvr>
                                      <p:to>
                                        <p:strVal val="visible"/>
                                      </p:to>
                                    </p:set>
                                    <p:anim calcmode="lin" valueType="num">
                                      <p:cBhvr additive="base">
                                        <p:cTn id="80" dur="500" fill="hold"/>
                                        <p:tgtEl>
                                          <p:spTgt spid="49181"/>
                                        </p:tgtEl>
                                        <p:attrNameLst>
                                          <p:attrName>ppt_x</p:attrName>
                                        </p:attrNameLst>
                                      </p:cBhvr>
                                      <p:tavLst>
                                        <p:tav tm="0">
                                          <p:val>
                                            <p:strVal val="#ppt_x"/>
                                          </p:val>
                                        </p:tav>
                                        <p:tav tm="100000">
                                          <p:val>
                                            <p:strVal val="#ppt_x"/>
                                          </p:val>
                                        </p:tav>
                                      </p:tavLst>
                                    </p:anim>
                                    <p:anim calcmode="lin" valueType="num">
                                      <p:cBhvr additive="base">
                                        <p:cTn id="81" dur="500" fill="hold"/>
                                        <p:tgtEl>
                                          <p:spTgt spid="49181"/>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9182"/>
                                        </p:tgtEl>
                                        <p:attrNameLst>
                                          <p:attrName>style.visibility</p:attrName>
                                        </p:attrNameLst>
                                      </p:cBhvr>
                                      <p:to>
                                        <p:strVal val="visible"/>
                                      </p:to>
                                    </p:set>
                                    <p:anim calcmode="lin" valueType="num">
                                      <p:cBhvr additive="base">
                                        <p:cTn id="84" dur="500" fill="hold"/>
                                        <p:tgtEl>
                                          <p:spTgt spid="49182"/>
                                        </p:tgtEl>
                                        <p:attrNameLst>
                                          <p:attrName>ppt_x</p:attrName>
                                        </p:attrNameLst>
                                      </p:cBhvr>
                                      <p:tavLst>
                                        <p:tav tm="0">
                                          <p:val>
                                            <p:strVal val="#ppt_x"/>
                                          </p:val>
                                        </p:tav>
                                        <p:tav tm="100000">
                                          <p:val>
                                            <p:strVal val="#ppt_x"/>
                                          </p:val>
                                        </p:tav>
                                      </p:tavLst>
                                    </p:anim>
                                    <p:anim calcmode="lin" valueType="num">
                                      <p:cBhvr additive="base">
                                        <p:cTn id="85" dur="500" fill="hold"/>
                                        <p:tgtEl>
                                          <p:spTgt spid="49182"/>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49183"/>
                                        </p:tgtEl>
                                        <p:attrNameLst>
                                          <p:attrName>style.visibility</p:attrName>
                                        </p:attrNameLst>
                                      </p:cBhvr>
                                      <p:to>
                                        <p:strVal val="visible"/>
                                      </p:to>
                                    </p:set>
                                    <p:anim calcmode="lin" valueType="num">
                                      <p:cBhvr additive="base">
                                        <p:cTn id="88" dur="500" fill="hold"/>
                                        <p:tgtEl>
                                          <p:spTgt spid="49183"/>
                                        </p:tgtEl>
                                        <p:attrNameLst>
                                          <p:attrName>ppt_x</p:attrName>
                                        </p:attrNameLst>
                                      </p:cBhvr>
                                      <p:tavLst>
                                        <p:tav tm="0">
                                          <p:val>
                                            <p:strVal val="#ppt_x"/>
                                          </p:val>
                                        </p:tav>
                                        <p:tav tm="100000">
                                          <p:val>
                                            <p:strVal val="#ppt_x"/>
                                          </p:val>
                                        </p:tav>
                                      </p:tavLst>
                                    </p:anim>
                                    <p:anim calcmode="lin" valueType="num">
                                      <p:cBhvr additive="base">
                                        <p:cTn id="89" dur="500" fill="hold"/>
                                        <p:tgtEl>
                                          <p:spTgt spid="49183"/>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9184"/>
                                        </p:tgtEl>
                                        <p:attrNameLst>
                                          <p:attrName>style.visibility</p:attrName>
                                        </p:attrNameLst>
                                      </p:cBhvr>
                                      <p:to>
                                        <p:strVal val="visible"/>
                                      </p:to>
                                    </p:set>
                                    <p:anim calcmode="lin" valueType="num">
                                      <p:cBhvr additive="base">
                                        <p:cTn id="92" dur="500" fill="hold"/>
                                        <p:tgtEl>
                                          <p:spTgt spid="49184"/>
                                        </p:tgtEl>
                                        <p:attrNameLst>
                                          <p:attrName>ppt_x</p:attrName>
                                        </p:attrNameLst>
                                      </p:cBhvr>
                                      <p:tavLst>
                                        <p:tav tm="0">
                                          <p:val>
                                            <p:strVal val="#ppt_x"/>
                                          </p:val>
                                        </p:tav>
                                        <p:tav tm="100000">
                                          <p:val>
                                            <p:strVal val="#ppt_x"/>
                                          </p:val>
                                        </p:tav>
                                      </p:tavLst>
                                    </p:anim>
                                    <p:anim calcmode="lin" valueType="num">
                                      <p:cBhvr additive="base">
                                        <p:cTn id="93" dur="500" fill="hold"/>
                                        <p:tgtEl>
                                          <p:spTgt spid="49184"/>
                                        </p:tgtEl>
                                        <p:attrNameLst>
                                          <p:attrName>ppt_y</p:attrName>
                                        </p:attrNameLst>
                                      </p:cBhvr>
                                      <p:tavLst>
                                        <p:tav tm="0">
                                          <p:val>
                                            <p:strVal val="1+#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9190"/>
                                        </p:tgtEl>
                                        <p:attrNameLst>
                                          <p:attrName>style.visibility</p:attrName>
                                        </p:attrNameLst>
                                      </p:cBhvr>
                                      <p:to>
                                        <p:strVal val="visible"/>
                                      </p:to>
                                    </p:set>
                                    <p:animEffect transition="in" filter="dissolve">
                                      <p:cBhvr>
                                        <p:cTn id="98" dur="500"/>
                                        <p:tgtEl>
                                          <p:spTgt spid="4919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9189"/>
                                        </p:tgtEl>
                                        <p:attrNameLst>
                                          <p:attrName>style.visibility</p:attrName>
                                        </p:attrNameLst>
                                      </p:cBhvr>
                                      <p:to>
                                        <p:strVal val="visible"/>
                                      </p:to>
                                    </p:set>
                                    <p:animEffect transition="in" filter="dissolve">
                                      <p:cBhvr>
                                        <p:cTn id="101" dur="500"/>
                                        <p:tgtEl>
                                          <p:spTgt spid="49189"/>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9188"/>
                                        </p:tgtEl>
                                        <p:attrNameLst>
                                          <p:attrName>style.visibility</p:attrName>
                                        </p:attrNameLst>
                                      </p:cBhvr>
                                      <p:to>
                                        <p:strVal val="visible"/>
                                      </p:to>
                                    </p:set>
                                    <p:animEffect transition="in" filter="dissolve">
                                      <p:cBhvr>
                                        <p:cTn id="104" dur="500"/>
                                        <p:tgtEl>
                                          <p:spTgt spid="4918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9191"/>
                                        </p:tgtEl>
                                        <p:attrNameLst>
                                          <p:attrName>style.visibility</p:attrName>
                                        </p:attrNameLst>
                                      </p:cBhvr>
                                      <p:to>
                                        <p:strVal val="visible"/>
                                      </p:to>
                                    </p:set>
                                    <p:anim calcmode="lin" valueType="num">
                                      <p:cBhvr additive="base">
                                        <p:cTn id="109" dur="500" fill="hold"/>
                                        <p:tgtEl>
                                          <p:spTgt spid="49191"/>
                                        </p:tgtEl>
                                        <p:attrNameLst>
                                          <p:attrName>ppt_x</p:attrName>
                                        </p:attrNameLst>
                                      </p:cBhvr>
                                      <p:tavLst>
                                        <p:tav tm="0">
                                          <p:val>
                                            <p:strVal val="#ppt_x"/>
                                          </p:val>
                                        </p:tav>
                                        <p:tav tm="100000">
                                          <p:val>
                                            <p:strVal val="#ppt_x"/>
                                          </p:val>
                                        </p:tav>
                                      </p:tavLst>
                                    </p:anim>
                                    <p:anim calcmode="lin" valueType="num">
                                      <p:cBhvr additive="base">
                                        <p:cTn id="110" dur="500" fill="hold"/>
                                        <p:tgtEl>
                                          <p:spTgt spid="49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8" grpId="0" animBg="1"/>
      <p:bldP spid="49169" grpId="0"/>
      <p:bldP spid="49170" grpId="0" animBg="1"/>
      <p:bldP spid="49171" grpId="0" animBg="1"/>
      <p:bldP spid="49172" grpId="0" animBg="1"/>
      <p:bldP spid="49173" grpId="0"/>
      <p:bldP spid="49174" grpId="0" animBg="1"/>
      <p:bldP spid="49175" grpId="0" animBg="1"/>
      <p:bldP spid="49176" grpId="0" animBg="1"/>
      <p:bldP spid="49177" grpId="0"/>
      <p:bldP spid="49178" grpId="0" animBg="1"/>
      <p:bldP spid="49179" grpId="0" animBg="1"/>
      <p:bldP spid="49180" grpId="0" animBg="1"/>
      <p:bldP spid="49181" grpId="0" animBg="1"/>
      <p:bldP spid="49182" grpId="0" animBg="1"/>
      <p:bldP spid="49183" grpId="0" animBg="1"/>
      <p:bldP spid="49184" grpId="0" animBg="1"/>
      <p:bldP spid="49185" grpId="0" animBg="1"/>
      <p:bldP spid="49186" grpId="0" animBg="1"/>
      <p:bldP spid="49188" grpId="0" animBg="1"/>
      <p:bldP spid="49189" grpId="0" animBg="1"/>
      <p:bldP spid="49190" grpId="0" animBg="1"/>
      <p:bldP spid="4919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80E4AC12-C852-4B9D-B7E5-F2C766851BD0}" type="slidenum">
              <a:rPr lang="en-US" smtClean="0">
                <a:solidFill>
                  <a:srgbClr val="000000"/>
                </a:solidFill>
              </a:rPr>
              <a:pPr algn="ctr" eaLnBrk="1" hangingPunct="1"/>
              <a:t>81</a:t>
            </a:fld>
            <a:endParaRPr lang="en-US" smtClean="0">
              <a:solidFill>
                <a:srgbClr val="000000"/>
              </a:solidFill>
            </a:endParaRPr>
          </a:p>
        </p:txBody>
      </p:sp>
      <p:sp>
        <p:nvSpPr>
          <p:cNvPr id="54275" name="Rectangle 3"/>
          <p:cNvSpPr>
            <a:spLocks noGrp="1" noChangeArrowheads="1"/>
          </p:cNvSpPr>
          <p:nvPr>
            <p:ph type="body" idx="1"/>
          </p:nvPr>
        </p:nvSpPr>
        <p:spPr>
          <a:xfrm>
            <a:off x="445558" y="251883"/>
            <a:ext cx="9624060" cy="1595261"/>
          </a:xfrm>
        </p:spPr>
        <p:txBody>
          <a:bodyPr/>
          <a:lstStyle/>
          <a:p>
            <a:pPr lvl="1" eaLnBrk="1" hangingPunct="1"/>
            <a:r>
              <a:rPr lang="en-US" smtClean="0"/>
              <a:t>Xác định mối kết hợp tổng quát – chuyên biệt (generalization): </a:t>
            </a:r>
          </a:p>
          <a:p>
            <a:pPr lvl="2" eaLnBrk="1" hangingPunct="1"/>
            <a:r>
              <a:rPr lang="en-US" smtClean="0">
                <a:solidFill>
                  <a:srgbClr val="66FFFF"/>
                </a:solidFill>
              </a:rPr>
              <a:t>Tiếp cận top-down – ví dụ</a:t>
            </a:r>
            <a:r>
              <a:rPr lang="en-US" smtClean="0"/>
              <a:t>:  phức tạp</a:t>
            </a:r>
          </a:p>
          <a:p>
            <a:pPr lvl="2" eaLnBrk="1" hangingPunct="1"/>
            <a:endParaRPr lang="en-US" smtClean="0"/>
          </a:p>
        </p:txBody>
      </p:sp>
      <p:sp>
        <p:nvSpPr>
          <p:cNvPr id="54276" name="Rectangle 14"/>
          <p:cNvSpPr>
            <a:spLocks noChangeArrowheads="1"/>
          </p:cNvSpPr>
          <p:nvPr/>
        </p:nvSpPr>
        <p:spPr bwMode="auto">
          <a:xfrm>
            <a:off x="4633808" y="2182991"/>
            <a:ext cx="1388657" cy="634956"/>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4277" name="Rectangle 15"/>
          <p:cNvSpPr>
            <a:spLocks noChangeArrowheads="1"/>
          </p:cNvSpPr>
          <p:nvPr/>
        </p:nvSpPr>
        <p:spPr bwMode="auto">
          <a:xfrm>
            <a:off x="4813887" y="2244213"/>
            <a:ext cx="103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Nhân viên</a:t>
            </a:r>
          </a:p>
        </p:txBody>
      </p:sp>
      <p:sp>
        <p:nvSpPr>
          <p:cNvPr id="54278" name="Rectangle 16"/>
          <p:cNvSpPr>
            <a:spLocks noChangeArrowheads="1"/>
          </p:cNvSpPr>
          <p:nvPr/>
        </p:nvSpPr>
        <p:spPr bwMode="auto">
          <a:xfrm>
            <a:off x="4633808" y="2531078"/>
            <a:ext cx="1388657" cy="28686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4279" name="Rectangle 17"/>
          <p:cNvSpPr>
            <a:spLocks noChangeArrowheads="1"/>
          </p:cNvSpPr>
          <p:nvPr/>
        </p:nvSpPr>
        <p:spPr bwMode="auto">
          <a:xfrm>
            <a:off x="4633808" y="2657020"/>
            <a:ext cx="1388657" cy="160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54280" name="Group 37"/>
          <p:cNvGrpSpPr>
            <a:grpSpLocks/>
          </p:cNvGrpSpPr>
          <p:nvPr/>
        </p:nvGrpSpPr>
        <p:grpSpPr bwMode="auto">
          <a:xfrm>
            <a:off x="2673350" y="3682045"/>
            <a:ext cx="2218510" cy="634955"/>
            <a:chOff x="1728" y="2848"/>
            <a:chExt cx="924" cy="363"/>
          </a:xfrm>
        </p:grpSpPr>
        <p:sp>
          <p:nvSpPr>
            <p:cNvPr id="54312" name="Rectangle 18"/>
            <p:cNvSpPr>
              <a:spLocks noChangeArrowheads="1"/>
            </p:cNvSpPr>
            <p:nvPr/>
          </p:nvSpPr>
          <p:spPr bwMode="auto">
            <a:xfrm>
              <a:off x="1728" y="2848"/>
              <a:ext cx="924" cy="3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4313" name="Rectangle 19"/>
            <p:cNvSpPr>
              <a:spLocks noChangeArrowheads="1"/>
            </p:cNvSpPr>
            <p:nvPr/>
          </p:nvSpPr>
          <p:spPr bwMode="auto">
            <a:xfrm>
              <a:off x="1806" y="2883"/>
              <a:ext cx="60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Nhân Viên VP</a:t>
              </a:r>
            </a:p>
          </p:txBody>
        </p:sp>
        <p:sp>
          <p:nvSpPr>
            <p:cNvPr id="54314" name="Rectangle 20"/>
            <p:cNvSpPr>
              <a:spLocks noChangeArrowheads="1"/>
            </p:cNvSpPr>
            <p:nvPr/>
          </p:nvSpPr>
          <p:spPr bwMode="auto">
            <a:xfrm>
              <a:off x="1728" y="3047"/>
              <a:ext cx="924" cy="16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4315" name="Rectangle 21"/>
            <p:cNvSpPr>
              <a:spLocks noChangeArrowheads="1"/>
            </p:cNvSpPr>
            <p:nvPr/>
          </p:nvSpPr>
          <p:spPr bwMode="auto">
            <a:xfrm>
              <a:off x="1728" y="3120"/>
              <a:ext cx="924" cy="91"/>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54281" name="Group 58"/>
          <p:cNvGrpSpPr>
            <a:grpSpLocks/>
          </p:cNvGrpSpPr>
          <p:nvPr/>
        </p:nvGrpSpPr>
        <p:grpSpPr bwMode="auto">
          <a:xfrm>
            <a:off x="5942637" y="3682045"/>
            <a:ext cx="1717255" cy="634955"/>
            <a:chOff x="3201" y="2848"/>
            <a:chExt cx="925" cy="363"/>
          </a:xfrm>
        </p:grpSpPr>
        <p:sp>
          <p:nvSpPr>
            <p:cNvPr id="54308" name="Rectangle 22"/>
            <p:cNvSpPr>
              <a:spLocks noChangeArrowheads="1"/>
            </p:cNvSpPr>
            <p:nvPr/>
          </p:nvSpPr>
          <p:spPr bwMode="auto">
            <a:xfrm>
              <a:off x="3201" y="2848"/>
              <a:ext cx="925" cy="3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4309" name="Rectangle 23"/>
            <p:cNvSpPr>
              <a:spLocks noChangeArrowheads="1"/>
            </p:cNvSpPr>
            <p:nvPr/>
          </p:nvSpPr>
          <p:spPr bwMode="auto">
            <a:xfrm>
              <a:off x="3280" y="2883"/>
              <a:ext cx="62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Công Nhân</a:t>
              </a:r>
            </a:p>
          </p:txBody>
        </p:sp>
        <p:sp>
          <p:nvSpPr>
            <p:cNvPr id="54310" name="Rectangle 24"/>
            <p:cNvSpPr>
              <a:spLocks noChangeArrowheads="1"/>
            </p:cNvSpPr>
            <p:nvPr/>
          </p:nvSpPr>
          <p:spPr bwMode="auto">
            <a:xfrm>
              <a:off x="3201" y="3047"/>
              <a:ext cx="925" cy="16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4311" name="Rectangle 25"/>
            <p:cNvSpPr>
              <a:spLocks noChangeArrowheads="1"/>
            </p:cNvSpPr>
            <p:nvPr/>
          </p:nvSpPr>
          <p:spPr bwMode="auto">
            <a:xfrm>
              <a:off x="3201" y="3120"/>
              <a:ext cx="925" cy="91"/>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4282" name="Line 26"/>
          <p:cNvSpPr>
            <a:spLocks noChangeShapeType="1"/>
          </p:cNvSpPr>
          <p:nvPr/>
        </p:nvSpPr>
        <p:spPr bwMode="auto">
          <a:xfrm flipV="1">
            <a:off x="5363411" y="2833687"/>
            <a:ext cx="1856" cy="49677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4283" name="Line 27"/>
          <p:cNvSpPr>
            <a:spLocks noChangeShapeType="1"/>
          </p:cNvSpPr>
          <p:nvPr/>
        </p:nvSpPr>
        <p:spPr bwMode="auto">
          <a:xfrm>
            <a:off x="3831803" y="3318214"/>
            <a:ext cx="2940685"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4284" name="Freeform 28"/>
          <p:cNvSpPr>
            <a:spLocks/>
          </p:cNvSpPr>
          <p:nvPr/>
        </p:nvSpPr>
        <p:spPr bwMode="auto">
          <a:xfrm>
            <a:off x="5218604" y="2833689"/>
            <a:ext cx="289613" cy="330597"/>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86">
                <a:moveTo>
                  <a:pt x="105" y="0"/>
                </a:moveTo>
                <a:lnTo>
                  <a:pt x="210" y="286"/>
                </a:lnTo>
                <a:lnTo>
                  <a:pt x="0" y="286"/>
                </a:lnTo>
                <a:lnTo>
                  <a:pt x="105" y="0"/>
                </a:lnTo>
                <a:close/>
              </a:path>
            </a:pathLst>
          </a:custGeom>
          <a:solidFill>
            <a:schemeClr val="bg1"/>
          </a:solidFill>
          <a:ln w="3175">
            <a:solidFill>
              <a:schemeClr val="tx1"/>
            </a:solidFill>
            <a:prstDash val="solid"/>
            <a:round/>
            <a:headEnd/>
            <a:tailEnd/>
          </a:ln>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4285" name="Line 29"/>
          <p:cNvSpPr>
            <a:spLocks noChangeShapeType="1"/>
          </p:cNvSpPr>
          <p:nvPr/>
        </p:nvSpPr>
        <p:spPr bwMode="auto">
          <a:xfrm flipV="1">
            <a:off x="3831803" y="3318215"/>
            <a:ext cx="1857" cy="3515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4286" name="Line 30"/>
          <p:cNvSpPr>
            <a:spLocks noChangeShapeType="1"/>
          </p:cNvSpPr>
          <p:nvPr/>
        </p:nvSpPr>
        <p:spPr bwMode="auto">
          <a:xfrm flipV="1">
            <a:off x="6792909" y="3309469"/>
            <a:ext cx="1856" cy="41630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57394" name="Group 50"/>
          <p:cNvGrpSpPr>
            <a:grpSpLocks/>
          </p:cNvGrpSpPr>
          <p:nvPr/>
        </p:nvGrpSpPr>
        <p:grpSpPr bwMode="auto">
          <a:xfrm>
            <a:off x="712894" y="5165358"/>
            <a:ext cx="2040286" cy="634955"/>
            <a:chOff x="576" y="3616"/>
            <a:chExt cx="925" cy="363"/>
          </a:xfrm>
        </p:grpSpPr>
        <p:sp>
          <p:nvSpPr>
            <p:cNvPr id="54304" name="Rectangle 38"/>
            <p:cNvSpPr>
              <a:spLocks noChangeArrowheads="1"/>
            </p:cNvSpPr>
            <p:nvPr/>
          </p:nvSpPr>
          <p:spPr bwMode="auto">
            <a:xfrm>
              <a:off x="576" y="3616"/>
              <a:ext cx="925" cy="3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4305" name="Rectangle 39"/>
            <p:cNvSpPr>
              <a:spLocks noChangeArrowheads="1"/>
            </p:cNvSpPr>
            <p:nvPr/>
          </p:nvSpPr>
          <p:spPr bwMode="auto">
            <a:xfrm>
              <a:off x="655" y="3651"/>
              <a:ext cx="68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Trưởng Phòng</a:t>
              </a:r>
            </a:p>
          </p:txBody>
        </p:sp>
        <p:sp>
          <p:nvSpPr>
            <p:cNvPr id="54306" name="Rectangle 40"/>
            <p:cNvSpPr>
              <a:spLocks noChangeArrowheads="1"/>
            </p:cNvSpPr>
            <p:nvPr/>
          </p:nvSpPr>
          <p:spPr bwMode="auto">
            <a:xfrm>
              <a:off x="576" y="3815"/>
              <a:ext cx="925" cy="16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4307" name="Rectangle 41"/>
            <p:cNvSpPr>
              <a:spLocks noChangeArrowheads="1"/>
            </p:cNvSpPr>
            <p:nvPr/>
          </p:nvSpPr>
          <p:spPr bwMode="auto">
            <a:xfrm>
              <a:off x="576" y="3888"/>
              <a:ext cx="925" cy="91"/>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7386" name="Rectangle 42"/>
          <p:cNvSpPr>
            <a:spLocks noChangeArrowheads="1"/>
          </p:cNvSpPr>
          <p:nvPr/>
        </p:nvSpPr>
        <p:spPr bwMode="auto">
          <a:xfrm>
            <a:off x="3386243" y="5165358"/>
            <a:ext cx="1717257" cy="63495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7387" name="Rectangle 43"/>
          <p:cNvSpPr>
            <a:spLocks noChangeArrowheads="1"/>
          </p:cNvSpPr>
          <p:nvPr/>
        </p:nvSpPr>
        <p:spPr bwMode="auto">
          <a:xfrm>
            <a:off x="3532908" y="5226580"/>
            <a:ext cx="756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Thư Ký</a:t>
            </a:r>
          </a:p>
        </p:txBody>
      </p:sp>
      <p:sp>
        <p:nvSpPr>
          <p:cNvPr id="57388" name="Rectangle 44"/>
          <p:cNvSpPr>
            <a:spLocks noChangeArrowheads="1"/>
          </p:cNvSpPr>
          <p:nvPr/>
        </p:nvSpPr>
        <p:spPr bwMode="auto">
          <a:xfrm>
            <a:off x="3386243" y="5513446"/>
            <a:ext cx="1717257" cy="28686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7389" name="Rectangle 45"/>
          <p:cNvSpPr>
            <a:spLocks noChangeArrowheads="1"/>
          </p:cNvSpPr>
          <p:nvPr/>
        </p:nvSpPr>
        <p:spPr bwMode="auto">
          <a:xfrm>
            <a:off x="3386243" y="5641138"/>
            <a:ext cx="1717257" cy="159176"/>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57395" name="Group 51"/>
          <p:cNvGrpSpPr>
            <a:grpSpLocks/>
          </p:cNvGrpSpPr>
          <p:nvPr/>
        </p:nvGrpSpPr>
        <p:grpSpPr bwMode="auto">
          <a:xfrm>
            <a:off x="5792260" y="5165358"/>
            <a:ext cx="1891767" cy="634955"/>
            <a:chOff x="3120" y="3616"/>
            <a:chExt cx="925" cy="363"/>
          </a:xfrm>
        </p:grpSpPr>
        <p:sp>
          <p:nvSpPr>
            <p:cNvPr id="54300" name="Rectangle 46"/>
            <p:cNvSpPr>
              <a:spLocks noChangeArrowheads="1"/>
            </p:cNvSpPr>
            <p:nvPr/>
          </p:nvSpPr>
          <p:spPr bwMode="auto">
            <a:xfrm>
              <a:off x="3120" y="3616"/>
              <a:ext cx="925" cy="3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4301" name="Rectangle 47"/>
            <p:cNvSpPr>
              <a:spLocks noChangeArrowheads="1"/>
            </p:cNvSpPr>
            <p:nvPr/>
          </p:nvSpPr>
          <p:spPr bwMode="auto">
            <a:xfrm>
              <a:off x="3199" y="3651"/>
              <a:ext cx="69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defTabSz="1042782" fontAlgn="base">
                <a:spcBef>
                  <a:spcPct val="0"/>
                </a:spcBef>
                <a:spcAft>
                  <a:spcPct val="0"/>
                </a:spcAft>
              </a:pPr>
              <a:r>
                <a:rPr lang="en-US" smtClean="0">
                  <a:solidFill>
                    <a:srgbClr val="000000"/>
                  </a:solidFill>
                  <a:ea typeface="宋体" pitchFamily="2" charset="-122"/>
                </a:rPr>
                <a:t>NV Bán Hàng</a:t>
              </a:r>
            </a:p>
          </p:txBody>
        </p:sp>
        <p:sp>
          <p:nvSpPr>
            <p:cNvPr id="54302" name="Rectangle 48"/>
            <p:cNvSpPr>
              <a:spLocks noChangeArrowheads="1"/>
            </p:cNvSpPr>
            <p:nvPr/>
          </p:nvSpPr>
          <p:spPr bwMode="auto">
            <a:xfrm>
              <a:off x="3120" y="3815"/>
              <a:ext cx="925" cy="16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4303" name="Rectangle 49"/>
            <p:cNvSpPr>
              <a:spLocks noChangeArrowheads="1"/>
            </p:cNvSpPr>
            <p:nvPr/>
          </p:nvSpPr>
          <p:spPr bwMode="auto">
            <a:xfrm>
              <a:off x="3120" y="3888"/>
              <a:ext cx="925" cy="91"/>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7396" name="Freeform 52"/>
          <p:cNvSpPr>
            <a:spLocks/>
          </p:cNvSpPr>
          <p:nvPr/>
        </p:nvSpPr>
        <p:spPr bwMode="auto">
          <a:xfrm>
            <a:off x="3653578" y="4325749"/>
            <a:ext cx="289613" cy="330596"/>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86">
                <a:moveTo>
                  <a:pt x="105" y="0"/>
                </a:moveTo>
                <a:lnTo>
                  <a:pt x="210" y="286"/>
                </a:lnTo>
                <a:lnTo>
                  <a:pt x="0" y="286"/>
                </a:lnTo>
                <a:lnTo>
                  <a:pt x="105" y="0"/>
                </a:lnTo>
                <a:close/>
              </a:path>
            </a:pathLst>
          </a:custGeom>
          <a:solidFill>
            <a:schemeClr val="bg1"/>
          </a:solidFill>
          <a:ln w="3175">
            <a:solidFill>
              <a:schemeClr val="tx1"/>
            </a:solidFill>
            <a:prstDash val="solid"/>
            <a:round/>
            <a:headEnd/>
            <a:tailEnd/>
          </a:ln>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7397" name="Line 53"/>
          <p:cNvSpPr>
            <a:spLocks noChangeShapeType="1"/>
          </p:cNvSpPr>
          <p:nvPr/>
        </p:nvSpPr>
        <p:spPr bwMode="auto">
          <a:xfrm>
            <a:off x="3792816" y="4661592"/>
            <a:ext cx="0" cy="1679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7398" name="Line 54"/>
          <p:cNvSpPr>
            <a:spLocks noChangeShapeType="1"/>
          </p:cNvSpPr>
          <p:nvPr/>
        </p:nvSpPr>
        <p:spPr bwMode="auto">
          <a:xfrm>
            <a:off x="1693123" y="4829514"/>
            <a:ext cx="49902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7399" name="Line 55"/>
          <p:cNvSpPr>
            <a:spLocks noChangeShapeType="1"/>
          </p:cNvSpPr>
          <p:nvPr/>
        </p:nvSpPr>
        <p:spPr bwMode="auto">
          <a:xfrm>
            <a:off x="1693122" y="4829514"/>
            <a:ext cx="0" cy="3358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7400" name="Line 56"/>
          <p:cNvSpPr>
            <a:spLocks noChangeShapeType="1"/>
          </p:cNvSpPr>
          <p:nvPr/>
        </p:nvSpPr>
        <p:spPr bwMode="auto">
          <a:xfrm>
            <a:off x="4277360" y="4829514"/>
            <a:ext cx="0" cy="3358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7401" name="Line 57"/>
          <p:cNvSpPr>
            <a:spLocks noChangeShapeType="1"/>
          </p:cNvSpPr>
          <p:nvPr/>
        </p:nvSpPr>
        <p:spPr bwMode="auto">
          <a:xfrm>
            <a:off x="6683375" y="4829514"/>
            <a:ext cx="0" cy="3358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4299" name="AutoShape 59"/>
          <p:cNvSpPr>
            <a:spLocks noChangeArrowheads="1"/>
          </p:cNvSpPr>
          <p:nvPr/>
        </p:nvSpPr>
        <p:spPr bwMode="auto">
          <a:xfrm>
            <a:off x="9089390" y="2478603"/>
            <a:ext cx="267335" cy="2266950"/>
          </a:xfrm>
          <a:prstGeom prst="downArrow">
            <a:avLst>
              <a:gd name="adj1" fmla="val 50000"/>
              <a:gd name="adj2" fmla="val 2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Tree>
    <p:extLst>
      <p:ext uri="{BB962C8B-B14F-4D97-AF65-F5344CB8AC3E}">
        <p14:creationId xmlns:p14="http://schemas.microsoft.com/office/powerpoint/2010/main" val="1664547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94"/>
                                        </p:tgtEl>
                                        <p:attrNameLst>
                                          <p:attrName>style.visibility</p:attrName>
                                        </p:attrNameLst>
                                      </p:cBhvr>
                                      <p:to>
                                        <p:strVal val="visible"/>
                                      </p:to>
                                    </p:set>
                                    <p:anim calcmode="lin" valueType="num">
                                      <p:cBhvr additive="base">
                                        <p:cTn id="7" dur="500" fill="hold"/>
                                        <p:tgtEl>
                                          <p:spTgt spid="57394"/>
                                        </p:tgtEl>
                                        <p:attrNameLst>
                                          <p:attrName>ppt_x</p:attrName>
                                        </p:attrNameLst>
                                      </p:cBhvr>
                                      <p:tavLst>
                                        <p:tav tm="0">
                                          <p:val>
                                            <p:strVal val="#ppt_x"/>
                                          </p:val>
                                        </p:tav>
                                        <p:tav tm="100000">
                                          <p:val>
                                            <p:strVal val="#ppt_x"/>
                                          </p:val>
                                        </p:tav>
                                      </p:tavLst>
                                    </p:anim>
                                    <p:anim calcmode="lin" valueType="num">
                                      <p:cBhvr additive="base">
                                        <p:cTn id="8" dur="500" fill="hold"/>
                                        <p:tgtEl>
                                          <p:spTgt spid="573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386"/>
                                        </p:tgtEl>
                                        <p:attrNameLst>
                                          <p:attrName>style.visibility</p:attrName>
                                        </p:attrNameLst>
                                      </p:cBhvr>
                                      <p:to>
                                        <p:strVal val="visible"/>
                                      </p:to>
                                    </p:set>
                                    <p:anim calcmode="lin" valueType="num">
                                      <p:cBhvr additive="base">
                                        <p:cTn id="11" dur="500" fill="hold"/>
                                        <p:tgtEl>
                                          <p:spTgt spid="57386"/>
                                        </p:tgtEl>
                                        <p:attrNameLst>
                                          <p:attrName>ppt_x</p:attrName>
                                        </p:attrNameLst>
                                      </p:cBhvr>
                                      <p:tavLst>
                                        <p:tav tm="0">
                                          <p:val>
                                            <p:strVal val="#ppt_x"/>
                                          </p:val>
                                        </p:tav>
                                        <p:tav tm="100000">
                                          <p:val>
                                            <p:strVal val="#ppt_x"/>
                                          </p:val>
                                        </p:tav>
                                      </p:tavLst>
                                    </p:anim>
                                    <p:anim calcmode="lin" valueType="num">
                                      <p:cBhvr additive="base">
                                        <p:cTn id="12" dur="500" fill="hold"/>
                                        <p:tgtEl>
                                          <p:spTgt spid="5738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387"/>
                                        </p:tgtEl>
                                        <p:attrNameLst>
                                          <p:attrName>style.visibility</p:attrName>
                                        </p:attrNameLst>
                                      </p:cBhvr>
                                      <p:to>
                                        <p:strVal val="visible"/>
                                      </p:to>
                                    </p:set>
                                    <p:anim calcmode="lin" valueType="num">
                                      <p:cBhvr additive="base">
                                        <p:cTn id="15" dur="500" fill="hold"/>
                                        <p:tgtEl>
                                          <p:spTgt spid="57387"/>
                                        </p:tgtEl>
                                        <p:attrNameLst>
                                          <p:attrName>ppt_x</p:attrName>
                                        </p:attrNameLst>
                                      </p:cBhvr>
                                      <p:tavLst>
                                        <p:tav tm="0">
                                          <p:val>
                                            <p:strVal val="#ppt_x"/>
                                          </p:val>
                                        </p:tav>
                                        <p:tav tm="100000">
                                          <p:val>
                                            <p:strVal val="#ppt_x"/>
                                          </p:val>
                                        </p:tav>
                                      </p:tavLst>
                                    </p:anim>
                                    <p:anim calcmode="lin" valueType="num">
                                      <p:cBhvr additive="base">
                                        <p:cTn id="16" dur="500" fill="hold"/>
                                        <p:tgtEl>
                                          <p:spTgt spid="5738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7388"/>
                                        </p:tgtEl>
                                        <p:attrNameLst>
                                          <p:attrName>style.visibility</p:attrName>
                                        </p:attrNameLst>
                                      </p:cBhvr>
                                      <p:to>
                                        <p:strVal val="visible"/>
                                      </p:to>
                                    </p:set>
                                    <p:anim calcmode="lin" valueType="num">
                                      <p:cBhvr additive="base">
                                        <p:cTn id="19" dur="500" fill="hold"/>
                                        <p:tgtEl>
                                          <p:spTgt spid="57388"/>
                                        </p:tgtEl>
                                        <p:attrNameLst>
                                          <p:attrName>ppt_x</p:attrName>
                                        </p:attrNameLst>
                                      </p:cBhvr>
                                      <p:tavLst>
                                        <p:tav tm="0">
                                          <p:val>
                                            <p:strVal val="#ppt_x"/>
                                          </p:val>
                                        </p:tav>
                                        <p:tav tm="100000">
                                          <p:val>
                                            <p:strVal val="#ppt_x"/>
                                          </p:val>
                                        </p:tav>
                                      </p:tavLst>
                                    </p:anim>
                                    <p:anim calcmode="lin" valueType="num">
                                      <p:cBhvr additive="base">
                                        <p:cTn id="20" dur="500" fill="hold"/>
                                        <p:tgtEl>
                                          <p:spTgt spid="5738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7389"/>
                                        </p:tgtEl>
                                        <p:attrNameLst>
                                          <p:attrName>style.visibility</p:attrName>
                                        </p:attrNameLst>
                                      </p:cBhvr>
                                      <p:to>
                                        <p:strVal val="visible"/>
                                      </p:to>
                                    </p:set>
                                    <p:anim calcmode="lin" valueType="num">
                                      <p:cBhvr additive="base">
                                        <p:cTn id="23" dur="500" fill="hold"/>
                                        <p:tgtEl>
                                          <p:spTgt spid="57389"/>
                                        </p:tgtEl>
                                        <p:attrNameLst>
                                          <p:attrName>ppt_x</p:attrName>
                                        </p:attrNameLst>
                                      </p:cBhvr>
                                      <p:tavLst>
                                        <p:tav tm="0">
                                          <p:val>
                                            <p:strVal val="#ppt_x"/>
                                          </p:val>
                                        </p:tav>
                                        <p:tav tm="100000">
                                          <p:val>
                                            <p:strVal val="#ppt_x"/>
                                          </p:val>
                                        </p:tav>
                                      </p:tavLst>
                                    </p:anim>
                                    <p:anim calcmode="lin" valueType="num">
                                      <p:cBhvr additive="base">
                                        <p:cTn id="24" dur="500" fill="hold"/>
                                        <p:tgtEl>
                                          <p:spTgt spid="5738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95"/>
                                        </p:tgtEl>
                                        <p:attrNameLst>
                                          <p:attrName>style.visibility</p:attrName>
                                        </p:attrNameLst>
                                      </p:cBhvr>
                                      <p:to>
                                        <p:strVal val="visible"/>
                                      </p:to>
                                    </p:set>
                                    <p:anim calcmode="lin" valueType="num">
                                      <p:cBhvr additive="base">
                                        <p:cTn id="27" dur="500" fill="hold"/>
                                        <p:tgtEl>
                                          <p:spTgt spid="57395"/>
                                        </p:tgtEl>
                                        <p:attrNameLst>
                                          <p:attrName>ppt_x</p:attrName>
                                        </p:attrNameLst>
                                      </p:cBhvr>
                                      <p:tavLst>
                                        <p:tav tm="0">
                                          <p:val>
                                            <p:strVal val="#ppt_x"/>
                                          </p:val>
                                        </p:tav>
                                        <p:tav tm="100000">
                                          <p:val>
                                            <p:strVal val="#ppt_x"/>
                                          </p:val>
                                        </p:tav>
                                      </p:tavLst>
                                    </p:anim>
                                    <p:anim calcmode="lin" valueType="num">
                                      <p:cBhvr additive="base">
                                        <p:cTn id="28" dur="500" fill="hold"/>
                                        <p:tgtEl>
                                          <p:spTgt spid="5739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7396"/>
                                        </p:tgtEl>
                                        <p:attrNameLst>
                                          <p:attrName>style.visibility</p:attrName>
                                        </p:attrNameLst>
                                      </p:cBhvr>
                                      <p:to>
                                        <p:strVal val="visible"/>
                                      </p:to>
                                    </p:set>
                                    <p:anim calcmode="lin" valueType="num">
                                      <p:cBhvr additive="base">
                                        <p:cTn id="31" dur="500" fill="hold"/>
                                        <p:tgtEl>
                                          <p:spTgt spid="57396"/>
                                        </p:tgtEl>
                                        <p:attrNameLst>
                                          <p:attrName>ppt_x</p:attrName>
                                        </p:attrNameLst>
                                      </p:cBhvr>
                                      <p:tavLst>
                                        <p:tav tm="0">
                                          <p:val>
                                            <p:strVal val="#ppt_x"/>
                                          </p:val>
                                        </p:tav>
                                        <p:tav tm="100000">
                                          <p:val>
                                            <p:strVal val="#ppt_x"/>
                                          </p:val>
                                        </p:tav>
                                      </p:tavLst>
                                    </p:anim>
                                    <p:anim calcmode="lin" valueType="num">
                                      <p:cBhvr additive="base">
                                        <p:cTn id="32" dur="500" fill="hold"/>
                                        <p:tgtEl>
                                          <p:spTgt spid="5739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7397"/>
                                        </p:tgtEl>
                                        <p:attrNameLst>
                                          <p:attrName>style.visibility</p:attrName>
                                        </p:attrNameLst>
                                      </p:cBhvr>
                                      <p:to>
                                        <p:strVal val="visible"/>
                                      </p:to>
                                    </p:set>
                                    <p:anim calcmode="lin" valueType="num">
                                      <p:cBhvr additive="base">
                                        <p:cTn id="35" dur="500" fill="hold"/>
                                        <p:tgtEl>
                                          <p:spTgt spid="57397"/>
                                        </p:tgtEl>
                                        <p:attrNameLst>
                                          <p:attrName>ppt_x</p:attrName>
                                        </p:attrNameLst>
                                      </p:cBhvr>
                                      <p:tavLst>
                                        <p:tav tm="0">
                                          <p:val>
                                            <p:strVal val="#ppt_x"/>
                                          </p:val>
                                        </p:tav>
                                        <p:tav tm="100000">
                                          <p:val>
                                            <p:strVal val="#ppt_x"/>
                                          </p:val>
                                        </p:tav>
                                      </p:tavLst>
                                    </p:anim>
                                    <p:anim calcmode="lin" valueType="num">
                                      <p:cBhvr additive="base">
                                        <p:cTn id="36" dur="500" fill="hold"/>
                                        <p:tgtEl>
                                          <p:spTgt spid="5739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7398"/>
                                        </p:tgtEl>
                                        <p:attrNameLst>
                                          <p:attrName>style.visibility</p:attrName>
                                        </p:attrNameLst>
                                      </p:cBhvr>
                                      <p:to>
                                        <p:strVal val="visible"/>
                                      </p:to>
                                    </p:set>
                                    <p:anim calcmode="lin" valueType="num">
                                      <p:cBhvr additive="base">
                                        <p:cTn id="39" dur="500" fill="hold"/>
                                        <p:tgtEl>
                                          <p:spTgt spid="57398"/>
                                        </p:tgtEl>
                                        <p:attrNameLst>
                                          <p:attrName>ppt_x</p:attrName>
                                        </p:attrNameLst>
                                      </p:cBhvr>
                                      <p:tavLst>
                                        <p:tav tm="0">
                                          <p:val>
                                            <p:strVal val="#ppt_x"/>
                                          </p:val>
                                        </p:tav>
                                        <p:tav tm="100000">
                                          <p:val>
                                            <p:strVal val="#ppt_x"/>
                                          </p:val>
                                        </p:tav>
                                      </p:tavLst>
                                    </p:anim>
                                    <p:anim calcmode="lin" valueType="num">
                                      <p:cBhvr additive="base">
                                        <p:cTn id="40" dur="500" fill="hold"/>
                                        <p:tgtEl>
                                          <p:spTgt spid="5739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7399"/>
                                        </p:tgtEl>
                                        <p:attrNameLst>
                                          <p:attrName>style.visibility</p:attrName>
                                        </p:attrNameLst>
                                      </p:cBhvr>
                                      <p:to>
                                        <p:strVal val="visible"/>
                                      </p:to>
                                    </p:set>
                                    <p:anim calcmode="lin" valueType="num">
                                      <p:cBhvr additive="base">
                                        <p:cTn id="43" dur="500" fill="hold"/>
                                        <p:tgtEl>
                                          <p:spTgt spid="57399"/>
                                        </p:tgtEl>
                                        <p:attrNameLst>
                                          <p:attrName>ppt_x</p:attrName>
                                        </p:attrNameLst>
                                      </p:cBhvr>
                                      <p:tavLst>
                                        <p:tav tm="0">
                                          <p:val>
                                            <p:strVal val="#ppt_x"/>
                                          </p:val>
                                        </p:tav>
                                        <p:tav tm="100000">
                                          <p:val>
                                            <p:strVal val="#ppt_x"/>
                                          </p:val>
                                        </p:tav>
                                      </p:tavLst>
                                    </p:anim>
                                    <p:anim calcmode="lin" valueType="num">
                                      <p:cBhvr additive="base">
                                        <p:cTn id="44" dur="500" fill="hold"/>
                                        <p:tgtEl>
                                          <p:spTgt spid="5739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7400"/>
                                        </p:tgtEl>
                                        <p:attrNameLst>
                                          <p:attrName>style.visibility</p:attrName>
                                        </p:attrNameLst>
                                      </p:cBhvr>
                                      <p:to>
                                        <p:strVal val="visible"/>
                                      </p:to>
                                    </p:set>
                                    <p:anim calcmode="lin" valueType="num">
                                      <p:cBhvr additive="base">
                                        <p:cTn id="47" dur="500" fill="hold"/>
                                        <p:tgtEl>
                                          <p:spTgt spid="57400"/>
                                        </p:tgtEl>
                                        <p:attrNameLst>
                                          <p:attrName>ppt_x</p:attrName>
                                        </p:attrNameLst>
                                      </p:cBhvr>
                                      <p:tavLst>
                                        <p:tav tm="0">
                                          <p:val>
                                            <p:strVal val="#ppt_x"/>
                                          </p:val>
                                        </p:tav>
                                        <p:tav tm="100000">
                                          <p:val>
                                            <p:strVal val="#ppt_x"/>
                                          </p:val>
                                        </p:tav>
                                      </p:tavLst>
                                    </p:anim>
                                    <p:anim calcmode="lin" valueType="num">
                                      <p:cBhvr additive="base">
                                        <p:cTn id="48" dur="500" fill="hold"/>
                                        <p:tgtEl>
                                          <p:spTgt spid="5740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7401"/>
                                        </p:tgtEl>
                                        <p:attrNameLst>
                                          <p:attrName>style.visibility</p:attrName>
                                        </p:attrNameLst>
                                      </p:cBhvr>
                                      <p:to>
                                        <p:strVal val="visible"/>
                                      </p:to>
                                    </p:set>
                                    <p:anim calcmode="lin" valueType="num">
                                      <p:cBhvr additive="base">
                                        <p:cTn id="51" dur="500" fill="hold"/>
                                        <p:tgtEl>
                                          <p:spTgt spid="57401"/>
                                        </p:tgtEl>
                                        <p:attrNameLst>
                                          <p:attrName>ppt_x</p:attrName>
                                        </p:attrNameLst>
                                      </p:cBhvr>
                                      <p:tavLst>
                                        <p:tav tm="0">
                                          <p:val>
                                            <p:strVal val="#ppt_x"/>
                                          </p:val>
                                        </p:tav>
                                        <p:tav tm="100000">
                                          <p:val>
                                            <p:strVal val="#ppt_x"/>
                                          </p:val>
                                        </p:tav>
                                      </p:tavLst>
                                    </p:anim>
                                    <p:anim calcmode="lin" valueType="num">
                                      <p:cBhvr additive="base">
                                        <p:cTn id="52" dur="500" fill="hold"/>
                                        <p:tgtEl>
                                          <p:spTgt spid="57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6" grpId="0" animBg="1"/>
      <p:bldP spid="57387" grpId="0"/>
      <p:bldP spid="57388" grpId="0" animBg="1"/>
      <p:bldP spid="57389" grpId="0" animBg="1"/>
      <p:bldP spid="57396" grpId="0" animBg="1"/>
      <p:bldP spid="57397" grpId="0" animBg="1"/>
      <p:bldP spid="57398" grpId="0" animBg="1"/>
      <p:bldP spid="57399" grpId="0" animBg="1"/>
      <p:bldP spid="57400" grpId="0" animBg="1"/>
      <p:bldP spid="5740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7E0DB8CC-C71C-4F04-9EA3-59C097EE392F}" type="slidenum">
              <a:rPr lang="en-US" smtClean="0">
                <a:solidFill>
                  <a:srgbClr val="000000"/>
                </a:solidFill>
              </a:rPr>
              <a:pPr algn="ctr" eaLnBrk="1" hangingPunct="1"/>
              <a:t>82</a:t>
            </a:fld>
            <a:endParaRPr lang="en-US" smtClean="0">
              <a:solidFill>
                <a:srgbClr val="000000"/>
              </a:solidFill>
            </a:endParaRPr>
          </a:p>
        </p:txBody>
      </p:sp>
      <p:sp>
        <p:nvSpPr>
          <p:cNvPr id="55299" name="Rectangle 3"/>
          <p:cNvSpPr>
            <a:spLocks noGrp="1" noChangeArrowheads="1"/>
          </p:cNvSpPr>
          <p:nvPr>
            <p:ph type="body" idx="1"/>
          </p:nvPr>
        </p:nvSpPr>
        <p:spPr>
          <a:xfrm>
            <a:off x="623782" y="587729"/>
            <a:ext cx="9624060" cy="5373511"/>
          </a:xfrm>
        </p:spPr>
        <p:txBody>
          <a:bodyPr/>
          <a:lstStyle/>
          <a:p>
            <a:pPr lvl="1" algn="just" eaLnBrk="1" hangingPunct="1">
              <a:lnSpc>
                <a:spcPct val="150000"/>
              </a:lnSpc>
            </a:pPr>
            <a:r>
              <a:rPr lang="en-US" smtClean="0"/>
              <a:t>Xác định mối kết hợp tổng quát – chuyên biệt (generalization): </a:t>
            </a:r>
          </a:p>
          <a:p>
            <a:pPr lvl="2" algn="just" eaLnBrk="1" hangingPunct="1">
              <a:lnSpc>
                <a:spcPct val="150000"/>
              </a:lnSpc>
            </a:pPr>
            <a:r>
              <a:rPr lang="en-US" smtClean="0">
                <a:solidFill>
                  <a:srgbClr val="66FFFF"/>
                </a:solidFill>
              </a:rPr>
              <a:t>Tiếp cận bottom-up</a:t>
            </a:r>
            <a:r>
              <a:rPr lang="en-US" smtClean="0"/>
              <a:t>:</a:t>
            </a:r>
          </a:p>
          <a:p>
            <a:pPr lvl="3" algn="just" eaLnBrk="1" hangingPunct="1">
              <a:lnSpc>
                <a:spcPct val="150000"/>
              </a:lnSpc>
            </a:pPr>
            <a:r>
              <a:rPr lang="en-US" smtClean="0"/>
              <a:t>Tìm kiếm trong các lớp để xác định xem có các thuộc tính và phương thức giống nhau. Sau đó chúng ta có thể gom nhóm và đưa các thuộc tính và phương thức chung này lên một lớp tổng quát (trừu tượng)</a:t>
            </a:r>
          </a:p>
          <a:p>
            <a:pPr lvl="3" algn="just" eaLnBrk="1" hangingPunct="1">
              <a:lnSpc>
                <a:spcPct val="150000"/>
              </a:lnSpc>
            </a:pPr>
            <a:r>
              <a:rPr lang="en-US" smtClean="0"/>
              <a:t>Tạo mối kết hợp tổng quát hoá từ các lớp này đến lớp tổng quát mới xác định  </a:t>
            </a:r>
          </a:p>
          <a:p>
            <a:pPr lvl="2" eaLnBrk="1" hangingPunct="1"/>
            <a:endParaRPr lang="en-US" smtClean="0"/>
          </a:p>
        </p:txBody>
      </p:sp>
    </p:spTree>
    <p:extLst>
      <p:ext uri="{BB962C8B-B14F-4D97-AF65-F5344CB8AC3E}">
        <p14:creationId xmlns:p14="http://schemas.microsoft.com/office/powerpoint/2010/main" val="37586329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17B181C8-E875-4E92-9AB4-720FEF3822EB}" type="slidenum">
              <a:rPr lang="en-US" smtClean="0">
                <a:solidFill>
                  <a:srgbClr val="000000"/>
                </a:solidFill>
              </a:rPr>
              <a:pPr algn="ctr" eaLnBrk="1" hangingPunct="1"/>
              <a:t>83</a:t>
            </a:fld>
            <a:endParaRPr lang="en-US" smtClean="0">
              <a:solidFill>
                <a:srgbClr val="000000"/>
              </a:solidFill>
            </a:endParaRPr>
          </a:p>
        </p:txBody>
      </p:sp>
      <p:sp>
        <p:nvSpPr>
          <p:cNvPr id="56323" name="Rectangle 3"/>
          <p:cNvSpPr>
            <a:spLocks noGrp="1" noChangeArrowheads="1"/>
          </p:cNvSpPr>
          <p:nvPr>
            <p:ph type="body" idx="1"/>
          </p:nvPr>
        </p:nvSpPr>
        <p:spPr>
          <a:xfrm>
            <a:off x="534670" y="503767"/>
            <a:ext cx="9624060" cy="1679222"/>
          </a:xfrm>
        </p:spPr>
        <p:txBody>
          <a:bodyPr/>
          <a:lstStyle/>
          <a:p>
            <a:pPr lvl="1" eaLnBrk="1" hangingPunct="1"/>
            <a:r>
              <a:rPr lang="en-US" smtClean="0"/>
              <a:t>Xác định mối kết hợp tổng quát – chuyên biệt (generalization): </a:t>
            </a:r>
          </a:p>
          <a:p>
            <a:pPr lvl="2" eaLnBrk="1" hangingPunct="1"/>
            <a:r>
              <a:rPr lang="en-US" smtClean="0">
                <a:solidFill>
                  <a:srgbClr val="66FFFF"/>
                </a:solidFill>
              </a:rPr>
              <a:t>Tiếp cận bottom-up – ví dụ</a:t>
            </a:r>
            <a:r>
              <a:rPr lang="en-US" smtClean="0"/>
              <a:t>:</a:t>
            </a:r>
          </a:p>
          <a:p>
            <a:pPr lvl="2" eaLnBrk="1" hangingPunct="1"/>
            <a:endParaRPr lang="en-US" smtClean="0"/>
          </a:p>
        </p:txBody>
      </p:sp>
      <p:grpSp>
        <p:nvGrpSpPr>
          <p:cNvPr id="56324" name="Group 4"/>
          <p:cNvGrpSpPr>
            <a:grpSpLocks/>
          </p:cNvGrpSpPr>
          <p:nvPr/>
        </p:nvGrpSpPr>
        <p:grpSpPr bwMode="auto">
          <a:xfrm>
            <a:off x="2227791" y="3996899"/>
            <a:ext cx="1693122" cy="620962"/>
            <a:chOff x="4339" y="3007"/>
            <a:chExt cx="1011" cy="551"/>
          </a:xfrm>
        </p:grpSpPr>
        <p:sp>
          <p:nvSpPr>
            <p:cNvPr id="56350" name="Rectangle 5"/>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6351" name="Rectangle 6"/>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defTabSz="1042782" fontAlgn="base">
                <a:spcBef>
                  <a:spcPct val="0"/>
                </a:spcBef>
                <a:spcAft>
                  <a:spcPct val="0"/>
                </a:spcAft>
              </a:pPr>
              <a:r>
                <a:rPr lang="en-US" smtClean="0">
                  <a:solidFill>
                    <a:srgbClr val="000000"/>
                  </a:solidFill>
                  <a:ea typeface="宋体" pitchFamily="2" charset="-122"/>
                </a:rPr>
                <a:t>Hoá đơn</a:t>
              </a:r>
            </a:p>
          </p:txBody>
        </p:sp>
        <p:sp>
          <p:nvSpPr>
            <p:cNvPr id="56352" name="Rectangle 7"/>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6353" name="Rectangle 8"/>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56325" name="Group 9"/>
          <p:cNvGrpSpPr>
            <a:grpSpLocks/>
          </p:cNvGrpSpPr>
          <p:nvPr/>
        </p:nvGrpSpPr>
        <p:grpSpPr bwMode="auto">
          <a:xfrm>
            <a:off x="7039823" y="3912938"/>
            <a:ext cx="2316903" cy="620962"/>
            <a:chOff x="4339" y="3007"/>
            <a:chExt cx="1011" cy="551"/>
          </a:xfrm>
        </p:grpSpPr>
        <p:sp>
          <p:nvSpPr>
            <p:cNvPr id="56346" name="Rectangle 10"/>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6347" name="Rectangle 11"/>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defTabSz="1042782" fontAlgn="base">
                <a:spcBef>
                  <a:spcPct val="0"/>
                </a:spcBef>
                <a:spcAft>
                  <a:spcPct val="0"/>
                </a:spcAft>
              </a:pPr>
              <a:r>
                <a:rPr lang="en-US" smtClean="0">
                  <a:solidFill>
                    <a:srgbClr val="000000"/>
                  </a:solidFill>
                  <a:ea typeface="宋体" pitchFamily="2" charset="-122"/>
                </a:rPr>
                <a:t>Đơn đặt hàng</a:t>
              </a:r>
            </a:p>
          </p:txBody>
        </p:sp>
        <p:sp>
          <p:nvSpPr>
            <p:cNvPr id="56348" name="Rectangle 12"/>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6349" name="Rectangle 13"/>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56326" name="Group 14"/>
          <p:cNvGrpSpPr>
            <a:grpSpLocks/>
          </p:cNvGrpSpPr>
          <p:nvPr/>
        </p:nvGrpSpPr>
        <p:grpSpPr bwMode="auto">
          <a:xfrm>
            <a:off x="4633806" y="5424238"/>
            <a:ext cx="1693122" cy="620962"/>
            <a:chOff x="4339" y="3007"/>
            <a:chExt cx="1011" cy="551"/>
          </a:xfrm>
        </p:grpSpPr>
        <p:sp>
          <p:nvSpPr>
            <p:cNvPr id="56342" name="Rectangle 15"/>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6343" name="Rectangle 16"/>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defTabSz="1042782" fontAlgn="base">
                <a:spcBef>
                  <a:spcPct val="0"/>
                </a:spcBef>
                <a:spcAft>
                  <a:spcPct val="0"/>
                </a:spcAft>
              </a:pPr>
              <a:r>
                <a:rPr lang="en-US" smtClean="0">
                  <a:solidFill>
                    <a:srgbClr val="000000"/>
                  </a:solidFill>
                  <a:ea typeface="宋体" pitchFamily="2" charset="-122"/>
                </a:rPr>
                <a:t>Hàng hoá</a:t>
              </a:r>
            </a:p>
          </p:txBody>
        </p:sp>
        <p:sp>
          <p:nvSpPr>
            <p:cNvPr id="56344" name="Rectangle 17"/>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6345" name="Rectangle 18"/>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6327" name="Line 19"/>
          <p:cNvSpPr>
            <a:spLocks noChangeShapeType="1"/>
          </p:cNvSpPr>
          <p:nvPr/>
        </p:nvSpPr>
        <p:spPr bwMode="auto">
          <a:xfrm>
            <a:off x="3029797" y="4584627"/>
            <a:ext cx="0" cy="10914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6328" name="Line 20"/>
          <p:cNvSpPr>
            <a:spLocks noChangeShapeType="1"/>
          </p:cNvSpPr>
          <p:nvPr/>
        </p:nvSpPr>
        <p:spPr bwMode="auto">
          <a:xfrm>
            <a:off x="3029797" y="5676122"/>
            <a:ext cx="16040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6329" name="Line 21"/>
          <p:cNvSpPr>
            <a:spLocks noChangeShapeType="1"/>
          </p:cNvSpPr>
          <p:nvPr/>
        </p:nvSpPr>
        <p:spPr bwMode="auto">
          <a:xfrm>
            <a:off x="8109162" y="4584627"/>
            <a:ext cx="0" cy="10075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6330" name="Line 22"/>
          <p:cNvSpPr>
            <a:spLocks noChangeShapeType="1"/>
          </p:cNvSpPr>
          <p:nvPr/>
        </p:nvSpPr>
        <p:spPr bwMode="auto">
          <a:xfrm>
            <a:off x="6326930" y="5592160"/>
            <a:ext cx="17822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grpSp>
        <p:nvGrpSpPr>
          <p:cNvPr id="51223" name="Group 23"/>
          <p:cNvGrpSpPr>
            <a:grpSpLocks/>
          </p:cNvGrpSpPr>
          <p:nvPr/>
        </p:nvGrpSpPr>
        <p:grpSpPr bwMode="auto">
          <a:xfrm>
            <a:off x="4633806" y="2350913"/>
            <a:ext cx="1693122" cy="620963"/>
            <a:chOff x="4339" y="3007"/>
            <a:chExt cx="1011" cy="551"/>
          </a:xfrm>
        </p:grpSpPr>
        <p:sp>
          <p:nvSpPr>
            <p:cNvPr id="56338" name="Rectangle 24"/>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6339" name="Rectangle 25"/>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defTabSz="1042782" fontAlgn="base">
                <a:spcBef>
                  <a:spcPct val="0"/>
                </a:spcBef>
                <a:spcAft>
                  <a:spcPct val="0"/>
                </a:spcAft>
              </a:pPr>
              <a:r>
                <a:rPr lang="en-US" smtClean="0">
                  <a:solidFill>
                    <a:srgbClr val="000000"/>
                  </a:solidFill>
                  <a:ea typeface="宋体" pitchFamily="2" charset="-122"/>
                </a:rPr>
                <a:t>Chứng từ</a:t>
              </a:r>
            </a:p>
          </p:txBody>
        </p:sp>
        <p:sp>
          <p:nvSpPr>
            <p:cNvPr id="56340" name="Rectangle 26"/>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6341" name="Rectangle 27"/>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1228" name="Freeform 28"/>
          <p:cNvSpPr>
            <a:spLocks/>
          </p:cNvSpPr>
          <p:nvPr/>
        </p:nvSpPr>
        <p:spPr bwMode="auto">
          <a:xfrm>
            <a:off x="5257588" y="2938639"/>
            <a:ext cx="289613" cy="330597"/>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86">
                <a:moveTo>
                  <a:pt x="105" y="0"/>
                </a:moveTo>
                <a:lnTo>
                  <a:pt x="210" y="286"/>
                </a:lnTo>
                <a:lnTo>
                  <a:pt x="0" y="286"/>
                </a:lnTo>
                <a:lnTo>
                  <a:pt x="105" y="0"/>
                </a:lnTo>
                <a:close/>
              </a:path>
            </a:pathLst>
          </a:custGeom>
          <a:solidFill>
            <a:schemeClr val="bg1"/>
          </a:solidFill>
          <a:ln w="3175">
            <a:solidFill>
              <a:schemeClr val="tx1"/>
            </a:solidFill>
            <a:prstDash val="solid"/>
            <a:round/>
            <a:headEnd/>
            <a:tailEnd/>
          </a:ln>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1229" name="Line 29"/>
          <p:cNvSpPr>
            <a:spLocks noChangeShapeType="1"/>
          </p:cNvSpPr>
          <p:nvPr/>
        </p:nvSpPr>
        <p:spPr bwMode="auto">
          <a:xfrm>
            <a:off x="5402395" y="3274483"/>
            <a:ext cx="0" cy="1679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1230" name="Line 30"/>
          <p:cNvSpPr>
            <a:spLocks noChangeShapeType="1"/>
          </p:cNvSpPr>
          <p:nvPr/>
        </p:nvSpPr>
        <p:spPr bwMode="auto">
          <a:xfrm>
            <a:off x="3118908" y="3442406"/>
            <a:ext cx="50793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1231" name="Line 31"/>
          <p:cNvSpPr>
            <a:spLocks noChangeShapeType="1"/>
          </p:cNvSpPr>
          <p:nvPr/>
        </p:nvSpPr>
        <p:spPr bwMode="auto">
          <a:xfrm>
            <a:off x="3118908" y="3442405"/>
            <a:ext cx="0" cy="5037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1232" name="Line 32"/>
          <p:cNvSpPr>
            <a:spLocks noChangeShapeType="1"/>
          </p:cNvSpPr>
          <p:nvPr/>
        </p:nvSpPr>
        <p:spPr bwMode="auto">
          <a:xfrm>
            <a:off x="8198273" y="3442405"/>
            <a:ext cx="0" cy="5037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6337" name="AutoShape 33"/>
          <p:cNvSpPr>
            <a:spLocks noChangeArrowheads="1"/>
          </p:cNvSpPr>
          <p:nvPr/>
        </p:nvSpPr>
        <p:spPr bwMode="auto">
          <a:xfrm>
            <a:off x="1604011" y="3358446"/>
            <a:ext cx="356447" cy="1595261"/>
          </a:xfrm>
          <a:prstGeom prst="upArrow">
            <a:avLst>
              <a:gd name="adj1" fmla="val 50000"/>
              <a:gd name="adj2" fmla="val 11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Tree>
    <p:extLst>
      <p:ext uri="{BB962C8B-B14F-4D97-AF65-F5344CB8AC3E}">
        <p14:creationId xmlns:p14="http://schemas.microsoft.com/office/powerpoint/2010/main" val="4219555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23"/>
                                        </p:tgtEl>
                                        <p:attrNameLst>
                                          <p:attrName>style.visibility</p:attrName>
                                        </p:attrNameLst>
                                      </p:cBhvr>
                                      <p:to>
                                        <p:strVal val="visible"/>
                                      </p:to>
                                    </p:set>
                                    <p:animEffect transition="in" filter="dissolve">
                                      <p:cBhvr>
                                        <p:cTn id="7" dur="500"/>
                                        <p:tgtEl>
                                          <p:spTgt spid="512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228"/>
                                        </p:tgtEl>
                                        <p:attrNameLst>
                                          <p:attrName>style.visibility</p:attrName>
                                        </p:attrNameLst>
                                      </p:cBhvr>
                                      <p:to>
                                        <p:strVal val="visible"/>
                                      </p:to>
                                    </p:set>
                                    <p:animEffect transition="in" filter="dissolve">
                                      <p:cBhvr>
                                        <p:cTn id="10" dur="500"/>
                                        <p:tgtEl>
                                          <p:spTgt spid="512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229"/>
                                        </p:tgtEl>
                                        <p:attrNameLst>
                                          <p:attrName>style.visibility</p:attrName>
                                        </p:attrNameLst>
                                      </p:cBhvr>
                                      <p:to>
                                        <p:strVal val="visible"/>
                                      </p:to>
                                    </p:set>
                                    <p:animEffect transition="in" filter="dissolve">
                                      <p:cBhvr>
                                        <p:cTn id="13" dur="500"/>
                                        <p:tgtEl>
                                          <p:spTgt spid="5122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230"/>
                                        </p:tgtEl>
                                        <p:attrNameLst>
                                          <p:attrName>style.visibility</p:attrName>
                                        </p:attrNameLst>
                                      </p:cBhvr>
                                      <p:to>
                                        <p:strVal val="visible"/>
                                      </p:to>
                                    </p:set>
                                    <p:animEffect transition="in" filter="dissolve">
                                      <p:cBhvr>
                                        <p:cTn id="16" dur="500"/>
                                        <p:tgtEl>
                                          <p:spTgt spid="5123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231"/>
                                        </p:tgtEl>
                                        <p:attrNameLst>
                                          <p:attrName>style.visibility</p:attrName>
                                        </p:attrNameLst>
                                      </p:cBhvr>
                                      <p:to>
                                        <p:strVal val="visible"/>
                                      </p:to>
                                    </p:set>
                                    <p:animEffect transition="in" filter="dissolve">
                                      <p:cBhvr>
                                        <p:cTn id="19" dur="500"/>
                                        <p:tgtEl>
                                          <p:spTgt spid="5123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1232"/>
                                        </p:tgtEl>
                                        <p:attrNameLst>
                                          <p:attrName>style.visibility</p:attrName>
                                        </p:attrNameLst>
                                      </p:cBhvr>
                                      <p:to>
                                        <p:strVal val="visible"/>
                                      </p:to>
                                    </p:set>
                                    <p:animEffect transition="in" filter="dissolve">
                                      <p:cBhvr>
                                        <p:cTn id="22" dur="500"/>
                                        <p:tgtEl>
                                          <p:spTgt spid="51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8" grpId="0" animBg="1"/>
      <p:bldP spid="51229" grpId="0" animBg="1"/>
      <p:bldP spid="51230" grpId="0" animBg="1"/>
      <p:bldP spid="51231" grpId="0" animBg="1"/>
      <p:bldP spid="5123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2"/>
          </p:nvPr>
        </p:nvSpPr>
        <p:spPr>
          <a:xfrm>
            <a:off x="3653580" y="6884812"/>
            <a:ext cx="3386243" cy="503767"/>
          </a:xfrm>
          <a:noFill/>
        </p:spPr>
        <p:txBody>
          <a:bodyPr/>
          <a:lstStyle>
            <a:lvl1pPr eaLnBrk="0" hangingPunct="0">
              <a:defRPr>
                <a:solidFill>
                  <a:schemeClr val="tx1"/>
                </a:solidFill>
                <a:latin typeface="Arial" charset="0"/>
                <a:ea typeface="宋体" pitchFamily="2" charset="-122"/>
              </a:defRPr>
            </a:lvl1pPr>
            <a:lvl2pPr marL="847178" indent="-325837" eaLnBrk="0" hangingPunct="0">
              <a:defRPr>
                <a:solidFill>
                  <a:schemeClr val="tx1"/>
                </a:solidFill>
                <a:latin typeface="Arial" charset="0"/>
                <a:ea typeface="宋体" pitchFamily="2" charset="-122"/>
              </a:defRPr>
            </a:lvl2pPr>
            <a:lvl3pPr marL="1303351" indent="-260669" eaLnBrk="0" hangingPunct="0">
              <a:defRPr>
                <a:solidFill>
                  <a:schemeClr val="tx1"/>
                </a:solidFill>
                <a:latin typeface="Arial" charset="0"/>
                <a:ea typeface="宋体" pitchFamily="2" charset="-122"/>
              </a:defRPr>
            </a:lvl3pPr>
            <a:lvl4pPr marL="1824690" indent="-260669" eaLnBrk="0" hangingPunct="0">
              <a:defRPr>
                <a:solidFill>
                  <a:schemeClr val="tx1"/>
                </a:solidFill>
                <a:latin typeface="Arial" charset="0"/>
                <a:ea typeface="宋体" pitchFamily="2" charset="-122"/>
              </a:defRPr>
            </a:lvl4pPr>
            <a:lvl5pPr marL="2346031" indent="-260669" eaLnBrk="0" hangingPunct="0">
              <a:defRPr>
                <a:solidFill>
                  <a:schemeClr val="tx1"/>
                </a:solidFill>
                <a:latin typeface="Arial" charset="0"/>
                <a:ea typeface="宋体" pitchFamily="2" charset="-122"/>
              </a:defRPr>
            </a:lvl5pPr>
            <a:lvl6pPr marL="2867372" indent="-260669" eaLnBrk="0" fontAlgn="base" hangingPunct="0">
              <a:spcBef>
                <a:spcPct val="0"/>
              </a:spcBef>
              <a:spcAft>
                <a:spcPct val="0"/>
              </a:spcAft>
              <a:defRPr>
                <a:solidFill>
                  <a:schemeClr val="tx1"/>
                </a:solidFill>
                <a:latin typeface="Arial" charset="0"/>
                <a:ea typeface="宋体" pitchFamily="2" charset="-122"/>
              </a:defRPr>
            </a:lvl6pPr>
            <a:lvl7pPr marL="3388711" indent="-260669" eaLnBrk="0" fontAlgn="base" hangingPunct="0">
              <a:spcBef>
                <a:spcPct val="0"/>
              </a:spcBef>
              <a:spcAft>
                <a:spcPct val="0"/>
              </a:spcAft>
              <a:defRPr>
                <a:solidFill>
                  <a:schemeClr val="tx1"/>
                </a:solidFill>
                <a:latin typeface="Arial" charset="0"/>
                <a:ea typeface="宋体" pitchFamily="2" charset="-122"/>
              </a:defRPr>
            </a:lvl7pPr>
            <a:lvl8pPr marL="3910052" indent="-260669" eaLnBrk="0" fontAlgn="base" hangingPunct="0">
              <a:spcBef>
                <a:spcPct val="0"/>
              </a:spcBef>
              <a:spcAft>
                <a:spcPct val="0"/>
              </a:spcAft>
              <a:defRPr>
                <a:solidFill>
                  <a:schemeClr val="tx1"/>
                </a:solidFill>
                <a:latin typeface="Arial" charset="0"/>
                <a:ea typeface="宋体" pitchFamily="2" charset="-122"/>
              </a:defRPr>
            </a:lvl8pPr>
            <a:lvl9pPr marL="4431391" indent="-260669"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fld id="{96A8D520-AE4C-4074-886E-4674D8B647A8}" type="slidenum">
              <a:rPr lang="en-US" smtClean="0">
                <a:solidFill>
                  <a:srgbClr val="000000"/>
                </a:solidFill>
              </a:rPr>
              <a:pPr algn="ctr" eaLnBrk="1" hangingPunct="1"/>
              <a:t>84</a:t>
            </a:fld>
            <a:endParaRPr lang="en-US" smtClean="0">
              <a:solidFill>
                <a:srgbClr val="000000"/>
              </a:solidFill>
            </a:endParaRPr>
          </a:p>
        </p:txBody>
      </p:sp>
      <p:sp>
        <p:nvSpPr>
          <p:cNvPr id="57347" name="Rectangle 3"/>
          <p:cNvSpPr>
            <a:spLocks noGrp="1" noChangeArrowheads="1"/>
          </p:cNvSpPr>
          <p:nvPr>
            <p:ph type="body" idx="1"/>
          </p:nvPr>
        </p:nvSpPr>
        <p:spPr>
          <a:xfrm>
            <a:off x="445558" y="1175455"/>
            <a:ext cx="9624060" cy="1343378"/>
          </a:xfrm>
        </p:spPr>
        <p:txBody>
          <a:bodyPr/>
          <a:lstStyle/>
          <a:p>
            <a:pPr lvl="1" eaLnBrk="1" hangingPunct="1"/>
            <a:r>
              <a:rPr lang="en-US" smtClean="0"/>
              <a:t>Xác định mối kết hợp tổng quát – chuyên biệt</a:t>
            </a:r>
          </a:p>
          <a:p>
            <a:pPr lvl="2" eaLnBrk="1" hangingPunct="1"/>
            <a:r>
              <a:rPr lang="en-US" smtClean="0">
                <a:solidFill>
                  <a:srgbClr val="66FFFF"/>
                </a:solidFill>
              </a:rPr>
              <a:t>Tiếp cận bottom-up – ví dụ</a:t>
            </a:r>
            <a:r>
              <a:rPr lang="en-US" smtClean="0"/>
              <a:t>:</a:t>
            </a:r>
          </a:p>
          <a:p>
            <a:pPr lvl="2" eaLnBrk="1" hangingPunct="1"/>
            <a:endParaRPr lang="en-US" smtClean="0"/>
          </a:p>
        </p:txBody>
      </p:sp>
      <p:grpSp>
        <p:nvGrpSpPr>
          <p:cNvPr id="57348" name="Group 4"/>
          <p:cNvGrpSpPr>
            <a:grpSpLocks/>
          </p:cNvGrpSpPr>
          <p:nvPr/>
        </p:nvGrpSpPr>
        <p:grpSpPr bwMode="auto">
          <a:xfrm>
            <a:off x="2227792" y="5205591"/>
            <a:ext cx="2049568" cy="620963"/>
            <a:chOff x="4339" y="3007"/>
            <a:chExt cx="1011" cy="551"/>
          </a:xfrm>
        </p:grpSpPr>
        <p:sp>
          <p:nvSpPr>
            <p:cNvPr id="57365" name="Rectangle 5"/>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7366" name="Rectangle 6"/>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defTabSz="1042782" fontAlgn="base">
                <a:spcBef>
                  <a:spcPct val="0"/>
                </a:spcBef>
                <a:spcAft>
                  <a:spcPct val="0"/>
                </a:spcAft>
              </a:pPr>
              <a:r>
                <a:rPr lang="en-US" smtClean="0">
                  <a:solidFill>
                    <a:srgbClr val="000000"/>
                  </a:solidFill>
                  <a:ea typeface="宋体" pitchFamily="2" charset="-122"/>
                </a:rPr>
                <a:t>Khách Hàng</a:t>
              </a:r>
            </a:p>
          </p:txBody>
        </p:sp>
        <p:sp>
          <p:nvSpPr>
            <p:cNvPr id="57367" name="Rectangle 7"/>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7368" name="Rectangle 8"/>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57349" name="Group 9"/>
          <p:cNvGrpSpPr>
            <a:grpSpLocks/>
          </p:cNvGrpSpPr>
          <p:nvPr/>
        </p:nvGrpSpPr>
        <p:grpSpPr bwMode="auto">
          <a:xfrm>
            <a:off x="7039823" y="5172355"/>
            <a:ext cx="2316903" cy="620962"/>
            <a:chOff x="4339" y="3007"/>
            <a:chExt cx="1011" cy="551"/>
          </a:xfrm>
        </p:grpSpPr>
        <p:sp>
          <p:nvSpPr>
            <p:cNvPr id="57361" name="Rectangle 10"/>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7362" name="Rectangle 11"/>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defTabSz="1042782" fontAlgn="base">
                <a:spcBef>
                  <a:spcPct val="0"/>
                </a:spcBef>
                <a:spcAft>
                  <a:spcPct val="0"/>
                </a:spcAft>
              </a:pPr>
              <a:r>
                <a:rPr lang="en-US" smtClean="0">
                  <a:solidFill>
                    <a:srgbClr val="000000"/>
                  </a:solidFill>
                  <a:ea typeface="宋体" pitchFamily="2" charset="-122"/>
                </a:rPr>
                <a:t>Nhà CCấp</a:t>
              </a:r>
            </a:p>
          </p:txBody>
        </p:sp>
        <p:sp>
          <p:nvSpPr>
            <p:cNvPr id="57363" name="Rectangle 12"/>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7364" name="Rectangle 13"/>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grpSp>
        <p:nvGrpSpPr>
          <p:cNvPr id="58391" name="Group 23"/>
          <p:cNvGrpSpPr>
            <a:grpSpLocks/>
          </p:cNvGrpSpPr>
          <p:nvPr/>
        </p:nvGrpSpPr>
        <p:grpSpPr bwMode="auto">
          <a:xfrm>
            <a:off x="4633806" y="3610329"/>
            <a:ext cx="1693122" cy="620963"/>
            <a:chOff x="4339" y="3007"/>
            <a:chExt cx="1011" cy="551"/>
          </a:xfrm>
        </p:grpSpPr>
        <p:sp>
          <p:nvSpPr>
            <p:cNvPr id="57357" name="Rectangle 24"/>
            <p:cNvSpPr>
              <a:spLocks noChangeArrowheads="1"/>
            </p:cNvSpPr>
            <p:nvPr/>
          </p:nvSpPr>
          <p:spPr bwMode="auto">
            <a:xfrm>
              <a:off x="4339" y="3007"/>
              <a:ext cx="1011" cy="551"/>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7358" name="Rectangle 25"/>
            <p:cNvSpPr>
              <a:spLocks noChangeArrowheads="1"/>
            </p:cNvSpPr>
            <p:nvPr/>
          </p:nvSpPr>
          <p:spPr bwMode="auto">
            <a:xfrm>
              <a:off x="4470" y="3060"/>
              <a:ext cx="7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defTabSz="1042782" fontAlgn="base">
                <a:spcBef>
                  <a:spcPct val="0"/>
                </a:spcBef>
                <a:spcAft>
                  <a:spcPct val="0"/>
                </a:spcAft>
              </a:pPr>
              <a:r>
                <a:rPr lang="en-US" smtClean="0">
                  <a:solidFill>
                    <a:srgbClr val="000000"/>
                  </a:solidFill>
                  <a:ea typeface="宋体" pitchFamily="2" charset="-122"/>
                </a:rPr>
                <a:t>Đối Tác</a:t>
              </a:r>
            </a:p>
          </p:txBody>
        </p:sp>
        <p:sp>
          <p:nvSpPr>
            <p:cNvPr id="57359" name="Rectangle 26"/>
            <p:cNvSpPr>
              <a:spLocks noChangeArrowheads="1"/>
            </p:cNvSpPr>
            <p:nvPr/>
          </p:nvSpPr>
          <p:spPr bwMode="auto">
            <a:xfrm>
              <a:off x="4339" y="3309"/>
              <a:ext cx="1011" cy="24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sp>
          <p:nvSpPr>
            <p:cNvPr id="57360" name="Rectangle 27"/>
            <p:cNvSpPr>
              <a:spLocks noChangeArrowheads="1"/>
            </p:cNvSpPr>
            <p:nvPr/>
          </p:nvSpPr>
          <p:spPr bwMode="auto">
            <a:xfrm>
              <a:off x="4339" y="3419"/>
              <a:ext cx="1011" cy="139"/>
            </a:xfrm>
            <a:prstGeom prst="rect">
              <a:avLst/>
            </a:prstGeom>
            <a:noFill/>
            <a:ln w="254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1042782" fontAlgn="base">
                <a:spcBef>
                  <a:spcPct val="0"/>
                </a:spcBef>
                <a:spcAft>
                  <a:spcPct val="0"/>
                </a:spcAft>
              </a:pPr>
              <a:endParaRPr lang="en-US" smtClean="0">
                <a:solidFill>
                  <a:srgbClr val="000000"/>
                </a:solidFill>
                <a:ea typeface="宋体" pitchFamily="2" charset="-122"/>
              </a:endParaRPr>
            </a:p>
          </p:txBody>
        </p:sp>
      </p:grpSp>
      <p:sp>
        <p:nvSpPr>
          <p:cNvPr id="58396" name="Freeform 28"/>
          <p:cNvSpPr>
            <a:spLocks/>
          </p:cNvSpPr>
          <p:nvPr/>
        </p:nvSpPr>
        <p:spPr bwMode="auto">
          <a:xfrm>
            <a:off x="5257588" y="4198057"/>
            <a:ext cx="289613" cy="330597"/>
          </a:xfrm>
          <a:custGeom>
            <a:avLst/>
            <a:gdLst>
              <a:gd name="T0" fmla="*/ 2147483647 w 210"/>
              <a:gd name="T1" fmla="*/ 0 h 286"/>
              <a:gd name="T2" fmla="*/ 2147483647 w 210"/>
              <a:gd name="T3" fmla="*/ 2147483647 h 286"/>
              <a:gd name="T4" fmla="*/ 0 w 210"/>
              <a:gd name="T5" fmla="*/ 2147483647 h 286"/>
              <a:gd name="T6" fmla="*/ 2147483647 w 210"/>
              <a:gd name="T7" fmla="*/ 0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86">
                <a:moveTo>
                  <a:pt x="105" y="0"/>
                </a:moveTo>
                <a:lnTo>
                  <a:pt x="210" y="286"/>
                </a:lnTo>
                <a:lnTo>
                  <a:pt x="0" y="286"/>
                </a:lnTo>
                <a:lnTo>
                  <a:pt x="105" y="0"/>
                </a:lnTo>
                <a:close/>
              </a:path>
            </a:pathLst>
          </a:custGeom>
          <a:solidFill>
            <a:schemeClr val="bg1"/>
          </a:solidFill>
          <a:ln w="3175">
            <a:solidFill>
              <a:schemeClr val="tx1"/>
            </a:solidFill>
            <a:prstDash val="solid"/>
            <a:round/>
            <a:headEnd/>
            <a:tailEnd/>
          </a:ln>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8397" name="Line 29"/>
          <p:cNvSpPr>
            <a:spLocks noChangeShapeType="1"/>
          </p:cNvSpPr>
          <p:nvPr/>
        </p:nvSpPr>
        <p:spPr bwMode="auto">
          <a:xfrm>
            <a:off x="5402395" y="4533900"/>
            <a:ext cx="0" cy="1679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8398" name="Line 30"/>
          <p:cNvSpPr>
            <a:spLocks noChangeShapeType="1"/>
          </p:cNvSpPr>
          <p:nvPr/>
        </p:nvSpPr>
        <p:spPr bwMode="auto">
          <a:xfrm>
            <a:off x="3118908" y="4701822"/>
            <a:ext cx="50793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8399" name="Line 31"/>
          <p:cNvSpPr>
            <a:spLocks noChangeShapeType="1"/>
          </p:cNvSpPr>
          <p:nvPr/>
        </p:nvSpPr>
        <p:spPr bwMode="auto">
          <a:xfrm>
            <a:off x="3118908" y="4701822"/>
            <a:ext cx="0" cy="5037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8400" name="Line 32"/>
          <p:cNvSpPr>
            <a:spLocks noChangeShapeType="1"/>
          </p:cNvSpPr>
          <p:nvPr/>
        </p:nvSpPr>
        <p:spPr bwMode="auto">
          <a:xfrm>
            <a:off x="8198273" y="4701822"/>
            <a:ext cx="0" cy="5037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68" tIns="52133" rIns="104268" bIns="52133"/>
          <a:lstStyle/>
          <a:p>
            <a:pPr defTabSz="1042782" fontAlgn="base">
              <a:spcBef>
                <a:spcPct val="0"/>
              </a:spcBef>
              <a:spcAft>
                <a:spcPct val="0"/>
              </a:spcAft>
            </a:pPr>
            <a:endParaRPr lang="en-US" smtClean="0">
              <a:solidFill>
                <a:srgbClr val="000000"/>
              </a:solidFill>
              <a:ea typeface="宋体" pitchFamily="2" charset="-122"/>
            </a:endParaRPr>
          </a:p>
        </p:txBody>
      </p:sp>
      <p:sp>
        <p:nvSpPr>
          <p:cNvPr id="57356" name="AutoShape 33"/>
          <p:cNvSpPr>
            <a:spLocks noChangeArrowheads="1"/>
          </p:cNvSpPr>
          <p:nvPr/>
        </p:nvSpPr>
        <p:spPr bwMode="auto">
          <a:xfrm>
            <a:off x="1604011" y="4030133"/>
            <a:ext cx="356447" cy="1595261"/>
          </a:xfrm>
          <a:prstGeom prst="upArrow">
            <a:avLst>
              <a:gd name="adj1" fmla="val 50000"/>
              <a:gd name="adj2" fmla="val 11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68" tIns="52133" rIns="104268" bIns="52133" anchor="ctr"/>
          <a:lstStyle/>
          <a:p>
            <a:pPr defTabSz="1042782" fontAlgn="base">
              <a:spcBef>
                <a:spcPct val="0"/>
              </a:spcBef>
              <a:spcAft>
                <a:spcPct val="0"/>
              </a:spcAft>
            </a:pPr>
            <a:endParaRPr lang="en-US" smtClean="0">
              <a:solidFill>
                <a:srgbClr val="000000"/>
              </a:solidFill>
              <a:ea typeface="宋体" pitchFamily="2" charset="-122"/>
            </a:endParaRPr>
          </a:p>
        </p:txBody>
      </p:sp>
    </p:spTree>
    <p:extLst>
      <p:ext uri="{BB962C8B-B14F-4D97-AF65-F5344CB8AC3E}">
        <p14:creationId xmlns:p14="http://schemas.microsoft.com/office/powerpoint/2010/main" val="2799261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8391"/>
                                        </p:tgtEl>
                                        <p:attrNameLst>
                                          <p:attrName>style.visibility</p:attrName>
                                        </p:attrNameLst>
                                      </p:cBhvr>
                                      <p:to>
                                        <p:strVal val="visible"/>
                                      </p:to>
                                    </p:set>
                                    <p:animEffect transition="in" filter="dissolve">
                                      <p:cBhvr>
                                        <p:cTn id="7" dur="500"/>
                                        <p:tgtEl>
                                          <p:spTgt spid="583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8396"/>
                                        </p:tgtEl>
                                        <p:attrNameLst>
                                          <p:attrName>style.visibility</p:attrName>
                                        </p:attrNameLst>
                                      </p:cBhvr>
                                      <p:to>
                                        <p:strVal val="visible"/>
                                      </p:to>
                                    </p:set>
                                    <p:animEffect transition="in" filter="dissolve">
                                      <p:cBhvr>
                                        <p:cTn id="10" dur="500"/>
                                        <p:tgtEl>
                                          <p:spTgt spid="5839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8397"/>
                                        </p:tgtEl>
                                        <p:attrNameLst>
                                          <p:attrName>style.visibility</p:attrName>
                                        </p:attrNameLst>
                                      </p:cBhvr>
                                      <p:to>
                                        <p:strVal val="visible"/>
                                      </p:to>
                                    </p:set>
                                    <p:animEffect transition="in" filter="dissolve">
                                      <p:cBhvr>
                                        <p:cTn id="13" dur="500"/>
                                        <p:tgtEl>
                                          <p:spTgt spid="583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8398"/>
                                        </p:tgtEl>
                                        <p:attrNameLst>
                                          <p:attrName>style.visibility</p:attrName>
                                        </p:attrNameLst>
                                      </p:cBhvr>
                                      <p:to>
                                        <p:strVal val="visible"/>
                                      </p:to>
                                    </p:set>
                                    <p:animEffect transition="in" filter="dissolve">
                                      <p:cBhvr>
                                        <p:cTn id="16" dur="500"/>
                                        <p:tgtEl>
                                          <p:spTgt spid="583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399"/>
                                        </p:tgtEl>
                                        <p:attrNameLst>
                                          <p:attrName>style.visibility</p:attrName>
                                        </p:attrNameLst>
                                      </p:cBhvr>
                                      <p:to>
                                        <p:strVal val="visible"/>
                                      </p:to>
                                    </p:set>
                                    <p:animEffect transition="in" filter="dissolve">
                                      <p:cBhvr>
                                        <p:cTn id="19" dur="500"/>
                                        <p:tgtEl>
                                          <p:spTgt spid="5839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8400"/>
                                        </p:tgtEl>
                                        <p:attrNameLst>
                                          <p:attrName>style.visibility</p:attrName>
                                        </p:attrNameLst>
                                      </p:cBhvr>
                                      <p:to>
                                        <p:strVal val="visible"/>
                                      </p:to>
                                    </p:set>
                                    <p:animEffect transition="in" filter="dissolve">
                                      <p:cBhvr>
                                        <p:cTn id="22" dur="500"/>
                                        <p:tgtEl>
                                          <p:spTgt spid="58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6" grpId="0" animBg="1"/>
      <p:bldP spid="58397" grpId="0" animBg="1"/>
      <p:bldP spid="58398" grpId="0" animBg="1"/>
      <p:bldP spid="58399" grpId="0" animBg="1"/>
      <p:bldP spid="5840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a:defRPr/>
            </a:pPr>
            <a:fld id="{15D120D3-3F6D-4B41-885D-487F5D71F74A}" type="slidenum">
              <a:rPr lang="en-US" altLang="en-US" smtClean="0">
                <a:solidFill>
                  <a:srgbClr val="000000"/>
                </a:solidFill>
              </a:rPr>
              <a:pPr>
                <a:defRPr/>
              </a:pPr>
              <a:t>85</a:t>
            </a:fld>
            <a:endParaRPr lang="en-US" altLang="en-US">
              <a:solidFill>
                <a:srgbClr val="000000"/>
              </a:solidFill>
            </a:endParaRPr>
          </a:p>
        </p:txBody>
      </p:sp>
      <p:sp>
        <p:nvSpPr>
          <p:cNvPr id="2" name="Content Placeholder 1"/>
          <p:cNvSpPr>
            <a:spLocks noGrp="1"/>
          </p:cNvSpPr>
          <p:nvPr>
            <p:ph idx="4294967295"/>
          </p:nvPr>
        </p:nvSpPr>
        <p:spPr>
          <a:xfrm>
            <a:off x="676275" y="2337921"/>
            <a:ext cx="9623425" cy="3954929"/>
          </a:xfrm>
        </p:spPr>
        <p:txBody>
          <a:bodyPr/>
          <a:lstStyle/>
          <a:p>
            <a:pPr marL="0" indent="0" algn="just">
              <a:buNone/>
            </a:pPr>
            <a:r>
              <a:rPr lang="vi-VN" sz="2800" b="1">
                <a:latin typeface="Times New Roman" pitchFamily="18" charset="0"/>
                <a:cs typeface="Times New Roman" pitchFamily="18" charset="0"/>
              </a:rPr>
              <a:t>Dựa trên tập các lớp </a:t>
            </a:r>
            <a:r>
              <a:rPr lang="en-US" sz="2800" b="1">
                <a:latin typeface="Times New Roman" pitchFamily="18" charset="0"/>
                <a:cs typeface="Times New Roman" pitchFamily="18" charset="0"/>
              </a:rPr>
              <a:t>đ</a:t>
            </a:r>
            <a:r>
              <a:rPr lang="vi-VN" sz="2800" b="1" smtClean="0">
                <a:latin typeface="Times New Roman" pitchFamily="18" charset="0"/>
                <a:cs typeface="Times New Roman" pitchFamily="18" charset="0"/>
              </a:rPr>
              <a:t>ã </a:t>
            </a:r>
            <a:r>
              <a:rPr lang="en-US" sz="2800" b="1">
                <a:latin typeface="Times New Roman" pitchFamily="18" charset="0"/>
                <a:cs typeface="Times New Roman" pitchFamily="18" charset="0"/>
              </a:rPr>
              <a:t>đ</a:t>
            </a:r>
            <a:r>
              <a:rPr lang="vi-VN" sz="2800" b="1" smtClean="0">
                <a:latin typeface="Times New Roman" pitchFamily="18" charset="0"/>
                <a:cs typeface="Times New Roman" pitchFamily="18" charset="0"/>
              </a:rPr>
              <a:t>ược </a:t>
            </a:r>
            <a:r>
              <a:rPr lang="vi-VN" sz="2800" b="1">
                <a:latin typeface="Times New Roman" pitchFamily="18" charset="0"/>
                <a:cs typeface="Times New Roman" pitchFamily="18" charset="0"/>
              </a:rPr>
              <a:t>xác </a:t>
            </a:r>
            <a:r>
              <a:rPr lang="en-US" sz="2800" b="1">
                <a:latin typeface="Times New Roman" pitchFamily="18" charset="0"/>
                <a:cs typeface="Times New Roman" pitchFamily="18" charset="0"/>
              </a:rPr>
              <a:t>đ</a:t>
            </a:r>
            <a:r>
              <a:rPr lang="vi-VN" sz="2800" b="1" smtClean="0">
                <a:latin typeface="Times New Roman" pitchFamily="18" charset="0"/>
                <a:cs typeface="Times New Roman" pitchFamily="18" charset="0"/>
              </a:rPr>
              <a:t>ịnh</a:t>
            </a:r>
            <a:r>
              <a:rPr lang="vi-VN" sz="2800" b="1">
                <a:latin typeface="Times New Roman" pitchFamily="18" charset="0"/>
                <a:cs typeface="Times New Roman" pitchFamily="18" charset="0"/>
              </a:rPr>
              <a:t>, tiếp tục nghiên cứu kỹ </a:t>
            </a:r>
            <a:r>
              <a:rPr lang="vi-VN" sz="2800" b="1" smtClean="0">
                <a:latin typeface="Times New Roman" pitchFamily="18" charset="0"/>
                <a:cs typeface="Times New Roman" pitchFamily="18" charset="0"/>
              </a:rPr>
              <a:t>các</a:t>
            </a:r>
            <a:r>
              <a:rPr lang="en-US" sz="2800" b="1" smtClean="0">
                <a:latin typeface="Times New Roman" pitchFamily="18" charset="0"/>
                <a:cs typeface="Times New Roman" pitchFamily="18" charset="0"/>
              </a:rPr>
              <a:t> </a:t>
            </a:r>
            <a:r>
              <a:rPr lang="vi-VN" sz="2800" b="1" smtClean="0">
                <a:latin typeface="Times New Roman" pitchFamily="18" charset="0"/>
                <a:cs typeface="Times New Roman" pitchFamily="18" charset="0"/>
              </a:rPr>
              <a:t>use </a:t>
            </a:r>
            <a:r>
              <a:rPr lang="vi-VN" sz="2800" b="1">
                <a:latin typeface="Times New Roman" pitchFamily="18" charset="0"/>
                <a:cs typeface="Times New Roman" pitchFamily="18" charset="0"/>
              </a:rPr>
              <a:t>case và scenario </a:t>
            </a:r>
            <a:r>
              <a:rPr lang="vi-VN" sz="2800" b="1" smtClean="0">
                <a:latin typeface="Times New Roman" pitchFamily="18" charset="0"/>
                <a:cs typeface="Times New Roman" pitchFamily="18" charset="0"/>
              </a:rPr>
              <a:t>và</a:t>
            </a:r>
            <a:r>
              <a:rPr lang="en-US" sz="2800" b="1" smtClean="0">
                <a:latin typeface="Times New Roman" pitchFamily="18" charset="0"/>
                <a:cs typeface="Times New Roman" pitchFamily="18" charset="0"/>
              </a:rPr>
              <a:t> </a:t>
            </a:r>
            <a:r>
              <a:rPr lang="vi-VN" sz="2800" b="1" smtClean="0">
                <a:latin typeface="Times New Roman" pitchFamily="18" charset="0"/>
                <a:cs typeface="Times New Roman" pitchFamily="18" charset="0"/>
              </a:rPr>
              <a:t>trả </a:t>
            </a:r>
            <a:r>
              <a:rPr lang="vi-VN" sz="2800" b="1">
                <a:latin typeface="Times New Roman" pitchFamily="18" charset="0"/>
                <a:cs typeface="Times New Roman" pitchFamily="18" charset="0"/>
              </a:rPr>
              <a:t>lời các câu hỏi sau</a:t>
            </a:r>
            <a:r>
              <a:rPr lang="vi-VN" sz="2800" b="1" smtClean="0">
                <a:latin typeface="Times New Roman" pitchFamily="18" charset="0"/>
                <a:cs typeface="Times New Roman" pitchFamily="18" charset="0"/>
              </a:rPr>
              <a:t>:</a:t>
            </a:r>
            <a:endParaRPr lang="en-US" sz="2800" b="1" smtClean="0">
              <a:latin typeface="Times New Roman" pitchFamily="18" charset="0"/>
              <a:cs typeface="Times New Roman" pitchFamily="18" charset="0"/>
            </a:endParaRPr>
          </a:p>
          <a:p>
            <a:pPr marL="0" indent="0" algn="just">
              <a:spcBef>
                <a:spcPts val="600"/>
              </a:spcBef>
              <a:spcAft>
                <a:spcPts val="600"/>
              </a:spcAft>
              <a:buNone/>
            </a:pPr>
            <a:r>
              <a:rPr lang="en-US" sz="2800">
                <a:latin typeface="Times New Roman" pitchFamily="18" charset="0"/>
                <a:cs typeface="Times New Roman" pitchFamily="18" charset="0"/>
              </a:rPr>
              <a:t>	</a:t>
            </a: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Với mỗi lớp, những danh từ nào mô tả thông tin của lớp </a:t>
            </a:r>
            <a:r>
              <a:rPr lang="en-US" sz="2400">
                <a:latin typeface="Times New Roman" pitchFamily="18" charset="0"/>
                <a:cs typeface="Times New Roman" pitchFamily="18" charset="0"/>
              </a:rPr>
              <a:t>đ</a:t>
            </a:r>
            <a:r>
              <a:rPr lang="vi-VN" sz="2400" smtClean="0">
                <a:latin typeface="Times New Roman" pitchFamily="18" charset="0"/>
                <a:cs typeface="Times New Roman" pitchFamily="18" charset="0"/>
              </a:rPr>
              <a:t>ó</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tìm </a:t>
            </a:r>
            <a:r>
              <a:rPr lang="vi-VN" sz="2400">
                <a:latin typeface="Times New Roman" pitchFamily="18" charset="0"/>
                <a:cs typeface="Times New Roman" pitchFamily="18" charset="0"/>
              </a:rPr>
              <a:t>ra các thuộc tính</a:t>
            </a:r>
            <a:r>
              <a:rPr lang="vi-VN" sz="2400"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pPr marL="0" indent="0" algn="just">
              <a:spcBef>
                <a:spcPts val="600"/>
              </a:spcBef>
              <a:spcAft>
                <a:spcPts val="600"/>
              </a:spcAft>
              <a:buNone/>
            </a:pPr>
            <a:r>
              <a:rPr lang="en-US" sz="2400">
                <a:latin typeface="Times New Roman" pitchFamily="18" charset="0"/>
                <a:cs typeface="Times New Roman" pitchFamily="18" charset="0"/>
              </a:rPr>
              <a:t>	</a:t>
            </a: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Những thông tin nào của lớp thực sự liên quan </a:t>
            </a:r>
            <a:r>
              <a:rPr lang="en-US" sz="2400">
                <a:latin typeface="Times New Roman" pitchFamily="18" charset="0"/>
                <a:cs typeface="Times New Roman" pitchFamily="18" charset="0"/>
              </a:rPr>
              <a:t>đ</a:t>
            </a:r>
            <a:r>
              <a:rPr lang="vi-VN" sz="2400" smtClean="0">
                <a:latin typeface="Times New Roman" pitchFamily="18" charset="0"/>
                <a:cs typeface="Times New Roman" pitchFamily="18" charset="0"/>
              </a:rPr>
              <a:t>ến </a:t>
            </a:r>
            <a:r>
              <a:rPr lang="vi-VN" sz="2400">
                <a:latin typeface="Times New Roman" pitchFamily="18" charset="0"/>
                <a:cs typeface="Times New Roman" pitchFamily="18" charset="0"/>
              </a:rPr>
              <a:t>lĩnh vực quan tâm của hệ thống </a:t>
            </a:r>
            <a:r>
              <a:rPr lang="vi-VN" sz="2400" smtClean="0">
                <a:latin typeface="Times New Roman" pitchFamily="18" charset="0"/>
                <a:cs typeface="Times New Roman" pitchFamily="18" charset="0"/>
              </a:rPr>
              <a:t>loại </a:t>
            </a:r>
            <a:r>
              <a:rPr lang="vi-VN" sz="2400">
                <a:latin typeface="Times New Roman" pitchFamily="18" charset="0"/>
                <a:cs typeface="Times New Roman" pitchFamily="18" charset="0"/>
              </a:rPr>
              <a:t>bỏ các thuộc tính không cần thiết</a:t>
            </a:r>
            <a:r>
              <a:rPr lang="vi-VN" sz="2400"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pPr marL="0" indent="0" algn="just">
              <a:spcBef>
                <a:spcPts val="600"/>
              </a:spcBef>
              <a:spcAft>
                <a:spcPts val="600"/>
              </a:spcAft>
              <a:buNone/>
            </a:pPr>
            <a:r>
              <a:rPr lang="en-US" sz="2400">
                <a:latin typeface="Times New Roman" pitchFamily="18" charset="0"/>
                <a:cs typeface="Times New Roman" pitchFamily="18" charset="0"/>
              </a:rPr>
              <a:t>	</a:t>
            </a: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Những thông tin nào là thông tin riêng của lớp (các thuộc tính private), những thông </a:t>
            </a:r>
            <a:r>
              <a:rPr lang="vi-VN" sz="2400" smtClean="0">
                <a:latin typeface="Times New Roman" pitchFamily="18" charset="0"/>
                <a:cs typeface="Times New Roman" pitchFamily="18" charset="0"/>
              </a:rPr>
              <a:t>tin</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nào </a:t>
            </a:r>
            <a:r>
              <a:rPr lang="vi-VN" sz="2400">
                <a:latin typeface="Times New Roman" pitchFamily="18" charset="0"/>
                <a:cs typeface="Times New Roman" pitchFamily="18" charset="0"/>
              </a:rPr>
              <a:t>có thể chia sẻ trong mối liên </a:t>
            </a:r>
            <a:r>
              <a:rPr lang="vi-VN" sz="2400" smtClean="0">
                <a:latin typeface="Times New Roman" pitchFamily="18" charset="0"/>
                <a:cs typeface="Times New Roman" pitchFamily="18" charset="0"/>
              </a:rPr>
              <a:t>hệ</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với </a:t>
            </a:r>
            <a:r>
              <a:rPr lang="vi-VN" sz="2400">
                <a:latin typeface="Times New Roman" pitchFamily="18" charset="0"/>
                <a:cs typeface="Times New Roman" pitchFamily="18" charset="0"/>
              </a:rPr>
              <a:t>lớp khác (các thuộc tính protected hoặc public).</a:t>
            </a:r>
            <a:r>
              <a:rPr lang="vi-VN" sz="2800" smtClean="0">
                <a:latin typeface="Times New Roman" pitchFamily="18" charset="0"/>
                <a:cs typeface="Times New Roman" pitchFamily="18" charset="0"/>
              </a:rPr>
              <a:t> </a:t>
            </a:r>
            <a:endParaRPr lang="en-US" sz="2800"/>
          </a:p>
        </p:txBody>
      </p:sp>
      <p:sp>
        <p:nvSpPr>
          <p:cNvPr id="3" name="Title 2"/>
          <p:cNvSpPr>
            <a:spLocks noGrp="1"/>
          </p:cNvSpPr>
          <p:nvPr>
            <p:ph type="title" idx="4294967295"/>
          </p:nvPr>
        </p:nvSpPr>
        <p:spPr>
          <a:xfrm>
            <a:off x="1069975" y="671513"/>
            <a:ext cx="9623425" cy="923925"/>
          </a:xfrm>
        </p:spPr>
        <p:txBody>
          <a:bodyPr/>
          <a:lstStyle/>
          <a:p>
            <a:r>
              <a:rPr lang="en-US" b="1" smtClean="0">
                <a:latin typeface="Times New Roman" pitchFamily="18" charset="0"/>
                <a:cs typeface="Times New Roman" pitchFamily="18" charset="0"/>
              </a:rPr>
              <a:t>Tìm thuộc tính cho lớp</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3401439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Times New Roman" pitchFamily="18" charset="0"/>
              </a:defRPr>
            </a:lvl1pPr>
            <a:lvl2pPr marL="847260" indent="-325869" eaLnBrk="0" hangingPunct="0">
              <a:defRPr>
                <a:solidFill>
                  <a:schemeClr val="tx1"/>
                </a:solidFill>
                <a:latin typeface="Times New Roman" pitchFamily="18" charset="0"/>
                <a:cs typeface="Times New Roman" pitchFamily="18" charset="0"/>
              </a:defRPr>
            </a:lvl2pPr>
            <a:lvl3pPr marL="1303477" indent="-260695" eaLnBrk="0" hangingPunct="0">
              <a:defRPr>
                <a:solidFill>
                  <a:schemeClr val="tx1"/>
                </a:solidFill>
                <a:latin typeface="Times New Roman" pitchFamily="18" charset="0"/>
                <a:cs typeface="Times New Roman" pitchFamily="18" charset="0"/>
              </a:defRPr>
            </a:lvl3pPr>
            <a:lvl4pPr marL="1824868" indent="-260695" eaLnBrk="0" hangingPunct="0">
              <a:defRPr>
                <a:solidFill>
                  <a:schemeClr val="tx1"/>
                </a:solidFill>
                <a:latin typeface="Times New Roman" pitchFamily="18" charset="0"/>
                <a:cs typeface="Times New Roman" pitchFamily="18" charset="0"/>
              </a:defRPr>
            </a:lvl4pPr>
            <a:lvl5pPr marL="2346259" indent="-260695" eaLnBrk="0" hangingPunct="0">
              <a:defRPr>
                <a:solidFill>
                  <a:schemeClr val="tx1"/>
                </a:solidFill>
                <a:latin typeface="Times New Roman" pitchFamily="18" charset="0"/>
                <a:cs typeface="Times New Roman" pitchFamily="18" charset="0"/>
              </a:defRPr>
            </a:lvl5pPr>
            <a:lvl6pPr marL="2867650"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6pPr>
            <a:lvl7pPr marL="3389041"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7pPr>
            <a:lvl8pPr marL="391043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8pPr>
            <a:lvl9pPr marL="443182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fld id="{83FE8BFB-7E1F-4434-8238-C92C3FDDB150}" type="slidenum">
              <a:rPr lang="ar-SA" smtClean="0"/>
              <a:pPr eaLnBrk="1" hangingPunct="1"/>
              <a:t>86</a:t>
            </a:fld>
            <a:endParaRPr lang="en-US" smtClean="0"/>
          </a:p>
        </p:txBody>
      </p:sp>
      <p:sp>
        <p:nvSpPr>
          <p:cNvPr id="24580" name="Rectangle 2"/>
          <p:cNvSpPr>
            <a:spLocks noGrp="1" noChangeArrowheads="1"/>
          </p:cNvSpPr>
          <p:nvPr>
            <p:ph type="title" idx="4294967295"/>
          </p:nvPr>
        </p:nvSpPr>
        <p:spPr>
          <a:xfrm>
            <a:off x="241301" y="730250"/>
            <a:ext cx="8686800" cy="492443"/>
          </a:xfrm>
        </p:spPr>
        <p:txBody>
          <a:bodyPr/>
          <a:lstStyle/>
          <a:p>
            <a:pPr eaLnBrk="1" hangingPunct="1"/>
            <a:r>
              <a:rPr lang="en-US" sz="3200"/>
              <a:t>Các giai đoạn của mô hình hóa đối tượng </a:t>
            </a:r>
          </a:p>
        </p:txBody>
      </p:sp>
      <p:sp>
        <p:nvSpPr>
          <p:cNvPr id="24581" name="Rectangle 3"/>
          <p:cNvSpPr>
            <a:spLocks noGrp="1" noChangeArrowheads="1"/>
          </p:cNvSpPr>
          <p:nvPr>
            <p:ph type="body" idx="4294967295"/>
          </p:nvPr>
        </p:nvSpPr>
        <p:spPr>
          <a:xfrm>
            <a:off x="371475" y="2063750"/>
            <a:ext cx="9623425" cy="5241435"/>
          </a:xfrm>
        </p:spPr>
        <p:txBody>
          <a:bodyPr/>
          <a:lstStyle/>
          <a:p>
            <a:pPr algn="just" eaLnBrk="1" hangingPunct="1">
              <a:spcBef>
                <a:spcPts val="600"/>
              </a:spcBef>
              <a:spcAft>
                <a:spcPts val="600"/>
              </a:spcAft>
            </a:pPr>
            <a:r>
              <a:rPr lang="en-US" sz="2400" smtClean="0"/>
              <a:t>- Tìm </a:t>
            </a:r>
            <a:r>
              <a:rPr lang="en-US" sz="2400"/>
              <a:t>kiếm các lớp</a:t>
            </a:r>
          </a:p>
          <a:p>
            <a:pPr algn="just" eaLnBrk="1" hangingPunct="1">
              <a:spcBef>
                <a:spcPts val="600"/>
              </a:spcBef>
              <a:spcAft>
                <a:spcPts val="600"/>
              </a:spcAft>
            </a:pPr>
            <a:r>
              <a:rPr lang="en-US" sz="2400" smtClean="0"/>
              <a:t>- Xác </a:t>
            </a:r>
            <a:r>
              <a:rPr lang="en-US" sz="2400"/>
              <a:t>định liên kết giữa các lớp</a:t>
            </a:r>
          </a:p>
          <a:p>
            <a:pPr algn="just" eaLnBrk="1" hangingPunct="1">
              <a:spcBef>
                <a:spcPts val="600"/>
              </a:spcBef>
              <a:spcAft>
                <a:spcPts val="600"/>
              </a:spcAft>
            </a:pPr>
            <a:r>
              <a:rPr lang="en-US" sz="2400" smtClean="0"/>
              <a:t>- Xác </a:t>
            </a:r>
            <a:r>
              <a:rPr lang="en-US" sz="2400"/>
              <a:t>định các thuộc tính</a:t>
            </a:r>
          </a:p>
          <a:p>
            <a:pPr algn="just" eaLnBrk="1" hangingPunct="1">
              <a:spcBef>
                <a:spcPts val="600"/>
              </a:spcBef>
              <a:spcAft>
                <a:spcPts val="600"/>
              </a:spcAft>
            </a:pPr>
            <a:r>
              <a:rPr lang="en-US" sz="2400" smtClean="0"/>
              <a:t>- Tổ </a:t>
            </a:r>
            <a:r>
              <a:rPr lang="en-US" sz="2400"/>
              <a:t>chức và đơn giản hóa các lớp bằng cách sử dụng quan hệ thừa kế</a:t>
            </a:r>
          </a:p>
          <a:p>
            <a:pPr algn="just" eaLnBrk="1" hangingPunct="1">
              <a:spcBef>
                <a:spcPts val="600"/>
              </a:spcBef>
              <a:spcAft>
                <a:spcPts val="600"/>
              </a:spcAft>
            </a:pPr>
            <a:r>
              <a:rPr lang="en-US" sz="2400" smtClean="0"/>
              <a:t>- Xóa </a:t>
            </a:r>
            <a:r>
              <a:rPr lang="en-US" sz="2400"/>
              <a:t>các liên kết thừa</a:t>
            </a:r>
          </a:p>
          <a:p>
            <a:pPr algn="just" eaLnBrk="1" hangingPunct="1">
              <a:spcBef>
                <a:spcPts val="600"/>
              </a:spcBef>
              <a:spcAft>
                <a:spcPts val="600"/>
              </a:spcAft>
            </a:pPr>
            <a:r>
              <a:rPr lang="en-US" sz="2400" smtClean="0"/>
              <a:t>- Kiểm </a:t>
            </a:r>
            <a:r>
              <a:rPr lang="en-US" sz="2400"/>
              <a:t>tra xem biểu đồ đã bao gồm tất cả các yêu cầu của tài liệu </a:t>
            </a:r>
            <a:r>
              <a:rPr lang="en-US" sz="2400"/>
              <a:t>hay </a:t>
            </a:r>
            <a:r>
              <a:rPr lang="en-US" sz="2400" smtClean="0"/>
              <a:t>chưa</a:t>
            </a:r>
            <a:r>
              <a:rPr lang="en-US" sz="2400"/>
              <a:t>?</a:t>
            </a:r>
          </a:p>
          <a:p>
            <a:pPr algn="just" eaLnBrk="1" hangingPunct="1">
              <a:spcBef>
                <a:spcPts val="600"/>
              </a:spcBef>
              <a:spcAft>
                <a:spcPts val="600"/>
              </a:spcAft>
            </a:pPr>
            <a:r>
              <a:rPr lang="en-US" sz="2400" smtClean="0"/>
              <a:t>- Lặp </a:t>
            </a:r>
            <a:r>
              <a:rPr lang="en-US" sz="2400"/>
              <a:t>lại và làm mịn mô hình</a:t>
            </a:r>
          </a:p>
          <a:p>
            <a:pPr algn="just" eaLnBrk="1" hangingPunct="1">
              <a:spcBef>
                <a:spcPts val="600"/>
              </a:spcBef>
              <a:spcAft>
                <a:spcPts val="600"/>
              </a:spcAft>
            </a:pPr>
            <a:r>
              <a:rPr lang="en-US" sz="2400" smtClean="0"/>
              <a:t>- Nhóm </a:t>
            </a:r>
            <a:r>
              <a:rPr lang="en-US" sz="2400"/>
              <a:t>các lớp thành các modules (</a:t>
            </a:r>
            <a:r>
              <a:rPr lang="en-US" sz="2400"/>
              <a:t>gói</a:t>
            </a:r>
            <a:r>
              <a:rPr lang="en-US" sz="2400" smtClean="0"/>
              <a:t>)</a:t>
            </a:r>
            <a:endParaRPr lang="en-US" sz="3200"/>
          </a:p>
          <a:p>
            <a:pPr eaLnBrk="1" hangingPunct="1">
              <a:lnSpc>
                <a:spcPct val="80000"/>
              </a:lnSpc>
            </a:pPr>
            <a:endParaRPr lang="en-US" sz="3200"/>
          </a:p>
        </p:txBody>
      </p:sp>
    </p:spTree>
    <p:extLst>
      <p:ext uri="{BB962C8B-B14F-4D97-AF65-F5344CB8AC3E}">
        <p14:creationId xmlns:p14="http://schemas.microsoft.com/office/powerpoint/2010/main" val="23417236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Times New Roman" pitchFamily="18" charset="0"/>
              </a:defRPr>
            </a:lvl1pPr>
            <a:lvl2pPr marL="847260" indent="-325869" eaLnBrk="0" hangingPunct="0">
              <a:defRPr>
                <a:solidFill>
                  <a:schemeClr val="tx1"/>
                </a:solidFill>
                <a:latin typeface="Times New Roman" pitchFamily="18" charset="0"/>
                <a:cs typeface="Times New Roman" pitchFamily="18" charset="0"/>
              </a:defRPr>
            </a:lvl2pPr>
            <a:lvl3pPr marL="1303477" indent="-260695" eaLnBrk="0" hangingPunct="0">
              <a:defRPr>
                <a:solidFill>
                  <a:schemeClr val="tx1"/>
                </a:solidFill>
                <a:latin typeface="Times New Roman" pitchFamily="18" charset="0"/>
                <a:cs typeface="Times New Roman" pitchFamily="18" charset="0"/>
              </a:defRPr>
            </a:lvl3pPr>
            <a:lvl4pPr marL="1824868" indent="-260695" eaLnBrk="0" hangingPunct="0">
              <a:defRPr>
                <a:solidFill>
                  <a:schemeClr val="tx1"/>
                </a:solidFill>
                <a:latin typeface="Times New Roman" pitchFamily="18" charset="0"/>
                <a:cs typeface="Times New Roman" pitchFamily="18" charset="0"/>
              </a:defRPr>
            </a:lvl4pPr>
            <a:lvl5pPr marL="2346259" indent="-260695" eaLnBrk="0" hangingPunct="0">
              <a:defRPr>
                <a:solidFill>
                  <a:schemeClr val="tx1"/>
                </a:solidFill>
                <a:latin typeface="Times New Roman" pitchFamily="18" charset="0"/>
                <a:cs typeface="Times New Roman" pitchFamily="18" charset="0"/>
              </a:defRPr>
            </a:lvl5pPr>
            <a:lvl6pPr marL="2867650"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6pPr>
            <a:lvl7pPr marL="3389041"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7pPr>
            <a:lvl8pPr marL="391043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8pPr>
            <a:lvl9pPr marL="443182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mtClean="0"/>
              <a:t>UML Class Diagrams</a:t>
            </a:r>
          </a:p>
        </p:txBody>
      </p:sp>
      <p:sp>
        <p:nvSpPr>
          <p:cNvPr id="26627" name="Slide Number Placeholder 5"/>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Times New Roman" pitchFamily="18" charset="0"/>
              </a:defRPr>
            </a:lvl1pPr>
            <a:lvl2pPr marL="847260" indent="-325869" eaLnBrk="0" hangingPunct="0">
              <a:defRPr>
                <a:solidFill>
                  <a:schemeClr val="tx1"/>
                </a:solidFill>
                <a:latin typeface="Times New Roman" pitchFamily="18" charset="0"/>
                <a:cs typeface="Times New Roman" pitchFamily="18" charset="0"/>
              </a:defRPr>
            </a:lvl2pPr>
            <a:lvl3pPr marL="1303477" indent="-260695" eaLnBrk="0" hangingPunct="0">
              <a:defRPr>
                <a:solidFill>
                  <a:schemeClr val="tx1"/>
                </a:solidFill>
                <a:latin typeface="Times New Roman" pitchFamily="18" charset="0"/>
                <a:cs typeface="Times New Roman" pitchFamily="18" charset="0"/>
              </a:defRPr>
            </a:lvl3pPr>
            <a:lvl4pPr marL="1824868" indent="-260695" eaLnBrk="0" hangingPunct="0">
              <a:defRPr>
                <a:solidFill>
                  <a:schemeClr val="tx1"/>
                </a:solidFill>
                <a:latin typeface="Times New Roman" pitchFamily="18" charset="0"/>
                <a:cs typeface="Times New Roman" pitchFamily="18" charset="0"/>
              </a:defRPr>
            </a:lvl4pPr>
            <a:lvl5pPr marL="2346259" indent="-260695" eaLnBrk="0" hangingPunct="0">
              <a:defRPr>
                <a:solidFill>
                  <a:schemeClr val="tx1"/>
                </a:solidFill>
                <a:latin typeface="Times New Roman" pitchFamily="18" charset="0"/>
                <a:cs typeface="Times New Roman" pitchFamily="18" charset="0"/>
              </a:defRPr>
            </a:lvl5pPr>
            <a:lvl6pPr marL="2867650"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6pPr>
            <a:lvl7pPr marL="3389041"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7pPr>
            <a:lvl8pPr marL="391043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8pPr>
            <a:lvl9pPr marL="443182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fld id="{98E3C4C9-24D6-428D-A4A2-5F03D8BB51D0}" type="slidenum">
              <a:rPr lang="ar-SA" smtClean="0"/>
              <a:pPr eaLnBrk="1" hangingPunct="1"/>
              <a:t>87</a:t>
            </a:fld>
            <a:endParaRPr lang="en-US" smtClean="0"/>
          </a:p>
        </p:txBody>
      </p:sp>
      <p:sp>
        <p:nvSpPr>
          <p:cNvPr id="26628" name="Rectangle 2"/>
          <p:cNvSpPr>
            <a:spLocks noGrp="1" noChangeArrowheads="1"/>
          </p:cNvSpPr>
          <p:nvPr>
            <p:ph type="title" idx="4294967295"/>
          </p:nvPr>
        </p:nvSpPr>
        <p:spPr>
          <a:xfrm>
            <a:off x="751881" y="577850"/>
            <a:ext cx="8023819" cy="923925"/>
          </a:xfrm>
        </p:spPr>
        <p:txBody>
          <a:bodyPr/>
          <a:lstStyle/>
          <a:p>
            <a:pPr eaLnBrk="1" hangingPunct="1"/>
            <a:r>
              <a:rPr lang="en-US" sz="4600"/>
              <a:t>Ví dụ biểu đồ lớp thực thể</a:t>
            </a:r>
          </a:p>
        </p:txBody>
      </p:sp>
      <p:sp>
        <p:nvSpPr>
          <p:cNvPr id="26629" name="Rectangle 3"/>
          <p:cNvSpPr>
            <a:spLocks noGrp="1" noChangeArrowheads="1"/>
          </p:cNvSpPr>
          <p:nvPr>
            <p:ph type="body" idx="4294967295"/>
          </p:nvPr>
        </p:nvSpPr>
        <p:spPr>
          <a:xfrm>
            <a:off x="0" y="1763713"/>
            <a:ext cx="9623425" cy="4991100"/>
          </a:xfrm>
        </p:spPr>
        <p:txBody>
          <a:bodyPr/>
          <a:lstStyle/>
          <a:p>
            <a:pPr eaLnBrk="1" hangingPunct="1">
              <a:lnSpc>
                <a:spcPct val="80000"/>
              </a:lnSpc>
            </a:pPr>
            <a:endParaRPr lang="en-US" sz="3200"/>
          </a:p>
          <a:p>
            <a:pPr eaLnBrk="1" hangingPunct="1">
              <a:lnSpc>
                <a:spcPct val="80000"/>
              </a:lnSpc>
            </a:pPr>
            <a:endParaRPr lang="en-US" sz="3200"/>
          </a:p>
          <a:p>
            <a:pPr eaLnBrk="1" hangingPunct="1">
              <a:lnSpc>
                <a:spcPct val="80000"/>
              </a:lnSpc>
            </a:pPr>
            <a:endParaRPr lang="en-US" sz="3200"/>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75" y="1416050"/>
            <a:ext cx="9314025" cy="598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578790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Times New Roman" pitchFamily="18" charset="0"/>
              </a:defRPr>
            </a:lvl1pPr>
            <a:lvl2pPr marL="847260" indent="-325869" eaLnBrk="0" hangingPunct="0">
              <a:defRPr>
                <a:solidFill>
                  <a:schemeClr val="tx1"/>
                </a:solidFill>
                <a:latin typeface="Times New Roman" pitchFamily="18" charset="0"/>
                <a:cs typeface="Times New Roman" pitchFamily="18" charset="0"/>
              </a:defRPr>
            </a:lvl2pPr>
            <a:lvl3pPr marL="1303477" indent="-260695" eaLnBrk="0" hangingPunct="0">
              <a:defRPr>
                <a:solidFill>
                  <a:schemeClr val="tx1"/>
                </a:solidFill>
                <a:latin typeface="Times New Roman" pitchFamily="18" charset="0"/>
                <a:cs typeface="Times New Roman" pitchFamily="18" charset="0"/>
              </a:defRPr>
            </a:lvl3pPr>
            <a:lvl4pPr marL="1824868" indent="-260695" eaLnBrk="0" hangingPunct="0">
              <a:defRPr>
                <a:solidFill>
                  <a:schemeClr val="tx1"/>
                </a:solidFill>
                <a:latin typeface="Times New Roman" pitchFamily="18" charset="0"/>
                <a:cs typeface="Times New Roman" pitchFamily="18" charset="0"/>
              </a:defRPr>
            </a:lvl4pPr>
            <a:lvl5pPr marL="2346259" indent="-260695" eaLnBrk="0" hangingPunct="0">
              <a:defRPr>
                <a:solidFill>
                  <a:schemeClr val="tx1"/>
                </a:solidFill>
                <a:latin typeface="Times New Roman" pitchFamily="18" charset="0"/>
                <a:cs typeface="Times New Roman" pitchFamily="18" charset="0"/>
              </a:defRPr>
            </a:lvl5pPr>
            <a:lvl6pPr marL="2867650"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6pPr>
            <a:lvl7pPr marL="3389041"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7pPr>
            <a:lvl8pPr marL="391043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8pPr>
            <a:lvl9pPr marL="443182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fld id="{F61BCC6C-D4D7-49C0-88F9-2D1B538D2DFD}" type="slidenum">
              <a:rPr lang="ar-SA" smtClean="0"/>
              <a:pPr eaLnBrk="1" hangingPunct="1"/>
              <a:t>88</a:t>
            </a:fld>
            <a:endParaRPr lang="en-US" smtClean="0"/>
          </a:p>
        </p:txBody>
      </p:sp>
      <p:sp>
        <p:nvSpPr>
          <p:cNvPr id="27652" name="Rectangle 2"/>
          <p:cNvSpPr>
            <a:spLocks noGrp="1" noChangeArrowheads="1"/>
          </p:cNvSpPr>
          <p:nvPr>
            <p:ph type="title" idx="4294967295"/>
          </p:nvPr>
        </p:nvSpPr>
        <p:spPr>
          <a:xfrm>
            <a:off x="393701" y="806450"/>
            <a:ext cx="8458200" cy="553998"/>
          </a:xfrm>
        </p:spPr>
        <p:txBody>
          <a:bodyPr/>
          <a:lstStyle/>
          <a:p>
            <a:pPr eaLnBrk="1" hangingPunct="1"/>
            <a:r>
              <a:rPr lang="en-US" sz="3600"/>
              <a:t>Phân tích UC – Xây dựng biểu đồ lớp</a:t>
            </a:r>
          </a:p>
        </p:txBody>
      </p:sp>
      <p:sp>
        <p:nvSpPr>
          <p:cNvPr id="27653" name="Rectangle 3"/>
          <p:cNvSpPr>
            <a:spLocks noGrp="1" noChangeArrowheads="1"/>
          </p:cNvSpPr>
          <p:nvPr>
            <p:ph type="body" idx="4294967295"/>
          </p:nvPr>
        </p:nvSpPr>
        <p:spPr>
          <a:xfrm>
            <a:off x="1143000" y="1763713"/>
            <a:ext cx="7632700" cy="3548664"/>
          </a:xfrm>
        </p:spPr>
        <p:txBody>
          <a:bodyPr/>
          <a:lstStyle/>
          <a:p>
            <a:pPr eaLnBrk="1" hangingPunct="1">
              <a:lnSpc>
                <a:spcPct val="80000"/>
              </a:lnSpc>
              <a:buFontTx/>
              <a:buNone/>
            </a:pPr>
            <a:endParaRPr lang="en-US" sz="3200"/>
          </a:p>
          <a:p>
            <a:pPr eaLnBrk="1" hangingPunct="1">
              <a:spcBef>
                <a:spcPts val="600"/>
              </a:spcBef>
              <a:spcAft>
                <a:spcPts val="600"/>
              </a:spcAft>
            </a:pPr>
            <a:r>
              <a:rPr lang="en-US" sz="3200" smtClean="0"/>
              <a:t>- Phân </a:t>
            </a:r>
            <a:r>
              <a:rPr lang="en-US" sz="3200"/>
              <a:t>tích lặp lại cho tất cả các UC</a:t>
            </a:r>
          </a:p>
          <a:p>
            <a:pPr eaLnBrk="1" hangingPunct="1">
              <a:spcBef>
                <a:spcPts val="600"/>
              </a:spcBef>
              <a:spcAft>
                <a:spcPts val="600"/>
              </a:spcAft>
            </a:pPr>
            <a:r>
              <a:rPr lang="en-US" smtClean="0"/>
              <a:t>- </a:t>
            </a:r>
            <a:r>
              <a:rPr lang="en-US" sz="3200" smtClean="0"/>
              <a:t>Đọc </a:t>
            </a:r>
            <a:r>
              <a:rPr lang="en-US" sz="3200"/>
              <a:t>kịch bản UC</a:t>
            </a:r>
          </a:p>
          <a:p>
            <a:pPr eaLnBrk="1" hangingPunct="1">
              <a:spcBef>
                <a:spcPts val="600"/>
              </a:spcBef>
              <a:spcAft>
                <a:spcPts val="600"/>
              </a:spcAft>
            </a:pPr>
            <a:r>
              <a:rPr lang="en-US" sz="3200" smtClean="0"/>
              <a:t>	+ Xác </a:t>
            </a:r>
            <a:r>
              <a:rPr lang="en-US" sz="3200"/>
              <a:t>định lớp Bound</a:t>
            </a:r>
          </a:p>
          <a:p>
            <a:pPr eaLnBrk="1" hangingPunct="1">
              <a:spcBef>
                <a:spcPts val="600"/>
              </a:spcBef>
              <a:spcAft>
                <a:spcPts val="600"/>
              </a:spcAft>
            </a:pPr>
            <a:r>
              <a:rPr lang="en-US" sz="3200" smtClean="0"/>
              <a:t>	+ Xác </a:t>
            </a:r>
            <a:r>
              <a:rPr lang="en-US" sz="3200"/>
              <a:t>định lớp Control</a:t>
            </a:r>
          </a:p>
          <a:p>
            <a:pPr eaLnBrk="1" hangingPunct="1">
              <a:spcBef>
                <a:spcPts val="600"/>
              </a:spcBef>
              <a:spcAft>
                <a:spcPts val="600"/>
              </a:spcAft>
            </a:pPr>
            <a:r>
              <a:rPr lang="en-US" sz="3200" smtClean="0"/>
              <a:t>	+ Xác </a:t>
            </a:r>
            <a:r>
              <a:rPr lang="en-US" sz="3200"/>
              <a:t>định các lớp thực thể</a:t>
            </a:r>
          </a:p>
        </p:txBody>
      </p:sp>
    </p:spTree>
    <p:extLst>
      <p:ext uri="{BB962C8B-B14F-4D97-AF65-F5344CB8AC3E}">
        <p14:creationId xmlns:p14="http://schemas.microsoft.com/office/powerpoint/2010/main" val="28952767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Times New Roman" pitchFamily="18" charset="0"/>
              </a:defRPr>
            </a:lvl1pPr>
            <a:lvl2pPr marL="847260" indent="-325869" eaLnBrk="0" hangingPunct="0">
              <a:defRPr>
                <a:solidFill>
                  <a:schemeClr val="tx1"/>
                </a:solidFill>
                <a:latin typeface="Times New Roman" pitchFamily="18" charset="0"/>
                <a:cs typeface="Times New Roman" pitchFamily="18" charset="0"/>
              </a:defRPr>
            </a:lvl2pPr>
            <a:lvl3pPr marL="1303477" indent="-260695" eaLnBrk="0" hangingPunct="0">
              <a:defRPr>
                <a:solidFill>
                  <a:schemeClr val="tx1"/>
                </a:solidFill>
                <a:latin typeface="Times New Roman" pitchFamily="18" charset="0"/>
                <a:cs typeface="Times New Roman" pitchFamily="18" charset="0"/>
              </a:defRPr>
            </a:lvl3pPr>
            <a:lvl4pPr marL="1824868" indent="-260695" eaLnBrk="0" hangingPunct="0">
              <a:defRPr>
                <a:solidFill>
                  <a:schemeClr val="tx1"/>
                </a:solidFill>
                <a:latin typeface="Times New Roman" pitchFamily="18" charset="0"/>
                <a:cs typeface="Times New Roman" pitchFamily="18" charset="0"/>
              </a:defRPr>
            </a:lvl4pPr>
            <a:lvl5pPr marL="2346259" indent="-260695" eaLnBrk="0" hangingPunct="0">
              <a:defRPr>
                <a:solidFill>
                  <a:schemeClr val="tx1"/>
                </a:solidFill>
                <a:latin typeface="Times New Roman" pitchFamily="18" charset="0"/>
                <a:cs typeface="Times New Roman" pitchFamily="18" charset="0"/>
              </a:defRPr>
            </a:lvl5pPr>
            <a:lvl6pPr marL="2867650"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6pPr>
            <a:lvl7pPr marL="3389041"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7pPr>
            <a:lvl8pPr marL="391043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8pPr>
            <a:lvl9pPr marL="443182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fld id="{CC2F80B0-6E3D-4BDF-A627-6F6CCCE5DEF3}" type="slidenum">
              <a:rPr lang="ar-SA" smtClean="0"/>
              <a:pPr eaLnBrk="1" hangingPunct="1"/>
              <a:t>89</a:t>
            </a:fld>
            <a:endParaRPr lang="en-US" smtClean="0"/>
          </a:p>
        </p:txBody>
      </p:sp>
      <p:sp>
        <p:nvSpPr>
          <p:cNvPr id="28676" name="Rectangle 2"/>
          <p:cNvSpPr>
            <a:spLocks noGrp="1" noChangeArrowheads="1"/>
          </p:cNvSpPr>
          <p:nvPr>
            <p:ph type="title" idx="4294967295"/>
          </p:nvPr>
        </p:nvSpPr>
        <p:spPr>
          <a:xfrm>
            <a:off x="774700" y="671513"/>
            <a:ext cx="8010525" cy="492443"/>
          </a:xfrm>
        </p:spPr>
        <p:txBody>
          <a:bodyPr/>
          <a:lstStyle/>
          <a:p>
            <a:pPr eaLnBrk="1" hangingPunct="1"/>
            <a:r>
              <a:rPr lang="en-US" sz="3200"/>
              <a:t>Phân tích UC – Xây dựng biểu đồ lớp</a:t>
            </a:r>
          </a:p>
        </p:txBody>
      </p:sp>
      <p:sp>
        <p:nvSpPr>
          <p:cNvPr id="28677" name="Rectangle 3"/>
          <p:cNvSpPr>
            <a:spLocks noGrp="1" noChangeArrowheads="1"/>
          </p:cNvSpPr>
          <p:nvPr>
            <p:ph type="body" idx="4294967295"/>
          </p:nvPr>
        </p:nvSpPr>
        <p:spPr>
          <a:xfrm>
            <a:off x="850900" y="2031365"/>
            <a:ext cx="8851900" cy="984885"/>
          </a:xfrm>
        </p:spPr>
        <p:txBody>
          <a:bodyPr/>
          <a:lstStyle/>
          <a:p>
            <a:pPr algn="just" eaLnBrk="1" hangingPunct="1">
              <a:spcBef>
                <a:spcPts val="600"/>
              </a:spcBef>
              <a:spcAft>
                <a:spcPts val="600"/>
              </a:spcAft>
            </a:pPr>
            <a:r>
              <a:rPr lang="en-US" sz="3200" b="1">
                <a:latin typeface="Times New Roman" pitchFamily="18" charset="0"/>
                <a:cs typeface="Times New Roman" pitchFamily="18" charset="0"/>
              </a:rPr>
              <a:t>Xác định </a:t>
            </a:r>
            <a:r>
              <a:rPr lang="en-US" sz="3200" b="1">
                <a:latin typeface="Times New Roman" pitchFamily="18" charset="0"/>
                <a:cs typeface="Times New Roman" pitchFamily="18" charset="0"/>
              </a:rPr>
              <a:t>lớp </a:t>
            </a:r>
            <a:r>
              <a:rPr lang="en-US" sz="3200" b="1" smtClean="0">
                <a:latin typeface="Times New Roman" pitchFamily="18" charset="0"/>
                <a:cs typeface="Times New Roman" pitchFamily="18" charset="0"/>
              </a:rPr>
              <a:t>boundary theo </a:t>
            </a:r>
            <a:r>
              <a:rPr lang="en-US" sz="3200" b="1">
                <a:latin typeface="Times New Roman" pitchFamily="18" charset="0"/>
                <a:cs typeface="Times New Roman" pitchFamily="18" charset="0"/>
              </a:rPr>
              <a:t>nguyên tắc: </a:t>
            </a:r>
            <a:r>
              <a:rPr lang="en-US" sz="3200">
                <a:latin typeface="Times New Roman" pitchFamily="18" charset="0"/>
                <a:cs typeface="Times New Roman" pitchFamily="18" charset="0"/>
              </a:rPr>
              <a:t>Mỗi một cặp Actor và UC có một lớp Bound.</a:t>
            </a:r>
          </a:p>
        </p:txBody>
      </p:sp>
      <p:pic>
        <p:nvPicPr>
          <p:cNvPr id="286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050" y="2907154"/>
            <a:ext cx="8437760" cy="30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386" y="5195094"/>
            <a:ext cx="2723475" cy="173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28680" name="Straight Arrow Connector 9"/>
          <p:cNvCxnSpPr>
            <a:cxnSpLocks noChangeShapeType="1"/>
          </p:cNvCxnSpPr>
          <p:nvPr/>
        </p:nvCxnSpPr>
        <p:spPr bwMode="auto">
          <a:xfrm rot="10800000" flipV="1">
            <a:off x="3508773" y="4093105"/>
            <a:ext cx="1253133" cy="1101990"/>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4280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017" y="840738"/>
            <a:ext cx="5610225" cy="627735"/>
          </a:xfrm>
          <a:prstGeom prst="rect">
            <a:avLst/>
          </a:prstGeom>
        </p:spPr>
        <p:txBody>
          <a:bodyPr vert="horz" wrap="square" lIns="0" tIns="12064" rIns="0" bIns="0" rtlCol="0">
            <a:spAutoFit/>
          </a:bodyPr>
          <a:lstStyle/>
          <a:p>
            <a:pPr marL="12698">
              <a:spcBef>
                <a:spcPts val="95"/>
              </a:spcBef>
            </a:pPr>
            <a:r>
              <a:rPr spc="-10" dirty="0"/>
              <a:t>QUY TRÌNH </a:t>
            </a:r>
            <a:r>
              <a:rPr spc="-15" dirty="0"/>
              <a:t>KHẢO</a:t>
            </a:r>
            <a:r>
              <a:rPr spc="10" dirty="0"/>
              <a:t> </a:t>
            </a:r>
            <a:r>
              <a:rPr spc="-10" dirty="0"/>
              <a:t>SÁT</a:t>
            </a:r>
          </a:p>
        </p:txBody>
      </p:sp>
      <p:sp>
        <p:nvSpPr>
          <p:cNvPr id="3" name="object 3"/>
          <p:cNvSpPr/>
          <p:nvPr/>
        </p:nvSpPr>
        <p:spPr>
          <a:xfrm>
            <a:off x="1782958" y="2909316"/>
            <a:ext cx="1417320" cy="708660"/>
          </a:xfrm>
          <a:custGeom>
            <a:avLst/>
            <a:gdLst/>
            <a:ahLst/>
            <a:cxnLst/>
            <a:rect l="l" t="t" r="r" b="b"/>
            <a:pathLst>
              <a:path w="1417320" h="708660">
                <a:moveTo>
                  <a:pt x="1417320" y="566928"/>
                </a:moveTo>
                <a:lnTo>
                  <a:pt x="1417320" y="141732"/>
                </a:lnTo>
                <a:lnTo>
                  <a:pt x="1410041" y="96560"/>
                </a:lnTo>
                <a:lnTo>
                  <a:pt x="1389814" y="57607"/>
                </a:lnTo>
                <a:lnTo>
                  <a:pt x="1359054" y="27066"/>
                </a:lnTo>
                <a:lnTo>
                  <a:pt x="1320174" y="7132"/>
                </a:lnTo>
                <a:lnTo>
                  <a:pt x="1275588" y="0"/>
                </a:lnTo>
                <a:lnTo>
                  <a:pt x="141732" y="0"/>
                </a:lnTo>
                <a:lnTo>
                  <a:pt x="97145" y="7132"/>
                </a:lnTo>
                <a:lnTo>
                  <a:pt x="58265" y="27066"/>
                </a:lnTo>
                <a:lnTo>
                  <a:pt x="27505" y="57607"/>
                </a:lnTo>
                <a:lnTo>
                  <a:pt x="7278" y="96560"/>
                </a:lnTo>
                <a:lnTo>
                  <a:pt x="0" y="141732"/>
                </a:lnTo>
                <a:lnTo>
                  <a:pt x="0" y="566928"/>
                </a:lnTo>
                <a:lnTo>
                  <a:pt x="7278" y="612099"/>
                </a:lnTo>
                <a:lnTo>
                  <a:pt x="27505" y="651052"/>
                </a:lnTo>
                <a:lnTo>
                  <a:pt x="58265" y="681593"/>
                </a:lnTo>
                <a:lnTo>
                  <a:pt x="97145" y="701527"/>
                </a:lnTo>
                <a:lnTo>
                  <a:pt x="141732" y="708660"/>
                </a:lnTo>
                <a:lnTo>
                  <a:pt x="1275588" y="708660"/>
                </a:lnTo>
                <a:lnTo>
                  <a:pt x="1320174" y="701527"/>
                </a:lnTo>
                <a:lnTo>
                  <a:pt x="1359054" y="681593"/>
                </a:lnTo>
                <a:lnTo>
                  <a:pt x="1389814" y="651052"/>
                </a:lnTo>
                <a:lnTo>
                  <a:pt x="1410041" y="612099"/>
                </a:lnTo>
                <a:lnTo>
                  <a:pt x="1417320" y="566928"/>
                </a:lnTo>
                <a:close/>
              </a:path>
            </a:pathLst>
          </a:custGeom>
          <a:solidFill>
            <a:srgbClr val="F8B47E"/>
          </a:solidFill>
        </p:spPr>
        <p:txBody>
          <a:bodyPr wrap="square" lIns="0" tIns="0" rIns="0" bIns="0" rtlCol="0"/>
          <a:lstStyle/>
          <a:p>
            <a:endParaRPr/>
          </a:p>
        </p:txBody>
      </p:sp>
      <p:sp>
        <p:nvSpPr>
          <p:cNvPr id="4" name="object 4"/>
          <p:cNvSpPr/>
          <p:nvPr/>
        </p:nvSpPr>
        <p:spPr>
          <a:xfrm>
            <a:off x="1782958" y="2909316"/>
            <a:ext cx="1417320" cy="708660"/>
          </a:xfrm>
          <a:custGeom>
            <a:avLst/>
            <a:gdLst/>
            <a:ahLst/>
            <a:cxnLst/>
            <a:rect l="l" t="t" r="r" b="b"/>
            <a:pathLst>
              <a:path w="1417320" h="708660">
                <a:moveTo>
                  <a:pt x="1275587" y="708659"/>
                </a:moveTo>
                <a:lnTo>
                  <a:pt x="1320174" y="701527"/>
                </a:lnTo>
                <a:lnTo>
                  <a:pt x="1359054" y="681593"/>
                </a:lnTo>
                <a:lnTo>
                  <a:pt x="1389814" y="651052"/>
                </a:lnTo>
                <a:lnTo>
                  <a:pt x="1410041" y="612099"/>
                </a:lnTo>
                <a:lnTo>
                  <a:pt x="1417319" y="566927"/>
                </a:lnTo>
                <a:lnTo>
                  <a:pt x="1417319" y="141731"/>
                </a:lnTo>
                <a:lnTo>
                  <a:pt x="1410041" y="96560"/>
                </a:lnTo>
                <a:lnTo>
                  <a:pt x="1389814" y="57607"/>
                </a:lnTo>
                <a:lnTo>
                  <a:pt x="1359054" y="27066"/>
                </a:lnTo>
                <a:lnTo>
                  <a:pt x="1320174" y="7132"/>
                </a:lnTo>
                <a:lnTo>
                  <a:pt x="1275587" y="0"/>
                </a:lnTo>
                <a:lnTo>
                  <a:pt x="141731" y="0"/>
                </a:lnTo>
                <a:lnTo>
                  <a:pt x="97145" y="7132"/>
                </a:lnTo>
                <a:lnTo>
                  <a:pt x="58265" y="27066"/>
                </a:lnTo>
                <a:lnTo>
                  <a:pt x="27505" y="57607"/>
                </a:lnTo>
                <a:lnTo>
                  <a:pt x="7278" y="96560"/>
                </a:lnTo>
                <a:lnTo>
                  <a:pt x="0" y="141731"/>
                </a:lnTo>
                <a:lnTo>
                  <a:pt x="0" y="566927"/>
                </a:lnTo>
                <a:lnTo>
                  <a:pt x="7278" y="612099"/>
                </a:lnTo>
                <a:lnTo>
                  <a:pt x="27505" y="651052"/>
                </a:lnTo>
                <a:lnTo>
                  <a:pt x="58265" y="681593"/>
                </a:lnTo>
                <a:lnTo>
                  <a:pt x="97145" y="701527"/>
                </a:lnTo>
                <a:lnTo>
                  <a:pt x="141731" y="708659"/>
                </a:lnTo>
                <a:lnTo>
                  <a:pt x="1275587" y="708659"/>
                </a:lnTo>
                <a:close/>
              </a:path>
            </a:pathLst>
          </a:custGeom>
          <a:ln w="3998">
            <a:solidFill>
              <a:srgbClr val="000000"/>
            </a:solidFill>
          </a:ln>
        </p:spPr>
        <p:txBody>
          <a:bodyPr wrap="square" lIns="0" tIns="0" rIns="0" bIns="0" rtlCol="0"/>
          <a:lstStyle/>
          <a:p>
            <a:endParaRPr/>
          </a:p>
        </p:txBody>
      </p:sp>
      <p:sp>
        <p:nvSpPr>
          <p:cNvPr id="5" name="object 5"/>
          <p:cNvSpPr/>
          <p:nvPr/>
        </p:nvSpPr>
        <p:spPr>
          <a:xfrm>
            <a:off x="2028322" y="3057144"/>
            <a:ext cx="934212" cy="30175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099951" y="3296412"/>
            <a:ext cx="780287" cy="2788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672719" y="2909316"/>
            <a:ext cx="1416050" cy="708660"/>
          </a:xfrm>
          <a:custGeom>
            <a:avLst/>
            <a:gdLst/>
            <a:ahLst/>
            <a:cxnLst/>
            <a:rect l="l" t="t" r="r" b="b"/>
            <a:pathLst>
              <a:path w="1416050" h="708660">
                <a:moveTo>
                  <a:pt x="1415796" y="566928"/>
                </a:moveTo>
                <a:lnTo>
                  <a:pt x="1415796" y="141732"/>
                </a:lnTo>
                <a:lnTo>
                  <a:pt x="1408663" y="96560"/>
                </a:lnTo>
                <a:lnTo>
                  <a:pt x="1388729" y="57607"/>
                </a:lnTo>
                <a:lnTo>
                  <a:pt x="1358188" y="27066"/>
                </a:lnTo>
                <a:lnTo>
                  <a:pt x="1319235" y="7132"/>
                </a:lnTo>
                <a:lnTo>
                  <a:pt x="1274064" y="0"/>
                </a:lnTo>
                <a:lnTo>
                  <a:pt x="141732" y="0"/>
                </a:lnTo>
                <a:lnTo>
                  <a:pt x="96560" y="7132"/>
                </a:lnTo>
                <a:lnTo>
                  <a:pt x="57607" y="27066"/>
                </a:lnTo>
                <a:lnTo>
                  <a:pt x="27066" y="57607"/>
                </a:lnTo>
                <a:lnTo>
                  <a:pt x="7132" y="96560"/>
                </a:lnTo>
                <a:lnTo>
                  <a:pt x="0" y="141732"/>
                </a:lnTo>
                <a:lnTo>
                  <a:pt x="0" y="566928"/>
                </a:lnTo>
                <a:lnTo>
                  <a:pt x="7132" y="612099"/>
                </a:lnTo>
                <a:lnTo>
                  <a:pt x="27066" y="651052"/>
                </a:lnTo>
                <a:lnTo>
                  <a:pt x="57607" y="681593"/>
                </a:lnTo>
                <a:lnTo>
                  <a:pt x="96560" y="701527"/>
                </a:lnTo>
                <a:lnTo>
                  <a:pt x="141732" y="708660"/>
                </a:lnTo>
                <a:lnTo>
                  <a:pt x="1274064" y="708660"/>
                </a:lnTo>
                <a:lnTo>
                  <a:pt x="1319235" y="701527"/>
                </a:lnTo>
                <a:lnTo>
                  <a:pt x="1358188" y="681593"/>
                </a:lnTo>
                <a:lnTo>
                  <a:pt x="1388729" y="651052"/>
                </a:lnTo>
                <a:lnTo>
                  <a:pt x="1408663" y="612099"/>
                </a:lnTo>
                <a:lnTo>
                  <a:pt x="1415796" y="566928"/>
                </a:lnTo>
                <a:close/>
              </a:path>
            </a:pathLst>
          </a:custGeom>
          <a:solidFill>
            <a:srgbClr val="F8B47E"/>
          </a:solidFill>
        </p:spPr>
        <p:txBody>
          <a:bodyPr wrap="square" lIns="0" tIns="0" rIns="0" bIns="0" rtlCol="0"/>
          <a:lstStyle/>
          <a:p>
            <a:endParaRPr/>
          </a:p>
        </p:txBody>
      </p:sp>
      <p:sp>
        <p:nvSpPr>
          <p:cNvPr id="8" name="object 8"/>
          <p:cNvSpPr/>
          <p:nvPr/>
        </p:nvSpPr>
        <p:spPr>
          <a:xfrm>
            <a:off x="3672719" y="2909316"/>
            <a:ext cx="1416050" cy="708660"/>
          </a:xfrm>
          <a:custGeom>
            <a:avLst/>
            <a:gdLst/>
            <a:ahLst/>
            <a:cxnLst/>
            <a:rect l="l" t="t" r="r" b="b"/>
            <a:pathLst>
              <a:path w="1416050" h="708660">
                <a:moveTo>
                  <a:pt x="1274063" y="708659"/>
                </a:moveTo>
                <a:lnTo>
                  <a:pt x="1319235" y="701527"/>
                </a:lnTo>
                <a:lnTo>
                  <a:pt x="1358188" y="681593"/>
                </a:lnTo>
                <a:lnTo>
                  <a:pt x="1388729" y="651052"/>
                </a:lnTo>
                <a:lnTo>
                  <a:pt x="1408663" y="612099"/>
                </a:lnTo>
                <a:lnTo>
                  <a:pt x="1415795" y="566927"/>
                </a:lnTo>
                <a:lnTo>
                  <a:pt x="1415795" y="141731"/>
                </a:lnTo>
                <a:lnTo>
                  <a:pt x="1408663" y="96560"/>
                </a:lnTo>
                <a:lnTo>
                  <a:pt x="1388729" y="57607"/>
                </a:lnTo>
                <a:lnTo>
                  <a:pt x="1358188" y="27066"/>
                </a:lnTo>
                <a:lnTo>
                  <a:pt x="1319235" y="7132"/>
                </a:lnTo>
                <a:lnTo>
                  <a:pt x="1274063" y="0"/>
                </a:lnTo>
                <a:lnTo>
                  <a:pt x="141731" y="0"/>
                </a:lnTo>
                <a:lnTo>
                  <a:pt x="96560" y="7132"/>
                </a:lnTo>
                <a:lnTo>
                  <a:pt x="57607" y="27066"/>
                </a:lnTo>
                <a:lnTo>
                  <a:pt x="27066" y="57607"/>
                </a:lnTo>
                <a:lnTo>
                  <a:pt x="7132" y="96560"/>
                </a:lnTo>
                <a:lnTo>
                  <a:pt x="0" y="141731"/>
                </a:lnTo>
                <a:lnTo>
                  <a:pt x="0" y="566927"/>
                </a:lnTo>
                <a:lnTo>
                  <a:pt x="7132" y="612099"/>
                </a:lnTo>
                <a:lnTo>
                  <a:pt x="27066" y="651052"/>
                </a:lnTo>
                <a:lnTo>
                  <a:pt x="57607" y="681593"/>
                </a:lnTo>
                <a:lnTo>
                  <a:pt x="96560" y="701527"/>
                </a:lnTo>
                <a:lnTo>
                  <a:pt x="141731" y="708659"/>
                </a:lnTo>
                <a:lnTo>
                  <a:pt x="1274063" y="708659"/>
                </a:lnTo>
                <a:close/>
              </a:path>
            </a:pathLst>
          </a:custGeom>
          <a:ln w="3998">
            <a:solidFill>
              <a:srgbClr val="000000"/>
            </a:solidFill>
          </a:ln>
        </p:spPr>
        <p:txBody>
          <a:bodyPr wrap="square" lIns="0" tIns="0" rIns="0" bIns="0" rtlCol="0"/>
          <a:lstStyle/>
          <a:p>
            <a:endParaRPr/>
          </a:p>
        </p:txBody>
      </p:sp>
      <p:sp>
        <p:nvSpPr>
          <p:cNvPr id="9" name="object 9"/>
          <p:cNvSpPr/>
          <p:nvPr/>
        </p:nvSpPr>
        <p:spPr>
          <a:xfrm>
            <a:off x="3968374" y="3022092"/>
            <a:ext cx="832104" cy="33680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878459" y="3296411"/>
            <a:ext cx="1011935" cy="187453"/>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560954" y="2909316"/>
            <a:ext cx="1417320" cy="708660"/>
          </a:xfrm>
          <a:custGeom>
            <a:avLst/>
            <a:gdLst/>
            <a:ahLst/>
            <a:cxnLst/>
            <a:rect l="l" t="t" r="r" b="b"/>
            <a:pathLst>
              <a:path w="1417320" h="708660">
                <a:moveTo>
                  <a:pt x="1417320" y="566928"/>
                </a:moveTo>
                <a:lnTo>
                  <a:pt x="1417320" y="141732"/>
                </a:lnTo>
                <a:lnTo>
                  <a:pt x="1410041" y="96560"/>
                </a:lnTo>
                <a:lnTo>
                  <a:pt x="1389814" y="57607"/>
                </a:lnTo>
                <a:lnTo>
                  <a:pt x="1359054" y="27066"/>
                </a:lnTo>
                <a:lnTo>
                  <a:pt x="1320174" y="7132"/>
                </a:lnTo>
                <a:lnTo>
                  <a:pt x="1275588" y="0"/>
                </a:lnTo>
                <a:lnTo>
                  <a:pt x="141732" y="0"/>
                </a:lnTo>
                <a:lnTo>
                  <a:pt x="97145" y="7132"/>
                </a:lnTo>
                <a:lnTo>
                  <a:pt x="58265" y="27066"/>
                </a:lnTo>
                <a:lnTo>
                  <a:pt x="27505" y="57607"/>
                </a:lnTo>
                <a:lnTo>
                  <a:pt x="7278" y="96560"/>
                </a:lnTo>
                <a:lnTo>
                  <a:pt x="0" y="141732"/>
                </a:lnTo>
                <a:lnTo>
                  <a:pt x="0" y="566928"/>
                </a:lnTo>
                <a:lnTo>
                  <a:pt x="7278" y="612099"/>
                </a:lnTo>
                <a:lnTo>
                  <a:pt x="27505" y="651052"/>
                </a:lnTo>
                <a:lnTo>
                  <a:pt x="58265" y="681593"/>
                </a:lnTo>
                <a:lnTo>
                  <a:pt x="97145" y="701527"/>
                </a:lnTo>
                <a:lnTo>
                  <a:pt x="141732" y="708660"/>
                </a:lnTo>
                <a:lnTo>
                  <a:pt x="1275588" y="708660"/>
                </a:lnTo>
                <a:lnTo>
                  <a:pt x="1320174" y="701527"/>
                </a:lnTo>
                <a:lnTo>
                  <a:pt x="1359054" y="681593"/>
                </a:lnTo>
                <a:lnTo>
                  <a:pt x="1389814" y="651052"/>
                </a:lnTo>
                <a:lnTo>
                  <a:pt x="1410041" y="612099"/>
                </a:lnTo>
                <a:lnTo>
                  <a:pt x="1417320" y="566928"/>
                </a:lnTo>
                <a:close/>
              </a:path>
            </a:pathLst>
          </a:custGeom>
          <a:solidFill>
            <a:srgbClr val="F8B47E"/>
          </a:solidFill>
        </p:spPr>
        <p:txBody>
          <a:bodyPr wrap="square" lIns="0" tIns="0" rIns="0" bIns="0" rtlCol="0"/>
          <a:lstStyle/>
          <a:p>
            <a:endParaRPr/>
          </a:p>
        </p:txBody>
      </p:sp>
      <p:sp>
        <p:nvSpPr>
          <p:cNvPr id="12" name="object 12"/>
          <p:cNvSpPr/>
          <p:nvPr/>
        </p:nvSpPr>
        <p:spPr>
          <a:xfrm>
            <a:off x="5560953" y="2909316"/>
            <a:ext cx="1417320" cy="708660"/>
          </a:xfrm>
          <a:custGeom>
            <a:avLst/>
            <a:gdLst/>
            <a:ahLst/>
            <a:cxnLst/>
            <a:rect l="l" t="t" r="r" b="b"/>
            <a:pathLst>
              <a:path w="1417320" h="708660">
                <a:moveTo>
                  <a:pt x="1275587" y="708659"/>
                </a:moveTo>
                <a:lnTo>
                  <a:pt x="1320174" y="701527"/>
                </a:lnTo>
                <a:lnTo>
                  <a:pt x="1359054" y="681593"/>
                </a:lnTo>
                <a:lnTo>
                  <a:pt x="1389814" y="651052"/>
                </a:lnTo>
                <a:lnTo>
                  <a:pt x="1410041" y="612099"/>
                </a:lnTo>
                <a:lnTo>
                  <a:pt x="1417319" y="566927"/>
                </a:lnTo>
                <a:lnTo>
                  <a:pt x="1417319" y="141731"/>
                </a:lnTo>
                <a:lnTo>
                  <a:pt x="1410041" y="96560"/>
                </a:lnTo>
                <a:lnTo>
                  <a:pt x="1389814" y="57607"/>
                </a:lnTo>
                <a:lnTo>
                  <a:pt x="1359054" y="27066"/>
                </a:lnTo>
                <a:lnTo>
                  <a:pt x="1320174" y="7132"/>
                </a:lnTo>
                <a:lnTo>
                  <a:pt x="1275587" y="0"/>
                </a:lnTo>
                <a:lnTo>
                  <a:pt x="141731" y="0"/>
                </a:lnTo>
                <a:lnTo>
                  <a:pt x="97145" y="7132"/>
                </a:lnTo>
                <a:lnTo>
                  <a:pt x="58265" y="27066"/>
                </a:lnTo>
                <a:lnTo>
                  <a:pt x="27505" y="57607"/>
                </a:lnTo>
                <a:lnTo>
                  <a:pt x="7278" y="96560"/>
                </a:lnTo>
                <a:lnTo>
                  <a:pt x="0" y="141731"/>
                </a:lnTo>
                <a:lnTo>
                  <a:pt x="0" y="566927"/>
                </a:lnTo>
                <a:lnTo>
                  <a:pt x="7278" y="612099"/>
                </a:lnTo>
                <a:lnTo>
                  <a:pt x="27505" y="651052"/>
                </a:lnTo>
                <a:lnTo>
                  <a:pt x="58265" y="681593"/>
                </a:lnTo>
                <a:lnTo>
                  <a:pt x="97145" y="701527"/>
                </a:lnTo>
                <a:lnTo>
                  <a:pt x="141731" y="708659"/>
                </a:lnTo>
                <a:lnTo>
                  <a:pt x="1275587" y="708659"/>
                </a:lnTo>
                <a:close/>
              </a:path>
            </a:pathLst>
          </a:custGeom>
          <a:ln w="3998">
            <a:solidFill>
              <a:srgbClr val="000000"/>
            </a:solidFill>
          </a:ln>
        </p:spPr>
        <p:txBody>
          <a:bodyPr wrap="square" lIns="0" tIns="0" rIns="0" bIns="0" rtlCol="0"/>
          <a:lstStyle/>
          <a:p>
            <a:endParaRPr/>
          </a:p>
        </p:txBody>
      </p:sp>
      <p:sp>
        <p:nvSpPr>
          <p:cNvPr id="13" name="object 13"/>
          <p:cNvSpPr/>
          <p:nvPr/>
        </p:nvSpPr>
        <p:spPr>
          <a:xfrm>
            <a:off x="5780410" y="3022092"/>
            <a:ext cx="975360" cy="33680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5839845" y="3296411"/>
            <a:ext cx="865632" cy="187453"/>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7450714" y="2909316"/>
            <a:ext cx="1417320" cy="708660"/>
          </a:xfrm>
          <a:custGeom>
            <a:avLst/>
            <a:gdLst/>
            <a:ahLst/>
            <a:cxnLst/>
            <a:rect l="l" t="t" r="r" b="b"/>
            <a:pathLst>
              <a:path w="1417320" h="708660">
                <a:moveTo>
                  <a:pt x="1417320" y="566928"/>
                </a:moveTo>
                <a:lnTo>
                  <a:pt x="1417320" y="141732"/>
                </a:lnTo>
                <a:lnTo>
                  <a:pt x="1410041" y="96560"/>
                </a:lnTo>
                <a:lnTo>
                  <a:pt x="1389814" y="57607"/>
                </a:lnTo>
                <a:lnTo>
                  <a:pt x="1359054" y="27066"/>
                </a:lnTo>
                <a:lnTo>
                  <a:pt x="1320174" y="7132"/>
                </a:lnTo>
                <a:lnTo>
                  <a:pt x="1275588" y="0"/>
                </a:lnTo>
                <a:lnTo>
                  <a:pt x="141732" y="0"/>
                </a:lnTo>
                <a:lnTo>
                  <a:pt x="96560" y="7132"/>
                </a:lnTo>
                <a:lnTo>
                  <a:pt x="57607" y="27066"/>
                </a:lnTo>
                <a:lnTo>
                  <a:pt x="27066" y="57607"/>
                </a:lnTo>
                <a:lnTo>
                  <a:pt x="7132" y="96560"/>
                </a:lnTo>
                <a:lnTo>
                  <a:pt x="0" y="141732"/>
                </a:lnTo>
                <a:lnTo>
                  <a:pt x="0" y="566928"/>
                </a:lnTo>
                <a:lnTo>
                  <a:pt x="7132" y="612099"/>
                </a:lnTo>
                <a:lnTo>
                  <a:pt x="27066" y="651052"/>
                </a:lnTo>
                <a:lnTo>
                  <a:pt x="57607" y="681593"/>
                </a:lnTo>
                <a:lnTo>
                  <a:pt x="96560" y="701527"/>
                </a:lnTo>
                <a:lnTo>
                  <a:pt x="141732" y="708660"/>
                </a:lnTo>
                <a:lnTo>
                  <a:pt x="1275588" y="708660"/>
                </a:lnTo>
                <a:lnTo>
                  <a:pt x="1320174" y="701527"/>
                </a:lnTo>
                <a:lnTo>
                  <a:pt x="1359054" y="681593"/>
                </a:lnTo>
                <a:lnTo>
                  <a:pt x="1389814" y="651052"/>
                </a:lnTo>
                <a:lnTo>
                  <a:pt x="1410041" y="612099"/>
                </a:lnTo>
                <a:lnTo>
                  <a:pt x="1417320" y="566928"/>
                </a:lnTo>
                <a:close/>
              </a:path>
            </a:pathLst>
          </a:custGeom>
          <a:solidFill>
            <a:srgbClr val="F8B47E"/>
          </a:solidFill>
        </p:spPr>
        <p:txBody>
          <a:bodyPr wrap="square" lIns="0" tIns="0" rIns="0" bIns="0" rtlCol="0"/>
          <a:lstStyle/>
          <a:p>
            <a:endParaRPr/>
          </a:p>
        </p:txBody>
      </p:sp>
      <p:sp>
        <p:nvSpPr>
          <p:cNvPr id="16" name="object 16"/>
          <p:cNvSpPr/>
          <p:nvPr/>
        </p:nvSpPr>
        <p:spPr>
          <a:xfrm>
            <a:off x="7450714" y="2909316"/>
            <a:ext cx="1417320" cy="708660"/>
          </a:xfrm>
          <a:custGeom>
            <a:avLst/>
            <a:gdLst/>
            <a:ahLst/>
            <a:cxnLst/>
            <a:rect l="l" t="t" r="r" b="b"/>
            <a:pathLst>
              <a:path w="1417320" h="708660">
                <a:moveTo>
                  <a:pt x="1275587" y="708659"/>
                </a:moveTo>
                <a:lnTo>
                  <a:pt x="1320174" y="701527"/>
                </a:lnTo>
                <a:lnTo>
                  <a:pt x="1359054" y="681593"/>
                </a:lnTo>
                <a:lnTo>
                  <a:pt x="1389814" y="651052"/>
                </a:lnTo>
                <a:lnTo>
                  <a:pt x="1410041" y="612099"/>
                </a:lnTo>
                <a:lnTo>
                  <a:pt x="1417319" y="566927"/>
                </a:lnTo>
                <a:lnTo>
                  <a:pt x="1417319" y="141731"/>
                </a:lnTo>
                <a:lnTo>
                  <a:pt x="1410041" y="96560"/>
                </a:lnTo>
                <a:lnTo>
                  <a:pt x="1389814" y="57607"/>
                </a:lnTo>
                <a:lnTo>
                  <a:pt x="1359054" y="27066"/>
                </a:lnTo>
                <a:lnTo>
                  <a:pt x="1320174" y="7132"/>
                </a:lnTo>
                <a:lnTo>
                  <a:pt x="1275587" y="0"/>
                </a:lnTo>
                <a:lnTo>
                  <a:pt x="141731" y="0"/>
                </a:lnTo>
                <a:lnTo>
                  <a:pt x="96560" y="7132"/>
                </a:lnTo>
                <a:lnTo>
                  <a:pt x="57607" y="27066"/>
                </a:lnTo>
                <a:lnTo>
                  <a:pt x="27066" y="57607"/>
                </a:lnTo>
                <a:lnTo>
                  <a:pt x="7132" y="96560"/>
                </a:lnTo>
                <a:lnTo>
                  <a:pt x="0" y="141731"/>
                </a:lnTo>
                <a:lnTo>
                  <a:pt x="0" y="566927"/>
                </a:lnTo>
                <a:lnTo>
                  <a:pt x="7132" y="612099"/>
                </a:lnTo>
                <a:lnTo>
                  <a:pt x="27066" y="651052"/>
                </a:lnTo>
                <a:lnTo>
                  <a:pt x="57607" y="681593"/>
                </a:lnTo>
                <a:lnTo>
                  <a:pt x="96560" y="701527"/>
                </a:lnTo>
                <a:lnTo>
                  <a:pt x="141731" y="708659"/>
                </a:lnTo>
                <a:lnTo>
                  <a:pt x="1275587" y="708659"/>
                </a:lnTo>
                <a:close/>
              </a:path>
            </a:pathLst>
          </a:custGeom>
          <a:ln w="3998">
            <a:solidFill>
              <a:srgbClr val="000000"/>
            </a:solidFill>
          </a:ln>
        </p:spPr>
        <p:txBody>
          <a:bodyPr wrap="square" lIns="0" tIns="0" rIns="0" bIns="0" rtlCol="0"/>
          <a:lstStyle/>
          <a:p>
            <a:endParaRPr/>
          </a:p>
        </p:txBody>
      </p:sp>
      <p:sp>
        <p:nvSpPr>
          <p:cNvPr id="17" name="object 17"/>
          <p:cNvSpPr/>
          <p:nvPr/>
        </p:nvSpPr>
        <p:spPr>
          <a:xfrm>
            <a:off x="7718939" y="3057144"/>
            <a:ext cx="890016" cy="187453"/>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7994782" y="3296411"/>
            <a:ext cx="341375" cy="448055"/>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1357766" y="3264408"/>
            <a:ext cx="295910" cy="0"/>
          </a:xfrm>
          <a:custGeom>
            <a:avLst/>
            <a:gdLst/>
            <a:ahLst/>
            <a:cxnLst/>
            <a:rect l="l" t="t" r="r" b="b"/>
            <a:pathLst>
              <a:path w="295910">
                <a:moveTo>
                  <a:pt x="0" y="0"/>
                </a:moveTo>
                <a:lnTo>
                  <a:pt x="295652" y="0"/>
                </a:lnTo>
              </a:path>
            </a:pathLst>
          </a:custGeom>
          <a:ln w="19993">
            <a:solidFill>
              <a:srgbClr val="000000"/>
            </a:solidFill>
          </a:ln>
        </p:spPr>
        <p:txBody>
          <a:bodyPr wrap="square" lIns="0" tIns="0" rIns="0" bIns="0" rtlCol="0"/>
          <a:lstStyle/>
          <a:p>
            <a:endParaRPr/>
          </a:p>
        </p:txBody>
      </p:sp>
      <p:sp>
        <p:nvSpPr>
          <p:cNvPr id="20" name="object 20"/>
          <p:cNvSpPr/>
          <p:nvPr/>
        </p:nvSpPr>
        <p:spPr>
          <a:xfrm>
            <a:off x="1302901" y="3208020"/>
            <a:ext cx="111252" cy="111252"/>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1635132" y="3189734"/>
            <a:ext cx="147955" cy="147954"/>
          </a:xfrm>
          <a:custGeom>
            <a:avLst/>
            <a:gdLst/>
            <a:ahLst/>
            <a:cxnLst/>
            <a:rect l="l" t="t" r="r" b="b"/>
            <a:pathLst>
              <a:path w="147955" h="147954">
                <a:moveTo>
                  <a:pt x="147828" y="74676"/>
                </a:moveTo>
                <a:lnTo>
                  <a:pt x="0" y="0"/>
                </a:lnTo>
                <a:lnTo>
                  <a:pt x="0" y="147828"/>
                </a:lnTo>
                <a:lnTo>
                  <a:pt x="147828" y="74676"/>
                </a:lnTo>
                <a:close/>
              </a:path>
            </a:pathLst>
          </a:custGeom>
          <a:solidFill>
            <a:srgbClr val="000000"/>
          </a:solidFill>
        </p:spPr>
        <p:txBody>
          <a:bodyPr wrap="square" lIns="0" tIns="0" rIns="0" bIns="0" rtlCol="0"/>
          <a:lstStyle/>
          <a:p>
            <a:endParaRPr/>
          </a:p>
        </p:txBody>
      </p:sp>
      <p:sp>
        <p:nvSpPr>
          <p:cNvPr id="22" name="object 22"/>
          <p:cNvSpPr/>
          <p:nvPr/>
        </p:nvSpPr>
        <p:spPr>
          <a:xfrm>
            <a:off x="3200277" y="3264408"/>
            <a:ext cx="364490" cy="0"/>
          </a:xfrm>
          <a:custGeom>
            <a:avLst/>
            <a:gdLst/>
            <a:ahLst/>
            <a:cxnLst/>
            <a:rect l="l" t="t" r="r" b="b"/>
            <a:pathLst>
              <a:path w="364489">
                <a:moveTo>
                  <a:pt x="0" y="0"/>
                </a:moveTo>
                <a:lnTo>
                  <a:pt x="364235" y="0"/>
                </a:lnTo>
              </a:path>
            </a:pathLst>
          </a:custGeom>
          <a:ln w="19993">
            <a:solidFill>
              <a:srgbClr val="000000"/>
            </a:solidFill>
          </a:ln>
        </p:spPr>
        <p:txBody>
          <a:bodyPr wrap="square" lIns="0" tIns="0" rIns="0" bIns="0" rtlCol="0"/>
          <a:lstStyle/>
          <a:p>
            <a:endParaRPr/>
          </a:p>
        </p:txBody>
      </p:sp>
      <p:sp>
        <p:nvSpPr>
          <p:cNvPr id="23" name="object 23"/>
          <p:cNvSpPr/>
          <p:nvPr/>
        </p:nvSpPr>
        <p:spPr>
          <a:xfrm>
            <a:off x="3547751" y="3201925"/>
            <a:ext cx="125095" cy="123825"/>
          </a:xfrm>
          <a:custGeom>
            <a:avLst/>
            <a:gdLst/>
            <a:ahLst/>
            <a:cxnLst/>
            <a:rect l="l" t="t" r="r" b="b"/>
            <a:pathLst>
              <a:path w="125095" h="123825">
                <a:moveTo>
                  <a:pt x="124968" y="62484"/>
                </a:moveTo>
                <a:lnTo>
                  <a:pt x="0" y="0"/>
                </a:lnTo>
                <a:lnTo>
                  <a:pt x="0" y="123444"/>
                </a:lnTo>
                <a:lnTo>
                  <a:pt x="124968" y="62484"/>
                </a:lnTo>
                <a:close/>
              </a:path>
            </a:pathLst>
          </a:custGeom>
          <a:solidFill>
            <a:srgbClr val="000000"/>
          </a:solidFill>
        </p:spPr>
        <p:txBody>
          <a:bodyPr wrap="square" lIns="0" tIns="0" rIns="0" bIns="0" rtlCol="0"/>
          <a:lstStyle/>
          <a:p>
            <a:endParaRPr/>
          </a:p>
        </p:txBody>
      </p:sp>
      <p:sp>
        <p:nvSpPr>
          <p:cNvPr id="24" name="object 24"/>
          <p:cNvSpPr/>
          <p:nvPr/>
        </p:nvSpPr>
        <p:spPr>
          <a:xfrm>
            <a:off x="5088512" y="3264408"/>
            <a:ext cx="364490" cy="0"/>
          </a:xfrm>
          <a:custGeom>
            <a:avLst/>
            <a:gdLst/>
            <a:ahLst/>
            <a:cxnLst/>
            <a:rect l="l" t="t" r="r" b="b"/>
            <a:pathLst>
              <a:path w="364489">
                <a:moveTo>
                  <a:pt x="0" y="0"/>
                </a:moveTo>
                <a:lnTo>
                  <a:pt x="364235" y="0"/>
                </a:lnTo>
              </a:path>
            </a:pathLst>
          </a:custGeom>
          <a:ln w="19993">
            <a:solidFill>
              <a:srgbClr val="000000"/>
            </a:solidFill>
          </a:ln>
        </p:spPr>
        <p:txBody>
          <a:bodyPr wrap="square" lIns="0" tIns="0" rIns="0" bIns="0" rtlCol="0"/>
          <a:lstStyle/>
          <a:p>
            <a:endParaRPr/>
          </a:p>
        </p:txBody>
      </p:sp>
      <p:sp>
        <p:nvSpPr>
          <p:cNvPr id="25" name="object 25"/>
          <p:cNvSpPr/>
          <p:nvPr/>
        </p:nvSpPr>
        <p:spPr>
          <a:xfrm>
            <a:off x="5437510" y="3201925"/>
            <a:ext cx="123825" cy="123825"/>
          </a:xfrm>
          <a:custGeom>
            <a:avLst/>
            <a:gdLst/>
            <a:ahLst/>
            <a:cxnLst/>
            <a:rect l="l" t="t" r="r" b="b"/>
            <a:pathLst>
              <a:path w="123825" h="123825">
                <a:moveTo>
                  <a:pt x="123444" y="62484"/>
                </a:moveTo>
                <a:lnTo>
                  <a:pt x="0" y="0"/>
                </a:lnTo>
                <a:lnTo>
                  <a:pt x="0" y="123444"/>
                </a:lnTo>
                <a:lnTo>
                  <a:pt x="123444" y="62484"/>
                </a:lnTo>
                <a:close/>
              </a:path>
            </a:pathLst>
          </a:custGeom>
          <a:solidFill>
            <a:srgbClr val="000000"/>
          </a:solidFill>
        </p:spPr>
        <p:txBody>
          <a:bodyPr wrap="square" lIns="0" tIns="0" rIns="0" bIns="0" rtlCol="0"/>
          <a:lstStyle/>
          <a:p>
            <a:endParaRPr/>
          </a:p>
        </p:txBody>
      </p:sp>
      <p:sp>
        <p:nvSpPr>
          <p:cNvPr id="26" name="object 26"/>
          <p:cNvSpPr/>
          <p:nvPr/>
        </p:nvSpPr>
        <p:spPr>
          <a:xfrm>
            <a:off x="6978274" y="3264408"/>
            <a:ext cx="364490" cy="0"/>
          </a:xfrm>
          <a:custGeom>
            <a:avLst/>
            <a:gdLst/>
            <a:ahLst/>
            <a:cxnLst/>
            <a:rect l="l" t="t" r="r" b="b"/>
            <a:pathLst>
              <a:path w="364490">
                <a:moveTo>
                  <a:pt x="0" y="0"/>
                </a:moveTo>
                <a:lnTo>
                  <a:pt x="364235" y="0"/>
                </a:lnTo>
              </a:path>
            </a:pathLst>
          </a:custGeom>
          <a:ln w="19993">
            <a:solidFill>
              <a:srgbClr val="000000"/>
            </a:solidFill>
          </a:ln>
        </p:spPr>
        <p:txBody>
          <a:bodyPr wrap="square" lIns="0" tIns="0" rIns="0" bIns="0" rtlCol="0"/>
          <a:lstStyle/>
          <a:p>
            <a:endParaRPr/>
          </a:p>
        </p:txBody>
      </p:sp>
      <p:sp>
        <p:nvSpPr>
          <p:cNvPr id="27" name="object 27"/>
          <p:cNvSpPr/>
          <p:nvPr/>
        </p:nvSpPr>
        <p:spPr>
          <a:xfrm>
            <a:off x="7327270" y="3201925"/>
            <a:ext cx="123825" cy="123825"/>
          </a:xfrm>
          <a:custGeom>
            <a:avLst/>
            <a:gdLst/>
            <a:ahLst/>
            <a:cxnLst/>
            <a:rect l="l" t="t" r="r" b="b"/>
            <a:pathLst>
              <a:path w="123825" h="123825">
                <a:moveTo>
                  <a:pt x="123444" y="62484"/>
                </a:moveTo>
                <a:lnTo>
                  <a:pt x="0" y="0"/>
                </a:lnTo>
                <a:lnTo>
                  <a:pt x="0" y="123444"/>
                </a:lnTo>
                <a:lnTo>
                  <a:pt x="123444" y="62484"/>
                </a:lnTo>
                <a:close/>
              </a:path>
            </a:pathLst>
          </a:custGeom>
          <a:solidFill>
            <a:srgbClr val="000000"/>
          </a:solidFill>
        </p:spPr>
        <p:txBody>
          <a:bodyPr wrap="square" lIns="0" tIns="0" rIns="0" bIns="0" rtlCol="0"/>
          <a:lstStyle/>
          <a:p>
            <a:endParaRPr/>
          </a:p>
        </p:txBody>
      </p:sp>
      <p:sp>
        <p:nvSpPr>
          <p:cNvPr id="28" name="object 28"/>
          <p:cNvSpPr/>
          <p:nvPr/>
        </p:nvSpPr>
        <p:spPr>
          <a:xfrm>
            <a:off x="2491618" y="2572512"/>
            <a:ext cx="1511935" cy="337185"/>
          </a:xfrm>
          <a:custGeom>
            <a:avLst/>
            <a:gdLst/>
            <a:ahLst/>
            <a:cxnLst/>
            <a:rect l="l" t="t" r="r" b="b"/>
            <a:pathLst>
              <a:path w="1511935" h="337185">
                <a:moveTo>
                  <a:pt x="0" y="227075"/>
                </a:moveTo>
                <a:lnTo>
                  <a:pt x="0" y="0"/>
                </a:lnTo>
                <a:lnTo>
                  <a:pt x="1511807" y="0"/>
                </a:lnTo>
                <a:lnTo>
                  <a:pt x="1511807" y="336803"/>
                </a:lnTo>
              </a:path>
            </a:pathLst>
          </a:custGeom>
          <a:ln w="19993">
            <a:solidFill>
              <a:srgbClr val="000000"/>
            </a:solidFill>
          </a:ln>
        </p:spPr>
        <p:txBody>
          <a:bodyPr wrap="square" lIns="0" tIns="0" rIns="0" bIns="0" rtlCol="0"/>
          <a:lstStyle/>
          <a:p>
            <a:endParaRPr/>
          </a:p>
        </p:txBody>
      </p:sp>
      <p:sp>
        <p:nvSpPr>
          <p:cNvPr id="29" name="object 29"/>
          <p:cNvSpPr/>
          <p:nvPr/>
        </p:nvSpPr>
        <p:spPr>
          <a:xfrm>
            <a:off x="2429134" y="2784349"/>
            <a:ext cx="125095" cy="125095"/>
          </a:xfrm>
          <a:custGeom>
            <a:avLst/>
            <a:gdLst/>
            <a:ahLst/>
            <a:cxnLst/>
            <a:rect l="l" t="t" r="r" b="b"/>
            <a:pathLst>
              <a:path w="125094" h="125094">
                <a:moveTo>
                  <a:pt x="124968" y="0"/>
                </a:moveTo>
                <a:lnTo>
                  <a:pt x="0" y="0"/>
                </a:lnTo>
                <a:lnTo>
                  <a:pt x="62484" y="124968"/>
                </a:lnTo>
                <a:lnTo>
                  <a:pt x="124968" y="0"/>
                </a:lnTo>
                <a:close/>
              </a:path>
            </a:pathLst>
          </a:custGeom>
          <a:solidFill>
            <a:srgbClr val="000000"/>
          </a:solidFill>
        </p:spPr>
        <p:txBody>
          <a:bodyPr wrap="square" lIns="0" tIns="0" rIns="0" bIns="0" rtlCol="0"/>
          <a:lstStyle/>
          <a:p>
            <a:endParaRPr/>
          </a:p>
        </p:txBody>
      </p:sp>
      <p:sp>
        <p:nvSpPr>
          <p:cNvPr id="30" name="object 30"/>
          <p:cNvSpPr/>
          <p:nvPr/>
        </p:nvSpPr>
        <p:spPr>
          <a:xfrm>
            <a:off x="4710562" y="2572512"/>
            <a:ext cx="1323340" cy="337185"/>
          </a:xfrm>
          <a:custGeom>
            <a:avLst/>
            <a:gdLst/>
            <a:ahLst/>
            <a:cxnLst/>
            <a:rect l="l" t="t" r="r" b="b"/>
            <a:pathLst>
              <a:path w="1323339" h="337185">
                <a:moveTo>
                  <a:pt x="0" y="227075"/>
                </a:moveTo>
                <a:lnTo>
                  <a:pt x="0" y="0"/>
                </a:lnTo>
                <a:lnTo>
                  <a:pt x="1322831" y="0"/>
                </a:lnTo>
                <a:lnTo>
                  <a:pt x="1322831" y="336803"/>
                </a:lnTo>
              </a:path>
            </a:pathLst>
          </a:custGeom>
          <a:ln w="19993">
            <a:solidFill>
              <a:srgbClr val="000000"/>
            </a:solidFill>
            <a:prstDash val="lgDash"/>
          </a:ln>
        </p:spPr>
        <p:txBody>
          <a:bodyPr wrap="square" lIns="0" tIns="0" rIns="0" bIns="0" rtlCol="0"/>
          <a:lstStyle/>
          <a:p>
            <a:endParaRPr/>
          </a:p>
        </p:txBody>
      </p:sp>
      <p:sp>
        <p:nvSpPr>
          <p:cNvPr id="31" name="object 31"/>
          <p:cNvSpPr/>
          <p:nvPr/>
        </p:nvSpPr>
        <p:spPr>
          <a:xfrm>
            <a:off x="4649603" y="2784349"/>
            <a:ext cx="123825" cy="125095"/>
          </a:xfrm>
          <a:custGeom>
            <a:avLst/>
            <a:gdLst/>
            <a:ahLst/>
            <a:cxnLst/>
            <a:rect l="l" t="t" r="r" b="b"/>
            <a:pathLst>
              <a:path w="123825" h="125094">
                <a:moveTo>
                  <a:pt x="123444" y="0"/>
                </a:moveTo>
                <a:lnTo>
                  <a:pt x="0" y="0"/>
                </a:lnTo>
                <a:lnTo>
                  <a:pt x="60960" y="124968"/>
                </a:lnTo>
                <a:lnTo>
                  <a:pt x="123444" y="0"/>
                </a:lnTo>
                <a:close/>
              </a:path>
            </a:pathLst>
          </a:custGeom>
          <a:solidFill>
            <a:srgbClr val="000000"/>
          </a:solidFill>
        </p:spPr>
        <p:txBody>
          <a:bodyPr wrap="square" lIns="0" tIns="0" rIns="0" bIns="0" rtlCol="0"/>
          <a:lstStyle/>
          <a:p>
            <a:endParaRPr/>
          </a:p>
        </p:txBody>
      </p:sp>
      <p:sp>
        <p:nvSpPr>
          <p:cNvPr id="32" name="object 32"/>
          <p:cNvSpPr/>
          <p:nvPr/>
        </p:nvSpPr>
        <p:spPr>
          <a:xfrm>
            <a:off x="6505833" y="2572512"/>
            <a:ext cx="1417320" cy="337185"/>
          </a:xfrm>
          <a:custGeom>
            <a:avLst/>
            <a:gdLst/>
            <a:ahLst/>
            <a:cxnLst/>
            <a:rect l="l" t="t" r="r" b="b"/>
            <a:pathLst>
              <a:path w="1417320" h="337185">
                <a:moveTo>
                  <a:pt x="0" y="227075"/>
                </a:moveTo>
                <a:lnTo>
                  <a:pt x="0" y="0"/>
                </a:lnTo>
                <a:lnTo>
                  <a:pt x="1417319" y="0"/>
                </a:lnTo>
                <a:lnTo>
                  <a:pt x="1417319" y="336803"/>
                </a:lnTo>
              </a:path>
            </a:pathLst>
          </a:custGeom>
          <a:ln w="19993">
            <a:solidFill>
              <a:srgbClr val="000000"/>
            </a:solidFill>
            <a:prstDash val="lgDash"/>
          </a:ln>
        </p:spPr>
        <p:txBody>
          <a:bodyPr wrap="square" lIns="0" tIns="0" rIns="0" bIns="0" rtlCol="0"/>
          <a:lstStyle/>
          <a:p>
            <a:endParaRPr/>
          </a:p>
        </p:txBody>
      </p:sp>
      <p:sp>
        <p:nvSpPr>
          <p:cNvPr id="33" name="object 33"/>
          <p:cNvSpPr/>
          <p:nvPr/>
        </p:nvSpPr>
        <p:spPr>
          <a:xfrm>
            <a:off x="6443350" y="2784349"/>
            <a:ext cx="125095" cy="125095"/>
          </a:xfrm>
          <a:custGeom>
            <a:avLst/>
            <a:gdLst/>
            <a:ahLst/>
            <a:cxnLst/>
            <a:rect l="l" t="t" r="r" b="b"/>
            <a:pathLst>
              <a:path w="125095" h="125094">
                <a:moveTo>
                  <a:pt x="124968" y="0"/>
                </a:moveTo>
                <a:lnTo>
                  <a:pt x="0" y="0"/>
                </a:lnTo>
                <a:lnTo>
                  <a:pt x="62484" y="124968"/>
                </a:lnTo>
                <a:lnTo>
                  <a:pt x="124968" y="0"/>
                </a:lnTo>
                <a:close/>
              </a:path>
            </a:pathLst>
          </a:custGeom>
          <a:solidFill>
            <a:srgbClr val="000000"/>
          </a:solidFill>
        </p:spPr>
        <p:txBody>
          <a:bodyPr wrap="square" lIns="0" tIns="0" rIns="0" bIns="0" rtlCol="0"/>
          <a:lstStyle/>
          <a:p>
            <a:endParaRPr/>
          </a:p>
        </p:txBody>
      </p:sp>
      <p:sp>
        <p:nvSpPr>
          <p:cNvPr id="34" name="object 34"/>
          <p:cNvSpPr/>
          <p:nvPr/>
        </p:nvSpPr>
        <p:spPr>
          <a:xfrm>
            <a:off x="4381376" y="3617978"/>
            <a:ext cx="3778250" cy="375285"/>
          </a:xfrm>
          <a:custGeom>
            <a:avLst/>
            <a:gdLst/>
            <a:ahLst/>
            <a:cxnLst/>
            <a:rect l="l" t="t" r="r" b="b"/>
            <a:pathLst>
              <a:path w="3778250" h="375285">
                <a:moveTo>
                  <a:pt x="0" y="109727"/>
                </a:moveTo>
                <a:lnTo>
                  <a:pt x="0" y="374903"/>
                </a:lnTo>
                <a:lnTo>
                  <a:pt x="3777995" y="374903"/>
                </a:lnTo>
                <a:lnTo>
                  <a:pt x="3777995" y="0"/>
                </a:lnTo>
              </a:path>
            </a:pathLst>
          </a:custGeom>
          <a:ln w="19993">
            <a:solidFill>
              <a:srgbClr val="000000"/>
            </a:solidFill>
            <a:prstDash val="lgDash"/>
          </a:ln>
        </p:spPr>
        <p:txBody>
          <a:bodyPr wrap="square" lIns="0" tIns="0" rIns="0" bIns="0" rtlCol="0"/>
          <a:lstStyle/>
          <a:p>
            <a:endParaRPr/>
          </a:p>
        </p:txBody>
      </p:sp>
      <p:sp>
        <p:nvSpPr>
          <p:cNvPr id="35" name="object 35"/>
          <p:cNvSpPr/>
          <p:nvPr/>
        </p:nvSpPr>
        <p:spPr>
          <a:xfrm>
            <a:off x="4318894" y="3617976"/>
            <a:ext cx="123825" cy="125095"/>
          </a:xfrm>
          <a:custGeom>
            <a:avLst/>
            <a:gdLst/>
            <a:ahLst/>
            <a:cxnLst/>
            <a:rect l="l" t="t" r="r" b="b"/>
            <a:pathLst>
              <a:path w="123825" h="125095">
                <a:moveTo>
                  <a:pt x="123444" y="124968"/>
                </a:moveTo>
                <a:lnTo>
                  <a:pt x="62484" y="0"/>
                </a:lnTo>
                <a:lnTo>
                  <a:pt x="0" y="124968"/>
                </a:lnTo>
                <a:lnTo>
                  <a:pt x="123444" y="124968"/>
                </a:lnTo>
                <a:close/>
              </a:path>
            </a:pathLst>
          </a:custGeom>
          <a:solidFill>
            <a:srgbClr val="000000"/>
          </a:solidFill>
        </p:spPr>
        <p:txBody>
          <a:bodyPr wrap="square" lIns="0" tIns="0" rIns="0" bIns="0" rtlCol="0"/>
          <a:lstStyle/>
          <a:p>
            <a:endParaRPr/>
          </a:p>
        </p:txBody>
      </p:sp>
      <p:sp>
        <p:nvSpPr>
          <p:cNvPr id="36" name="object 36"/>
          <p:cNvSpPr/>
          <p:nvPr/>
        </p:nvSpPr>
        <p:spPr>
          <a:xfrm>
            <a:off x="8890894" y="3258311"/>
            <a:ext cx="241300" cy="0"/>
          </a:xfrm>
          <a:custGeom>
            <a:avLst/>
            <a:gdLst/>
            <a:ahLst/>
            <a:cxnLst/>
            <a:rect l="l" t="t" r="r" b="b"/>
            <a:pathLst>
              <a:path w="241300">
                <a:moveTo>
                  <a:pt x="0" y="0"/>
                </a:moveTo>
                <a:lnTo>
                  <a:pt x="240791" y="0"/>
                </a:lnTo>
              </a:path>
            </a:pathLst>
          </a:custGeom>
          <a:ln w="35987">
            <a:solidFill>
              <a:srgbClr val="000000"/>
            </a:solidFill>
          </a:ln>
        </p:spPr>
        <p:txBody>
          <a:bodyPr wrap="square" lIns="0" tIns="0" rIns="0" bIns="0" rtlCol="0"/>
          <a:lstStyle/>
          <a:p>
            <a:endParaRPr/>
          </a:p>
        </p:txBody>
      </p:sp>
      <p:sp>
        <p:nvSpPr>
          <p:cNvPr id="37" name="object 37"/>
          <p:cNvSpPr/>
          <p:nvPr/>
        </p:nvSpPr>
        <p:spPr>
          <a:xfrm>
            <a:off x="9113398" y="3180588"/>
            <a:ext cx="155575" cy="157480"/>
          </a:xfrm>
          <a:custGeom>
            <a:avLst/>
            <a:gdLst/>
            <a:ahLst/>
            <a:cxnLst/>
            <a:rect l="l" t="t" r="r" b="b"/>
            <a:pathLst>
              <a:path w="155575" h="157479">
                <a:moveTo>
                  <a:pt x="155448" y="77724"/>
                </a:moveTo>
                <a:lnTo>
                  <a:pt x="0" y="0"/>
                </a:lnTo>
                <a:lnTo>
                  <a:pt x="0" y="156972"/>
                </a:lnTo>
                <a:lnTo>
                  <a:pt x="155448" y="77724"/>
                </a:lnTo>
                <a:close/>
              </a:path>
            </a:pathLst>
          </a:custGeom>
          <a:solidFill>
            <a:srgbClr val="000000"/>
          </a:solidFill>
        </p:spPr>
        <p:txBody>
          <a:bodyPr wrap="square" lIns="0" tIns="0" rIns="0" bIns="0" rtlCol="0"/>
          <a:lstStyle/>
          <a:p>
            <a:endParaRPr/>
          </a:p>
        </p:txBody>
      </p:sp>
      <p:sp>
        <p:nvSpPr>
          <p:cNvPr id="38" name="object 38"/>
          <p:cNvSpPr/>
          <p:nvPr/>
        </p:nvSpPr>
        <p:spPr>
          <a:xfrm>
            <a:off x="9268848" y="3093720"/>
            <a:ext cx="330835" cy="330835"/>
          </a:xfrm>
          <a:custGeom>
            <a:avLst/>
            <a:gdLst/>
            <a:ahLst/>
            <a:cxnLst/>
            <a:rect l="l" t="t" r="r" b="b"/>
            <a:pathLst>
              <a:path w="330834" h="330835">
                <a:moveTo>
                  <a:pt x="330708" y="164592"/>
                </a:moveTo>
                <a:lnTo>
                  <a:pt x="324753" y="120650"/>
                </a:lnTo>
                <a:lnTo>
                  <a:pt x="307960" y="81280"/>
                </a:lnTo>
                <a:lnTo>
                  <a:pt x="281940" y="48006"/>
                </a:lnTo>
                <a:lnTo>
                  <a:pt x="248299" y="22352"/>
                </a:lnTo>
                <a:lnTo>
                  <a:pt x="208646" y="5842"/>
                </a:lnTo>
                <a:lnTo>
                  <a:pt x="164592" y="0"/>
                </a:lnTo>
                <a:lnTo>
                  <a:pt x="121179" y="5842"/>
                </a:lnTo>
                <a:lnTo>
                  <a:pt x="81957" y="22352"/>
                </a:lnTo>
                <a:lnTo>
                  <a:pt x="48577" y="48006"/>
                </a:lnTo>
                <a:lnTo>
                  <a:pt x="22690" y="81280"/>
                </a:lnTo>
                <a:lnTo>
                  <a:pt x="5947" y="120650"/>
                </a:lnTo>
                <a:lnTo>
                  <a:pt x="0" y="164592"/>
                </a:lnTo>
                <a:lnTo>
                  <a:pt x="5947" y="208646"/>
                </a:lnTo>
                <a:lnTo>
                  <a:pt x="22690" y="248299"/>
                </a:lnTo>
                <a:lnTo>
                  <a:pt x="48577" y="281940"/>
                </a:lnTo>
                <a:lnTo>
                  <a:pt x="81957" y="307960"/>
                </a:lnTo>
                <a:lnTo>
                  <a:pt x="121179" y="324753"/>
                </a:lnTo>
                <a:lnTo>
                  <a:pt x="164592" y="330708"/>
                </a:lnTo>
                <a:lnTo>
                  <a:pt x="208646" y="324753"/>
                </a:lnTo>
                <a:lnTo>
                  <a:pt x="248299" y="307960"/>
                </a:lnTo>
                <a:lnTo>
                  <a:pt x="281940" y="281940"/>
                </a:lnTo>
                <a:lnTo>
                  <a:pt x="307960" y="248299"/>
                </a:lnTo>
                <a:lnTo>
                  <a:pt x="324753" y="208646"/>
                </a:lnTo>
                <a:lnTo>
                  <a:pt x="330708" y="164592"/>
                </a:lnTo>
                <a:close/>
              </a:path>
            </a:pathLst>
          </a:custGeom>
          <a:solidFill>
            <a:srgbClr val="E8EEF7"/>
          </a:solidFill>
        </p:spPr>
        <p:txBody>
          <a:bodyPr wrap="square" lIns="0" tIns="0" rIns="0" bIns="0" rtlCol="0"/>
          <a:lstStyle/>
          <a:p>
            <a:endParaRPr/>
          </a:p>
        </p:txBody>
      </p:sp>
      <p:sp>
        <p:nvSpPr>
          <p:cNvPr id="39" name="object 39"/>
          <p:cNvSpPr/>
          <p:nvPr/>
        </p:nvSpPr>
        <p:spPr>
          <a:xfrm>
            <a:off x="9268846" y="3093719"/>
            <a:ext cx="330835" cy="330835"/>
          </a:xfrm>
          <a:custGeom>
            <a:avLst/>
            <a:gdLst/>
            <a:ahLst/>
            <a:cxnLst/>
            <a:rect l="l" t="t" r="r" b="b"/>
            <a:pathLst>
              <a:path w="330834" h="330835">
                <a:moveTo>
                  <a:pt x="0" y="164591"/>
                </a:moveTo>
                <a:lnTo>
                  <a:pt x="5947" y="120649"/>
                </a:lnTo>
                <a:lnTo>
                  <a:pt x="22690" y="81279"/>
                </a:lnTo>
                <a:lnTo>
                  <a:pt x="48577" y="48005"/>
                </a:lnTo>
                <a:lnTo>
                  <a:pt x="81957" y="22351"/>
                </a:lnTo>
                <a:lnTo>
                  <a:pt x="121179" y="5841"/>
                </a:lnTo>
                <a:lnTo>
                  <a:pt x="164591" y="0"/>
                </a:lnTo>
                <a:lnTo>
                  <a:pt x="208646" y="5841"/>
                </a:lnTo>
                <a:lnTo>
                  <a:pt x="248299" y="22351"/>
                </a:lnTo>
                <a:lnTo>
                  <a:pt x="281939" y="48005"/>
                </a:lnTo>
                <a:lnTo>
                  <a:pt x="307960" y="81279"/>
                </a:lnTo>
                <a:lnTo>
                  <a:pt x="324753" y="120649"/>
                </a:lnTo>
                <a:lnTo>
                  <a:pt x="330707" y="164591"/>
                </a:lnTo>
                <a:lnTo>
                  <a:pt x="324753" y="208646"/>
                </a:lnTo>
                <a:lnTo>
                  <a:pt x="307960" y="248299"/>
                </a:lnTo>
                <a:lnTo>
                  <a:pt x="281939" y="281939"/>
                </a:lnTo>
                <a:lnTo>
                  <a:pt x="248299" y="307960"/>
                </a:lnTo>
                <a:lnTo>
                  <a:pt x="208646" y="324753"/>
                </a:lnTo>
                <a:lnTo>
                  <a:pt x="164591" y="330707"/>
                </a:lnTo>
                <a:lnTo>
                  <a:pt x="121179" y="324753"/>
                </a:lnTo>
                <a:lnTo>
                  <a:pt x="81957" y="307960"/>
                </a:lnTo>
                <a:lnTo>
                  <a:pt x="48577" y="281939"/>
                </a:lnTo>
                <a:lnTo>
                  <a:pt x="22690" y="248299"/>
                </a:lnTo>
                <a:lnTo>
                  <a:pt x="5947" y="208646"/>
                </a:lnTo>
                <a:lnTo>
                  <a:pt x="0" y="164591"/>
                </a:lnTo>
                <a:close/>
              </a:path>
            </a:pathLst>
          </a:custGeom>
          <a:ln w="3998">
            <a:solidFill>
              <a:srgbClr val="000000"/>
            </a:solidFill>
          </a:ln>
        </p:spPr>
        <p:txBody>
          <a:bodyPr wrap="square" lIns="0" tIns="0" rIns="0" bIns="0" rtlCol="0"/>
          <a:lstStyle/>
          <a:p>
            <a:endParaRPr/>
          </a:p>
        </p:txBody>
      </p:sp>
      <p:sp>
        <p:nvSpPr>
          <p:cNvPr id="40" name="object 40"/>
          <p:cNvSpPr/>
          <p:nvPr/>
        </p:nvSpPr>
        <p:spPr>
          <a:xfrm>
            <a:off x="9314091" y="3138965"/>
            <a:ext cx="240218" cy="240218"/>
          </a:xfrm>
          <a:prstGeom prst="rect">
            <a:avLst/>
          </a:prstGeom>
          <a:blipFill>
            <a:blip r:embed="rId11" cstate="print"/>
            <a:stretch>
              <a:fillRect/>
            </a:stretch>
          </a:blipFill>
        </p:spPr>
        <p:txBody>
          <a:bodyPr wrap="square" lIns="0" tIns="0" rIns="0" bIns="0" rtlCol="0"/>
          <a:lstStyle/>
          <a:p>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Times New Roman" pitchFamily="18" charset="0"/>
              </a:defRPr>
            </a:lvl1pPr>
            <a:lvl2pPr marL="847260" indent="-325869" eaLnBrk="0" hangingPunct="0">
              <a:defRPr>
                <a:solidFill>
                  <a:schemeClr val="tx1"/>
                </a:solidFill>
                <a:latin typeface="Times New Roman" pitchFamily="18" charset="0"/>
                <a:cs typeface="Times New Roman" pitchFamily="18" charset="0"/>
              </a:defRPr>
            </a:lvl2pPr>
            <a:lvl3pPr marL="1303477" indent="-260695" eaLnBrk="0" hangingPunct="0">
              <a:defRPr>
                <a:solidFill>
                  <a:schemeClr val="tx1"/>
                </a:solidFill>
                <a:latin typeface="Times New Roman" pitchFamily="18" charset="0"/>
                <a:cs typeface="Times New Roman" pitchFamily="18" charset="0"/>
              </a:defRPr>
            </a:lvl3pPr>
            <a:lvl4pPr marL="1824868" indent="-260695" eaLnBrk="0" hangingPunct="0">
              <a:defRPr>
                <a:solidFill>
                  <a:schemeClr val="tx1"/>
                </a:solidFill>
                <a:latin typeface="Times New Roman" pitchFamily="18" charset="0"/>
                <a:cs typeface="Times New Roman" pitchFamily="18" charset="0"/>
              </a:defRPr>
            </a:lvl4pPr>
            <a:lvl5pPr marL="2346259" indent="-260695" eaLnBrk="0" hangingPunct="0">
              <a:defRPr>
                <a:solidFill>
                  <a:schemeClr val="tx1"/>
                </a:solidFill>
                <a:latin typeface="Times New Roman" pitchFamily="18" charset="0"/>
                <a:cs typeface="Times New Roman" pitchFamily="18" charset="0"/>
              </a:defRPr>
            </a:lvl5pPr>
            <a:lvl6pPr marL="2867650"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6pPr>
            <a:lvl7pPr marL="3389041"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7pPr>
            <a:lvl8pPr marL="391043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8pPr>
            <a:lvl9pPr marL="443182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fld id="{04B93865-E6EB-4912-BDF3-5ED3B44FED4D}" type="slidenum">
              <a:rPr lang="ar-SA" smtClean="0"/>
              <a:pPr eaLnBrk="1" hangingPunct="1"/>
              <a:t>90</a:t>
            </a:fld>
            <a:endParaRPr lang="en-US" smtClean="0"/>
          </a:p>
        </p:txBody>
      </p:sp>
      <p:sp>
        <p:nvSpPr>
          <p:cNvPr id="29701" name="Rectangle 3"/>
          <p:cNvSpPr>
            <a:spLocks noGrp="1" noChangeArrowheads="1"/>
          </p:cNvSpPr>
          <p:nvPr>
            <p:ph type="body" idx="4294967295"/>
          </p:nvPr>
        </p:nvSpPr>
        <p:spPr>
          <a:xfrm>
            <a:off x="927100" y="2183765"/>
            <a:ext cx="8928100" cy="1477328"/>
          </a:xfrm>
        </p:spPr>
        <p:txBody>
          <a:bodyPr/>
          <a:lstStyle/>
          <a:p>
            <a:pPr algn="just" eaLnBrk="1" hangingPunct="1">
              <a:spcBef>
                <a:spcPts val="600"/>
              </a:spcBef>
              <a:spcAft>
                <a:spcPts val="600"/>
              </a:spcAft>
              <a:buFontTx/>
              <a:buNone/>
            </a:pPr>
            <a:r>
              <a:rPr lang="en-US" sz="3200" b="1" smtClean="0">
                <a:latin typeface="Times New Roman" pitchFamily="18" charset="0"/>
                <a:cs typeface="Times New Roman" pitchFamily="18" charset="0"/>
              </a:rPr>
              <a:t>Xác </a:t>
            </a:r>
            <a:r>
              <a:rPr lang="en-US" sz="3200" b="1">
                <a:latin typeface="Times New Roman" pitchFamily="18" charset="0"/>
                <a:cs typeface="Times New Roman" pitchFamily="18" charset="0"/>
              </a:rPr>
              <a:t>định lớp control theo nguyên tắc: </a:t>
            </a:r>
            <a:r>
              <a:rPr lang="en-US" sz="3200">
                <a:latin typeface="Times New Roman" pitchFamily="18" charset="0"/>
                <a:cs typeface="Times New Roman" pitchFamily="18" charset="0"/>
              </a:rPr>
              <a:t>Mỗi một UC có ít nhất một lớp Control đảm nhận nghiệp vụ của UC</a:t>
            </a:r>
          </a:p>
        </p:txBody>
      </p:sp>
      <p:pic>
        <p:nvPicPr>
          <p:cNvPr id="297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3598774"/>
            <a:ext cx="8437760" cy="30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29703" name="Straight Arrow Connector 9"/>
          <p:cNvCxnSpPr>
            <a:cxnSpLocks noChangeShapeType="1"/>
          </p:cNvCxnSpPr>
          <p:nvPr/>
        </p:nvCxnSpPr>
        <p:spPr bwMode="auto">
          <a:xfrm rot="10800000" flipV="1">
            <a:off x="3592315" y="5196844"/>
            <a:ext cx="2923976" cy="785386"/>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pic>
        <p:nvPicPr>
          <p:cNvPr id="297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471" y="5352521"/>
            <a:ext cx="2604659" cy="173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2"/>
          <p:cNvSpPr txBox="1">
            <a:spLocks noChangeArrowheads="1"/>
          </p:cNvSpPr>
          <p:nvPr/>
        </p:nvSpPr>
        <p:spPr>
          <a:xfrm>
            <a:off x="774700" y="671513"/>
            <a:ext cx="8010525" cy="492443"/>
          </a:xfrm>
          <a:prstGeom prst="rect">
            <a:avLst/>
          </a:prstGeom>
        </p:spPr>
        <p:txBody>
          <a:bodyPr wrap="square" lIns="0" tIns="0" rIns="0" bIns="0">
            <a:spAutoFit/>
          </a:bodyPr>
          <a:lstStyle>
            <a:lvl1pPr>
              <a:defRPr sz="4000" b="1" i="0">
                <a:solidFill>
                  <a:srgbClr val="000099"/>
                </a:solidFill>
                <a:latin typeface="Arial"/>
                <a:ea typeface="+mj-ea"/>
                <a:cs typeface="Arial"/>
              </a:defRPr>
            </a:lvl1pPr>
          </a:lstStyle>
          <a:p>
            <a:r>
              <a:rPr lang="en-US" sz="3200" smtClean="0"/>
              <a:t>Phân tích UC – Xây dựng biểu đồ lớp</a:t>
            </a:r>
            <a:endParaRPr lang="en-US" sz="3200"/>
          </a:p>
        </p:txBody>
      </p:sp>
    </p:spTree>
    <p:extLst>
      <p:ext uri="{BB962C8B-B14F-4D97-AF65-F5344CB8AC3E}">
        <p14:creationId xmlns:p14="http://schemas.microsoft.com/office/powerpoint/2010/main" val="12664642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Times New Roman" pitchFamily="18" charset="0"/>
              </a:defRPr>
            </a:lvl1pPr>
            <a:lvl2pPr marL="847260" indent="-325869" eaLnBrk="0" hangingPunct="0">
              <a:defRPr>
                <a:solidFill>
                  <a:schemeClr val="tx1"/>
                </a:solidFill>
                <a:latin typeface="Times New Roman" pitchFamily="18" charset="0"/>
                <a:cs typeface="Times New Roman" pitchFamily="18" charset="0"/>
              </a:defRPr>
            </a:lvl2pPr>
            <a:lvl3pPr marL="1303477" indent="-260695" eaLnBrk="0" hangingPunct="0">
              <a:defRPr>
                <a:solidFill>
                  <a:schemeClr val="tx1"/>
                </a:solidFill>
                <a:latin typeface="Times New Roman" pitchFamily="18" charset="0"/>
                <a:cs typeface="Times New Roman" pitchFamily="18" charset="0"/>
              </a:defRPr>
            </a:lvl3pPr>
            <a:lvl4pPr marL="1824868" indent="-260695" eaLnBrk="0" hangingPunct="0">
              <a:defRPr>
                <a:solidFill>
                  <a:schemeClr val="tx1"/>
                </a:solidFill>
                <a:latin typeface="Times New Roman" pitchFamily="18" charset="0"/>
                <a:cs typeface="Times New Roman" pitchFamily="18" charset="0"/>
              </a:defRPr>
            </a:lvl4pPr>
            <a:lvl5pPr marL="2346259" indent="-260695" eaLnBrk="0" hangingPunct="0">
              <a:defRPr>
                <a:solidFill>
                  <a:schemeClr val="tx1"/>
                </a:solidFill>
                <a:latin typeface="Times New Roman" pitchFamily="18" charset="0"/>
                <a:cs typeface="Times New Roman" pitchFamily="18" charset="0"/>
              </a:defRPr>
            </a:lvl5pPr>
            <a:lvl6pPr marL="2867650"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6pPr>
            <a:lvl7pPr marL="3389041"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7pPr>
            <a:lvl8pPr marL="391043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8pPr>
            <a:lvl9pPr marL="443182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r>
              <a:rPr lang="en-US" smtClean="0"/>
              <a:t>UML Class Diagrams</a:t>
            </a:r>
          </a:p>
        </p:txBody>
      </p:sp>
      <p:sp>
        <p:nvSpPr>
          <p:cNvPr id="30723" name="Slide Number Placeholder 5"/>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Times New Roman" pitchFamily="18" charset="0"/>
              </a:defRPr>
            </a:lvl1pPr>
            <a:lvl2pPr marL="847260" indent="-325869" eaLnBrk="0" hangingPunct="0">
              <a:defRPr>
                <a:solidFill>
                  <a:schemeClr val="tx1"/>
                </a:solidFill>
                <a:latin typeface="Times New Roman" pitchFamily="18" charset="0"/>
                <a:cs typeface="Times New Roman" pitchFamily="18" charset="0"/>
              </a:defRPr>
            </a:lvl2pPr>
            <a:lvl3pPr marL="1303477" indent="-260695" eaLnBrk="0" hangingPunct="0">
              <a:defRPr>
                <a:solidFill>
                  <a:schemeClr val="tx1"/>
                </a:solidFill>
                <a:latin typeface="Times New Roman" pitchFamily="18" charset="0"/>
                <a:cs typeface="Times New Roman" pitchFamily="18" charset="0"/>
              </a:defRPr>
            </a:lvl3pPr>
            <a:lvl4pPr marL="1824868" indent="-260695" eaLnBrk="0" hangingPunct="0">
              <a:defRPr>
                <a:solidFill>
                  <a:schemeClr val="tx1"/>
                </a:solidFill>
                <a:latin typeface="Times New Roman" pitchFamily="18" charset="0"/>
                <a:cs typeface="Times New Roman" pitchFamily="18" charset="0"/>
              </a:defRPr>
            </a:lvl4pPr>
            <a:lvl5pPr marL="2346259" indent="-260695" eaLnBrk="0" hangingPunct="0">
              <a:defRPr>
                <a:solidFill>
                  <a:schemeClr val="tx1"/>
                </a:solidFill>
                <a:latin typeface="Times New Roman" pitchFamily="18" charset="0"/>
                <a:cs typeface="Times New Roman" pitchFamily="18" charset="0"/>
              </a:defRPr>
            </a:lvl5pPr>
            <a:lvl6pPr marL="2867650"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6pPr>
            <a:lvl7pPr marL="3389041"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7pPr>
            <a:lvl8pPr marL="391043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8pPr>
            <a:lvl9pPr marL="443182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fld id="{D0529427-629A-41BD-9096-1F7237102396}" type="slidenum">
              <a:rPr lang="ar-SA" smtClean="0"/>
              <a:pPr eaLnBrk="1" hangingPunct="1"/>
              <a:t>91</a:t>
            </a:fld>
            <a:endParaRPr lang="en-US" smtClean="0"/>
          </a:p>
        </p:txBody>
      </p:sp>
      <p:sp>
        <p:nvSpPr>
          <p:cNvPr id="30725" name="Rectangle 3"/>
          <p:cNvSpPr>
            <a:spLocks noGrp="1" noChangeArrowheads="1"/>
          </p:cNvSpPr>
          <p:nvPr>
            <p:ph type="body" idx="4294967295"/>
          </p:nvPr>
        </p:nvSpPr>
        <p:spPr>
          <a:xfrm>
            <a:off x="927100" y="1763713"/>
            <a:ext cx="8696325" cy="1477328"/>
          </a:xfrm>
        </p:spPr>
        <p:txBody>
          <a:bodyPr/>
          <a:lstStyle/>
          <a:p>
            <a:pPr algn="just" eaLnBrk="1" hangingPunct="1">
              <a:spcBef>
                <a:spcPts val="600"/>
              </a:spcBef>
              <a:spcAft>
                <a:spcPts val="600"/>
              </a:spcAft>
              <a:buFontTx/>
              <a:buNone/>
            </a:pPr>
            <a:r>
              <a:rPr lang="en-US" sz="3200" b="1" smtClean="0">
                <a:latin typeface="Times New Roman" pitchFamily="18" charset="0"/>
                <a:cs typeface="Times New Roman" pitchFamily="18" charset="0"/>
              </a:rPr>
              <a:t>Xác </a:t>
            </a:r>
            <a:r>
              <a:rPr lang="en-US" sz="3200" b="1">
                <a:latin typeface="Times New Roman" pitchFamily="18" charset="0"/>
                <a:cs typeface="Times New Roman" pitchFamily="18" charset="0"/>
              </a:rPr>
              <a:t>định lớp Entity theo nguyên tắc: </a:t>
            </a:r>
            <a:r>
              <a:rPr lang="en-US" sz="3200">
                <a:latin typeface="Times New Roman" pitchFamily="18" charset="0"/>
                <a:cs typeface="Times New Roman" pitchFamily="18" charset="0"/>
              </a:rPr>
              <a:t>Đọc kịch bản UC xác định các danh từ, loại bỏ các danh từ lặp, loại bỏ danh từ là thuộc tính, loại bỏ danh từ là Actor</a:t>
            </a:r>
          </a:p>
        </p:txBody>
      </p:sp>
      <p:cxnSp>
        <p:nvCxnSpPr>
          <p:cNvPr id="30726" name="Straight Arrow Connector 9"/>
          <p:cNvCxnSpPr>
            <a:cxnSpLocks noChangeShapeType="1"/>
          </p:cNvCxnSpPr>
          <p:nvPr/>
        </p:nvCxnSpPr>
        <p:spPr bwMode="auto">
          <a:xfrm rot="10800000" flipV="1">
            <a:off x="4093568" y="4565385"/>
            <a:ext cx="1169591" cy="1023277"/>
          </a:xfrm>
          <a:prstGeom prst="straightConnector1">
            <a:avLst/>
          </a:prstGeom>
          <a:noFill/>
          <a:ln w="22225" algn="ctr">
            <a:solidFill>
              <a:srgbClr val="FF0000"/>
            </a:solidFill>
            <a:round/>
            <a:headEnd/>
            <a:tailEnd type="arrow" w="med" len="med"/>
          </a:ln>
          <a:extLst>
            <a:ext uri="{909E8E84-426E-40DD-AFC4-6F175D3DCCD1}">
              <a14:hiddenFill xmlns:a14="http://schemas.microsoft.com/office/drawing/2010/main">
                <a:noFill/>
              </a14:hiddenFill>
            </a:ext>
          </a:extLst>
        </p:spPr>
      </p:cxnSp>
      <p:pic>
        <p:nvPicPr>
          <p:cNvPr id="307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760" y="4801526"/>
            <a:ext cx="5263158" cy="210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315" y="3305969"/>
            <a:ext cx="3091060" cy="133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2"/>
          <p:cNvSpPr txBox="1">
            <a:spLocks noChangeArrowheads="1"/>
          </p:cNvSpPr>
          <p:nvPr/>
        </p:nvSpPr>
        <p:spPr>
          <a:xfrm>
            <a:off x="774700" y="671513"/>
            <a:ext cx="8010525" cy="492443"/>
          </a:xfrm>
          <a:prstGeom prst="rect">
            <a:avLst/>
          </a:prstGeom>
        </p:spPr>
        <p:txBody>
          <a:bodyPr wrap="square" lIns="0" tIns="0" rIns="0" bIns="0">
            <a:spAutoFit/>
          </a:bodyPr>
          <a:lstStyle>
            <a:lvl1pPr>
              <a:defRPr sz="4000" b="1" i="0">
                <a:solidFill>
                  <a:srgbClr val="000099"/>
                </a:solidFill>
                <a:latin typeface="Arial"/>
                <a:ea typeface="+mj-ea"/>
                <a:cs typeface="Arial"/>
              </a:defRPr>
            </a:lvl1pPr>
          </a:lstStyle>
          <a:p>
            <a:r>
              <a:rPr lang="en-US" sz="3200" smtClean="0"/>
              <a:t>Phân tích UC – Xây dựng biểu đồ lớp</a:t>
            </a:r>
            <a:endParaRPr lang="en-US" sz="3200"/>
          </a:p>
        </p:txBody>
      </p:sp>
    </p:spTree>
    <p:extLst>
      <p:ext uri="{BB962C8B-B14F-4D97-AF65-F5344CB8AC3E}">
        <p14:creationId xmlns:p14="http://schemas.microsoft.com/office/powerpoint/2010/main" val="30530431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7"/>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Times New Roman" pitchFamily="18" charset="0"/>
              </a:defRPr>
            </a:lvl1pPr>
            <a:lvl2pPr marL="847260" indent="-325869" eaLnBrk="0" hangingPunct="0">
              <a:defRPr>
                <a:solidFill>
                  <a:schemeClr val="tx1"/>
                </a:solidFill>
                <a:latin typeface="Times New Roman" pitchFamily="18" charset="0"/>
                <a:cs typeface="Times New Roman" pitchFamily="18" charset="0"/>
              </a:defRPr>
            </a:lvl2pPr>
            <a:lvl3pPr marL="1303477" indent="-260695" eaLnBrk="0" hangingPunct="0">
              <a:defRPr>
                <a:solidFill>
                  <a:schemeClr val="tx1"/>
                </a:solidFill>
                <a:latin typeface="Times New Roman" pitchFamily="18" charset="0"/>
                <a:cs typeface="Times New Roman" pitchFamily="18" charset="0"/>
              </a:defRPr>
            </a:lvl3pPr>
            <a:lvl4pPr marL="1824868" indent="-260695" eaLnBrk="0" hangingPunct="0">
              <a:defRPr>
                <a:solidFill>
                  <a:schemeClr val="tx1"/>
                </a:solidFill>
                <a:latin typeface="Times New Roman" pitchFamily="18" charset="0"/>
                <a:cs typeface="Times New Roman" pitchFamily="18" charset="0"/>
              </a:defRPr>
            </a:lvl4pPr>
            <a:lvl5pPr marL="2346259" indent="-260695" eaLnBrk="0" hangingPunct="0">
              <a:defRPr>
                <a:solidFill>
                  <a:schemeClr val="tx1"/>
                </a:solidFill>
                <a:latin typeface="Times New Roman" pitchFamily="18" charset="0"/>
                <a:cs typeface="Times New Roman" pitchFamily="18" charset="0"/>
              </a:defRPr>
            </a:lvl5pPr>
            <a:lvl6pPr marL="2867650"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6pPr>
            <a:lvl7pPr marL="3389041"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7pPr>
            <a:lvl8pPr marL="391043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8pPr>
            <a:lvl9pPr marL="4431822" indent="-260695" algn="ctr" eaLnBrk="0" fontAlgn="base" hangingPunct="0">
              <a:spcBef>
                <a:spcPct val="0"/>
              </a:spcBef>
              <a:spcAft>
                <a:spcPct val="0"/>
              </a:spcAft>
              <a:defRPr>
                <a:solidFill>
                  <a:schemeClr val="tx1"/>
                </a:solidFill>
                <a:latin typeface="Times New Roman" pitchFamily="18" charset="0"/>
                <a:cs typeface="Times New Roman" pitchFamily="18" charset="0"/>
              </a:defRPr>
            </a:lvl9pPr>
          </a:lstStyle>
          <a:p>
            <a:pPr eaLnBrk="1" hangingPunct="1"/>
            <a:fld id="{ACA8493D-2AB9-4BFB-85C1-EA83FA371197}" type="slidenum">
              <a:rPr lang="ar-SA" smtClean="0"/>
              <a:pPr eaLnBrk="1" hangingPunct="1"/>
              <a:t>92</a:t>
            </a:fld>
            <a:endParaRPr lang="en-US" smtClean="0"/>
          </a:p>
        </p:txBody>
      </p:sp>
      <p:sp>
        <p:nvSpPr>
          <p:cNvPr id="31748" name="Rectangle 2"/>
          <p:cNvSpPr>
            <a:spLocks noGrp="1" noChangeArrowheads="1"/>
          </p:cNvSpPr>
          <p:nvPr>
            <p:ph type="title" idx="4294967295"/>
          </p:nvPr>
        </p:nvSpPr>
        <p:spPr>
          <a:xfrm>
            <a:off x="1069975" y="671513"/>
            <a:ext cx="7553325" cy="492443"/>
          </a:xfrm>
        </p:spPr>
        <p:txBody>
          <a:bodyPr/>
          <a:lstStyle/>
          <a:p>
            <a:pPr eaLnBrk="1" hangingPunct="1"/>
            <a:r>
              <a:rPr lang="en-US" sz="3200"/>
              <a:t>Phân tích UC – Xây dựng biểu đồ lớp</a:t>
            </a:r>
          </a:p>
        </p:txBody>
      </p:sp>
      <p:sp>
        <p:nvSpPr>
          <p:cNvPr id="31749" name="Rectangle 3"/>
          <p:cNvSpPr>
            <a:spLocks noGrp="1" noChangeArrowheads="1"/>
          </p:cNvSpPr>
          <p:nvPr>
            <p:ph type="body" idx="4294967295"/>
          </p:nvPr>
        </p:nvSpPr>
        <p:spPr>
          <a:xfrm>
            <a:off x="914400" y="1763713"/>
            <a:ext cx="7708900" cy="344710"/>
          </a:xfrm>
        </p:spPr>
        <p:txBody>
          <a:bodyPr/>
          <a:lstStyle/>
          <a:p>
            <a:pPr eaLnBrk="1" hangingPunct="1">
              <a:lnSpc>
                <a:spcPct val="80000"/>
              </a:lnSpc>
            </a:pPr>
            <a:r>
              <a:rPr lang="en-US" sz="2800" b="1"/>
              <a:t>Biểu đồ lớp phân tích </a:t>
            </a:r>
            <a:r>
              <a:rPr lang="en-US" sz="2800" b="1"/>
              <a:t>UC </a:t>
            </a:r>
            <a:r>
              <a:rPr lang="en-US" sz="2800" b="1" smtClean="0"/>
              <a:t>QuanLySach</a:t>
            </a:r>
            <a:endParaRPr lang="en-US" sz="2800" b="1"/>
          </a:p>
        </p:txBody>
      </p:sp>
      <p:pic>
        <p:nvPicPr>
          <p:cNvPr id="317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966" y="2169583"/>
            <a:ext cx="8187134" cy="5037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823738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231900" y="3549650"/>
            <a:ext cx="8375127" cy="615553"/>
          </a:xfrm>
        </p:spPr>
        <p:txBody>
          <a:bodyPr/>
          <a:lstStyle/>
          <a:p>
            <a:pPr algn="ctr" eaLnBrk="1" hangingPunct="1"/>
            <a:r>
              <a:rPr lang="en-US" smtClean="0"/>
              <a:t>THIẾT KẾ LỚP </a:t>
            </a:r>
            <a:r>
              <a:rPr lang="en-US" smtClean="0"/>
              <a:t>CHI </a:t>
            </a:r>
            <a:r>
              <a:rPr lang="en-US" smtClean="0"/>
              <a:t>TIẾT</a:t>
            </a:r>
            <a:endParaRPr lang="en-US" smtClean="0"/>
          </a:p>
        </p:txBody>
      </p:sp>
      <p:sp>
        <p:nvSpPr>
          <p:cNvPr id="3075" name="Rectangle 3"/>
          <p:cNvSpPr>
            <a:spLocks noGrp="1" noChangeArrowheads="1"/>
          </p:cNvSpPr>
          <p:nvPr>
            <p:ph type="body" idx="1"/>
          </p:nvPr>
        </p:nvSpPr>
        <p:spPr>
          <a:xfrm>
            <a:off x="662769" y="2067542"/>
            <a:ext cx="9356725" cy="984885"/>
          </a:xfrm>
        </p:spPr>
        <p:txBody>
          <a:bodyPr/>
          <a:lstStyle/>
          <a:p>
            <a:pPr eaLnBrk="1" hangingPunct="1">
              <a:buFont typeface="Wingdings" pitchFamily="2" charset="2"/>
              <a:buNone/>
            </a:pPr>
            <a:endParaRPr lang="en-US" smtClean="0"/>
          </a:p>
          <a:p>
            <a:pPr eaLnBrk="1" hangingPunct="1"/>
            <a:endParaRPr lang="en-US" smtClean="0"/>
          </a:p>
        </p:txBody>
      </p:sp>
    </p:spTree>
    <p:extLst>
      <p:ext uri="{BB962C8B-B14F-4D97-AF65-F5344CB8AC3E}">
        <p14:creationId xmlns:p14="http://schemas.microsoft.com/office/powerpoint/2010/main" val="32076815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59139" y="842264"/>
            <a:ext cx="7692762" cy="492443"/>
          </a:xfrm>
        </p:spPr>
        <p:txBody>
          <a:bodyPr/>
          <a:lstStyle/>
          <a:p>
            <a:pPr algn="l" eaLnBrk="1" hangingPunct="1"/>
            <a:r>
              <a:rPr lang="en-US" sz="3200"/>
              <a:t>XÁC ĐỊNH PHƯƠNG THỨC CHO LỚP</a:t>
            </a:r>
          </a:p>
        </p:txBody>
      </p:sp>
      <p:sp>
        <p:nvSpPr>
          <p:cNvPr id="4099" name="Rectangle 3"/>
          <p:cNvSpPr>
            <a:spLocks noGrp="1" noChangeArrowheads="1"/>
          </p:cNvSpPr>
          <p:nvPr>
            <p:ph type="body" idx="1"/>
          </p:nvPr>
        </p:nvSpPr>
        <p:spPr>
          <a:xfrm>
            <a:off x="1093844" y="3293517"/>
            <a:ext cx="8505712" cy="2846933"/>
          </a:xfrm>
        </p:spPr>
        <p:txBody>
          <a:bodyPr/>
          <a:lstStyle/>
          <a:p>
            <a:pPr marL="228600" lvl="1" algn="just">
              <a:spcBef>
                <a:spcPts val="600"/>
              </a:spcBef>
              <a:spcAft>
                <a:spcPts val="600"/>
              </a:spcAft>
            </a:pPr>
            <a:r>
              <a:rPr lang="en-US" sz="3200">
                <a:latin typeface="Times New Roman" pitchFamily="18" charset="0"/>
                <a:cs typeface="Times New Roman" pitchFamily="18" charset="0"/>
              </a:rPr>
              <a:t>Xác định phương thức dựa vào thông điệp đến trong biểu đồ tương tác </a:t>
            </a:r>
          </a:p>
          <a:p>
            <a:pPr marL="228600" lvl="1" algn="just">
              <a:spcBef>
                <a:spcPts val="600"/>
              </a:spcBef>
              <a:spcAft>
                <a:spcPts val="600"/>
              </a:spcAft>
            </a:pPr>
            <a:r>
              <a:rPr lang="en-US" sz="3200">
                <a:latin typeface="Times New Roman" pitchFamily="18" charset="0"/>
                <a:cs typeface="Times New Roman" pitchFamily="18" charset="0"/>
              </a:rPr>
              <a:t>Phương thức cần thiết chuyển đổi trạng thái</a:t>
            </a:r>
          </a:p>
          <a:p>
            <a:pPr marL="228600" lvl="1" algn="just">
              <a:spcBef>
                <a:spcPts val="600"/>
              </a:spcBef>
              <a:spcAft>
                <a:spcPts val="600"/>
              </a:spcAft>
            </a:pPr>
            <a:r>
              <a:rPr lang="en-US" sz="3200">
                <a:latin typeface="Times New Roman" pitchFamily="18" charset="0"/>
                <a:cs typeface="Times New Roman" pitchFamily="18" charset="0"/>
              </a:rPr>
              <a:t> Hàm tạo, hàm hủy nếu cần thiết </a:t>
            </a:r>
          </a:p>
          <a:p>
            <a:pPr algn="just" eaLnBrk="1" hangingPunct="1"/>
            <a:endParaRPr lang="en-US" smtClean="0"/>
          </a:p>
        </p:txBody>
      </p:sp>
    </p:spTree>
    <p:extLst>
      <p:ext uri="{BB962C8B-B14F-4D97-AF65-F5344CB8AC3E}">
        <p14:creationId xmlns:p14="http://schemas.microsoft.com/office/powerpoint/2010/main" val="26843185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59139" y="842264"/>
            <a:ext cx="7387962" cy="492443"/>
          </a:xfrm>
        </p:spPr>
        <p:txBody>
          <a:bodyPr/>
          <a:lstStyle/>
          <a:p>
            <a:pPr algn="l" eaLnBrk="1" hangingPunct="1"/>
            <a:r>
              <a:rPr lang="en-US" sz="3200"/>
              <a:t>XÁC ĐỊNH MỐI QUAN </a:t>
            </a:r>
            <a:r>
              <a:rPr lang="en-US" sz="3200"/>
              <a:t>HỆ </a:t>
            </a:r>
            <a:r>
              <a:rPr lang="en-US" sz="3200" smtClean="0"/>
              <a:t>GIỮA </a:t>
            </a:r>
            <a:r>
              <a:rPr lang="en-US" sz="3200"/>
              <a:t>LỚP</a:t>
            </a:r>
          </a:p>
        </p:txBody>
      </p:sp>
      <p:sp>
        <p:nvSpPr>
          <p:cNvPr id="5123" name="Rectangle 3"/>
          <p:cNvSpPr>
            <a:spLocks noGrp="1" noChangeArrowheads="1"/>
          </p:cNvSpPr>
          <p:nvPr>
            <p:ph type="body" idx="1"/>
          </p:nvPr>
        </p:nvSpPr>
        <p:spPr>
          <a:xfrm>
            <a:off x="1231900" y="3321050"/>
            <a:ext cx="8505712" cy="1061829"/>
          </a:xfrm>
        </p:spPr>
        <p:txBody>
          <a:bodyPr/>
          <a:lstStyle/>
          <a:p>
            <a:pPr lvl="1">
              <a:spcBef>
                <a:spcPts val="600"/>
              </a:spcBef>
            </a:pPr>
            <a:r>
              <a:rPr lang="en-US" sz="3200"/>
              <a:t>Xác định dạng cụ thể quan hệ </a:t>
            </a:r>
          </a:p>
          <a:p>
            <a:pPr lvl="1">
              <a:spcBef>
                <a:spcPts val="600"/>
              </a:spcBef>
            </a:pPr>
            <a:r>
              <a:rPr lang="en-US" sz="3200"/>
              <a:t>Xác định lực lượng quan </a:t>
            </a:r>
            <a:r>
              <a:rPr lang="en-US" sz="3200"/>
              <a:t>hệ </a:t>
            </a:r>
            <a:endParaRPr lang="en-US" sz="3200"/>
          </a:p>
        </p:txBody>
      </p:sp>
    </p:spTree>
    <p:extLst>
      <p:ext uri="{BB962C8B-B14F-4D97-AF65-F5344CB8AC3E}">
        <p14:creationId xmlns:p14="http://schemas.microsoft.com/office/powerpoint/2010/main" val="699912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9139" y="842264"/>
            <a:ext cx="7311762" cy="553998"/>
          </a:xfrm>
        </p:spPr>
        <p:txBody>
          <a:bodyPr/>
          <a:lstStyle/>
          <a:p>
            <a:pPr algn="l" eaLnBrk="1" hangingPunct="1"/>
            <a:r>
              <a:rPr lang="en-US" sz="3600"/>
              <a:t>HOÀN CHỈNH BIỂU ĐỒ LỚP</a:t>
            </a:r>
          </a:p>
        </p:txBody>
      </p:sp>
      <p:sp>
        <p:nvSpPr>
          <p:cNvPr id="6147" name="Rectangle 3"/>
          <p:cNvSpPr>
            <a:spLocks noGrp="1" noChangeArrowheads="1"/>
          </p:cNvSpPr>
          <p:nvPr>
            <p:ph type="body" idx="1"/>
          </p:nvPr>
        </p:nvSpPr>
        <p:spPr>
          <a:xfrm>
            <a:off x="1093844" y="1870956"/>
            <a:ext cx="8505712" cy="3754874"/>
          </a:xfrm>
        </p:spPr>
        <p:txBody>
          <a:bodyPr/>
          <a:lstStyle/>
          <a:p>
            <a:pPr lvl="1">
              <a:spcBef>
                <a:spcPts val="600"/>
              </a:spcBef>
              <a:spcAft>
                <a:spcPts val="600"/>
              </a:spcAft>
            </a:pPr>
            <a:r>
              <a:rPr lang="en-US" sz="4000">
                <a:latin typeface="Times New Roman" pitchFamily="18" charset="0"/>
                <a:cs typeface="Times New Roman" pitchFamily="18" charset="0"/>
              </a:rPr>
              <a:t>Bổ sung lớp còn thiếu</a:t>
            </a:r>
          </a:p>
          <a:p>
            <a:pPr lvl="2">
              <a:spcBef>
                <a:spcPts val="600"/>
              </a:spcBef>
              <a:spcAft>
                <a:spcPts val="600"/>
              </a:spcAft>
            </a:pPr>
            <a:r>
              <a:rPr lang="en-US" sz="2400" smtClean="0">
                <a:latin typeface="Times New Roman" pitchFamily="18" charset="0"/>
                <a:cs typeface="Times New Roman" pitchFamily="18" charset="0"/>
              </a:rPr>
              <a:t>Lớp Biên</a:t>
            </a:r>
          </a:p>
          <a:p>
            <a:pPr lvl="2">
              <a:spcBef>
                <a:spcPts val="600"/>
              </a:spcBef>
              <a:spcAft>
                <a:spcPts val="600"/>
              </a:spcAft>
            </a:pPr>
            <a:r>
              <a:rPr lang="en-US" sz="2400" smtClean="0">
                <a:latin typeface="Times New Roman" pitchFamily="18" charset="0"/>
                <a:cs typeface="Times New Roman" pitchFamily="18" charset="0"/>
              </a:rPr>
              <a:t>Lớp trung gian: Tách từ mối quan hệ m..n</a:t>
            </a:r>
          </a:p>
          <a:p>
            <a:pPr lvl="2">
              <a:spcBef>
                <a:spcPts val="600"/>
              </a:spcBef>
              <a:spcAft>
                <a:spcPts val="600"/>
              </a:spcAft>
            </a:pPr>
            <a:r>
              <a:rPr lang="en-US" sz="2400" smtClean="0">
                <a:latin typeface="Times New Roman" pitchFamily="18" charset="0"/>
                <a:cs typeface="Times New Roman" pitchFamily="18" charset="0"/>
              </a:rPr>
              <a:t>Lớp trừu tượng</a:t>
            </a:r>
          </a:p>
          <a:p>
            <a:pPr lvl="2">
              <a:spcBef>
                <a:spcPts val="600"/>
              </a:spcBef>
              <a:spcAft>
                <a:spcPts val="600"/>
              </a:spcAft>
            </a:pPr>
            <a:r>
              <a:rPr lang="en-US" sz="2400" smtClean="0">
                <a:latin typeface="Times New Roman" pitchFamily="18" charset="0"/>
                <a:cs typeface="Times New Roman" pitchFamily="18" charset="0"/>
              </a:rPr>
              <a:t>Lớp điều khiển</a:t>
            </a:r>
          </a:p>
          <a:p>
            <a:pPr lvl="1">
              <a:spcBef>
                <a:spcPts val="600"/>
              </a:spcBef>
              <a:spcAft>
                <a:spcPts val="600"/>
              </a:spcAft>
            </a:pPr>
            <a:r>
              <a:rPr lang="en-US" sz="2400" smtClean="0">
                <a:latin typeface="Times New Roman" pitchFamily="18" charset="0"/>
                <a:cs typeface="Times New Roman" pitchFamily="18" charset="0"/>
              </a:rPr>
              <a:t>Hiệu chỉnh mô tả thuộc tính và phương thức</a:t>
            </a:r>
          </a:p>
          <a:p>
            <a:pPr lvl="1">
              <a:spcBef>
                <a:spcPts val="600"/>
              </a:spcBef>
              <a:spcAft>
                <a:spcPts val="600"/>
              </a:spcAft>
            </a:pPr>
            <a:r>
              <a:rPr lang="en-US" sz="2400" smtClean="0">
                <a:latin typeface="Times New Roman" pitchFamily="18" charset="0"/>
                <a:cs typeface="Times New Roman" pitchFamily="18" charset="0"/>
              </a:rPr>
              <a:t>Kiểm thử tính đúng đắn biểu đồ lớp </a:t>
            </a:r>
          </a:p>
        </p:txBody>
      </p:sp>
    </p:spTree>
    <p:extLst>
      <p:ext uri="{BB962C8B-B14F-4D97-AF65-F5344CB8AC3E}">
        <p14:creationId xmlns:p14="http://schemas.microsoft.com/office/powerpoint/2010/main" val="36770067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9139" y="842264"/>
            <a:ext cx="6473562" cy="615553"/>
          </a:xfrm>
        </p:spPr>
        <p:txBody>
          <a:bodyPr/>
          <a:lstStyle/>
          <a:p>
            <a:pPr algn="l" eaLnBrk="1" hangingPunct="1"/>
            <a:r>
              <a:rPr lang="en-US" smtClean="0"/>
              <a:t>Thiết kế CSDL</a:t>
            </a:r>
          </a:p>
        </p:txBody>
      </p:sp>
      <p:sp>
        <p:nvSpPr>
          <p:cNvPr id="7171" name="Rectangle 3"/>
          <p:cNvSpPr>
            <a:spLocks noGrp="1" noChangeArrowheads="1"/>
          </p:cNvSpPr>
          <p:nvPr>
            <p:ph type="body" idx="1"/>
          </p:nvPr>
        </p:nvSpPr>
        <p:spPr>
          <a:xfrm>
            <a:off x="1093844" y="2869565"/>
            <a:ext cx="8505712" cy="984885"/>
          </a:xfrm>
        </p:spPr>
        <p:txBody>
          <a:bodyPr/>
          <a:lstStyle/>
          <a:p>
            <a:pPr algn="just" eaLnBrk="1" hangingPunct="1">
              <a:spcBef>
                <a:spcPts val="600"/>
              </a:spcBef>
              <a:spcAft>
                <a:spcPts val="600"/>
              </a:spcAft>
              <a:buFont typeface="Wingdings" pitchFamily="2" charset="2"/>
              <a:buNone/>
            </a:pPr>
            <a:r>
              <a:rPr lang="en-US" smtClean="0"/>
              <a:t>CSDL được ánh xạ từ biểu đồ lớp thực thể sang.</a:t>
            </a:r>
          </a:p>
        </p:txBody>
      </p:sp>
    </p:spTree>
    <p:extLst>
      <p:ext uri="{BB962C8B-B14F-4D97-AF65-F5344CB8AC3E}">
        <p14:creationId xmlns:p14="http://schemas.microsoft.com/office/powerpoint/2010/main" val="13077236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9138" y="842264"/>
            <a:ext cx="8375127" cy="553998"/>
          </a:xfrm>
        </p:spPr>
        <p:txBody>
          <a:bodyPr/>
          <a:lstStyle/>
          <a:p>
            <a:pPr algn="l" eaLnBrk="1" hangingPunct="1"/>
            <a:r>
              <a:rPr lang="en-US" sz="3600" smtClean="0"/>
              <a:t>Quy tắc chuyển sang bảng CSDL</a:t>
            </a:r>
          </a:p>
        </p:txBody>
      </p:sp>
      <p:sp>
        <p:nvSpPr>
          <p:cNvPr id="8195" name="Rectangle 3"/>
          <p:cNvSpPr>
            <a:spLocks noGrp="1" noChangeArrowheads="1"/>
          </p:cNvSpPr>
          <p:nvPr>
            <p:ph type="body" idx="1"/>
          </p:nvPr>
        </p:nvSpPr>
        <p:spPr>
          <a:xfrm>
            <a:off x="1093844" y="2300922"/>
            <a:ext cx="8505712" cy="1477328"/>
          </a:xfrm>
        </p:spPr>
        <p:txBody>
          <a:bodyPr/>
          <a:lstStyle/>
          <a:p>
            <a:pPr algn="just" eaLnBrk="1" hangingPunct="1">
              <a:buFont typeface="Wingdings" pitchFamily="2" charset="2"/>
              <a:buNone/>
            </a:pPr>
            <a:r>
              <a:rPr lang="en-US" smtClean="0">
                <a:latin typeface="Times New Roman" pitchFamily="18" charset="0"/>
                <a:cs typeface="Times New Roman" pitchFamily="18" charset="0"/>
              </a:rPr>
              <a:t>- Liên kết Association: 1-1 có mối quan hệ cộng gộp ví dụ như hình dưới chuyển khóa chính Motherboard thành khóa ngoại của Computer.</a:t>
            </a:r>
            <a:endParaRPr lang="en-US" smtClean="0">
              <a:latin typeface="Times New Roman" pitchFamily="18" charset="0"/>
              <a:cs typeface="Times New Roman" pitchFamily="18" charset="0"/>
            </a:endParaRPr>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700" y="4311650"/>
            <a:ext cx="4711779" cy="82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0645781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smtClean="0"/>
              <a:t>Quy tắc chuyển sang bảng CSDL</a:t>
            </a:r>
          </a:p>
        </p:txBody>
      </p:sp>
      <p:sp>
        <p:nvSpPr>
          <p:cNvPr id="9219" name="Rectangle 3"/>
          <p:cNvSpPr>
            <a:spLocks noGrp="1" noChangeArrowheads="1"/>
          </p:cNvSpPr>
          <p:nvPr>
            <p:ph type="body" idx="1"/>
          </p:nvPr>
        </p:nvSpPr>
        <p:spPr>
          <a:xfrm>
            <a:off x="1093844" y="1870956"/>
            <a:ext cx="8505712" cy="1477328"/>
          </a:xfrm>
        </p:spPr>
        <p:txBody>
          <a:bodyPr/>
          <a:lstStyle/>
          <a:p>
            <a:pPr algn="just" eaLnBrk="1" hangingPunct="1">
              <a:buFont typeface="Wingdings" pitchFamily="2" charset="2"/>
              <a:buNone/>
            </a:pPr>
            <a:r>
              <a:rPr lang="en-US">
                <a:latin typeface="Times New Roman" pitchFamily="18" charset="0"/>
                <a:cs typeface="Times New Roman" pitchFamily="18" charset="0"/>
              </a:rPr>
              <a:t>- Liên kết Association: 1-N chuyển hai lớp đầu liên kết thành hai bảng và chuyển khóa chính bên 1 sang bên nhiều</a:t>
            </a:r>
          </a:p>
        </p:txBody>
      </p:sp>
    </p:spTree>
    <p:extLst>
      <p:ext uri="{BB962C8B-B14F-4D97-AF65-F5344CB8AC3E}">
        <p14:creationId xmlns:p14="http://schemas.microsoft.com/office/powerpoint/2010/main" val="4228392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D9CE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D9CE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7244</Words>
  <Application>Microsoft Office PowerPoint</Application>
  <PresentationFormat>Custom</PresentationFormat>
  <Paragraphs>1085</Paragraphs>
  <Slides>135</Slides>
  <Notes>24</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135</vt:i4>
      </vt:variant>
    </vt:vector>
  </HeadingPairs>
  <TitlesOfParts>
    <vt:vector size="141" baseType="lpstr">
      <vt:lpstr>Office Theme</vt:lpstr>
      <vt:lpstr>Profile</vt:lpstr>
      <vt:lpstr>Edge</vt:lpstr>
      <vt:lpstr>1_Edge</vt:lpstr>
      <vt:lpstr>1_Office Theme</vt:lpstr>
      <vt:lpstr>Bitmap Image</vt:lpstr>
      <vt:lpstr>PHÂN TÍCH VÀ THIẾT KẾ HỆ THỐNG</vt:lpstr>
      <vt:lpstr>Khảo sát hệ thống</vt:lpstr>
      <vt:lpstr>PowerPoint Presentation</vt:lpstr>
      <vt:lpstr>NỘI DUNG</vt:lpstr>
      <vt:lpstr>TIẾP CẬN MỘT TỔ CHỨC</vt:lpstr>
      <vt:lpstr>TIẾP CẬN MỘT TỔ CHỨC</vt:lpstr>
      <vt:lpstr>TIẾN TRÌNH TIẾP CẬN TỔ CHỨC</vt:lpstr>
      <vt:lpstr>CÁC GIAI ĐOẠN KHẢO SÁT</vt:lpstr>
      <vt:lpstr>QUY TRÌNH KHẢO SÁT</vt:lpstr>
      <vt:lpstr>NỘI DUNG KHẢO SÁT</vt:lpstr>
      <vt:lpstr>YÊU CẦU VỚI PHÂN TÍCH VIÊN</vt:lpstr>
      <vt:lpstr>PHƯƠNG PHÁP XÁC ĐỊNH YÊU CẦU</vt:lpstr>
      <vt:lpstr>PHƯƠNG PHÁP XÁC ĐỊNH YÊU CẦU</vt:lpstr>
      <vt:lpstr>PHỎNG VẤN</vt:lpstr>
      <vt:lpstr>PHỎNG VẤN – CHUẨN BỊ</vt:lpstr>
      <vt:lpstr>PHỎNG VẤN – CÂU HỎI</vt:lpstr>
      <vt:lpstr>PHỎNG VẤN – MẪU BIỂU</vt:lpstr>
      <vt:lpstr>PHỎNG VẤN: TIẾN HÀNH</vt:lpstr>
      <vt:lpstr>QUAN SÁT TẠI CHỖ</vt:lpstr>
      <vt:lpstr>ĐIỀU TRA BẢNG HỎI</vt:lpstr>
      <vt:lpstr>NGHIÊN CỨU TÀI LIỆU VIẾT</vt:lpstr>
      <vt:lpstr>NGHIÊN CỨU TÀI LIỆU VIẾT</vt:lpstr>
      <vt:lpstr>XÂY DỰNG DỰ ÁN</vt:lpstr>
      <vt:lpstr>XÂY DỰNG DỰ ÁN</vt:lpstr>
      <vt:lpstr>XÂY DỰNG DỰ ÁN</vt:lpstr>
      <vt:lpstr>XÂY DỰNG DỰ ÁN</vt:lpstr>
      <vt:lpstr>KẾT LUẬN</vt:lpstr>
      <vt:lpstr>THẢO LUẬN</vt:lpstr>
      <vt:lpstr>ĐỀ XUẤT CHỨC NĂNG CỦA HỆ THỐNG</vt:lpstr>
      <vt:lpstr>PHÁT BIỂU BÀI TOÁN</vt:lpstr>
      <vt:lpstr>Ví dụ Phát biểu bài toán</vt:lpstr>
      <vt:lpstr>VD 2: Phát biểu bài toán</vt:lpstr>
      <vt:lpstr>XÂY DỰNG CÁC BIỂU ĐỒ CỦA HỆ THỐNG</vt:lpstr>
      <vt:lpstr>BIỂU ĐỒ USE CASE</vt:lpstr>
      <vt:lpstr>Mục đích của use case</vt:lpstr>
      <vt:lpstr>Mô hình ca sử dụng</vt:lpstr>
      <vt:lpstr>Các tác nhân</vt:lpstr>
      <vt:lpstr>Tìm kiếm tác nhân như thế nào?</vt:lpstr>
      <vt:lpstr>Ca sử dụng</vt:lpstr>
      <vt:lpstr>Tìm kiếm UC như thế nào?</vt:lpstr>
      <vt:lpstr>PowerPoint Presentation</vt:lpstr>
      <vt:lpstr>Tổ chức các ca sử dụng: include</vt:lpstr>
      <vt:lpstr>Tổ chức các ca sử dụng: extend</vt:lpstr>
      <vt:lpstr>Mô hình hóa một hệ thống: xác định ca sử dụng</vt:lpstr>
      <vt:lpstr>Biểu đồ ca sử dụng</vt:lpstr>
      <vt:lpstr>Viết kịch bản cho use case</vt:lpstr>
      <vt:lpstr>Luồng sự kiện trong UC</vt:lpstr>
      <vt:lpstr>Tài liệu luồng sự kiện</vt:lpstr>
      <vt:lpstr>VD: Kịch bản của một ca sử dụng Quản lý sách</vt:lpstr>
      <vt:lpstr>THẢO LUẬN</vt:lpstr>
      <vt:lpstr>Bước 4.2: BIỂU ĐỒ LỚP</vt:lpstr>
      <vt:lpstr>Biểu đồ lớp</vt:lpstr>
      <vt:lpstr>Cách tìm lớp</vt:lpstr>
      <vt:lpstr>Mối quan hệ giữa các lớp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Quan hệ hợp thành (Compositions)</vt:lpstr>
      <vt:lpstr>PowerPoint Presentation</vt:lpstr>
      <vt:lpstr>PowerPoint Presentation</vt:lpstr>
      <vt:lpstr>PowerPoint Presentation</vt:lpstr>
      <vt:lpstr>PowerPoint Presentation</vt:lpstr>
      <vt:lpstr>Quan hệ tổng quát hoá/ chuyên biệt hóa</vt:lpstr>
      <vt:lpstr>PowerPoint Presentation</vt:lpstr>
      <vt:lpstr>PowerPoint Presentation</vt:lpstr>
      <vt:lpstr>PowerPoint Presentation</vt:lpstr>
      <vt:lpstr>PowerPoint Presentation</vt:lpstr>
      <vt:lpstr>PowerPoint Presentation</vt:lpstr>
      <vt:lpstr>PowerPoint Presentation</vt:lpstr>
      <vt:lpstr>Tìm thuộc tính cho lớp</vt:lpstr>
      <vt:lpstr>Các giai đoạn của mô hình hóa đối tượng </vt:lpstr>
      <vt:lpstr>Ví dụ biểu đồ lớp thực thể</vt:lpstr>
      <vt:lpstr>Phân tích UC – Xây dựng biểu đồ lớp</vt:lpstr>
      <vt:lpstr>Phân tích UC – Xây dựng biểu đồ lớp</vt:lpstr>
      <vt:lpstr>PowerPoint Presentation</vt:lpstr>
      <vt:lpstr>PowerPoint Presentation</vt:lpstr>
      <vt:lpstr>Phân tích UC – Xây dựng biểu đồ lớp</vt:lpstr>
      <vt:lpstr>THIẾT KẾ LỚP CHI TIẾT</vt:lpstr>
      <vt:lpstr>XÁC ĐỊNH PHƯƠNG THỨC CHO LỚP</vt:lpstr>
      <vt:lpstr>XÁC ĐỊNH MỐI QUAN HỆ GIỮA LỚP</vt:lpstr>
      <vt:lpstr>HOÀN CHỈNH BIỂU ĐỒ LỚP</vt:lpstr>
      <vt:lpstr>Thiết kế CSDL</vt:lpstr>
      <vt:lpstr>Quy tắc chuyển sang bảng CSDL</vt:lpstr>
      <vt:lpstr>Quy tắc chuyển sang bảng CSDL</vt:lpstr>
      <vt:lpstr>Quy tắc chuyển sang bảng CSDL</vt:lpstr>
      <vt:lpstr>Quy tắc chuyển sang bảng CSDL</vt:lpstr>
      <vt:lpstr>Bước 4.3: BIỂU ĐỒ TUẦN TỰ</vt:lpstr>
      <vt:lpstr>PowerPoint Presentation</vt:lpstr>
      <vt:lpstr>Mối quan hệ giữa biểu đồ tuần tự và biểu đồ lớp</vt:lpstr>
      <vt:lpstr>PowerPoint Presentation</vt:lpstr>
      <vt:lpstr>PowerPoint Presentation</vt:lpstr>
      <vt:lpstr>PowerPoint Presentation</vt:lpstr>
      <vt:lpstr>PowerPoint Presentation</vt:lpstr>
      <vt:lpstr>Thông điệp</vt:lpstr>
      <vt:lpstr>Creation of Instances:  </vt:lpstr>
      <vt:lpstr>Ví dụ: Biểu đồ tuần tự của use case đăng nhập</vt:lpstr>
      <vt:lpstr>Vd: biểu đồ tuần tự của use case tra cứu sách</vt:lpstr>
      <vt:lpstr>Biểu đồ tuần tự của use case thêm sách</vt:lpstr>
      <vt:lpstr>Bước 4.4: BIỂU ĐỒ HOẠT ĐỘNG</vt:lpstr>
      <vt:lpstr>Biểu đồ hoạt động</vt:lpstr>
      <vt:lpstr>Biểu đồ hoạt động</vt:lpstr>
      <vt:lpstr>Biểu đồ hoạt động</vt:lpstr>
      <vt:lpstr>Biểu đồ hoạt động</vt:lpstr>
      <vt:lpstr>Biểu đồ hoạt động</vt:lpstr>
      <vt:lpstr>Biểu đồ hoạt động</vt:lpstr>
      <vt:lpstr>Biểu đồ hoạt động</vt:lpstr>
      <vt:lpstr>Biểu đồ hoạt động</vt:lpstr>
      <vt:lpstr>Biểu đồ hoạt động</vt:lpstr>
      <vt:lpstr>Dòng nghiệp vụ chính trong use-case "Đăng ký dịch vụ dùng chung xe“ </vt:lpstr>
      <vt:lpstr>PowerPoint Presentation</vt:lpstr>
      <vt:lpstr>Bước 4.5: BIỂU ĐỒ TRẠNG THÁI</vt:lpstr>
      <vt:lpstr>Biểu đồ trạng thái</vt:lpstr>
      <vt:lpstr>PowerPoint Presentation</vt:lpstr>
      <vt:lpstr>PowerPoint Presentation</vt:lpstr>
      <vt:lpstr>Trạng thái đối tượng?</vt:lpstr>
      <vt:lpstr>Biểu đồ trạng thái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\376\377\000T\000u\000a\000n\0002\000_\000K\000h\000a\000o\000s\000a\000t\000H\000T</dc:title>
  <dc:creator>\376\377\000T\000R\000A\000N\000V\000U\000T\000H\000A\000I</dc:creator>
  <cp:keywords>()</cp:keywords>
  <cp:lastModifiedBy>MinhQuynh</cp:lastModifiedBy>
  <cp:revision>68</cp:revision>
  <dcterms:created xsi:type="dcterms:W3CDTF">2018-02-27T03:51:38Z</dcterms:created>
  <dcterms:modified xsi:type="dcterms:W3CDTF">2018-08-20T21:49:48Z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2012-09-11T00:00:00Z</vt:filetime>
  </property>
  <property fmtid="{D5CDD505-2E9C-101B-9397-08002B2CF9AE}" pid="3" name="Creator">
    <vt:lpwstr>\376\377\000P\000D\000F\000C\000r\000e\000a\000t\000o\000r\000 \000V\000e\000r\000s\000i\000o\000n\000 \0000\000.\0009\000.\0008</vt:lpwstr>
  </property>
  <property fmtid="{D5CDD505-2E9C-101B-9397-08002B2CF9AE}" pid="4" name="LastSaved">
    <vt:filetime>2018-02-27T00:00:00Z</vt:filetime>
  </property>
</Properties>
</file>