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80" r:id="rId23"/>
    <p:sldId id="281" r:id="rId24"/>
    <p:sldId id="282" r:id="rId25"/>
    <p:sldId id="283" r:id="rId26"/>
    <p:sldId id="284" r:id="rId27"/>
    <p:sldId id="285" r:id="rId28"/>
    <p:sldId id="286" r:id="rId29"/>
    <p:sldId id="287" r:id="rId30"/>
    <p:sldId id="288" r:id="rId31"/>
    <p:sldId id="289" r:id="rId32"/>
    <p:sldId id="290" r:id="rId33"/>
    <p:sldId id="278" r:id="rId34"/>
    <p:sldId id="2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1B2F-7FC4-FA92-66F7-C4F990D18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3D9A7-066A-7A8D-557C-9BFA366B6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EC0CA-9D13-E742-CF48-A0E63CC8C95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089E9B63-B007-9E5C-C77F-9255D8A38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452A0-925C-69FF-35F2-28A3CBF8ACA8}"/>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145684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971C-F0AD-7056-2CD2-22E09BA307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055625-E6AC-09D3-6DD9-DFFFB8D5A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F158B-4877-5EF0-5FBD-9321DF0F3F0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E379BBD9-717A-5379-E0E4-300E5E0A4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42FCA-9167-3912-B319-47CD790B4A32}"/>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15934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901FD-3BED-B952-60FF-966CE006A1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FBC831-E4ED-FD51-6F06-640AB28DD1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9BA04-21F2-C9B1-2CD1-68A81C19552E}"/>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FA561C92-54D1-E592-87E0-A3B83221E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A7469-FE85-54CD-EE20-EB3AFA7715D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7008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36E1-E000-EF2B-E268-3FCAC7EB17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5229A3-2ECC-5459-89F7-E028B4FC5E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11AC3-592E-1FBF-5A5A-E97C1E939143}"/>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3C5EED79-C0CC-BA6F-6A45-A611E560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25AF8-7F26-4F82-AAC8-6A6C50728930}"/>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94889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45FC-36DF-E2D1-4B88-B6C746F7A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C86FE5-D14B-24B0-4E02-849F8F990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DEE09F-CA88-F0C3-5618-E32C62BE085C}"/>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8822F2B4-813D-5821-2C46-798E6A10A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5268C-ACDA-5C48-DED2-89A2C7A4F091}"/>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62145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B616-6C18-88D3-0D30-BE9135AB8C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4FE9-3FA1-B0E7-413A-7B22FAE04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EB4BDC-1A84-AD5B-F524-865F8FCCA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D689A-C19C-5A0A-AFDA-067EC5555DC0}"/>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3594C527-3182-E27D-9B50-741429303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30F727-1479-755A-FAF7-F9A782EB9C2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50949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215E-34A3-E95A-6C8C-4A2624388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483CB8-625A-DE11-9AD5-9E5A88E6F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DF8495-5077-206F-64E0-0B41E79B0C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6B26E-600D-29AA-F2CF-C7F45DB3E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E0C2A-2D97-B91C-D563-318D49FBD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E7619-94FF-B12C-1C24-8DBAA0DC2A21}"/>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8" name="Footer Placeholder 7">
            <a:extLst>
              <a:ext uri="{FF2B5EF4-FFF2-40B4-BE49-F238E27FC236}">
                <a16:creationId xmlns:a16="http://schemas.microsoft.com/office/drawing/2014/main" id="{DC4F89AD-E22A-804A-DB60-C01EC2532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7282-F05B-57B5-FCF7-DFE3281B44E3}"/>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300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7086-C259-9A88-6152-CE29473303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39C4B6-C00D-520D-47C8-CE38676A3A26}"/>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4" name="Footer Placeholder 3">
            <a:extLst>
              <a:ext uri="{FF2B5EF4-FFF2-40B4-BE49-F238E27FC236}">
                <a16:creationId xmlns:a16="http://schemas.microsoft.com/office/drawing/2014/main" id="{88498BF4-6943-88C0-07A2-FE862684F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ADABE-449D-A492-7F09-2AC7B88DC9A2}"/>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417570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4D387-A7EA-1B11-BEAC-4ACC6F81480F}"/>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3" name="Footer Placeholder 2">
            <a:extLst>
              <a:ext uri="{FF2B5EF4-FFF2-40B4-BE49-F238E27FC236}">
                <a16:creationId xmlns:a16="http://schemas.microsoft.com/office/drawing/2014/main" id="{3B009AEB-08B8-52F4-CE3C-09A43D8D55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9EDB3-02E0-1C47-E1CD-AF898F48E6FE}"/>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414968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3745-1748-DD94-14D7-3DBB59ABB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8E74B3-3766-8F13-8DA3-EF32B587F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27B1F-BF84-CFBE-00AB-1D6A3A93F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DB5EA-5AFE-BF5A-7FA0-A885F933AB5D}"/>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376D74E4-39A7-913B-3DE7-680E209F7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48A87-318F-1335-C43E-37D4394D674B}"/>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248142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0E01-4B29-232E-F95B-F8467A5DB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7B5C07-BC70-4B40-4947-3341D33F2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A3641-A07E-A8C4-AA27-F6AA9A592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938C-9663-9B9A-EDE1-773D7350F3A7}"/>
              </a:ext>
            </a:extLst>
          </p:cNvPr>
          <p:cNvSpPr>
            <a:spLocks noGrp="1"/>
          </p:cNvSpPr>
          <p:nvPr>
            <p:ph type="dt" sz="half" idx="10"/>
          </p:nvPr>
        </p:nvSpPr>
        <p:spPr/>
        <p:txBody>
          <a:bodyPr/>
          <a:lstStyle/>
          <a:p>
            <a:fld id="{E68CD1D8-B98B-48B7-A9B4-1912F8D8DDB0}" type="datetimeFigureOut">
              <a:rPr lang="en-US" smtClean="0"/>
              <a:t>6/12/2022</a:t>
            </a:fld>
            <a:endParaRPr lang="en-US"/>
          </a:p>
        </p:txBody>
      </p:sp>
      <p:sp>
        <p:nvSpPr>
          <p:cNvPr id="6" name="Footer Placeholder 5">
            <a:extLst>
              <a:ext uri="{FF2B5EF4-FFF2-40B4-BE49-F238E27FC236}">
                <a16:creationId xmlns:a16="http://schemas.microsoft.com/office/drawing/2014/main" id="{72E53A30-5F86-8372-DFC9-04CA08F2F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6932A-AC40-A158-7B01-4B0E35CCD884}"/>
              </a:ext>
            </a:extLst>
          </p:cNvPr>
          <p:cNvSpPr>
            <a:spLocks noGrp="1"/>
          </p:cNvSpPr>
          <p:nvPr>
            <p:ph type="sldNum" sz="quarter" idx="12"/>
          </p:nvPr>
        </p:nvSpPr>
        <p:spPr/>
        <p:txBody>
          <a:bodyPr/>
          <a:lstStyle/>
          <a:p>
            <a:fld id="{B81AB85F-567B-4E65-A57F-E43BEB587874}" type="slidenum">
              <a:rPr lang="en-US" smtClean="0"/>
              <a:t>‹#›</a:t>
            </a:fld>
            <a:endParaRPr lang="en-US"/>
          </a:p>
        </p:txBody>
      </p:sp>
    </p:spTree>
    <p:extLst>
      <p:ext uri="{BB962C8B-B14F-4D97-AF65-F5344CB8AC3E}">
        <p14:creationId xmlns:p14="http://schemas.microsoft.com/office/powerpoint/2010/main" val="30599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BDAB7-B253-C953-22A7-76B8A7FAC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6C318-97F5-301D-9419-50E3442CD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4C881-B670-EB4F-5EC4-1C8DDCA06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CD1D8-B98B-48B7-A9B4-1912F8D8DDB0}" type="datetimeFigureOut">
              <a:rPr lang="en-US" smtClean="0"/>
              <a:t>6/12/2022</a:t>
            </a:fld>
            <a:endParaRPr lang="en-US"/>
          </a:p>
        </p:txBody>
      </p:sp>
      <p:sp>
        <p:nvSpPr>
          <p:cNvPr id="5" name="Footer Placeholder 4">
            <a:extLst>
              <a:ext uri="{FF2B5EF4-FFF2-40B4-BE49-F238E27FC236}">
                <a16:creationId xmlns:a16="http://schemas.microsoft.com/office/drawing/2014/main" id="{B4A6BD2D-BC94-E953-5465-0BE2C943F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104308-89E3-0D73-8AA3-867E360D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AB85F-567B-4E65-A57F-E43BEB587874}" type="slidenum">
              <a:rPr lang="en-US" smtClean="0"/>
              <a:t>‹#›</a:t>
            </a:fld>
            <a:endParaRPr lang="en-US"/>
          </a:p>
        </p:txBody>
      </p:sp>
    </p:spTree>
    <p:extLst>
      <p:ext uri="{BB962C8B-B14F-4D97-AF65-F5344CB8AC3E}">
        <p14:creationId xmlns:p14="http://schemas.microsoft.com/office/powerpoint/2010/main" val="347002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C149-9775-A9D1-96A4-EFF35B0F7C81}"/>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2BF35E45-CC1C-F981-C25D-DAA0DECC2AC9}"/>
              </a:ext>
            </a:extLst>
          </p:cNvPr>
          <p:cNvSpPr>
            <a:spLocks noGrp="1"/>
          </p:cNvSpPr>
          <p:nvPr>
            <p:ph type="subTitle" idx="1"/>
          </p:nvPr>
        </p:nvSpPr>
        <p:spPr/>
        <p:txBody>
          <a:bodyPr/>
          <a:lstStyle/>
          <a:p>
            <a:pPr algn="r"/>
            <a:r>
              <a:rPr lang="en-US" dirty="0"/>
              <a:t>Lecturer: Meng Duc Bui Tien (Mr.)</a:t>
            </a:r>
          </a:p>
        </p:txBody>
      </p:sp>
    </p:spTree>
    <p:extLst>
      <p:ext uri="{BB962C8B-B14F-4D97-AF65-F5344CB8AC3E}">
        <p14:creationId xmlns:p14="http://schemas.microsoft.com/office/powerpoint/2010/main" val="83141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Protocols</a:t>
            </a:r>
          </a:p>
          <a:p>
            <a:pPr>
              <a:lnSpc>
                <a:spcPct val="150000"/>
              </a:lnSpc>
              <a:buFontTx/>
              <a:buChar char="-"/>
            </a:pPr>
            <a:r>
              <a:rPr lang="en-US" b="1" dirty="0"/>
              <a:t>Hypertext Transfer Protocol (HTTP) </a:t>
            </a:r>
            <a:r>
              <a:rPr lang="en-US" dirty="0"/>
              <a:t>is the fundamental protocol used on the web to exchange and transfer webpages. HTTP is a set of rules for exchanging text, graphics, audio, video, and other multimedia files on the web. </a:t>
            </a:r>
          </a:p>
          <a:p>
            <a:pPr>
              <a:lnSpc>
                <a:spcPct val="150000"/>
              </a:lnSpc>
              <a:buFontTx/>
              <a:buChar char="-"/>
            </a:pPr>
            <a:r>
              <a:rPr lang="en-US" b="1" dirty="0"/>
              <a:t>HTTP</a:t>
            </a:r>
            <a:r>
              <a:rPr lang="en-US" dirty="0"/>
              <a:t> to connect to the server containing the page which want to view, and then to request and display the appropriate page.</a:t>
            </a:r>
          </a:p>
          <a:p>
            <a:pPr>
              <a:lnSpc>
                <a:spcPct val="150000"/>
              </a:lnSpc>
              <a:buFontTx/>
              <a:buChar char="-"/>
            </a:pPr>
            <a:r>
              <a:rPr lang="en-US" b="1" dirty="0"/>
              <a:t>Internet Protocol (IP) </a:t>
            </a:r>
            <a:r>
              <a:rPr lang="en-US" dirty="0"/>
              <a:t>ensures data is sent to the correct location</a:t>
            </a:r>
          </a:p>
        </p:txBody>
      </p:sp>
    </p:spTree>
    <p:extLst>
      <p:ext uri="{BB962C8B-B14F-4D97-AF65-F5344CB8AC3E}">
        <p14:creationId xmlns:p14="http://schemas.microsoft.com/office/powerpoint/2010/main" val="320789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lnSpcReduction="10000"/>
          </a:bodyPr>
          <a:lstStyle/>
          <a:p>
            <a:pPr marL="0" indent="0">
              <a:lnSpc>
                <a:spcPct val="150000"/>
              </a:lnSpc>
              <a:buNone/>
            </a:pPr>
            <a:r>
              <a:rPr lang="en-US" b="1" dirty="0"/>
              <a:t>Web Browsers</a:t>
            </a:r>
          </a:p>
          <a:p>
            <a:pPr marL="0" indent="0">
              <a:lnSpc>
                <a:spcPct val="150000"/>
              </a:lnSpc>
              <a:buNone/>
            </a:pPr>
            <a:r>
              <a:rPr lang="en-US" dirty="0"/>
              <a:t>-  To access a website and display a webpage, a computer, tablet, or mobile device must have a web browser. </a:t>
            </a:r>
          </a:p>
          <a:p>
            <a:pPr>
              <a:lnSpc>
                <a:spcPct val="150000"/>
              </a:lnSpc>
              <a:buFontTx/>
              <a:buChar char="-"/>
            </a:pPr>
            <a:r>
              <a:rPr lang="en-US" dirty="0"/>
              <a:t>A web browser, also called a browser, is a program that interprets and displays webpages so you can view and interact with them.</a:t>
            </a:r>
          </a:p>
          <a:p>
            <a:pPr>
              <a:lnSpc>
                <a:spcPct val="150000"/>
              </a:lnSpc>
              <a:buFontTx/>
              <a:buChar char="-"/>
            </a:pPr>
            <a:r>
              <a:rPr lang="en-US" dirty="0"/>
              <a:t>Computing devices such as smartphones, tablets, laptops, and desktops include their own default browser, but we also have the option to download and use the browser of our choice  (Microsoft Internet Explorer, Mozilla Firefox, Google Chrome, Apple Safari, and Opera)</a:t>
            </a:r>
          </a:p>
        </p:txBody>
      </p:sp>
    </p:spTree>
    <p:extLst>
      <p:ext uri="{BB962C8B-B14F-4D97-AF65-F5344CB8AC3E}">
        <p14:creationId xmlns:p14="http://schemas.microsoft.com/office/powerpoint/2010/main" val="211656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Web Browsers</a:t>
            </a:r>
          </a:p>
          <a:p>
            <a:pPr marL="0" indent="0">
              <a:lnSpc>
                <a:spcPct val="150000"/>
              </a:lnSpc>
              <a:buNone/>
            </a:pPr>
            <a:endParaRPr lang="en-US" b="1" dirty="0"/>
          </a:p>
        </p:txBody>
      </p:sp>
      <p:pic>
        <p:nvPicPr>
          <p:cNvPr id="5" name="Picture 4">
            <a:extLst>
              <a:ext uri="{FF2B5EF4-FFF2-40B4-BE49-F238E27FC236}">
                <a16:creationId xmlns:a16="http://schemas.microsoft.com/office/drawing/2014/main" id="{A9FFAA52-F1AB-3F6A-90AD-18362DCAF235}"/>
              </a:ext>
            </a:extLst>
          </p:cNvPr>
          <p:cNvPicPr>
            <a:picLocks noChangeAspect="1"/>
          </p:cNvPicPr>
          <p:nvPr/>
        </p:nvPicPr>
        <p:blipFill>
          <a:blip r:embed="rId2"/>
          <a:stretch>
            <a:fillRect/>
          </a:stretch>
        </p:blipFill>
        <p:spPr>
          <a:xfrm>
            <a:off x="1322990" y="1636864"/>
            <a:ext cx="9369972" cy="4993659"/>
          </a:xfrm>
          <a:prstGeom prst="rect">
            <a:avLst/>
          </a:prstGeom>
        </p:spPr>
      </p:pic>
    </p:spTree>
    <p:extLst>
      <p:ext uri="{BB962C8B-B14F-4D97-AF65-F5344CB8AC3E}">
        <p14:creationId xmlns:p14="http://schemas.microsoft.com/office/powerpoint/2010/main" val="3756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fontScale="92500"/>
          </a:bodyPr>
          <a:lstStyle/>
          <a:p>
            <a:pPr marL="0" indent="0">
              <a:lnSpc>
                <a:spcPct val="150000"/>
              </a:lnSpc>
              <a:buNone/>
            </a:pPr>
            <a:r>
              <a:rPr lang="en-US" b="1" dirty="0"/>
              <a:t>Purpose of the Website: </a:t>
            </a:r>
            <a:r>
              <a:rPr lang="en-US" dirty="0"/>
              <a:t>The purpose of a commercial business website is related to the goal of selling products or services</a:t>
            </a:r>
          </a:p>
          <a:p>
            <a:pPr marL="0" indent="0">
              <a:lnSpc>
                <a:spcPct val="150000"/>
              </a:lnSpc>
              <a:buNone/>
            </a:pPr>
            <a:r>
              <a:rPr lang="en-US" b="1" dirty="0"/>
              <a:t>Target Audience: </a:t>
            </a:r>
            <a:r>
              <a:rPr lang="en-US" dirty="0"/>
              <a:t>who will use the website</a:t>
            </a:r>
          </a:p>
          <a:p>
            <a:pPr marL="0" indent="0">
              <a:lnSpc>
                <a:spcPct val="150000"/>
              </a:lnSpc>
              <a:buNone/>
            </a:pPr>
            <a:r>
              <a:rPr lang="en-US" b="1" dirty="0"/>
              <a:t>Multiplatform Display: </a:t>
            </a:r>
            <a:r>
              <a:rPr lang="en-US" dirty="0"/>
              <a:t>users can access a website with computing devices ranging from desktop computers to laptops, tablets, and smartphones</a:t>
            </a:r>
          </a:p>
          <a:p>
            <a:pPr marL="0" indent="0">
              <a:lnSpc>
                <a:spcPct val="150000"/>
              </a:lnSpc>
              <a:buNone/>
            </a:pPr>
            <a:r>
              <a:rPr lang="en-US" b="1" dirty="0"/>
              <a:t>Wireframe: </a:t>
            </a:r>
            <a:r>
              <a:rPr lang="en-US" dirty="0"/>
              <a:t> Before web designers actually start creating the first webpage for a website, they sketch the design using a wireframe. A wireframe is a simple, visual guide that clearly identifies the location of main webpage elements, such as the navigation area, organization logo, content areas, and images</a:t>
            </a:r>
          </a:p>
        </p:txBody>
      </p:sp>
    </p:spTree>
    <p:extLst>
      <p:ext uri="{BB962C8B-B14F-4D97-AF65-F5344CB8AC3E}">
        <p14:creationId xmlns:p14="http://schemas.microsoft.com/office/powerpoint/2010/main" val="28869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Wireframe:</a:t>
            </a:r>
          </a:p>
          <a:p>
            <a:pPr marL="0" indent="0">
              <a:lnSpc>
                <a:spcPct val="150000"/>
              </a:lnSpc>
              <a:buNone/>
            </a:pPr>
            <a:endParaRPr lang="en-US" dirty="0"/>
          </a:p>
        </p:txBody>
      </p:sp>
      <p:pic>
        <p:nvPicPr>
          <p:cNvPr id="5" name="Picture 4">
            <a:extLst>
              <a:ext uri="{FF2B5EF4-FFF2-40B4-BE49-F238E27FC236}">
                <a16:creationId xmlns:a16="http://schemas.microsoft.com/office/drawing/2014/main" id="{C47F917F-1506-D4B5-A4C9-3FA58930E5F1}"/>
              </a:ext>
            </a:extLst>
          </p:cNvPr>
          <p:cNvPicPr>
            <a:picLocks noChangeAspect="1"/>
          </p:cNvPicPr>
          <p:nvPr/>
        </p:nvPicPr>
        <p:blipFill>
          <a:blip r:embed="rId2"/>
          <a:stretch>
            <a:fillRect/>
          </a:stretch>
        </p:blipFill>
        <p:spPr>
          <a:xfrm>
            <a:off x="2505074" y="835573"/>
            <a:ext cx="7630264" cy="5801710"/>
          </a:xfrm>
          <a:prstGeom prst="rect">
            <a:avLst/>
          </a:prstGeom>
        </p:spPr>
      </p:pic>
    </p:spTree>
    <p:extLst>
      <p:ext uri="{BB962C8B-B14F-4D97-AF65-F5344CB8AC3E}">
        <p14:creationId xmlns:p14="http://schemas.microsoft.com/office/powerpoint/2010/main" val="426789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Site Map: </a:t>
            </a:r>
            <a:r>
              <a:rPr lang="en-US" dirty="0"/>
              <a:t>A site map is a planning tool that lists or displays all the pages on a website and indicates how they are related to each other </a:t>
            </a:r>
          </a:p>
          <a:p>
            <a:pPr marL="0" indent="0">
              <a:lnSpc>
                <a:spcPct val="150000"/>
              </a:lnSpc>
              <a:buNone/>
            </a:pPr>
            <a:endParaRPr lang="en-US" dirty="0"/>
          </a:p>
        </p:txBody>
      </p:sp>
      <p:pic>
        <p:nvPicPr>
          <p:cNvPr id="5" name="Picture 4">
            <a:extLst>
              <a:ext uri="{FF2B5EF4-FFF2-40B4-BE49-F238E27FC236}">
                <a16:creationId xmlns:a16="http://schemas.microsoft.com/office/drawing/2014/main" id="{97AFB620-1EA1-8949-A402-F360D68390C4}"/>
              </a:ext>
            </a:extLst>
          </p:cNvPr>
          <p:cNvPicPr>
            <a:picLocks noChangeAspect="1"/>
          </p:cNvPicPr>
          <p:nvPr/>
        </p:nvPicPr>
        <p:blipFill>
          <a:blip r:embed="rId2"/>
          <a:stretch>
            <a:fillRect/>
          </a:stretch>
        </p:blipFill>
        <p:spPr>
          <a:xfrm>
            <a:off x="626679" y="2534634"/>
            <a:ext cx="10894790" cy="3030593"/>
          </a:xfrm>
          <a:prstGeom prst="rect">
            <a:avLst/>
          </a:prstGeom>
        </p:spPr>
      </p:pic>
    </p:spTree>
    <p:extLst>
      <p:ext uri="{BB962C8B-B14F-4D97-AF65-F5344CB8AC3E}">
        <p14:creationId xmlns:p14="http://schemas.microsoft.com/office/powerpoint/2010/main" val="193470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Graphics: </a:t>
            </a:r>
            <a:r>
              <a:rPr lang="en-US" dirty="0"/>
              <a:t>Graphics add visual appeal to a webpage and enhance the visitor’s perception of your products and services</a:t>
            </a:r>
          </a:p>
          <a:p>
            <a:pPr marL="0" indent="0">
              <a:lnSpc>
                <a:spcPct val="150000"/>
              </a:lnSpc>
              <a:buNone/>
            </a:pPr>
            <a:endParaRPr lang="en-US" dirty="0"/>
          </a:p>
        </p:txBody>
      </p:sp>
      <p:pic>
        <p:nvPicPr>
          <p:cNvPr id="5" name="Picture 4">
            <a:extLst>
              <a:ext uri="{FF2B5EF4-FFF2-40B4-BE49-F238E27FC236}">
                <a16:creationId xmlns:a16="http://schemas.microsoft.com/office/drawing/2014/main" id="{66B8D152-CD51-FBC6-37AE-78C31B504C37}"/>
              </a:ext>
            </a:extLst>
          </p:cNvPr>
          <p:cNvPicPr>
            <a:picLocks noChangeAspect="1"/>
          </p:cNvPicPr>
          <p:nvPr/>
        </p:nvPicPr>
        <p:blipFill>
          <a:blip r:embed="rId2"/>
          <a:stretch>
            <a:fillRect/>
          </a:stretch>
        </p:blipFill>
        <p:spPr>
          <a:xfrm>
            <a:off x="2009445" y="2204215"/>
            <a:ext cx="8222375" cy="4634208"/>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400553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Navigation: </a:t>
            </a:r>
            <a:r>
              <a:rPr lang="en-US" dirty="0"/>
              <a:t>As mentioned previously, the navigation of your website should be clear and concise</a:t>
            </a:r>
          </a:p>
          <a:p>
            <a:pPr marL="0" indent="0">
              <a:lnSpc>
                <a:spcPct val="150000"/>
              </a:lnSpc>
              <a:buNone/>
            </a:pPr>
            <a:endParaRPr lang="en-US" dirty="0"/>
          </a:p>
        </p:txBody>
      </p:sp>
      <p:pic>
        <p:nvPicPr>
          <p:cNvPr id="6" name="Picture 5">
            <a:extLst>
              <a:ext uri="{FF2B5EF4-FFF2-40B4-BE49-F238E27FC236}">
                <a16:creationId xmlns:a16="http://schemas.microsoft.com/office/drawing/2014/main" id="{AE66FDB1-9465-8E87-C57C-67E5627590FA}"/>
              </a:ext>
            </a:extLst>
          </p:cNvPr>
          <p:cNvPicPr>
            <a:picLocks noChangeAspect="1"/>
          </p:cNvPicPr>
          <p:nvPr/>
        </p:nvPicPr>
        <p:blipFill>
          <a:blip r:embed="rId2"/>
          <a:stretch>
            <a:fillRect/>
          </a:stretch>
        </p:blipFill>
        <p:spPr>
          <a:xfrm>
            <a:off x="1684118" y="2129002"/>
            <a:ext cx="7964379" cy="4494626"/>
          </a:xfrm>
          <a:prstGeom prst="rect">
            <a:avLst/>
          </a:prstGeom>
        </p:spPr>
      </p:pic>
    </p:spTree>
    <p:extLst>
      <p:ext uri="{BB962C8B-B14F-4D97-AF65-F5344CB8AC3E}">
        <p14:creationId xmlns:p14="http://schemas.microsoft.com/office/powerpoint/2010/main" val="110261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Typography: </a:t>
            </a:r>
            <a:r>
              <a:rPr lang="en-US" dirty="0"/>
              <a:t>The use of effective typography, or fonts and font styles, enhances the visual appeal of a website</a:t>
            </a:r>
          </a:p>
          <a:p>
            <a:pPr marL="0" indent="0">
              <a:lnSpc>
                <a:spcPct val="150000"/>
              </a:lnSpc>
              <a:buNone/>
            </a:pPr>
            <a:endParaRPr lang="en-US" dirty="0"/>
          </a:p>
        </p:txBody>
      </p:sp>
      <p:pic>
        <p:nvPicPr>
          <p:cNvPr id="6" name="Picture 5">
            <a:extLst>
              <a:ext uri="{FF2B5EF4-FFF2-40B4-BE49-F238E27FC236}">
                <a16:creationId xmlns:a16="http://schemas.microsoft.com/office/drawing/2014/main" id="{035A60C3-9C2F-DE60-5FE6-06E6157F72E9}"/>
              </a:ext>
            </a:extLst>
          </p:cNvPr>
          <p:cNvPicPr>
            <a:picLocks noChangeAspect="1"/>
          </p:cNvPicPr>
          <p:nvPr/>
        </p:nvPicPr>
        <p:blipFill>
          <a:blip r:embed="rId2"/>
          <a:stretch>
            <a:fillRect/>
          </a:stretch>
        </p:blipFill>
        <p:spPr>
          <a:xfrm>
            <a:off x="1427272" y="2368439"/>
            <a:ext cx="8694190" cy="4175426"/>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166865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Color: </a:t>
            </a:r>
            <a:r>
              <a:rPr lang="en-US" dirty="0"/>
              <a:t>All websites use color, even if the colors are black and white. Select a limited number of coordinated colors that help promote your purpose and brand</a:t>
            </a:r>
          </a:p>
        </p:txBody>
      </p:sp>
      <p:pic>
        <p:nvPicPr>
          <p:cNvPr id="5" name="Picture 4">
            <a:extLst>
              <a:ext uri="{FF2B5EF4-FFF2-40B4-BE49-F238E27FC236}">
                <a16:creationId xmlns:a16="http://schemas.microsoft.com/office/drawing/2014/main" id="{B0E7BC49-7EE1-0E6B-538A-740FDE630781}"/>
              </a:ext>
            </a:extLst>
          </p:cNvPr>
          <p:cNvPicPr>
            <a:picLocks noChangeAspect="1"/>
          </p:cNvPicPr>
          <p:nvPr/>
        </p:nvPicPr>
        <p:blipFill>
          <a:blip r:embed="rId2"/>
          <a:stretch>
            <a:fillRect/>
          </a:stretch>
        </p:blipFill>
        <p:spPr>
          <a:xfrm>
            <a:off x="2629064" y="2117999"/>
            <a:ext cx="7255915" cy="4549045"/>
          </a:xfrm>
          <a:prstGeom prst="rect">
            <a:avLst/>
          </a:prstGeom>
          <a:ln>
            <a:solidFill>
              <a:schemeClr val="accent1"/>
            </a:solidFill>
          </a:ln>
        </p:spPr>
      </p:pic>
    </p:spTree>
    <p:extLst>
      <p:ext uri="{BB962C8B-B14F-4D97-AF65-F5344CB8AC3E}">
        <p14:creationId xmlns:p14="http://schemas.microsoft.com/office/powerpoint/2010/main" val="206479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buNone/>
            </a:pPr>
            <a:r>
              <a:rPr lang="en-US" b="1" dirty="0"/>
              <a:t>Objectives</a:t>
            </a:r>
          </a:p>
          <a:p>
            <a:pPr marL="0" indent="0">
              <a:buNone/>
            </a:pPr>
            <a:endParaRPr lang="en-US" dirty="0"/>
          </a:p>
        </p:txBody>
      </p:sp>
      <p:pic>
        <p:nvPicPr>
          <p:cNvPr id="5" name="Picture 4">
            <a:extLst>
              <a:ext uri="{FF2B5EF4-FFF2-40B4-BE49-F238E27FC236}">
                <a16:creationId xmlns:a16="http://schemas.microsoft.com/office/drawing/2014/main" id="{EBDE0E67-CF25-000D-6DAC-337F3C58B888}"/>
              </a:ext>
            </a:extLst>
          </p:cNvPr>
          <p:cNvPicPr>
            <a:picLocks noChangeAspect="1"/>
          </p:cNvPicPr>
          <p:nvPr/>
        </p:nvPicPr>
        <p:blipFill>
          <a:blip r:embed="rId2"/>
          <a:stretch>
            <a:fillRect/>
          </a:stretch>
        </p:blipFill>
        <p:spPr>
          <a:xfrm>
            <a:off x="979596" y="1463237"/>
            <a:ext cx="10997242" cy="4354238"/>
          </a:xfrm>
          <a:prstGeom prst="rect">
            <a:avLst/>
          </a:prstGeom>
        </p:spPr>
      </p:pic>
    </p:spTree>
    <p:extLst>
      <p:ext uri="{BB962C8B-B14F-4D97-AF65-F5344CB8AC3E}">
        <p14:creationId xmlns:p14="http://schemas.microsoft.com/office/powerpoint/2010/main" val="136552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Accessibility: </a:t>
            </a:r>
            <a:r>
              <a:rPr lang="en-US" dirty="0"/>
              <a:t>address accessibility and localization issues. A web designer should create pages for viewing by a diverse audience, including people with physical impairments and global users.</a:t>
            </a:r>
          </a:p>
          <a:p>
            <a:pPr marL="0" indent="0">
              <a:lnSpc>
                <a:spcPct val="150000"/>
              </a:lnSpc>
              <a:buNone/>
            </a:pPr>
            <a:r>
              <a:rPr lang="en-US" b="1" dirty="0"/>
              <a:t>Planning Checklist: </a:t>
            </a:r>
            <a:r>
              <a:rPr lang="en-US" dirty="0"/>
              <a:t>The planning items just discussed are only a few of the basic webpage design issues that you need to consider when developing a website</a:t>
            </a:r>
          </a:p>
        </p:txBody>
      </p:sp>
    </p:spTree>
    <p:extLst>
      <p:ext uri="{BB962C8B-B14F-4D97-AF65-F5344CB8AC3E}">
        <p14:creationId xmlns:p14="http://schemas.microsoft.com/office/powerpoint/2010/main" val="246289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Planning a Website</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Planning Checklist:</a:t>
            </a:r>
          </a:p>
          <a:p>
            <a:pPr marL="0" indent="0">
              <a:lnSpc>
                <a:spcPct val="150000"/>
              </a:lnSpc>
              <a:buNone/>
            </a:pPr>
            <a:endParaRPr lang="en-US" dirty="0"/>
          </a:p>
        </p:txBody>
      </p:sp>
      <p:pic>
        <p:nvPicPr>
          <p:cNvPr id="5" name="Picture 4">
            <a:extLst>
              <a:ext uri="{FF2B5EF4-FFF2-40B4-BE49-F238E27FC236}">
                <a16:creationId xmlns:a16="http://schemas.microsoft.com/office/drawing/2014/main" id="{54223D21-F73A-4084-79BE-96F5C09B085A}"/>
              </a:ext>
            </a:extLst>
          </p:cNvPr>
          <p:cNvPicPr>
            <a:picLocks noChangeAspect="1"/>
          </p:cNvPicPr>
          <p:nvPr/>
        </p:nvPicPr>
        <p:blipFill>
          <a:blip r:embed="rId2"/>
          <a:stretch>
            <a:fillRect/>
          </a:stretch>
        </p:blipFill>
        <p:spPr>
          <a:xfrm>
            <a:off x="1378496" y="1413587"/>
            <a:ext cx="9435005" cy="5444413"/>
          </a:xfrm>
          <a:prstGeom prst="rect">
            <a:avLst/>
          </a:prstGeom>
        </p:spPr>
      </p:pic>
    </p:spTree>
    <p:extLst>
      <p:ext uri="{BB962C8B-B14F-4D97-AF65-F5344CB8AC3E}">
        <p14:creationId xmlns:p14="http://schemas.microsoft.com/office/powerpoint/2010/main" val="61610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Uniform Resource Locators: </a:t>
            </a:r>
          </a:p>
          <a:p>
            <a:pPr>
              <a:lnSpc>
                <a:spcPct val="150000"/>
              </a:lnSpc>
              <a:buFontTx/>
              <a:buChar char="-"/>
            </a:pPr>
            <a:r>
              <a:rPr lang="en-US" dirty="0"/>
              <a:t>The </a:t>
            </a:r>
            <a:r>
              <a:rPr lang="en-US" b="1" dirty="0"/>
              <a:t>URL</a:t>
            </a:r>
            <a:r>
              <a:rPr lang="en-US" dirty="0"/>
              <a:t> provides a universal, consistent method for finding and accessing information. In addition to typing URLs directly into your browser to go to a particular page.</a:t>
            </a:r>
          </a:p>
          <a:p>
            <a:pPr>
              <a:lnSpc>
                <a:spcPct val="150000"/>
              </a:lnSpc>
              <a:buFontTx/>
              <a:buChar char="-"/>
            </a:pPr>
            <a:r>
              <a:rPr lang="en-US" dirty="0"/>
              <a:t>We also use URLs when we create a hypertext link within a document to another document. So, any way you look at it, URLs are important to how we and our browser get around on the Web.</a:t>
            </a:r>
          </a:p>
        </p:txBody>
      </p:sp>
    </p:spTree>
    <p:extLst>
      <p:ext uri="{BB962C8B-B14F-4D97-AF65-F5344CB8AC3E}">
        <p14:creationId xmlns:p14="http://schemas.microsoft.com/office/powerpoint/2010/main" val="36030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Web Servers: </a:t>
            </a:r>
            <a:r>
              <a:rPr lang="en-US" dirty="0"/>
              <a:t>To view and browse pages on the Web, all we need is a web browser. To publish pages on the Web, we need a web server</a:t>
            </a:r>
          </a:p>
          <a:p>
            <a:pPr marL="0" indent="0">
              <a:lnSpc>
                <a:spcPct val="150000"/>
              </a:lnSpc>
              <a:buNone/>
            </a:pPr>
            <a:r>
              <a:rPr lang="en-US" dirty="0"/>
              <a:t>A web server is the program that runs on a computer and is responsible for replying to web browser requests for whatever content is associated with a particular URL. We need a web server to publish documents on the Web</a:t>
            </a:r>
          </a:p>
        </p:txBody>
      </p:sp>
      <p:pic>
        <p:nvPicPr>
          <p:cNvPr id="5" name="Picture 4">
            <a:extLst>
              <a:ext uri="{FF2B5EF4-FFF2-40B4-BE49-F238E27FC236}">
                <a16:creationId xmlns:a16="http://schemas.microsoft.com/office/drawing/2014/main" id="{6393C548-5D1D-21B5-03B1-7D610AE8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87" y="4095364"/>
            <a:ext cx="5839640" cy="2762636"/>
          </a:xfrm>
          <a:prstGeom prst="rect">
            <a:avLst/>
          </a:prstGeom>
        </p:spPr>
      </p:pic>
    </p:spTree>
    <p:extLst>
      <p:ext uri="{BB962C8B-B14F-4D97-AF65-F5344CB8AC3E}">
        <p14:creationId xmlns:p14="http://schemas.microsoft.com/office/powerpoint/2010/main" val="307365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lnSpcReduction="10000"/>
          </a:bodyPr>
          <a:lstStyle/>
          <a:p>
            <a:pPr marL="0" indent="0">
              <a:lnSpc>
                <a:spcPct val="150000"/>
              </a:lnSpc>
              <a:buNone/>
            </a:pPr>
            <a:r>
              <a:rPr lang="en-US" b="1" dirty="0"/>
              <a:t>Web Hosting: </a:t>
            </a:r>
          </a:p>
          <a:p>
            <a:pPr marL="0" indent="0">
              <a:lnSpc>
                <a:spcPct val="150000"/>
              </a:lnSpc>
              <a:buNone/>
            </a:pPr>
            <a:r>
              <a:rPr lang="en-US" b="1" dirty="0"/>
              <a:t>-  </a:t>
            </a:r>
            <a:r>
              <a:rPr lang="en-US" dirty="0"/>
              <a:t>At some point, we’ll want to move the websites our create from our local computer to a server on the Internet. Before doing so, we must decide exactly what kind of hosting arrangement you want. The simplest approach is to get a web hosting account that enables us to upload our HTML files, images, style sheets, and other web content to a server that’s visible on the Web. This approach enables we to easily create web pages</a:t>
            </a:r>
          </a:p>
          <a:p>
            <a:pPr marL="0" indent="0">
              <a:lnSpc>
                <a:spcPct val="150000"/>
              </a:lnSpc>
              <a:buNone/>
            </a:pPr>
            <a:r>
              <a:rPr lang="en-US" dirty="0"/>
              <a:t>(and websites) locally and publish them on the server without making changes to them.</a:t>
            </a:r>
          </a:p>
        </p:txBody>
      </p:sp>
    </p:spTree>
    <p:extLst>
      <p:ext uri="{BB962C8B-B14F-4D97-AF65-F5344CB8AC3E}">
        <p14:creationId xmlns:p14="http://schemas.microsoft.com/office/powerpoint/2010/main" val="259762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Web Hosting: </a:t>
            </a:r>
          </a:p>
          <a:p>
            <a:pPr marL="0" indent="0">
              <a:lnSpc>
                <a:spcPct val="150000"/>
              </a:lnSpc>
              <a:buNone/>
            </a:pPr>
            <a:endParaRPr lang="en-US" b="1" dirty="0"/>
          </a:p>
        </p:txBody>
      </p:sp>
      <p:pic>
        <p:nvPicPr>
          <p:cNvPr id="5" name="Picture 4">
            <a:extLst>
              <a:ext uri="{FF2B5EF4-FFF2-40B4-BE49-F238E27FC236}">
                <a16:creationId xmlns:a16="http://schemas.microsoft.com/office/drawing/2014/main" id="{4FE2C24E-7806-CD43-DD90-1E9EA07E2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710" y="1538781"/>
            <a:ext cx="8384628" cy="5007486"/>
          </a:xfrm>
          <a:prstGeom prst="rect">
            <a:avLst/>
          </a:prstGeom>
        </p:spPr>
      </p:pic>
    </p:spTree>
    <p:extLst>
      <p:ext uri="{BB962C8B-B14F-4D97-AF65-F5344CB8AC3E}">
        <p14:creationId xmlns:p14="http://schemas.microsoft.com/office/powerpoint/2010/main" val="88135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The domain name system (</a:t>
            </a:r>
            <a:r>
              <a:rPr lang="en-US" b="1" dirty="0">
                <a:solidFill>
                  <a:srgbClr val="FF0000"/>
                </a:solidFill>
              </a:rPr>
              <a:t>DNS</a:t>
            </a:r>
            <a:r>
              <a:rPr lang="en-US" b="1" dirty="0"/>
              <a:t>) </a:t>
            </a:r>
            <a:r>
              <a:rPr lang="en-US" dirty="0"/>
              <a:t>is a naming database in which internet domain names are located and translated into Internet Protocol (IP) addresses. The domain name system maps the name people use to locate a website to the IP address that a computer uses to locate that website.</a:t>
            </a:r>
          </a:p>
        </p:txBody>
      </p:sp>
    </p:spTree>
    <p:extLst>
      <p:ext uri="{BB962C8B-B14F-4D97-AF65-F5344CB8AC3E}">
        <p14:creationId xmlns:p14="http://schemas.microsoft.com/office/powerpoint/2010/main" val="221412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The domain name system (</a:t>
            </a:r>
            <a:r>
              <a:rPr lang="en-US" b="1" dirty="0">
                <a:solidFill>
                  <a:srgbClr val="FF0000"/>
                </a:solidFill>
              </a:rPr>
              <a:t>DNS</a:t>
            </a:r>
            <a:r>
              <a:rPr lang="en-US" b="1" dirty="0"/>
              <a:t>)</a:t>
            </a:r>
          </a:p>
          <a:p>
            <a:pPr marL="0" indent="0">
              <a:lnSpc>
                <a:spcPct val="150000"/>
              </a:lnSpc>
              <a:buNone/>
            </a:pPr>
            <a:endParaRPr lang="en-US" dirty="0"/>
          </a:p>
        </p:txBody>
      </p:sp>
      <p:pic>
        <p:nvPicPr>
          <p:cNvPr id="5" name="Picture 4">
            <a:extLst>
              <a:ext uri="{FF2B5EF4-FFF2-40B4-BE49-F238E27FC236}">
                <a16:creationId xmlns:a16="http://schemas.microsoft.com/office/drawing/2014/main" id="{ABE4E26C-A8A3-70A1-A217-35462C043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568" y="0"/>
            <a:ext cx="6194793" cy="6858000"/>
          </a:xfrm>
          <a:prstGeom prst="rect">
            <a:avLst/>
          </a:prstGeom>
        </p:spPr>
      </p:pic>
    </p:spTree>
    <p:extLst>
      <p:ext uri="{BB962C8B-B14F-4D97-AF65-F5344CB8AC3E}">
        <p14:creationId xmlns:p14="http://schemas.microsoft.com/office/powerpoint/2010/main" val="154461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Domain names: </a:t>
            </a:r>
            <a:r>
              <a:rPr lang="en-US" dirty="0"/>
              <a:t>are a key part of the Internet infrastructure. They provide a human-readable address for any web server available on the Internet.</a:t>
            </a:r>
          </a:p>
          <a:p>
            <a:pPr marL="0" indent="0">
              <a:lnSpc>
                <a:spcPct val="150000"/>
              </a:lnSpc>
              <a:buNone/>
            </a:pPr>
            <a:r>
              <a:rPr lang="en-US" dirty="0"/>
              <a:t>-  Any Internet-connected computer can be reached through a public IP address, either an </a:t>
            </a:r>
            <a:r>
              <a:rPr lang="en-US" dirty="0">
                <a:solidFill>
                  <a:srgbClr val="FF0000"/>
                </a:solidFill>
              </a:rPr>
              <a:t>IPv4</a:t>
            </a:r>
            <a:r>
              <a:rPr lang="en-US" dirty="0"/>
              <a:t> address (e.g. 173.194.121.32) or an </a:t>
            </a:r>
            <a:r>
              <a:rPr lang="en-US" dirty="0">
                <a:solidFill>
                  <a:srgbClr val="FF0000"/>
                </a:solidFill>
              </a:rPr>
              <a:t>IPv6</a:t>
            </a:r>
            <a:r>
              <a:rPr lang="en-US" dirty="0"/>
              <a:t> address (e.g., 2027:0da8:8b73:0000:0000:8a2e:0370:1337).</a:t>
            </a:r>
          </a:p>
          <a:p>
            <a:pPr marL="0" indent="0">
              <a:lnSpc>
                <a:spcPct val="150000"/>
              </a:lnSpc>
              <a:buNone/>
            </a:pPr>
            <a:r>
              <a:rPr lang="en-US" dirty="0"/>
              <a:t>-  Computers can handle such addresses easily, but people have a hard time finding out who's running the server or what service the website offers. IP addresses are hard to remember and might change over time.</a:t>
            </a:r>
          </a:p>
        </p:txBody>
      </p:sp>
    </p:spTree>
    <p:extLst>
      <p:ext uri="{BB962C8B-B14F-4D97-AF65-F5344CB8AC3E}">
        <p14:creationId xmlns:p14="http://schemas.microsoft.com/office/powerpoint/2010/main" val="175769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Domain names:</a:t>
            </a:r>
          </a:p>
          <a:p>
            <a:pPr marL="0" indent="0">
              <a:lnSpc>
                <a:spcPct val="150000"/>
              </a:lnSpc>
              <a:buNone/>
            </a:pPr>
            <a:endParaRPr lang="en-US" dirty="0"/>
          </a:p>
        </p:txBody>
      </p:sp>
      <p:pic>
        <p:nvPicPr>
          <p:cNvPr id="5" name="Picture 4">
            <a:extLst>
              <a:ext uri="{FF2B5EF4-FFF2-40B4-BE49-F238E27FC236}">
                <a16:creationId xmlns:a16="http://schemas.microsoft.com/office/drawing/2014/main" id="{CB6B0350-311F-B154-D4F8-C9FD15073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712" y="1524000"/>
            <a:ext cx="8415502" cy="4808858"/>
          </a:xfrm>
          <a:prstGeom prst="rect">
            <a:avLst/>
          </a:prstGeom>
        </p:spPr>
      </p:pic>
    </p:spTree>
    <p:extLst>
      <p:ext uri="{BB962C8B-B14F-4D97-AF65-F5344CB8AC3E}">
        <p14:creationId xmlns:p14="http://schemas.microsoft.com/office/powerpoint/2010/main" val="39786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buNone/>
            </a:pPr>
            <a:r>
              <a:rPr lang="en-US" b="1" dirty="0"/>
              <a:t>Introduction</a:t>
            </a:r>
          </a:p>
          <a:p>
            <a:pPr marL="0" indent="0">
              <a:buNone/>
            </a:pPr>
            <a:endParaRPr lang="en-US" b="1" dirty="0"/>
          </a:p>
          <a:p>
            <a:pPr marL="0" indent="236538">
              <a:buFontTx/>
              <a:buChar char="-"/>
            </a:pPr>
            <a:r>
              <a:rPr lang="en-US" dirty="0"/>
              <a:t>Today, millions of people worldwide have access to the Internet, the world’s largest network. </a:t>
            </a:r>
          </a:p>
          <a:p>
            <a:pPr marL="0" indent="0">
              <a:buNone/>
            </a:pPr>
            <a:endParaRPr lang="en-US" dirty="0"/>
          </a:p>
          <a:p>
            <a:pPr marL="0" indent="236538">
              <a:buFontTx/>
              <a:buChar char="-"/>
            </a:pPr>
            <a:r>
              <a:rPr lang="en-US" dirty="0"/>
              <a:t>Billions of webpages providing information on any subject you can imagine are currently available on the web</a:t>
            </a:r>
          </a:p>
          <a:p>
            <a:pPr marL="0" indent="0">
              <a:lnSpc>
                <a:spcPct val="150000"/>
              </a:lnSpc>
              <a:buNone/>
            </a:pPr>
            <a:endParaRPr lang="en-US" dirty="0"/>
          </a:p>
        </p:txBody>
      </p:sp>
    </p:spTree>
    <p:extLst>
      <p:ext uri="{BB962C8B-B14F-4D97-AF65-F5344CB8AC3E}">
        <p14:creationId xmlns:p14="http://schemas.microsoft.com/office/powerpoint/2010/main" val="1150391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a:bodyPr>
          <a:lstStyle/>
          <a:p>
            <a:pPr marL="0" indent="0">
              <a:lnSpc>
                <a:spcPct val="150000"/>
              </a:lnSpc>
              <a:buNone/>
            </a:pPr>
            <a:r>
              <a:rPr lang="en-US" b="1" dirty="0"/>
              <a:t>Differences Between a Domain Name and a URL: </a:t>
            </a:r>
            <a:r>
              <a:rPr lang="en-US" dirty="0"/>
              <a:t>While a domain name and a Universal Resource Locator (URL) share some similarities, they are different. A URL acts as a complete web address that can direct visitors to a specific page on a site. A domain name is just a part of it.</a:t>
            </a:r>
          </a:p>
          <a:p>
            <a:pPr marL="0" indent="0">
              <a:lnSpc>
                <a:spcPct val="150000"/>
              </a:lnSpc>
              <a:buNone/>
            </a:pPr>
            <a:endParaRPr lang="en-US" dirty="0"/>
          </a:p>
        </p:txBody>
      </p:sp>
      <p:pic>
        <p:nvPicPr>
          <p:cNvPr id="6" name="Picture 5">
            <a:extLst>
              <a:ext uri="{FF2B5EF4-FFF2-40B4-BE49-F238E27FC236}">
                <a16:creationId xmlns:a16="http://schemas.microsoft.com/office/drawing/2014/main" id="{C00C769E-0678-D47B-BA20-33C1E7F5C749}"/>
              </a:ext>
            </a:extLst>
          </p:cNvPr>
          <p:cNvPicPr>
            <a:picLocks noChangeAspect="1"/>
          </p:cNvPicPr>
          <p:nvPr/>
        </p:nvPicPr>
        <p:blipFill>
          <a:blip r:embed="rId2"/>
          <a:stretch>
            <a:fillRect/>
          </a:stretch>
        </p:blipFill>
        <p:spPr>
          <a:xfrm>
            <a:off x="2871786" y="3605049"/>
            <a:ext cx="6448425" cy="2895600"/>
          </a:xfrm>
          <a:prstGeom prst="rect">
            <a:avLst/>
          </a:prstGeom>
        </p:spPr>
      </p:pic>
    </p:spTree>
    <p:extLst>
      <p:ext uri="{BB962C8B-B14F-4D97-AF65-F5344CB8AC3E}">
        <p14:creationId xmlns:p14="http://schemas.microsoft.com/office/powerpoint/2010/main" val="134673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417786"/>
            <a:ext cx="10938641" cy="6022427"/>
          </a:xfrm>
        </p:spPr>
        <p:txBody>
          <a:bodyPr>
            <a:noAutofit/>
          </a:bodyPr>
          <a:lstStyle/>
          <a:p>
            <a:pPr marL="0" indent="0">
              <a:lnSpc>
                <a:spcPct val="150000"/>
              </a:lnSpc>
              <a:buNone/>
            </a:pPr>
            <a:r>
              <a:rPr lang="en-US" b="1" dirty="0"/>
              <a:t>How Do Domains Work? </a:t>
            </a:r>
            <a:r>
              <a:rPr lang="en-US" dirty="0"/>
              <a:t>-  Every website has two main elements – a domain name and a web hosting server. All domain names are linked to their respective IP addresses and point to the specific web servers that host the websites.</a:t>
            </a:r>
          </a:p>
          <a:p>
            <a:pPr marL="0" indent="0">
              <a:lnSpc>
                <a:spcPct val="150000"/>
              </a:lnSpc>
              <a:buNone/>
            </a:pPr>
            <a:r>
              <a:rPr lang="en-US" dirty="0"/>
              <a:t>-  When a user enters a domain name into a browser, it looks for the associated IP address through a global network of Domain Name System (DNS) servers. Next, the server with the information about the IP address return it to the web browser which requests data about the site from the domain’s hosting service. This web server stores all of the website’s data, including its files, database, and HTML code.</a:t>
            </a:r>
          </a:p>
          <a:p>
            <a:pPr marL="0" indent="0">
              <a:lnSpc>
                <a:spcPct val="150000"/>
              </a:lnSpc>
              <a:buNone/>
            </a:pPr>
            <a:r>
              <a:rPr lang="en-US" dirty="0"/>
              <a:t>-  Once the host has sent the data back, the web browser converts it into a web page that users can visit.</a:t>
            </a:r>
          </a:p>
        </p:txBody>
      </p:sp>
    </p:spTree>
    <p:extLst>
      <p:ext uri="{BB962C8B-B14F-4D97-AF65-F5344CB8AC3E}">
        <p14:creationId xmlns:p14="http://schemas.microsoft.com/office/powerpoint/2010/main" val="4085015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Web Publishing</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2"/>
            <a:ext cx="10938641" cy="6022427"/>
          </a:xfrm>
        </p:spPr>
        <p:txBody>
          <a:bodyPr>
            <a:noAutofit/>
          </a:bodyPr>
          <a:lstStyle/>
          <a:p>
            <a:pPr marL="0" indent="0">
              <a:lnSpc>
                <a:spcPct val="150000"/>
              </a:lnSpc>
              <a:buNone/>
            </a:pPr>
            <a:r>
              <a:rPr lang="en-US" b="1" dirty="0"/>
              <a:t>How Do Domains Work</a:t>
            </a:r>
          </a:p>
          <a:p>
            <a:pPr marL="0" indent="0">
              <a:lnSpc>
                <a:spcPct val="150000"/>
              </a:lnSpc>
              <a:buNone/>
            </a:pPr>
            <a:endParaRPr lang="en-US" dirty="0"/>
          </a:p>
        </p:txBody>
      </p:sp>
      <p:pic>
        <p:nvPicPr>
          <p:cNvPr id="5" name="Picture 4">
            <a:extLst>
              <a:ext uri="{FF2B5EF4-FFF2-40B4-BE49-F238E27FC236}">
                <a16:creationId xmlns:a16="http://schemas.microsoft.com/office/drawing/2014/main" id="{29A5B5A1-F36D-5E69-8BA9-410BA2C4D701}"/>
              </a:ext>
            </a:extLst>
          </p:cNvPr>
          <p:cNvPicPr>
            <a:picLocks noChangeAspect="1"/>
          </p:cNvPicPr>
          <p:nvPr/>
        </p:nvPicPr>
        <p:blipFill>
          <a:blip r:embed="rId2"/>
          <a:stretch>
            <a:fillRect/>
          </a:stretch>
        </p:blipFill>
        <p:spPr>
          <a:xfrm>
            <a:off x="2300124" y="1548961"/>
            <a:ext cx="7269546" cy="5170437"/>
          </a:xfrm>
          <a:prstGeom prst="rect">
            <a:avLst/>
          </a:prstGeom>
        </p:spPr>
      </p:pic>
    </p:spTree>
    <p:extLst>
      <p:ext uri="{BB962C8B-B14F-4D97-AF65-F5344CB8AC3E}">
        <p14:creationId xmlns:p14="http://schemas.microsoft.com/office/powerpoint/2010/main" val="2378271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07D-9FE5-283D-D74F-D5E2046B433A}"/>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7D1636F4-1B92-9D5D-030E-2450BA692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633" y="365125"/>
            <a:ext cx="8034719" cy="6492875"/>
          </a:xfrm>
        </p:spPr>
      </p:pic>
    </p:spTree>
    <p:extLst>
      <p:ext uri="{BB962C8B-B14F-4D97-AF65-F5344CB8AC3E}">
        <p14:creationId xmlns:p14="http://schemas.microsoft.com/office/powerpoint/2010/main" val="1151211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307D-9FE5-283D-D74F-D5E2046B433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A290D99-0335-E6B1-6F2C-249BDD4601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9518" y="260131"/>
            <a:ext cx="8450317" cy="6337738"/>
          </a:xfrm>
        </p:spPr>
      </p:pic>
    </p:spTree>
    <p:extLst>
      <p:ext uri="{BB962C8B-B14F-4D97-AF65-F5344CB8AC3E}">
        <p14:creationId xmlns:p14="http://schemas.microsoft.com/office/powerpoint/2010/main" val="106829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lnSpc>
                <a:spcPct val="150000"/>
              </a:lnSpc>
              <a:buNone/>
            </a:pPr>
            <a:r>
              <a:rPr lang="en-US" b="1" dirty="0"/>
              <a:t>Project — Create a Basic Webpage</a:t>
            </a:r>
          </a:p>
          <a:p>
            <a:pPr marL="0" indent="0">
              <a:lnSpc>
                <a:spcPct val="150000"/>
              </a:lnSpc>
              <a:buNone/>
            </a:pPr>
            <a:endParaRPr lang="en-US" dirty="0"/>
          </a:p>
        </p:txBody>
      </p:sp>
      <p:pic>
        <p:nvPicPr>
          <p:cNvPr id="5" name="Picture 4">
            <a:extLst>
              <a:ext uri="{FF2B5EF4-FFF2-40B4-BE49-F238E27FC236}">
                <a16:creationId xmlns:a16="http://schemas.microsoft.com/office/drawing/2014/main" id="{9EBD173A-3F9F-5420-C1BB-028A56AE6257}"/>
              </a:ext>
            </a:extLst>
          </p:cNvPr>
          <p:cNvPicPr>
            <a:picLocks noChangeAspect="1"/>
          </p:cNvPicPr>
          <p:nvPr/>
        </p:nvPicPr>
        <p:blipFill>
          <a:blip r:embed="rId2"/>
          <a:stretch>
            <a:fillRect/>
          </a:stretch>
        </p:blipFill>
        <p:spPr>
          <a:xfrm>
            <a:off x="971943" y="1474230"/>
            <a:ext cx="9196816" cy="5231486"/>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367781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buNone/>
            </a:pPr>
            <a:r>
              <a:rPr lang="en-US" b="1" dirty="0"/>
              <a:t>Roadmap</a:t>
            </a:r>
          </a:p>
          <a:p>
            <a:pPr marL="0" indent="0">
              <a:lnSpc>
                <a:spcPct val="150000"/>
              </a:lnSpc>
              <a:buNone/>
            </a:pPr>
            <a:endParaRPr lang="en-US" dirty="0"/>
          </a:p>
        </p:txBody>
      </p:sp>
      <p:pic>
        <p:nvPicPr>
          <p:cNvPr id="5" name="Picture 4">
            <a:extLst>
              <a:ext uri="{FF2B5EF4-FFF2-40B4-BE49-F238E27FC236}">
                <a16:creationId xmlns:a16="http://schemas.microsoft.com/office/drawing/2014/main" id="{E7D47B3F-B5B0-3FC8-3825-04949D6E29C7}"/>
              </a:ext>
            </a:extLst>
          </p:cNvPr>
          <p:cNvPicPr>
            <a:picLocks noChangeAspect="1"/>
          </p:cNvPicPr>
          <p:nvPr/>
        </p:nvPicPr>
        <p:blipFill>
          <a:blip r:embed="rId2"/>
          <a:stretch>
            <a:fillRect/>
          </a:stretch>
        </p:blipFill>
        <p:spPr>
          <a:xfrm>
            <a:off x="1672294" y="2230163"/>
            <a:ext cx="8106704" cy="2767506"/>
          </a:xfrm>
          <a:prstGeom prst="rect">
            <a:avLst/>
          </a:prstGeom>
        </p:spPr>
      </p:pic>
    </p:spTree>
    <p:extLst>
      <p:ext uri="{BB962C8B-B14F-4D97-AF65-F5344CB8AC3E}">
        <p14:creationId xmlns:p14="http://schemas.microsoft.com/office/powerpoint/2010/main" val="16286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normAutofit lnSpcReduction="10000"/>
          </a:bodyPr>
          <a:lstStyle/>
          <a:p>
            <a:pPr marL="0" indent="0">
              <a:lnSpc>
                <a:spcPct val="150000"/>
              </a:lnSpc>
              <a:buNone/>
            </a:pPr>
            <a:r>
              <a:rPr lang="en-US" b="1" dirty="0"/>
              <a:t>World Wide Web</a:t>
            </a:r>
          </a:p>
          <a:p>
            <a:pPr>
              <a:lnSpc>
                <a:spcPct val="150000"/>
              </a:lnSpc>
              <a:buFontTx/>
              <a:buChar char="-"/>
            </a:pPr>
            <a:r>
              <a:rPr lang="en-US" dirty="0"/>
              <a:t>The </a:t>
            </a:r>
            <a:r>
              <a:rPr lang="en-US" dirty="0">
                <a:solidFill>
                  <a:srgbClr val="FF0000"/>
                </a:solidFill>
              </a:rPr>
              <a:t>World Wide Web</a:t>
            </a:r>
            <a:r>
              <a:rPr lang="en-US" dirty="0"/>
              <a:t>, also called the </a:t>
            </a:r>
            <a:r>
              <a:rPr lang="en-US" b="1" dirty="0"/>
              <a:t>web</a:t>
            </a:r>
            <a:r>
              <a:rPr lang="en-US" dirty="0"/>
              <a:t>, is the service that</a:t>
            </a:r>
          </a:p>
          <a:p>
            <a:pPr marL="0" indent="0">
              <a:lnSpc>
                <a:spcPct val="150000"/>
              </a:lnSpc>
              <a:buNone/>
            </a:pPr>
            <a:r>
              <a:rPr lang="en-US" dirty="0"/>
              <a:t>provides access to information stored on web servers, the high-capacity, high-performance computers that power the web. The </a:t>
            </a:r>
            <a:r>
              <a:rPr lang="en-US" b="1" dirty="0"/>
              <a:t>web</a:t>
            </a:r>
            <a:r>
              <a:rPr lang="en-US" dirty="0"/>
              <a:t> consists of a collection of linked files known as </a:t>
            </a:r>
            <a:r>
              <a:rPr lang="en-US" dirty="0">
                <a:solidFill>
                  <a:srgbClr val="FF0000"/>
                </a:solidFill>
              </a:rPr>
              <a:t>webpages</a:t>
            </a:r>
            <a:r>
              <a:rPr lang="en-US" dirty="0"/>
              <a:t>, or pages for short. </a:t>
            </a:r>
          </a:p>
          <a:p>
            <a:pPr marL="0" indent="0">
              <a:lnSpc>
                <a:spcPct val="150000"/>
              </a:lnSpc>
              <a:buNone/>
            </a:pPr>
            <a:r>
              <a:rPr lang="en-US" dirty="0"/>
              <a:t>- Because the </a:t>
            </a:r>
            <a:r>
              <a:rPr lang="en-US" b="1" dirty="0"/>
              <a:t>web</a:t>
            </a:r>
            <a:r>
              <a:rPr lang="en-US" dirty="0"/>
              <a:t> supports text, graphics, audio, and video, a webpage can display any of these multimedia elements in a browser.</a:t>
            </a:r>
          </a:p>
          <a:p>
            <a:pPr>
              <a:lnSpc>
                <a:spcPct val="150000"/>
              </a:lnSpc>
              <a:buFontTx/>
              <a:buChar char="-"/>
            </a:pPr>
            <a:r>
              <a:rPr lang="en-US" dirty="0"/>
              <a:t>A </a:t>
            </a:r>
            <a:r>
              <a:rPr lang="en-US" b="1" dirty="0">
                <a:solidFill>
                  <a:srgbClr val="FF0000"/>
                </a:solidFill>
              </a:rPr>
              <a:t>website</a:t>
            </a:r>
            <a:r>
              <a:rPr lang="en-US" dirty="0"/>
              <a:t>, or site for short, is a related collection of webpages created and maintained by a person</a:t>
            </a:r>
          </a:p>
        </p:txBody>
      </p:sp>
    </p:spTree>
    <p:extLst>
      <p:ext uri="{BB962C8B-B14F-4D97-AF65-F5344CB8AC3E}">
        <p14:creationId xmlns:p14="http://schemas.microsoft.com/office/powerpoint/2010/main" val="178818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buNone/>
            </a:pPr>
            <a:r>
              <a:rPr lang="en-US" b="1" dirty="0"/>
              <a:t>World Wide Web</a:t>
            </a:r>
          </a:p>
          <a:p>
            <a:pPr>
              <a:buFontTx/>
              <a:buChar char="-"/>
            </a:pPr>
            <a:endParaRPr lang="en-US" dirty="0"/>
          </a:p>
        </p:txBody>
      </p:sp>
      <p:pic>
        <p:nvPicPr>
          <p:cNvPr id="6" name="Picture 5">
            <a:extLst>
              <a:ext uri="{FF2B5EF4-FFF2-40B4-BE49-F238E27FC236}">
                <a16:creationId xmlns:a16="http://schemas.microsoft.com/office/drawing/2014/main" id="{65ED8AC8-21D3-5216-5AE0-69D5F6994C17}"/>
              </a:ext>
            </a:extLst>
          </p:cNvPr>
          <p:cNvPicPr>
            <a:picLocks noChangeAspect="1"/>
          </p:cNvPicPr>
          <p:nvPr/>
        </p:nvPicPr>
        <p:blipFill>
          <a:blip r:embed="rId2"/>
          <a:stretch>
            <a:fillRect/>
          </a:stretch>
        </p:blipFill>
        <p:spPr>
          <a:xfrm>
            <a:off x="1134214" y="1395882"/>
            <a:ext cx="9923571" cy="5288696"/>
          </a:xfrm>
          <a:prstGeom prst="rect">
            <a:avLst/>
          </a:prstGeom>
        </p:spPr>
      </p:pic>
    </p:spTree>
    <p:extLst>
      <p:ext uri="{BB962C8B-B14F-4D97-AF65-F5344CB8AC3E}">
        <p14:creationId xmlns:p14="http://schemas.microsoft.com/office/powerpoint/2010/main" val="322824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lnSpc>
                <a:spcPct val="150000"/>
              </a:lnSpc>
              <a:buNone/>
            </a:pPr>
            <a:r>
              <a:rPr lang="en-US" b="1" dirty="0"/>
              <a:t>Protocols</a:t>
            </a:r>
          </a:p>
          <a:p>
            <a:pPr marL="0" indent="236538">
              <a:lnSpc>
                <a:spcPct val="150000"/>
              </a:lnSpc>
              <a:buNone/>
            </a:pPr>
            <a:r>
              <a:rPr lang="en-US" b="1" dirty="0"/>
              <a:t>-  </a:t>
            </a:r>
            <a:r>
              <a:rPr lang="en-US" dirty="0"/>
              <a:t>A computer is also referred to as a client workstation. Client workstations connect to the Internet through the use of a protocol. A protocol is a set of rules that defines how a client workstation can communicate with a server. A client workstation uses a protocol to request a connection to a server. The server is the host computer</a:t>
            </a:r>
          </a:p>
          <a:p>
            <a:pPr marL="0" indent="0">
              <a:lnSpc>
                <a:spcPct val="150000"/>
              </a:lnSpc>
              <a:buNone/>
            </a:pPr>
            <a:r>
              <a:rPr lang="en-US" dirty="0"/>
              <a:t>that stores resources and files for websites </a:t>
            </a:r>
          </a:p>
        </p:txBody>
      </p:sp>
    </p:spTree>
    <p:extLst>
      <p:ext uri="{BB962C8B-B14F-4D97-AF65-F5344CB8AC3E}">
        <p14:creationId xmlns:p14="http://schemas.microsoft.com/office/powerpoint/2010/main" val="139862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168D-66E5-C33A-F7E2-074D2054B541}"/>
              </a:ext>
            </a:extLst>
          </p:cNvPr>
          <p:cNvSpPr>
            <a:spLocks noGrp="1"/>
          </p:cNvSpPr>
          <p:nvPr>
            <p:ph type="title"/>
          </p:nvPr>
        </p:nvSpPr>
        <p:spPr>
          <a:xfrm>
            <a:off x="838200" y="1"/>
            <a:ext cx="10339552" cy="835572"/>
          </a:xfrm>
        </p:spPr>
        <p:txBody>
          <a:bodyPr/>
          <a:lstStyle/>
          <a:p>
            <a:r>
              <a:rPr lang="en-US" dirty="0"/>
              <a:t>Introduction to the Internet and Web Design</a:t>
            </a:r>
          </a:p>
        </p:txBody>
      </p:sp>
      <p:sp>
        <p:nvSpPr>
          <p:cNvPr id="3" name="Content Placeholder 2">
            <a:extLst>
              <a:ext uri="{FF2B5EF4-FFF2-40B4-BE49-F238E27FC236}">
                <a16:creationId xmlns:a16="http://schemas.microsoft.com/office/drawing/2014/main" id="{7F078C22-ABFB-255E-961B-6563FFDDA21F}"/>
              </a:ext>
            </a:extLst>
          </p:cNvPr>
          <p:cNvSpPr>
            <a:spLocks noGrp="1"/>
          </p:cNvSpPr>
          <p:nvPr>
            <p:ph idx="1"/>
          </p:nvPr>
        </p:nvSpPr>
        <p:spPr>
          <a:xfrm>
            <a:off x="626679" y="835574"/>
            <a:ext cx="10938641" cy="6022427"/>
          </a:xfrm>
        </p:spPr>
        <p:txBody>
          <a:bodyPr/>
          <a:lstStyle/>
          <a:p>
            <a:pPr marL="0" indent="0">
              <a:lnSpc>
                <a:spcPct val="150000"/>
              </a:lnSpc>
              <a:buNone/>
            </a:pPr>
            <a:r>
              <a:rPr lang="en-US" b="1" dirty="0"/>
              <a:t>Protocols</a:t>
            </a:r>
          </a:p>
          <a:p>
            <a:pPr marL="0" indent="0">
              <a:lnSpc>
                <a:spcPct val="150000"/>
              </a:lnSpc>
              <a:buNone/>
            </a:pPr>
            <a:endParaRPr lang="en-US" b="1" dirty="0"/>
          </a:p>
        </p:txBody>
      </p:sp>
      <p:pic>
        <p:nvPicPr>
          <p:cNvPr id="5" name="Picture 4">
            <a:extLst>
              <a:ext uri="{FF2B5EF4-FFF2-40B4-BE49-F238E27FC236}">
                <a16:creationId xmlns:a16="http://schemas.microsoft.com/office/drawing/2014/main" id="{E1B6485D-37F8-103A-C9EB-AD42E96D487D}"/>
              </a:ext>
            </a:extLst>
          </p:cNvPr>
          <p:cNvPicPr>
            <a:picLocks noChangeAspect="1"/>
          </p:cNvPicPr>
          <p:nvPr/>
        </p:nvPicPr>
        <p:blipFill>
          <a:blip r:embed="rId2"/>
          <a:stretch>
            <a:fillRect/>
          </a:stretch>
        </p:blipFill>
        <p:spPr>
          <a:xfrm>
            <a:off x="1462251" y="1471660"/>
            <a:ext cx="8265072" cy="5386339"/>
          </a:xfrm>
          <a:prstGeom prst="rect">
            <a:avLst/>
          </a:prstGeom>
        </p:spPr>
      </p:pic>
    </p:spTree>
    <p:extLst>
      <p:ext uri="{BB962C8B-B14F-4D97-AF65-F5344CB8AC3E}">
        <p14:creationId xmlns:p14="http://schemas.microsoft.com/office/powerpoint/2010/main" val="2315330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1461</Words>
  <Application>Microsoft Office PowerPoint</Application>
  <PresentationFormat>Widescreen</PresentationFormat>
  <Paragraphs>93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Introduction to the Internet and Web Design</vt:lpstr>
      <vt:lpstr>Planning a Website</vt:lpstr>
      <vt:lpstr>Planning a Website</vt:lpstr>
      <vt:lpstr>Planning a Website</vt:lpstr>
      <vt:lpstr>Planning a Website</vt:lpstr>
      <vt:lpstr>Planning a Website</vt:lpstr>
      <vt:lpstr>Planning a Website</vt:lpstr>
      <vt:lpstr>Planning a Website</vt:lpstr>
      <vt:lpstr>Planning a Website</vt:lpstr>
      <vt:lpstr>Planning a Website</vt:lpstr>
      <vt:lpstr>Web Publishing</vt:lpstr>
      <vt:lpstr>Web Publishing</vt:lpstr>
      <vt:lpstr>Web Publishing</vt:lpstr>
      <vt:lpstr>Web Publishing</vt:lpstr>
      <vt:lpstr>Web Publishing</vt:lpstr>
      <vt:lpstr>Web Publishing</vt:lpstr>
      <vt:lpstr>Web Publishing</vt:lpstr>
      <vt:lpstr>Web Publishing</vt:lpstr>
      <vt:lpstr>Web Publishing</vt:lpstr>
      <vt:lpstr>Web Publishing</vt:lpstr>
      <vt:lpstr>Web Publishing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Bui Tien Duc Computer Science</dc:creator>
  <cp:lastModifiedBy>Bui Tien Duc Computer Science</cp:lastModifiedBy>
  <cp:revision>11</cp:revision>
  <dcterms:created xsi:type="dcterms:W3CDTF">2022-06-12T13:40:16Z</dcterms:created>
  <dcterms:modified xsi:type="dcterms:W3CDTF">2022-06-12T16:29:29Z</dcterms:modified>
</cp:coreProperties>
</file>