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1B2F-7FC4-FA92-66F7-C4F990D18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03D9A7-066A-7A8D-557C-9BFA366B6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FEC0CA-9D13-E742-CF48-A0E63CC8C95D}"/>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5" name="Footer Placeholder 4">
            <a:extLst>
              <a:ext uri="{FF2B5EF4-FFF2-40B4-BE49-F238E27FC236}">
                <a16:creationId xmlns:a16="http://schemas.microsoft.com/office/drawing/2014/main" id="{089E9B63-B007-9E5C-C77F-9255D8A38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452A0-925C-69FF-35F2-28A3CBF8ACA8}"/>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145684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971C-F0AD-7056-2CD2-22E09BA30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055625-E6AC-09D3-6DD9-DFFFB8D5A0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F158B-4877-5EF0-5FBD-9321DF0F3F0D}"/>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5" name="Footer Placeholder 4">
            <a:extLst>
              <a:ext uri="{FF2B5EF4-FFF2-40B4-BE49-F238E27FC236}">
                <a16:creationId xmlns:a16="http://schemas.microsoft.com/office/drawing/2014/main" id="{E379BBD9-717A-5379-E0E4-300E5E0A4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42FCA-9167-3912-B319-47CD790B4A32}"/>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15934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901FD-3BED-B952-60FF-966CE006A1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FBC831-E4ED-FD51-6F06-640AB28DD1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9BA04-21F2-C9B1-2CD1-68A81C19552E}"/>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5" name="Footer Placeholder 4">
            <a:extLst>
              <a:ext uri="{FF2B5EF4-FFF2-40B4-BE49-F238E27FC236}">
                <a16:creationId xmlns:a16="http://schemas.microsoft.com/office/drawing/2014/main" id="{FA561C92-54D1-E592-87E0-A3B83221E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A7469-FE85-54CD-EE20-EB3AFA7715D3}"/>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7008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36E1-E000-EF2B-E268-3FCAC7EB17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5229A3-2ECC-5459-89F7-E028B4FC5E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11AC3-592E-1FBF-5A5A-E97C1E939143}"/>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5" name="Footer Placeholder 4">
            <a:extLst>
              <a:ext uri="{FF2B5EF4-FFF2-40B4-BE49-F238E27FC236}">
                <a16:creationId xmlns:a16="http://schemas.microsoft.com/office/drawing/2014/main" id="{3C5EED79-C0CC-BA6F-6A45-A611E560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25AF8-7F26-4F82-AAC8-6A6C50728930}"/>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94889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45FC-36DF-E2D1-4B88-B6C746F7A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C86FE5-D14B-24B0-4E02-849F8F990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DEE09F-CA88-F0C3-5618-E32C62BE085C}"/>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5" name="Footer Placeholder 4">
            <a:extLst>
              <a:ext uri="{FF2B5EF4-FFF2-40B4-BE49-F238E27FC236}">
                <a16:creationId xmlns:a16="http://schemas.microsoft.com/office/drawing/2014/main" id="{8822F2B4-813D-5821-2C46-798E6A10A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5268C-ACDA-5C48-DED2-89A2C7A4F091}"/>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262145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B616-6C18-88D3-0D30-BE9135AB8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4FE9-3FA1-B0E7-413A-7B22FAE04D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EB4BDC-1A84-AD5B-F524-865F8FCCAD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2D689A-C19C-5A0A-AFDA-067EC5555DC0}"/>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6" name="Footer Placeholder 5">
            <a:extLst>
              <a:ext uri="{FF2B5EF4-FFF2-40B4-BE49-F238E27FC236}">
                <a16:creationId xmlns:a16="http://schemas.microsoft.com/office/drawing/2014/main" id="{3594C527-3182-E27D-9B50-741429303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0F727-1479-755A-FAF7-F9A782EB9C23}"/>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250949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215E-34A3-E95A-6C8C-4A2624388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483CB8-625A-DE11-9AD5-9E5A88E6F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DF8495-5077-206F-64E0-0B41E79B0C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D6B26E-600D-29AA-F2CF-C7F45DB3EC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E0C2A-2D97-B91C-D563-318D49FBD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EE7619-94FF-B12C-1C24-8DBAA0DC2A21}"/>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8" name="Footer Placeholder 7">
            <a:extLst>
              <a:ext uri="{FF2B5EF4-FFF2-40B4-BE49-F238E27FC236}">
                <a16:creationId xmlns:a16="http://schemas.microsoft.com/office/drawing/2014/main" id="{DC4F89AD-E22A-804A-DB60-C01EC2532C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847282-F05B-57B5-FCF7-DFE3281B44E3}"/>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2300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7086-C259-9A88-6152-CE29473303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39C4B6-C00D-520D-47C8-CE38676A3A26}"/>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4" name="Footer Placeholder 3">
            <a:extLst>
              <a:ext uri="{FF2B5EF4-FFF2-40B4-BE49-F238E27FC236}">
                <a16:creationId xmlns:a16="http://schemas.microsoft.com/office/drawing/2014/main" id="{88498BF4-6943-88C0-07A2-FE862684F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ADABE-449D-A492-7F09-2AC7B88DC9A2}"/>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417570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4D387-A7EA-1B11-BEAC-4ACC6F81480F}"/>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3" name="Footer Placeholder 2">
            <a:extLst>
              <a:ext uri="{FF2B5EF4-FFF2-40B4-BE49-F238E27FC236}">
                <a16:creationId xmlns:a16="http://schemas.microsoft.com/office/drawing/2014/main" id="{3B009AEB-08B8-52F4-CE3C-09A43D8D55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09EDB3-02E0-1C47-E1CD-AF898F48E6FE}"/>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414968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3745-1748-DD94-14D7-3DBB59ABB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8E74B3-3766-8F13-8DA3-EF32B587F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927B1F-BF84-CFBE-00AB-1D6A3A93F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DB5EA-5AFE-BF5A-7FA0-A885F933AB5D}"/>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6" name="Footer Placeholder 5">
            <a:extLst>
              <a:ext uri="{FF2B5EF4-FFF2-40B4-BE49-F238E27FC236}">
                <a16:creationId xmlns:a16="http://schemas.microsoft.com/office/drawing/2014/main" id="{376D74E4-39A7-913B-3DE7-680E209F7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48A87-318F-1335-C43E-37D4394D674B}"/>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248142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0E01-4B29-232E-F95B-F8467A5DB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7B5C07-BC70-4B40-4947-3341D33F27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AA3641-A07E-A8C4-AA27-F6AA9A592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5938C-9663-9B9A-EDE1-773D7350F3A7}"/>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6" name="Footer Placeholder 5">
            <a:extLst>
              <a:ext uri="{FF2B5EF4-FFF2-40B4-BE49-F238E27FC236}">
                <a16:creationId xmlns:a16="http://schemas.microsoft.com/office/drawing/2014/main" id="{72E53A30-5F86-8372-DFC9-04CA08F2FA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6932A-AC40-A158-7B01-4B0E35CCD884}"/>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305999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0BDAB7-B253-C953-22A7-76B8A7FAC1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66C318-97F5-301D-9419-50E3442CD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4C881-B670-EB4F-5EC4-1C8DDCA061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CD1D8-B98B-48B7-A9B4-1912F8D8DDB0}" type="datetimeFigureOut">
              <a:rPr lang="en-US" smtClean="0"/>
              <a:t>6/12/2022</a:t>
            </a:fld>
            <a:endParaRPr lang="en-US"/>
          </a:p>
        </p:txBody>
      </p:sp>
      <p:sp>
        <p:nvSpPr>
          <p:cNvPr id="5" name="Footer Placeholder 4">
            <a:extLst>
              <a:ext uri="{FF2B5EF4-FFF2-40B4-BE49-F238E27FC236}">
                <a16:creationId xmlns:a16="http://schemas.microsoft.com/office/drawing/2014/main" id="{B4A6BD2D-BC94-E953-5465-0BE2C943F7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104308-89E3-0D73-8AA3-867E360D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AB85F-567B-4E65-A57F-E43BEB587874}" type="slidenum">
              <a:rPr lang="en-US" smtClean="0"/>
              <a:t>‹#›</a:t>
            </a:fld>
            <a:endParaRPr lang="en-US"/>
          </a:p>
        </p:txBody>
      </p:sp>
    </p:spTree>
    <p:extLst>
      <p:ext uri="{BB962C8B-B14F-4D97-AF65-F5344CB8AC3E}">
        <p14:creationId xmlns:p14="http://schemas.microsoft.com/office/powerpoint/2010/main" val="3470028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C149-9775-A9D1-96A4-EFF35B0F7C81}"/>
              </a:ext>
            </a:extLst>
          </p:cNvPr>
          <p:cNvSpPr>
            <a:spLocks noGrp="1"/>
          </p:cNvSpPr>
          <p:nvPr>
            <p:ph type="ctrTitle"/>
          </p:nvPr>
        </p:nvSpPr>
        <p:spPr/>
        <p:txBody>
          <a:bodyPr/>
          <a:lstStyle/>
          <a:p>
            <a:r>
              <a:rPr lang="en-US" dirty="0"/>
              <a:t>Getting Started</a:t>
            </a:r>
          </a:p>
        </p:txBody>
      </p:sp>
      <p:sp>
        <p:nvSpPr>
          <p:cNvPr id="3" name="Subtitle 2">
            <a:extLst>
              <a:ext uri="{FF2B5EF4-FFF2-40B4-BE49-F238E27FC236}">
                <a16:creationId xmlns:a16="http://schemas.microsoft.com/office/drawing/2014/main" id="{2BF35E45-CC1C-F981-C25D-DAA0DECC2AC9}"/>
              </a:ext>
            </a:extLst>
          </p:cNvPr>
          <p:cNvSpPr>
            <a:spLocks noGrp="1"/>
          </p:cNvSpPr>
          <p:nvPr>
            <p:ph type="subTitle" idx="1"/>
          </p:nvPr>
        </p:nvSpPr>
        <p:spPr/>
        <p:txBody>
          <a:bodyPr/>
          <a:lstStyle/>
          <a:p>
            <a:pPr algn="r"/>
            <a:r>
              <a:rPr lang="en-US" dirty="0"/>
              <a:t>Lecturer: Meng Duc Bui Tien (Mr.)</a:t>
            </a:r>
          </a:p>
        </p:txBody>
      </p:sp>
    </p:spTree>
    <p:extLst>
      <p:ext uri="{BB962C8B-B14F-4D97-AF65-F5344CB8AC3E}">
        <p14:creationId xmlns:p14="http://schemas.microsoft.com/office/powerpoint/2010/main" val="83141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Creating a Basic Webpage</a:t>
            </a:r>
          </a:p>
        </p:txBody>
      </p:sp>
      <p:sp>
        <p:nvSpPr>
          <p:cNvPr id="4" name="Content Placeholder 3">
            <a:extLst>
              <a:ext uri="{FF2B5EF4-FFF2-40B4-BE49-F238E27FC236}">
                <a16:creationId xmlns:a16="http://schemas.microsoft.com/office/drawing/2014/main" id="{4FC73455-7502-D1DB-1396-A12F3B967502}"/>
              </a:ext>
            </a:extLst>
          </p:cNvPr>
          <p:cNvSpPr>
            <a:spLocks noGrp="1"/>
          </p:cNvSpPr>
          <p:nvPr>
            <p:ph idx="1"/>
          </p:nvPr>
        </p:nvSpPr>
        <p:spPr>
          <a:xfrm>
            <a:off x="241737" y="832396"/>
            <a:ext cx="11950263" cy="6025604"/>
          </a:xfrm>
        </p:spPr>
        <p:txBody>
          <a:bodyPr>
            <a:noAutofit/>
          </a:bodyPr>
          <a:lstStyle/>
          <a:p>
            <a:pPr marL="0" indent="0">
              <a:lnSpc>
                <a:spcPct val="150000"/>
              </a:lnSpc>
              <a:buNone/>
            </a:pPr>
            <a:r>
              <a:rPr lang="en-US" sz="2400" b="1" dirty="0"/>
              <a:t>Line 1 </a:t>
            </a:r>
            <a:r>
              <a:rPr lang="en-US" sz="2400" dirty="0"/>
              <a:t>shows the tag for declaring an HTML5 webpage. All HTML5 webpages must begin with the HTML element &lt;!DOCTYPE html&gt;. </a:t>
            </a:r>
          </a:p>
          <a:p>
            <a:pPr marL="0" indent="0">
              <a:lnSpc>
                <a:spcPct val="150000"/>
              </a:lnSpc>
              <a:buNone/>
            </a:pPr>
            <a:r>
              <a:rPr lang="en-US" sz="2400" b="1" dirty="0"/>
              <a:t>Line 2 </a:t>
            </a:r>
            <a:r>
              <a:rPr lang="en-US" sz="2400" dirty="0"/>
              <a:t>shows the HTML tag needed to begin an HTML document. The basic opening tag is &lt;html&gt; and the closing tag is &lt;/html&gt;, which always appears on the last line of the webpage. The lang="</a:t>
            </a:r>
            <a:r>
              <a:rPr lang="en-US" sz="2400" dirty="0" err="1"/>
              <a:t>en</a:t>
            </a:r>
            <a:r>
              <a:rPr lang="en-US" sz="2400" dirty="0"/>
              <a:t>" contained within the opening html tag is an attribute that defines the type of language used (English).</a:t>
            </a:r>
          </a:p>
          <a:p>
            <a:pPr marL="0" indent="0">
              <a:lnSpc>
                <a:spcPct val="150000"/>
              </a:lnSpc>
              <a:buNone/>
            </a:pPr>
            <a:r>
              <a:rPr lang="en-US" sz="2400" b="1" dirty="0"/>
              <a:t>Line 3 </a:t>
            </a:r>
            <a:r>
              <a:rPr lang="en-US" sz="2400" dirty="0"/>
              <a:t>shows the head tag, which contains the webpage title and other information about the webpage. The opening head tag is &lt;head&gt; and the closing tag is &lt;/head&gt; (</a:t>
            </a:r>
            <a:r>
              <a:rPr lang="en-US" sz="2400" b="1" dirty="0"/>
              <a:t>Line 6 </a:t>
            </a:r>
            <a:r>
              <a:rPr lang="en-US" sz="2400" dirty="0"/>
              <a:t>).</a:t>
            </a:r>
          </a:p>
          <a:p>
            <a:pPr marL="0" indent="0">
              <a:lnSpc>
                <a:spcPct val="150000"/>
              </a:lnSpc>
              <a:buNone/>
            </a:pPr>
            <a:r>
              <a:rPr lang="en-US" sz="2400" b="1" dirty="0"/>
              <a:t>Line 4 </a:t>
            </a:r>
            <a:r>
              <a:rPr lang="en-US" sz="2400" dirty="0"/>
              <a:t>shows the webpage title tags, &lt;title&gt; and &lt;/title&gt;. The text contained between these tags is displayed within the web browser tab. </a:t>
            </a:r>
          </a:p>
        </p:txBody>
      </p:sp>
    </p:spTree>
    <p:extLst>
      <p:ext uri="{BB962C8B-B14F-4D97-AF65-F5344CB8AC3E}">
        <p14:creationId xmlns:p14="http://schemas.microsoft.com/office/powerpoint/2010/main" val="82070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Creating a Basic Webpage</a:t>
            </a:r>
          </a:p>
        </p:txBody>
      </p:sp>
      <p:sp>
        <p:nvSpPr>
          <p:cNvPr id="4" name="Content Placeholder 3">
            <a:extLst>
              <a:ext uri="{FF2B5EF4-FFF2-40B4-BE49-F238E27FC236}">
                <a16:creationId xmlns:a16="http://schemas.microsoft.com/office/drawing/2014/main" id="{4FC73455-7502-D1DB-1396-A12F3B967502}"/>
              </a:ext>
            </a:extLst>
          </p:cNvPr>
          <p:cNvSpPr>
            <a:spLocks noGrp="1"/>
          </p:cNvSpPr>
          <p:nvPr>
            <p:ph idx="1"/>
          </p:nvPr>
        </p:nvSpPr>
        <p:spPr>
          <a:xfrm>
            <a:off x="241737" y="832396"/>
            <a:ext cx="11950263" cy="6025604"/>
          </a:xfrm>
        </p:spPr>
        <p:txBody>
          <a:bodyPr>
            <a:noAutofit/>
          </a:bodyPr>
          <a:lstStyle/>
          <a:p>
            <a:pPr marL="0" indent="0">
              <a:lnSpc>
                <a:spcPct val="150000"/>
              </a:lnSpc>
              <a:buNone/>
            </a:pPr>
            <a:r>
              <a:rPr lang="en-US" sz="2400" b="1" dirty="0"/>
              <a:t>Line 5 </a:t>
            </a:r>
            <a:r>
              <a:rPr lang="en-US" sz="2400" dirty="0"/>
              <a:t>shows the meta tag. A meta tag contains information about the data</a:t>
            </a:r>
          </a:p>
          <a:p>
            <a:pPr marL="0" indent="0">
              <a:lnSpc>
                <a:spcPct val="150000"/>
              </a:lnSpc>
              <a:buNone/>
            </a:pPr>
            <a:r>
              <a:rPr lang="en-US" sz="2400" dirty="0"/>
              <a:t>on the webpage. In this instance, the meta tag designates the type of character set</a:t>
            </a:r>
          </a:p>
          <a:p>
            <a:pPr marL="0" indent="0">
              <a:lnSpc>
                <a:spcPct val="150000"/>
              </a:lnSpc>
              <a:buNone/>
            </a:pPr>
            <a:r>
              <a:rPr lang="en-US" sz="2400" dirty="0"/>
              <a:t>the browser should use, charset="utf-8". </a:t>
            </a:r>
          </a:p>
          <a:p>
            <a:pPr marL="0" indent="0">
              <a:lnSpc>
                <a:spcPct val="150000"/>
              </a:lnSpc>
              <a:buNone/>
            </a:pPr>
            <a:r>
              <a:rPr lang="en-US" sz="2400" b="1" dirty="0"/>
              <a:t>Lines 7 and 8 </a:t>
            </a:r>
            <a:r>
              <a:rPr lang="en-US" sz="2400" dirty="0"/>
              <a:t>show the &lt;body&gt; and &lt;/body&gt; tags. All text, images, links, and other</a:t>
            </a:r>
          </a:p>
          <a:p>
            <a:pPr marL="0" indent="0">
              <a:lnSpc>
                <a:spcPct val="150000"/>
              </a:lnSpc>
              <a:buNone/>
            </a:pPr>
            <a:r>
              <a:rPr lang="en-US" sz="2400" dirty="0"/>
              <a:t>content displayed on the webpage are included within the &lt;body&gt; and &lt;/body&gt; tags.</a:t>
            </a:r>
          </a:p>
        </p:txBody>
      </p:sp>
    </p:spTree>
    <p:extLst>
      <p:ext uri="{BB962C8B-B14F-4D97-AF65-F5344CB8AC3E}">
        <p14:creationId xmlns:p14="http://schemas.microsoft.com/office/powerpoint/2010/main" val="379775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To Add a Title and Text to a Webpage</a:t>
            </a:r>
          </a:p>
        </p:txBody>
      </p:sp>
      <p:pic>
        <p:nvPicPr>
          <p:cNvPr id="5" name="Content Placeholder 4">
            <a:extLst>
              <a:ext uri="{FF2B5EF4-FFF2-40B4-BE49-F238E27FC236}">
                <a16:creationId xmlns:a16="http://schemas.microsoft.com/office/drawing/2014/main" id="{A62D1A8B-79B5-C3F7-4ABE-8891980FD499}"/>
              </a:ext>
            </a:extLst>
          </p:cNvPr>
          <p:cNvPicPr>
            <a:picLocks noGrp="1" noChangeAspect="1"/>
          </p:cNvPicPr>
          <p:nvPr>
            <p:ph idx="1"/>
          </p:nvPr>
        </p:nvPicPr>
        <p:blipFill>
          <a:blip r:embed="rId2"/>
          <a:stretch>
            <a:fillRect/>
          </a:stretch>
        </p:blipFill>
        <p:spPr>
          <a:xfrm>
            <a:off x="562303" y="1093732"/>
            <a:ext cx="11067393" cy="5764268"/>
          </a:xfrm>
        </p:spPr>
      </p:pic>
    </p:spTree>
    <p:extLst>
      <p:ext uri="{BB962C8B-B14F-4D97-AF65-F5344CB8AC3E}">
        <p14:creationId xmlns:p14="http://schemas.microsoft.com/office/powerpoint/2010/main" val="415622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To Save a Webpage</a:t>
            </a:r>
          </a:p>
        </p:txBody>
      </p:sp>
      <p:pic>
        <p:nvPicPr>
          <p:cNvPr id="7" name="Content Placeholder 6">
            <a:extLst>
              <a:ext uri="{FF2B5EF4-FFF2-40B4-BE49-F238E27FC236}">
                <a16:creationId xmlns:a16="http://schemas.microsoft.com/office/drawing/2014/main" id="{63AD05C4-042D-7C49-B69C-B9BEE1D0E16E}"/>
              </a:ext>
            </a:extLst>
          </p:cNvPr>
          <p:cNvPicPr>
            <a:picLocks noGrp="1" noChangeAspect="1"/>
          </p:cNvPicPr>
          <p:nvPr>
            <p:ph idx="1"/>
          </p:nvPr>
        </p:nvPicPr>
        <p:blipFill>
          <a:blip r:embed="rId2"/>
          <a:stretch>
            <a:fillRect/>
          </a:stretch>
        </p:blipFill>
        <p:spPr>
          <a:xfrm>
            <a:off x="2143030" y="996548"/>
            <a:ext cx="7905940" cy="5861452"/>
          </a:xfrm>
        </p:spPr>
      </p:pic>
    </p:spTree>
    <p:extLst>
      <p:ext uri="{BB962C8B-B14F-4D97-AF65-F5344CB8AC3E}">
        <p14:creationId xmlns:p14="http://schemas.microsoft.com/office/powerpoint/2010/main" val="2945203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To Save a Webpage</a:t>
            </a:r>
          </a:p>
        </p:txBody>
      </p:sp>
      <p:pic>
        <p:nvPicPr>
          <p:cNvPr id="7" name="Content Placeholder 6">
            <a:extLst>
              <a:ext uri="{FF2B5EF4-FFF2-40B4-BE49-F238E27FC236}">
                <a16:creationId xmlns:a16="http://schemas.microsoft.com/office/drawing/2014/main" id="{63AD05C4-042D-7C49-B69C-B9BEE1D0E16E}"/>
              </a:ext>
            </a:extLst>
          </p:cNvPr>
          <p:cNvPicPr>
            <a:picLocks noGrp="1" noChangeAspect="1"/>
          </p:cNvPicPr>
          <p:nvPr>
            <p:ph idx="1"/>
          </p:nvPr>
        </p:nvPicPr>
        <p:blipFill>
          <a:blip r:embed="rId2"/>
          <a:stretch>
            <a:fillRect/>
          </a:stretch>
        </p:blipFill>
        <p:spPr>
          <a:xfrm>
            <a:off x="2143030" y="996548"/>
            <a:ext cx="7905940" cy="5861452"/>
          </a:xfrm>
        </p:spPr>
      </p:pic>
    </p:spTree>
    <p:extLst>
      <p:ext uri="{BB962C8B-B14F-4D97-AF65-F5344CB8AC3E}">
        <p14:creationId xmlns:p14="http://schemas.microsoft.com/office/powerpoint/2010/main" val="297763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To View a Webpage in a Browser</a:t>
            </a:r>
          </a:p>
        </p:txBody>
      </p:sp>
      <p:sp>
        <p:nvSpPr>
          <p:cNvPr id="4" name="Content Placeholder 3">
            <a:extLst>
              <a:ext uri="{FF2B5EF4-FFF2-40B4-BE49-F238E27FC236}">
                <a16:creationId xmlns:a16="http://schemas.microsoft.com/office/drawing/2014/main" id="{F71D0C3E-8519-6AED-9AF6-908E71F7841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AAAED800-A672-A049-0456-3C51352A273A}"/>
              </a:ext>
            </a:extLst>
          </p:cNvPr>
          <p:cNvPicPr>
            <a:picLocks noChangeAspect="1"/>
          </p:cNvPicPr>
          <p:nvPr/>
        </p:nvPicPr>
        <p:blipFill>
          <a:blip r:embed="rId2"/>
          <a:stretch>
            <a:fillRect/>
          </a:stretch>
        </p:blipFill>
        <p:spPr>
          <a:xfrm>
            <a:off x="765731" y="1117916"/>
            <a:ext cx="10660537" cy="5681457"/>
          </a:xfrm>
          <a:prstGeom prst="rect">
            <a:avLst/>
          </a:prstGeom>
        </p:spPr>
      </p:pic>
    </p:spTree>
    <p:extLst>
      <p:ext uri="{BB962C8B-B14F-4D97-AF65-F5344CB8AC3E}">
        <p14:creationId xmlns:p14="http://schemas.microsoft.com/office/powerpoint/2010/main" val="143705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Apply Your Knowledge</a:t>
            </a:r>
          </a:p>
        </p:txBody>
      </p:sp>
      <p:pic>
        <p:nvPicPr>
          <p:cNvPr id="5" name="Content Placeholder 4">
            <a:extLst>
              <a:ext uri="{FF2B5EF4-FFF2-40B4-BE49-F238E27FC236}">
                <a16:creationId xmlns:a16="http://schemas.microsoft.com/office/drawing/2014/main" id="{45A76981-C91A-0215-61CB-FE6EF0EEC5A3}"/>
              </a:ext>
            </a:extLst>
          </p:cNvPr>
          <p:cNvPicPr>
            <a:picLocks noGrp="1" noChangeAspect="1"/>
          </p:cNvPicPr>
          <p:nvPr>
            <p:ph idx="1"/>
          </p:nvPr>
        </p:nvPicPr>
        <p:blipFill>
          <a:blip r:embed="rId2"/>
          <a:stretch>
            <a:fillRect/>
          </a:stretch>
        </p:blipFill>
        <p:spPr>
          <a:xfrm>
            <a:off x="1071808" y="1166810"/>
            <a:ext cx="10048383" cy="5632563"/>
          </a:xfrm>
        </p:spPr>
      </p:pic>
    </p:spTree>
    <p:extLst>
      <p:ext uri="{BB962C8B-B14F-4D97-AF65-F5344CB8AC3E}">
        <p14:creationId xmlns:p14="http://schemas.microsoft.com/office/powerpoint/2010/main" val="141367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199" y="58627"/>
            <a:ext cx="11001703" cy="1249911"/>
          </a:xfrm>
        </p:spPr>
        <p:txBody>
          <a:bodyPr/>
          <a:lstStyle/>
          <a:p>
            <a:r>
              <a:rPr lang="en-US" dirty="0"/>
              <a:t>Extend Your Knowledge with Adding Comments</a:t>
            </a:r>
          </a:p>
        </p:txBody>
      </p:sp>
      <p:sp>
        <p:nvSpPr>
          <p:cNvPr id="9" name="Content Placeholder 8">
            <a:extLst>
              <a:ext uri="{FF2B5EF4-FFF2-40B4-BE49-F238E27FC236}">
                <a16:creationId xmlns:a16="http://schemas.microsoft.com/office/drawing/2014/main" id="{18512CA2-DE89-FE27-BDBA-3B8D942D8193}"/>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913C81B8-BB04-3CC5-6B45-AB7FE133A3A3}"/>
              </a:ext>
            </a:extLst>
          </p:cNvPr>
          <p:cNvPicPr>
            <a:picLocks noChangeAspect="1"/>
          </p:cNvPicPr>
          <p:nvPr/>
        </p:nvPicPr>
        <p:blipFill>
          <a:blip r:embed="rId2"/>
          <a:stretch>
            <a:fillRect/>
          </a:stretch>
        </p:blipFill>
        <p:spPr>
          <a:xfrm>
            <a:off x="616938" y="1308538"/>
            <a:ext cx="10492076" cy="4130565"/>
          </a:xfrm>
          <a:prstGeom prst="rect">
            <a:avLst/>
          </a:prstGeom>
        </p:spPr>
      </p:pic>
    </p:spTree>
    <p:extLst>
      <p:ext uri="{BB962C8B-B14F-4D97-AF65-F5344CB8AC3E}">
        <p14:creationId xmlns:p14="http://schemas.microsoft.com/office/powerpoint/2010/main" val="2996309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199" y="58627"/>
            <a:ext cx="11001703" cy="1249911"/>
          </a:xfrm>
        </p:spPr>
        <p:txBody>
          <a:bodyPr/>
          <a:lstStyle/>
          <a:p>
            <a:r>
              <a:rPr lang="en-US" dirty="0"/>
              <a:t>Extend Your Knowledge with Adding Comments</a:t>
            </a:r>
          </a:p>
        </p:txBody>
      </p:sp>
      <p:sp>
        <p:nvSpPr>
          <p:cNvPr id="4" name="Content Placeholder 3">
            <a:extLst>
              <a:ext uri="{FF2B5EF4-FFF2-40B4-BE49-F238E27FC236}">
                <a16:creationId xmlns:a16="http://schemas.microsoft.com/office/drawing/2014/main" id="{416D4548-057B-AF48-E8A3-97EE1A07842D}"/>
              </a:ext>
            </a:extLst>
          </p:cNvPr>
          <p:cNvSpPr>
            <a:spLocks noGrp="1"/>
          </p:cNvSpPr>
          <p:nvPr>
            <p:ph idx="1"/>
          </p:nvPr>
        </p:nvSpPr>
        <p:spPr>
          <a:xfrm>
            <a:off x="520262" y="945931"/>
            <a:ext cx="11319640" cy="5738648"/>
          </a:xfrm>
        </p:spPr>
        <p:txBody>
          <a:bodyPr>
            <a:normAutofit fontScale="70000" lnSpcReduction="20000"/>
          </a:bodyPr>
          <a:lstStyle/>
          <a:p>
            <a:pPr marL="0"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DOCTYPE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lang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en</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charset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"UTF-8"</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http-</a:t>
            </a:r>
            <a:r>
              <a:rPr lang="en-US" b="0" dirty="0" err="1">
                <a:solidFill>
                  <a:srgbClr val="9CDCFE"/>
                </a:solidFill>
                <a:effectLst/>
                <a:latin typeface="Consolas" panose="020B0609020204030204" pitchFamily="49" charset="0"/>
              </a:rPr>
              <a:t>equiv</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"X-UA-Compatible"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"IE=edge"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"viewport"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"width=device-width, initial-scale=1.0"</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title</a:t>
            </a:r>
            <a:r>
              <a:rPr lang="en-US" b="0" dirty="0">
                <a:solidFill>
                  <a:srgbClr val="808080"/>
                </a:solidFill>
                <a:effectLst/>
                <a:latin typeface="Consolas" panose="020B0609020204030204" pitchFamily="49" charset="0"/>
              </a:rPr>
              <a:t>&gt;</a:t>
            </a:r>
            <a:r>
              <a:rPr lang="en-US" b="0" dirty="0">
                <a:effectLst/>
                <a:latin typeface="Consolas" panose="020B0609020204030204" pitchFamily="49" charset="0"/>
              </a:rPr>
              <a:t>Document</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title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&lt;!-- This is a comment --&gt;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r>
              <a:rPr lang="en-US" b="0" dirty="0">
                <a:effectLst/>
                <a:latin typeface="Consolas" panose="020B0609020204030204" pitchFamily="49" charset="0"/>
              </a:rPr>
              <a:t>This is a my first WEB DESIGN!</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p</a:t>
            </a:r>
            <a:r>
              <a:rPr lang="en-US" b="0" dirty="0">
                <a:solidFill>
                  <a:srgbClr val="808080"/>
                </a:solidFill>
                <a:effectLst/>
                <a:latin typeface="Consolas" panose="020B0609020204030204" pitchFamily="49" charset="0"/>
              </a:rPr>
              <a:t>&gt;</a:t>
            </a:r>
            <a:r>
              <a:rPr lang="en-US" b="0" dirty="0">
                <a:effectLst/>
                <a:latin typeface="Consolas" panose="020B0609020204030204" pitchFamily="49" charset="0"/>
              </a:rPr>
              <a:t>Lorem ipsum dolor sit </a:t>
            </a:r>
            <a:r>
              <a:rPr lang="en-US" b="0" dirty="0" err="1">
                <a:effectLst/>
                <a:latin typeface="Consolas" panose="020B0609020204030204" pitchFamily="49" charset="0"/>
              </a:rPr>
              <a:t>amet</a:t>
            </a:r>
            <a:r>
              <a:rPr lang="en-US" b="0" dirty="0">
                <a:effectLst/>
                <a:latin typeface="Consolas" panose="020B0609020204030204" pitchFamily="49" charset="0"/>
              </a:rPr>
              <a:t> </a:t>
            </a:r>
            <a:r>
              <a:rPr lang="en-US" b="0" dirty="0" err="1">
                <a:effectLst/>
                <a:latin typeface="Consolas" panose="020B0609020204030204" pitchFamily="49" charset="0"/>
              </a:rPr>
              <a:t>consectetur</a:t>
            </a:r>
            <a:r>
              <a:rPr lang="en-US" b="0" dirty="0">
                <a:effectLst/>
                <a:latin typeface="Consolas" panose="020B0609020204030204" pitchFamily="49" charset="0"/>
              </a:rPr>
              <a:t> </a:t>
            </a:r>
            <a:r>
              <a:rPr lang="en-US" b="0" dirty="0" err="1">
                <a:effectLst/>
                <a:latin typeface="Consolas" panose="020B0609020204030204" pitchFamily="49" charset="0"/>
              </a:rPr>
              <a:t>adipisicing</a:t>
            </a:r>
            <a:r>
              <a:rPr lang="en-US" b="0" dirty="0">
                <a:effectLst/>
                <a:latin typeface="Consolas" panose="020B0609020204030204" pitchFamily="49" charset="0"/>
              </a:rPr>
              <a:t> </a:t>
            </a:r>
            <a:r>
              <a:rPr lang="en-US" b="0" dirty="0" err="1">
                <a:effectLst/>
                <a:latin typeface="Consolas" panose="020B0609020204030204" pitchFamily="49" charset="0"/>
              </a:rPr>
              <a:t>elit</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Vitae </a:t>
            </a:r>
            <a:r>
              <a:rPr lang="en-US" b="0" dirty="0" err="1">
                <a:effectLst/>
                <a:latin typeface="Consolas" panose="020B0609020204030204" pitchFamily="49" charset="0"/>
              </a:rPr>
              <a:t>repellat</a:t>
            </a:r>
            <a:r>
              <a:rPr lang="en-US" b="0" dirty="0">
                <a:effectLst/>
                <a:latin typeface="Consolas" panose="020B0609020204030204" pitchFamily="49" charset="0"/>
              </a:rPr>
              <a:t> </a:t>
            </a:r>
            <a:r>
              <a:rPr lang="en-US" b="0" dirty="0" err="1">
                <a:effectLst/>
                <a:latin typeface="Consolas" panose="020B0609020204030204" pitchFamily="49" charset="0"/>
              </a:rPr>
              <a:t>quod</a:t>
            </a:r>
            <a:r>
              <a:rPr lang="en-US" b="0" dirty="0">
                <a:effectLst/>
                <a:latin typeface="Consolas" panose="020B0609020204030204" pitchFamily="49" charset="0"/>
              </a:rPr>
              <a:t> </a:t>
            </a:r>
            <a:r>
              <a:rPr lang="en-US" b="0" dirty="0" err="1">
                <a:effectLst/>
                <a:latin typeface="Consolas" panose="020B0609020204030204" pitchFamily="49" charset="0"/>
              </a:rPr>
              <a:t>nulla</a:t>
            </a:r>
            <a:r>
              <a:rPr lang="en-US" b="0" dirty="0">
                <a:effectLst/>
                <a:latin typeface="Consolas" panose="020B0609020204030204" pitchFamily="49" charset="0"/>
              </a:rPr>
              <a:t> </a:t>
            </a:r>
            <a:r>
              <a:rPr lang="en-US" b="0" dirty="0" err="1">
                <a:effectLst/>
                <a:latin typeface="Consolas" panose="020B0609020204030204" pitchFamily="49" charset="0"/>
              </a:rPr>
              <a:t>quis</a:t>
            </a:r>
            <a:r>
              <a:rPr lang="en-US" b="0" dirty="0">
                <a:effectLst/>
                <a:latin typeface="Consolas" panose="020B0609020204030204" pitchFamily="49" charset="0"/>
              </a:rPr>
              <a:t> </a:t>
            </a:r>
            <a:r>
              <a:rPr lang="en-US" b="0" dirty="0" err="1">
                <a:effectLst/>
                <a:latin typeface="Consolas" panose="020B0609020204030204" pitchFamily="49" charset="0"/>
              </a:rPr>
              <a:t>esse</a:t>
            </a:r>
            <a:r>
              <a:rPr lang="en-US" b="0" dirty="0">
                <a:effectLst/>
                <a:latin typeface="Consolas" panose="020B0609020204030204" pitchFamily="49" charset="0"/>
              </a:rPr>
              <a:t> ad </a:t>
            </a:r>
            <a:r>
              <a:rPr lang="en-US" b="0" dirty="0" err="1">
                <a:effectLst/>
                <a:latin typeface="Consolas" panose="020B0609020204030204" pitchFamily="49" charset="0"/>
              </a:rPr>
              <a:t>perferendis</a:t>
            </a:r>
            <a:r>
              <a:rPr lang="en-US" b="0" dirty="0">
                <a:effectLst/>
                <a:latin typeface="Consolas" panose="020B0609020204030204" pitchFamily="49" charset="0"/>
              </a:rPr>
              <a:t> </a:t>
            </a:r>
            <a:r>
              <a:rPr lang="en-US" b="0" dirty="0" err="1">
                <a:effectLst/>
                <a:latin typeface="Consolas" panose="020B0609020204030204" pitchFamily="49" charset="0"/>
              </a:rPr>
              <a:t>velit</a:t>
            </a:r>
            <a:r>
              <a:rPr lang="en-US" b="0" dirty="0">
                <a:effectLst/>
                <a:latin typeface="Consolas" panose="020B0609020204030204" pitchFamily="49" charset="0"/>
              </a:rPr>
              <a:t>, </a:t>
            </a:r>
            <a:r>
              <a:rPr lang="en-US" b="0" dirty="0" err="1">
                <a:effectLst/>
                <a:latin typeface="Consolas" panose="020B0609020204030204" pitchFamily="49" charset="0"/>
              </a:rPr>
              <a:t>suscipit</a:t>
            </a:r>
            <a:r>
              <a:rPr lang="en-US" b="0" dirty="0">
                <a:effectLst/>
                <a:latin typeface="Consolas" panose="020B0609020204030204" pitchFamily="49" charset="0"/>
              </a:rPr>
              <a:t> </a:t>
            </a:r>
            <a:r>
              <a:rPr lang="en-US" b="0" dirty="0" err="1">
                <a:effectLst/>
                <a:latin typeface="Consolas" panose="020B0609020204030204" pitchFamily="49" charset="0"/>
              </a:rPr>
              <a:t>quia</a:t>
            </a:r>
            <a:r>
              <a:rPr lang="en-US" b="0" dirty="0">
                <a:effectLst/>
                <a:latin typeface="Consolas" panose="020B0609020204030204" pitchFamily="49" charset="0"/>
              </a:rPr>
              <a:t> quo id minus </a:t>
            </a:r>
            <a:r>
              <a:rPr lang="en-US" b="0" dirty="0" err="1">
                <a:effectLst/>
                <a:latin typeface="Consolas" panose="020B0609020204030204" pitchFamily="49" charset="0"/>
              </a:rPr>
              <a:t>inventore</a:t>
            </a:r>
            <a:r>
              <a:rPr lang="en-US" b="0" dirty="0">
                <a:effectLst/>
                <a:latin typeface="Consolas" panose="020B0609020204030204" pitchFamily="49" charset="0"/>
              </a:rPr>
              <a:t>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Facere</a:t>
            </a:r>
            <a:r>
              <a:rPr lang="en-US" b="0" dirty="0">
                <a:effectLst/>
                <a:latin typeface="Consolas" panose="020B0609020204030204" pitchFamily="49" charset="0"/>
              </a:rPr>
              <a:t> </a:t>
            </a:r>
            <a:r>
              <a:rPr lang="en-US" b="0" dirty="0" err="1">
                <a:effectLst/>
                <a:latin typeface="Consolas" panose="020B0609020204030204" pitchFamily="49" charset="0"/>
              </a:rPr>
              <a:t>quibusdam</a:t>
            </a:r>
            <a:r>
              <a:rPr lang="en-US" b="0" dirty="0">
                <a:effectLst/>
                <a:latin typeface="Consolas" panose="020B0609020204030204" pitchFamily="49" charset="0"/>
              </a:rPr>
              <a:t> </a:t>
            </a:r>
            <a:r>
              <a:rPr lang="en-US" b="0" dirty="0" err="1">
                <a:effectLst/>
                <a:latin typeface="Consolas" panose="020B0609020204030204" pitchFamily="49" charset="0"/>
              </a:rPr>
              <a:t>doloremque</a:t>
            </a:r>
            <a:r>
              <a:rPr lang="en-US" b="0" dirty="0">
                <a:effectLst/>
                <a:latin typeface="Consolas" panose="020B0609020204030204" pitchFamily="49" charset="0"/>
              </a:rPr>
              <a:t> </a:t>
            </a:r>
            <a:r>
              <a:rPr lang="en-US" b="0" dirty="0" err="1">
                <a:effectLst/>
                <a:latin typeface="Consolas" panose="020B0609020204030204" pitchFamily="49" charset="0"/>
              </a:rPr>
              <a:t>possimus</a:t>
            </a:r>
            <a:r>
              <a:rPr lang="en-US" b="0" dirty="0">
                <a:effectLst/>
                <a:latin typeface="Consolas" panose="020B0609020204030204" pitchFamily="49" charset="0"/>
              </a:rPr>
              <a:t> </a:t>
            </a:r>
            <a:r>
              <a:rPr lang="en-US" b="0" dirty="0" err="1">
                <a:effectLst/>
                <a:latin typeface="Consolas" panose="020B0609020204030204" pitchFamily="49" charset="0"/>
              </a:rPr>
              <a:t>reiciendis</a:t>
            </a:r>
            <a:r>
              <a:rPr lang="en-US" b="0" dirty="0">
                <a:effectLst/>
                <a:latin typeface="Consolas" panose="020B0609020204030204" pitchFamily="49" charset="0"/>
              </a:rPr>
              <a:t> </a:t>
            </a:r>
            <a:r>
              <a:rPr lang="en-US" b="0" dirty="0" err="1">
                <a:effectLst/>
                <a:latin typeface="Consolas" panose="020B0609020204030204" pitchFamily="49" charset="0"/>
              </a:rPr>
              <a:t>distinctio</a:t>
            </a:r>
            <a:r>
              <a:rPr lang="en-US" b="0" dirty="0">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p</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1168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199" y="58627"/>
            <a:ext cx="11001703" cy="1249911"/>
          </a:xfrm>
        </p:spPr>
        <p:txBody>
          <a:bodyPr/>
          <a:lstStyle/>
          <a:p>
            <a:r>
              <a:rPr lang="en-US" dirty="0"/>
              <a:t>Extend Your Knowledge with Adding Comments</a:t>
            </a:r>
          </a:p>
        </p:txBody>
      </p:sp>
      <p:pic>
        <p:nvPicPr>
          <p:cNvPr id="5" name="Content Placeholder 4">
            <a:extLst>
              <a:ext uri="{FF2B5EF4-FFF2-40B4-BE49-F238E27FC236}">
                <a16:creationId xmlns:a16="http://schemas.microsoft.com/office/drawing/2014/main" id="{CD1AA75F-63FD-4F34-04BC-C92FC564FE16}"/>
              </a:ext>
            </a:extLst>
          </p:cNvPr>
          <p:cNvPicPr>
            <a:picLocks noGrp="1" noChangeAspect="1"/>
          </p:cNvPicPr>
          <p:nvPr>
            <p:ph idx="1"/>
          </p:nvPr>
        </p:nvPicPr>
        <p:blipFill>
          <a:blip r:embed="rId2"/>
          <a:stretch>
            <a:fillRect/>
          </a:stretch>
        </p:blipFill>
        <p:spPr>
          <a:xfrm>
            <a:off x="352098" y="1308538"/>
            <a:ext cx="11576621" cy="4734601"/>
          </a:xfrm>
        </p:spPr>
      </p:pic>
    </p:spTree>
    <p:extLst>
      <p:ext uri="{BB962C8B-B14F-4D97-AF65-F5344CB8AC3E}">
        <p14:creationId xmlns:p14="http://schemas.microsoft.com/office/powerpoint/2010/main" val="141952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E9B8-7B7F-9ABD-B386-8113AEE115E8}"/>
              </a:ext>
            </a:extLst>
          </p:cNvPr>
          <p:cNvSpPr>
            <a:spLocks noGrp="1"/>
          </p:cNvSpPr>
          <p:nvPr>
            <p:ph type="title"/>
          </p:nvPr>
        </p:nvSpPr>
        <p:spPr>
          <a:xfrm>
            <a:off x="838200" y="18255"/>
            <a:ext cx="10515600" cy="1325563"/>
          </a:xfrm>
        </p:spPr>
        <p:txBody>
          <a:bodyPr/>
          <a:lstStyle/>
          <a:p>
            <a:r>
              <a:rPr lang="en-US" dirty="0"/>
              <a:t>Understanding the Basics of HTML</a:t>
            </a:r>
          </a:p>
        </p:txBody>
      </p:sp>
      <p:sp>
        <p:nvSpPr>
          <p:cNvPr id="3" name="Content Placeholder 2">
            <a:extLst>
              <a:ext uri="{FF2B5EF4-FFF2-40B4-BE49-F238E27FC236}">
                <a16:creationId xmlns:a16="http://schemas.microsoft.com/office/drawing/2014/main" id="{146B6D0E-2253-6979-964C-B0CEBA47AACB}"/>
              </a:ext>
            </a:extLst>
          </p:cNvPr>
          <p:cNvSpPr>
            <a:spLocks noGrp="1"/>
          </p:cNvSpPr>
          <p:nvPr>
            <p:ph idx="1"/>
          </p:nvPr>
        </p:nvSpPr>
        <p:spPr>
          <a:xfrm>
            <a:off x="727840" y="1084646"/>
            <a:ext cx="10954407" cy="4606706"/>
          </a:xfrm>
        </p:spPr>
        <p:txBody>
          <a:bodyPr>
            <a:normAutofit fontScale="85000" lnSpcReduction="10000"/>
          </a:bodyPr>
          <a:lstStyle/>
          <a:p>
            <a:pPr marL="0" indent="0">
              <a:buNone/>
            </a:pPr>
            <a:r>
              <a:rPr lang="en-US" dirty="0"/>
              <a:t>-  Webpages are created using </a:t>
            </a:r>
            <a:r>
              <a:rPr lang="en-US" b="1" dirty="0"/>
              <a:t>Hypertext Markup Language (HTML), </a:t>
            </a:r>
            <a:r>
              <a:rPr lang="en-US" dirty="0"/>
              <a:t>which is an</a:t>
            </a:r>
          </a:p>
          <a:p>
            <a:pPr marL="0" indent="0">
              <a:buNone/>
            </a:pPr>
            <a:r>
              <a:rPr lang="en-US" dirty="0"/>
              <a:t>authoring language used to create documents for the web. HTML consists of a set</a:t>
            </a:r>
          </a:p>
          <a:p>
            <a:pPr marL="0" indent="0">
              <a:buNone/>
            </a:pPr>
            <a:r>
              <a:rPr lang="en-US" dirty="0"/>
              <a:t>of special instructions called </a:t>
            </a:r>
            <a:r>
              <a:rPr lang="en-US" b="1" dirty="0">
                <a:solidFill>
                  <a:srgbClr val="FF0000"/>
                </a:solidFill>
              </a:rPr>
              <a:t>tags</a:t>
            </a:r>
            <a:r>
              <a:rPr lang="en-US" dirty="0"/>
              <a:t> to </a:t>
            </a:r>
            <a:r>
              <a:rPr lang="en-US" dirty="0" err="1"/>
              <a:t>dfine</a:t>
            </a:r>
            <a:r>
              <a:rPr lang="en-US" dirty="0"/>
              <a:t> the structure and layout of content in a</a:t>
            </a:r>
          </a:p>
          <a:p>
            <a:pPr marL="0" indent="0">
              <a:buNone/>
            </a:pPr>
            <a:r>
              <a:rPr lang="en-US" dirty="0"/>
              <a:t>webpage. A browser reads the HTML tags to determine how to display the webpage</a:t>
            </a:r>
          </a:p>
          <a:p>
            <a:pPr marL="0" indent="0">
              <a:buNone/>
            </a:pPr>
            <a:r>
              <a:rPr lang="en-US" dirty="0"/>
              <a:t>content on a screen. Because the HTML tags </a:t>
            </a:r>
            <a:r>
              <a:rPr lang="en-US" dirty="0" err="1"/>
              <a:t>dfine</a:t>
            </a:r>
            <a:r>
              <a:rPr lang="en-US" dirty="0"/>
              <a:t> or “mark up” the content on</a:t>
            </a:r>
          </a:p>
          <a:p>
            <a:pPr marL="0" indent="0">
              <a:buNone/>
            </a:pPr>
            <a:r>
              <a:rPr lang="en-US" dirty="0"/>
              <a:t>the webpage, HTML is considered a </a:t>
            </a:r>
            <a:r>
              <a:rPr lang="en-US" b="1" dirty="0"/>
              <a:t>markup language </a:t>
            </a:r>
            <a:r>
              <a:rPr lang="en-US" dirty="0"/>
              <a:t>rather than a traditional</a:t>
            </a:r>
          </a:p>
          <a:p>
            <a:pPr marL="0" indent="0">
              <a:buNone/>
            </a:pPr>
            <a:r>
              <a:rPr lang="en-US" dirty="0"/>
              <a:t>programming language. HTML has evolved through several versions from the initial</a:t>
            </a:r>
          </a:p>
          <a:p>
            <a:pPr marL="0" indent="0">
              <a:buNone/>
            </a:pPr>
            <a:r>
              <a:rPr lang="en-US" dirty="0"/>
              <a:t>public release of HTML 1.0 in 1989 to the current version, HTML5. Each version has</a:t>
            </a:r>
          </a:p>
          <a:p>
            <a:pPr marL="0" indent="0">
              <a:buNone/>
            </a:pPr>
            <a:r>
              <a:rPr lang="en-US" dirty="0"/>
              <a:t>expanded the capabilities of the language.</a:t>
            </a:r>
          </a:p>
        </p:txBody>
      </p:sp>
    </p:spTree>
    <p:extLst>
      <p:ext uri="{BB962C8B-B14F-4D97-AF65-F5344CB8AC3E}">
        <p14:creationId xmlns:p14="http://schemas.microsoft.com/office/powerpoint/2010/main" val="1953014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307D-9FE5-283D-D74F-D5E2046B433A}"/>
              </a:ext>
            </a:extLst>
          </p:cNvPr>
          <p:cNvSpPr>
            <a:spLocks noGrp="1"/>
          </p:cNvSpPr>
          <p:nvPr>
            <p:ph type="title"/>
          </p:nvPr>
        </p:nvSpPr>
        <p:spPr/>
        <p:txBody>
          <a:bodyPr/>
          <a:lstStyle/>
          <a:p>
            <a:endParaRPr lang="en-US"/>
          </a:p>
        </p:txBody>
      </p:sp>
      <p:pic>
        <p:nvPicPr>
          <p:cNvPr id="13" name="Content Placeholder 12">
            <a:extLst>
              <a:ext uri="{FF2B5EF4-FFF2-40B4-BE49-F238E27FC236}">
                <a16:creationId xmlns:a16="http://schemas.microsoft.com/office/drawing/2014/main" id="{7D1636F4-1B92-9D5D-030E-2450BA6929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633" y="365125"/>
            <a:ext cx="8034719" cy="6492875"/>
          </a:xfrm>
        </p:spPr>
      </p:pic>
    </p:spTree>
    <p:extLst>
      <p:ext uri="{BB962C8B-B14F-4D97-AF65-F5344CB8AC3E}">
        <p14:creationId xmlns:p14="http://schemas.microsoft.com/office/powerpoint/2010/main" val="1151211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307D-9FE5-283D-D74F-D5E2046B433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A290D99-0335-E6B1-6F2C-249BDD460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9518" y="260131"/>
            <a:ext cx="8450317" cy="6337738"/>
          </a:xfrm>
        </p:spPr>
      </p:pic>
    </p:spTree>
    <p:extLst>
      <p:ext uri="{BB962C8B-B14F-4D97-AF65-F5344CB8AC3E}">
        <p14:creationId xmlns:p14="http://schemas.microsoft.com/office/powerpoint/2010/main" val="1068295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HTML Elements and Attributes</a:t>
            </a:r>
          </a:p>
        </p:txBody>
      </p:sp>
      <p:sp>
        <p:nvSpPr>
          <p:cNvPr id="3" name="Content Placeholder 2">
            <a:extLst>
              <a:ext uri="{FF2B5EF4-FFF2-40B4-BE49-F238E27FC236}">
                <a16:creationId xmlns:a16="http://schemas.microsoft.com/office/drawing/2014/main" id="{370752BB-9C1B-6516-C8F2-476C31D010A1}"/>
              </a:ext>
            </a:extLst>
          </p:cNvPr>
          <p:cNvSpPr>
            <a:spLocks noGrp="1"/>
          </p:cNvSpPr>
          <p:nvPr>
            <p:ph idx="1"/>
          </p:nvPr>
        </p:nvSpPr>
        <p:spPr>
          <a:xfrm>
            <a:off x="838200" y="1253331"/>
            <a:ext cx="11175124" cy="4516848"/>
          </a:xfrm>
        </p:spPr>
        <p:txBody>
          <a:bodyPr>
            <a:noAutofit/>
          </a:bodyPr>
          <a:lstStyle/>
          <a:p>
            <a:pPr marL="0" indent="0">
              <a:buNone/>
            </a:pPr>
            <a:r>
              <a:rPr lang="en-US" b="0" i="0" dirty="0">
                <a:solidFill>
                  <a:srgbClr val="211808"/>
                </a:solidFill>
                <a:effectLst/>
                <a:latin typeface="JansonTextLTStd-Roman"/>
              </a:rPr>
              <a:t>-  A webpage is a text le that contains both content and HTML tags and is saved as an HTML document. HTML tags mark the text to dene how it should appear when viewed in a browser. HTML includes dozens of tags that describe the structure of webpages and create links to other content. For instance, the HTML tags &lt;nav&gt; and &lt;/nav&gt; mark the start and end of a navigation area, while &lt;html&gt; and &lt;/html&gt; indicate the start and end of a webpage. </a:t>
            </a:r>
          </a:p>
          <a:p>
            <a:pPr marL="0" indent="0">
              <a:buNone/>
            </a:pPr>
            <a:r>
              <a:rPr lang="en-US" b="0" i="0" dirty="0">
                <a:solidFill>
                  <a:srgbClr val="211808"/>
                </a:solidFill>
                <a:effectLst/>
                <a:latin typeface="JansonTextLTStd-Roman"/>
              </a:rPr>
              <a:t>-  An </a:t>
            </a:r>
            <a:r>
              <a:rPr lang="en-US" b="1" i="0" dirty="0">
                <a:solidFill>
                  <a:srgbClr val="211808"/>
                </a:solidFill>
                <a:effectLst/>
                <a:latin typeface="JansonTextLTStd-Bold"/>
              </a:rPr>
              <a:t>HTML element </a:t>
            </a:r>
            <a:r>
              <a:rPr lang="en-US" b="0" i="0" dirty="0">
                <a:solidFill>
                  <a:srgbClr val="211808"/>
                </a:solidFill>
                <a:effectLst/>
                <a:latin typeface="JansonTextLTStd-Roman"/>
              </a:rPr>
              <a:t>consists of everything from the </a:t>
            </a:r>
            <a:r>
              <a:rPr lang="en-US" b="0" i="0" dirty="0">
                <a:solidFill>
                  <a:srgbClr val="FF0000"/>
                </a:solidFill>
                <a:effectLst/>
                <a:latin typeface="JansonTextLTStd-Roman"/>
              </a:rPr>
              <a:t>start tag </a:t>
            </a:r>
            <a:r>
              <a:rPr lang="en-US" b="0" i="0" dirty="0">
                <a:solidFill>
                  <a:srgbClr val="211808"/>
                </a:solidFill>
                <a:effectLst/>
                <a:latin typeface="JansonTextLTStd-Roman"/>
              </a:rPr>
              <a:t>to the </a:t>
            </a:r>
            <a:r>
              <a:rPr lang="en-US" b="0" i="0" dirty="0">
                <a:solidFill>
                  <a:srgbClr val="FF0000"/>
                </a:solidFill>
                <a:effectLst/>
                <a:latin typeface="JansonTextLTStd-Roman"/>
              </a:rPr>
              <a:t>end</a:t>
            </a:r>
            <a:br>
              <a:rPr lang="en-US" b="0" i="0" dirty="0">
                <a:solidFill>
                  <a:srgbClr val="FF0000"/>
                </a:solidFill>
                <a:effectLst/>
                <a:latin typeface="JansonTextLTStd-Roman"/>
              </a:rPr>
            </a:br>
            <a:r>
              <a:rPr lang="en-US" b="0" i="0" dirty="0">
                <a:solidFill>
                  <a:srgbClr val="FF0000"/>
                </a:solidFill>
                <a:effectLst/>
                <a:latin typeface="JansonTextLTStd-Roman"/>
              </a:rPr>
              <a:t>tag</a:t>
            </a:r>
            <a:r>
              <a:rPr lang="en-US" b="0" i="0" dirty="0">
                <a:solidFill>
                  <a:srgbClr val="211808"/>
                </a:solidFill>
                <a:effectLst/>
                <a:latin typeface="JansonTextLTStd-Roman"/>
              </a:rPr>
              <a:t>, including content, and represents a distinct part of a webpage such as a paragraph or heading. For example, &lt;title&gt; Webpage Example &lt;/title&gt; is an HTML element that sets the title of a webpage. In common usage, when web designers say “Use a p element to dene a paragraph,” or something similar, they mean to use a starting &lt;p&gt; tag to mark the beginning of the paragraph and an ending &lt;/p&gt; tag to mark the end of the paragraph</a:t>
            </a:r>
            <a:r>
              <a:rPr lang="en-US" dirty="0"/>
              <a:t> </a:t>
            </a:r>
            <a:br>
              <a:rPr lang="en-US" dirty="0"/>
            </a:br>
            <a:endParaRPr lang="en-US" dirty="0"/>
          </a:p>
        </p:txBody>
      </p:sp>
    </p:spTree>
    <p:extLst>
      <p:ext uri="{BB962C8B-B14F-4D97-AF65-F5344CB8AC3E}">
        <p14:creationId xmlns:p14="http://schemas.microsoft.com/office/powerpoint/2010/main" val="4600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HTML Elements and Attributes</a:t>
            </a:r>
          </a:p>
        </p:txBody>
      </p:sp>
      <p:pic>
        <p:nvPicPr>
          <p:cNvPr id="5" name="Content Placeholder 4">
            <a:extLst>
              <a:ext uri="{FF2B5EF4-FFF2-40B4-BE49-F238E27FC236}">
                <a16:creationId xmlns:a16="http://schemas.microsoft.com/office/drawing/2014/main" id="{C4F563CE-2DB6-0FFE-F782-F78B05FC23D5}"/>
              </a:ext>
            </a:extLst>
          </p:cNvPr>
          <p:cNvPicPr>
            <a:picLocks noGrp="1" noChangeAspect="1"/>
          </p:cNvPicPr>
          <p:nvPr>
            <p:ph idx="1"/>
          </p:nvPr>
        </p:nvPicPr>
        <p:blipFill>
          <a:blip r:embed="rId2"/>
          <a:stretch>
            <a:fillRect/>
          </a:stretch>
        </p:blipFill>
        <p:spPr>
          <a:xfrm>
            <a:off x="838200" y="1038992"/>
            <a:ext cx="10175998" cy="5046498"/>
          </a:xfrm>
          <a:solidFill>
            <a:schemeClr val="accent1"/>
          </a:solidFill>
          <a:ln>
            <a:solidFill>
              <a:schemeClr val="accent1"/>
            </a:solidFill>
          </a:ln>
        </p:spPr>
      </p:pic>
    </p:spTree>
    <p:extLst>
      <p:ext uri="{BB962C8B-B14F-4D97-AF65-F5344CB8AC3E}">
        <p14:creationId xmlns:p14="http://schemas.microsoft.com/office/powerpoint/2010/main" val="366569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HTML Elements and Attributes</a:t>
            </a:r>
          </a:p>
        </p:txBody>
      </p:sp>
      <p:sp>
        <p:nvSpPr>
          <p:cNvPr id="4" name="Content Placeholder 3">
            <a:extLst>
              <a:ext uri="{FF2B5EF4-FFF2-40B4-BE49-F238E27FC236}">
                <a16:creationId xmlns:a16="http://schemas.microsoft.com/office/drawing/2014/main" id="{79ED2A2E-C598-126C-8A87-63C57080C1E8}"/>
              </a:ext>
            </a:extLst>
          </p:cNvPr>
          <p:cNvSpPr>
            <a:spLocks noGrp="1"/>
          </p:cNvSpPr>
          <p:nvPr>
            <p:ph idx="1"/>
          </p:nvPr>
        </p:nvSpPr>
        <p:spPr>
          <a:xfrm>
            <a:off x="838200" y="1253331"/>
            <a:ext cx="10515600" cy="4351338"/>
          </a:xfrm>
        </p:spPr>
        <p:txBody>
          <a:bodyPr>
            <a:normAutofit fontScale="92500"/>
          </a:bodyPr>
          <a:lstStyle/>
          <a:p>
            <a:pPr marL="0" indent="0">
              <a:lnSpc>
                <a:spcPct val="150000"/>
              </a:lnSpc>
              <a:buNone/>
            </a:pPr>
            <a:r>
              <a:rPr lang="en-US" dirty="0"/>
              <a:t>-  HTML combines tags and descriptive attributes that define how a document should appear in a web browser. HTML elements include headings, paragraphs, hyperlinks, lists, and images. Most HTML elements have a start tag and an end tag and follow the same rules, or syntax, which determine how the elements should be written </a:t>
            </a:r>
            <a:r>
              <a:rPr lang="en-US" dirty="0" err="1"/>
              <a:t>sothey</a:t>
            </a:r>
            <a:r>
              <a:rPr lang="en-US" dirty="0"/>
              <a:t> are interpreted correctly by the browser. </a:t>
            </a:r>
            <a:r>
              <a:rPr lang="en-US" b="1" dirty="0"/>
              <a:t>These HTML elements are called paired</a:t>
            </a:r>
          </a:p>
          <a:p>
            <a:pPr marL="0" indent="0">
              <a:lnSpc>
                <a:spcPct val="150000"/>
              </a:lnSpc>
              <a:buNone/>
            </a:pPr>
            <a:r>
              <a:rPr lang="en-US" b="1" dirty="0"/>
              <a:t>tags and use the syntax</a:t>
            </a:r>
            <a:r>
              <a:rPr lang="en-US" dirty="0"/>
              <a:t> </a:t>
            </a:r>
            <a:r>
              <a:rPr lang="en-US" dirty="0">
                <a:solidFill>
                  <a:srgbClr val="FF0000"/>
                </a:solidFill>
              </a:rPr>
              <a:t>&lt;start tag&gt; content &lt;/end tag&gt;</a:t>
            </a:r>
          </a:p>
        </p:txBody>
      </p:sp>
    </p:spTree>
    <p:extLst>
      <p:ext uri="{BB962C8B-B14F-4D97-AF65-F5344CB8AC3E}">
        <p14:creationId xmlns:p14="http://schemas.microsoft.com/office/powerpoint/2010/main" val="21994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HTML Elements and Attributes</a:t>
            </a:r>
          </a:p>
        </p:txBody>
      </p:sp>
      <p:sp>
        <p:nvSpPr>
          <p:cNvPr id="4" name="Content Placeholder 3">
            <a:extLst>
              <a:ext uri="{FF2B5EF4-FFF2-40B4-BE49-F238E27FC236}">
                <a16:creationId xmlns:a16="http://schemas.microsoft.com/office/drawing/2014/main" id="{79ED2A2E-C598-126C-8A87-63C57080C1E8}"/>
              </a:ext>
            </a:extLst>
          </p:cNvPr>
          <p:cNvSpPr>
            <a:spLocks noGrp="1"/>
          </p:cNvSpPr>
          <p:nvPr>
            <p:ph idx="1"/>
          </p:nvPr>
        </p:nvSpPr>
        <p:spPr>
          <a:xfrm>
            <a:off x="838200" y="1253331"/>
            <a:ext cx="10515600" cy="4351338"/>
          </a:xfrm>
        </p:spPr>
        <p:txBody>
          <a:bodyPr>
            <a:normAutofit/>
          </a:bodyPr>
          <a:lstStyle/>
          <a:p>
            <a:pPr>
              <a:lnSpc>
                <a:spcPct val="150000"/>
              </a:lnSpc>
              <a:buFontTx/>
              <a:buChar char="-"/>
            </a:pPr>
            <a:r>
              <a:rPr lang="en-US" dirty="0"/>
              <a:t>Some HTML elements are </a:t>
            </a:r>
            <a:r>
              <a:rPr lang="en-US" sz="3600" dirty="0">
                <a:solidFill>
                  <a:srgbClr val="FF0000"/>
                </a:solidFill>
              </a:rPr>
              <a:t>void of content</a:t>
            </a:r>
            <a:r>
              <a:rPr lang="en-US" dirty="0"/>
              <a:t>. They are called empty, or void, tags. </a:t>
            </a:r>
          </a:p>
          <a:p>
            <a:pPr>
              <a:lnSpc>
                <a:spcPct val="150000"/>
              </a:lnSpc>
              <a:buFontTx/>
              <a:buChar char="-"/>
            </a:pPr>
            <a:r>
              <a:rPr lang="en-US" dirty="0"/>
              <a:t>Examples of </a:t>
            </a:r>
            <a:r>
              <a:rPr lang="en-US" dirty="0">
                <a:solidFill>
                  <a:srgbClr val="FF0000"/>
                </a:solidFill>
              </a:rPr>
              <a:t>empty tags are &lt;</a:t>
            </a:r>
            <a:r>
              <a:rPr lang="en-US" dirty="0" err="1">
                <a:solidFill>
                  <a:srgbClr val="FF0000"/>
                </a:solidFill>
              </a:rPr>
              <a:t>br</a:t>
            </a:r>
            <a:r>
              <a:rPr lang="en-US" dirty="0">
                <a:solidFill>
                  <a:srgbClr val="FF0000"/>
                </a:solidFill>
              </a:rPr>
              <a:t>&gt; for a line break and &lt;</a:t>
            </a:r>
            <a:r>
              <a:rPr lang="en-US" dirty="0" err="1">
                <a:solidFill>
                  <a:srgbClr val="FF0000"/>
                </a:solidFill>
              </a:rPr>
              <a:t>hr</a:t>
            </a:r>
            <a:r>
              <a:rPr lang="en-US" dirty="0">
                <a:solidFill>
                  <a:srgbClr val="FF0000"/>
                </a:solidFill>
              </a:rPr>
              <a:t>&gt; for a horizontal line, or rule. </a:t>
            </a:r>
          </a:p>
          <a:p>
            <a:pPr>
              <a:lnSpc>
                <a:spcPct val="150000"/>
              </a:lnSpc>
              <a:buFontTx/>
              <a:buChar char="-"/>
            </a:pPr>
            <a:r>
              <a:rPr lang="en-US" dirty="0"/>
              <a:t>The </a:t>
            </a:r>
            <a:r>
              <a:rPr lang="en-US" b="1" dirty="0"/>
              <a:t>syntax</a:t>
            </a:r>
            <a:r>
              <a:rPr lang="en-US" dirty="0"/>
              <a:t> for empty tags is </a:t>
            </a:r>
            <a:r>
              <a:rPr lang="en-US" sz="3600" b="1" dirty="0">
                <a:solidFill>
                  <a:srgbClr val="FF0000"/>
                </a:solidFill>
              </a:rPr>
              <a:t>&lt;tag&gt;.</a:t>
            </a:r>
          </a:p>
        </p:txBody>
      </p:sp>
    </p:spTree>
    <p:extLst>
      <p:ext uri="{BB962C8B-B14F-4D97-AF65-F5344CB8AC3E}">
        <p14:creationId xmlns:p14="http://schemas.microsoft.com/office/powerpoint/2010/main" val="388366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HTML Elements and Attributes</a:t>
            </a:r>
          </a:p>
        </p:txBody>
      </p:sp>
      <p:pic>
        <p:nvPicPr>
          <p:cNvPr id="5" name="Content Placeholder 4">
            <a:extLst>
              <a:ext uri="{FF2B5EF4-FFF2-40B4-BE49-F238E27FC236}">
                <a16:creationId xmlns:a16="http://schemas.microsoft.com/office/drawing/2014/main" id="{32381F83-A111-804C-F073-81B037A88B32}"/>
              </a:ext>
            </a:extLst>
          </p:cNvPr>
          <p:cNvPicPr>
            <a:picLocks noGrp="1" noChangeAspect="1"/>
          </p:cNvPicPr>
          <p:nvPr>
            <p:ph idx="1"/>
          </p:nvPr>
        </p:nvPicPr>
        <p:blipFill>
          <a:blip r:embed="rId2"/>
          <a:stretch>
            <a:fillRect/>
          </a:stretch>
        </p:blipFill>
        <p:spPr>
          <a:xfrm>
            <a:off x="333790" y="1384190"/>
            <a:ext cx="11524420" cy="4606707"/>
          </a:xfrm>
          <a:ln>
            <a:solidFill>
              <a:schemeClr val="accent1"/>
            </a:solidFill>
          </a:ln>
        </p:spPr>
      </p:pic>
    </p:spTree>
    <p:extLst>
      <p:ext uri="{BB962C8B-B14F-4D97-AF65-F5344CB8AC3E}">
        <p14:creationId xmlns:p14="http://schemas.microsoft.com/office/powerpoint/2010/main" val="112970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HTML5</a:t>
            </a:r>
          </a:p>
        </p:txBody>
      </p:sp>
      <p:sp>
        <p:nvSpPr>
          <p:cNvPr id="4" name="Content Placeholder 3">
            <a:extLst>
              <a:ext uri="{FF2B5EF4-FFF2-40B4-BE49-F238E27FC236}">
                <a16:creationId xmlns:a16="http://schemas.microsoft.com/office/drawing/2014/main" id="{4FC73455-7502-D1DB-1396-A12F3B967502}"/>
              </a:ext>
            </a:extLst>
          </p:cNvPr>
          <p:cNvSpPr>
            <a:spLocks noGrp="1"/>
          </p:cNvSpPr>
          <p:nvPr>
            <p:ph idx="1"/>
          </p:nvPr>
        </p:nvSpPr>
        <p:spPr>
          <a:xfrm>
            <a:off x="241737" y="1005818"/>
            <a:ext cx="11740055" cy="5599934"/>
          </a:xfrm>
        </p:spPr>
        <p:txBody>
          <a:bodyPr>
            <a:normAutofit fontScale="85000" lnSpcReduction="10000"/>
          </a:bodyPr>
          <a:lstStyle/>
          <a:p>
            <a:pPr marL="0" indent="0">
              <a:lnSpc>
                <a:spcPct val="150000"/>
              </a:lnSpc>
              <a:buNone/>
            </a:pPr>
            <a:r>
              <a:rPr lang="en-US" dirty="0"/>
              <a:t>-  With its debut in 2008, HTML5 is the most recent version of HTML. HTML5</a:t>
            </a:r>
          </a:p>
          <a:p>
            <a:pPr marL="0" indent="0">
              <a:lnSpc>
                <a:spcPct val="150000"/>
              </a:lnSpc>
              <a:buNone/>
            </a:pPr>
            <a:r>
              <a:rPr lang="en-US" dirty="0"/>
              <a:t>introduces several new elements such as header, nav, main, and footer to better define the areas of a webpage. They are classified as structural elements because they define the structure of a webpage. These new elements also are considered semantic HTML elements because they provide meaning about the content of the tags. (The term semantic refers to the meaning of words or ideas.) For example, &lt;header&gt; is a semantic tag because it defines content that appears at the top of a webpage. The name and purpose of the &lt;header&gt; tag reflect its meaning. On the other hand, &lt;b&gt;, for bold, is not a semantic tag because it defines only how content should look, not what it means.</a:t>
            </a:r>
          </a:p>
          <a:p>
            <a:pPr marL="0" indent="0">
              <a:lnSpc>
                <a:spcPct val="150000"/>
              </a:lnSpc>
              <a:buNone/>
            </a:pPr>
            <a:r>
              <a:rPr lang="en-US" dirty="0"/>
              <a:t>-  HTML5 also provides a more flexible approach to web development</a:t>
            </a:r>
          </a:p>
        </p:txBody>
      </p:sp>
    </p:spTree>
    <p:extLst>
      <p:ext uri="{BB962C8B-B14F-4D97-AF65-F5344CB8AC3E}">
        <p14:creationId xmlns:p14="http://schemas.microsoft.com/office/powerpoint/2010/main" val="161283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6EAE-573A-B340-DE3A-780E0A93F839}"/>
              </a:ext>
            </a:extLst>
          </p:cNvPr>
          <p:cNvSpPr>
            <a:spLocks noGrp="1"/>
          </p:cNvSpPr>
          <p:nvPr>
            <p:ph type="title"/>
          </p:nvPr>
        </p:nvSpPr>
        <p:spPr>
          <a:xfrm>
            <a:off x="838200" y="58627"/>
            <a:ext cx="10515600" cy="1325563"/>
          </a:xfrm>
        </p:spPr>
        <p:txBody>
          <a:bodyPr/>
          <a:lstStyle/>
          <a:p>
            <a:r>
              <a:rPr lang="en-US" dirty="0"/>
              <a:t>Creating a Basic Webpage</a:t>
            </a:r>
          </a:p>
        </p:txBody>
      </p:sp>
      <p:sp>
        <p:nvSpPr>
          <p:cNvPr id="4" name="Content Placeholder 3">
            <a:extLst>
              <a:ext uri="{FF2B5EF4-FFF2-40B4-BE49-F238E27FC236}">
                <a16:creationId xmlns:a16="http://schemas.microsoft.com/office/drawing/2014/main" id="{4FC73455-7502-D1DB-1396-A12F3B967502}"/>
              </a:ext>
            </a:extLst>
          </p:cNvPr>
          <p:cNvSpPr>
            <a:spLocks noGrp="1"/>
          </p:cNvSpPr>
          <p:nvPr>
            <p:ph idx="1"/>
          </p:nvPr>
        </p:nvSpPr>
        <p:spPr>
          <a:xfrm>
            <a:off x="241737" y="1005818"/>
            <a:ext cx="11740055" cy="5599934"/>
          </a:xfrm>
        </p:spPr>
        <p:txBody>
          <a:bodyPr>
            <a:normAutofit/>
          </a:bodyPr>
          <a:lstStyle/>
          <a:p>
            <a:pPr marL="0" indent="0">
              <a:lnSpc>
                <a:spcPct val="150000"/>
              </a:lnSpc>
              <a:buNone/>
            </a:pPr>
            <a:r>
              <a:rPr lang="en-US" dirty="0"/>
              <a:t>- Every HTML webpage includes the basic HTML tags shown in Figure below</a:t>
            </a:r>
          </a:p>
        </p:txBody>
      </p:sp>
      <p:pic>
        <p:nvPicPr>
          <p:cNvPr id="5" name="Picture 4">
            <a:extLst>
              <a:ext uri="{FF2B5EF4-FFF2-40B4-BE49-F238E27FC236}">
                <a16:creationId xmlns:a16="http://schemas.microsoft.com/office/drawing/2014/main" id="{436D14A4-CF5F-5766-5F6F-425890972999}"/>
              </a:ext>
            </a:extLst>
          </p:cNvPr>
          <p:cNvPicPr>
            <a:picLocks noChangeAspect="1"/>
          </p:cNvPicPr>
          <p:nvPr/>
        </p:nvPicPr>
        <p:blipFill>
          <a:blip r:embed="rId2"/>
          <a:stretch>
            <a:fillRect/>
          </a:stretch>
        </p:blipFill>
        <p:spPr>
          <a:xfrm>
            <a:off x="738352" y="1972166"/>
            <a:ext cx="10716010" cy="4006139"/>
          </a:xfrm>
          <a:prstGeom prst="rect">
            <a:avLst/>
          </a:prstGeom>
          <a:ln>
            <a:solidFill>
              <a:schemeClr val="accent1"/>
            </a:solidFill>
          </a:ln>
        </p:spPr>
      </p:pic>
    </p:spTree>
    <p:extLst>
      <p:ext uri="{BB962C8B-B14F-4D97-AF65-F5344CB8AC3E}">
        <p14:creationId xmlns:p14="http://schemas.microsoft.com/office/powerpoint/2010/main" val="2332709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1120</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JansonTextLTStd-Bold</vt:lpstr>
      <vt:lpstr>JansonTextLTStd-Roman</vt:lpstr>
      <vt:lpstr>Office Theme</vt:lpstr>
      <vt:lpstr>Getting Started</vt:lpstr>
      <vt:lpstr>Understanding the Basics of HTML</vt:lpstr>
      <vt:lpstr>HTML Elements and Attributes</vt:lpstr>
      <vt:lpstr>HTML Elements and Attributes</vt:lpstr>
      <vt:lpstr>HTML Elements and Attributes</vt:lpstr>
      <vt:lpstr>HTML Elements and Attributes</vt:lpstr>
      <vt:lpstr>HTML Elements and Attributes</vt:lpstr>
      <vt:lpstr>HTML5</vt:lpstr>
      <vt:lpstr>Creating a Basic Webpage</vt:lpstr>
      <vt:lpstr>Creating a Basic Webpage</vt:lpstr>
      <vt:lpstr>Creating a Basic Webpage</vt:lpstr>
      <vt:lpstr>To Add a Title and Text to a Webpage</vt:lpstr>
      <vt:lpstr>To Save a Webpage</vt:lpstr>
      <vt:lpstr>To Save a Webpage</vt:lpstr>
      <vt:lpstr>To View a Webpage in a Browser</vt:lpstr>
      <vt:lpstr>Apply Your Knowledge</vt:lpstr>
      <vt:lpstr>Extend Your Knowledge with Adding Comments</vt:lpstr>
      <vt:lpstr>Extend Your Knowledge with Adding Comments</vt:lpstr>
      <vt:lpstr>Extend Your Knowledge with Adding Comments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Bui Tien Duc Computer Science</dc:creator>
  <cp:lastModifiedBy>Bui Tien Duc Computer Science</cp:lastModifiedBy>
  <cp:revision>12</cp:revision>
  <dcterms:created xsi:type="dcterms:W3CDTF">2022-06-12T13:40:16Z</dcterms:created>
  <dcterms:modified xsi:type="dcterms:W3CDTF">2022-06-12T17:25:39Z</dcterms:modified>
</cp:coreProperties>
</file>