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57" r:id="rId6"/>
    <p:sldId id="270" r:id="rId7"/>
    <p:sldId id="274" r:id="rId8"/>
    <p:sldId id="272" r:id="rId9"/>
    <p:sldId id="273" r:id="rId10"/>
    <p:sldId id="278" r:id="rId11"/>
    <p:sldId id="261" r:id="rId12"/>
    <p:sldId id="289" r:id="rId13"/>
    <p:sldId id="283" r:id="rId14"/>
    <p:sldId id="284" r:id="rId15"/>
    <p:sldId id="285" r:id="rId16"/>
    <p:sldId id="271" r:id="rId17"/>
    <p:sldId id="297" r:id="rId18"/>
    <p:sldId id="286" r:id="rId19"/>
    <p:sldId id="288" r:id="rId20"/>
    <p:sldId id="293" r:id="rId21"/>
    <p:sldId id="292" r:id="rId22"/>
    <p:sldId id="291" r:id="rId23"/>
    <p:sldId id="294" r:id="rId24"/>
    <p:sldId id="287" r:id="rId25"/>
    <p:sldId id="295" r:id="rId26"/>
    <p:sldId id="275" r:id="rId27"/>
    <p:sldId id="277" r:id="rId28"/>
    <p:sldId id="266" r:id="rId29"/>
    <p:sldId id="267" r:id="rId30"/>
    <p:sldId id="296" r:id="rId31"/>
    <p:sldId id="269" r:id="rId3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092" autoAdjust="0"/>
  </p:normalViewPr>
  <p:slideViewPr>
    <p:cSldViewPr>
      <p:cViewPr varScale="1">
        <p:scale>
          <a:sx n="63" d="100"/>
          <a:sy n="63" d="100"/>
        </p:scale>
        <p:origin x="-30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2FD5-888B-4A53-9A72-18C4A4037989}" type="datetimeFigureOut">
              <a:rPr lang="en-US" smtClean="0"/>
              <a:pPr/>
              <a:t>17-Nov-10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C6ED-9992-4B5B-B7B9-B3B78757DB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C6ED-9992-4B5B-B7B9-B3B78757DBA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pic>
        <p:nvPicPr>
          <p:cNvPr id="17" name="Picture 2" descr="C:\Users\Vanja\Pictures\Sinergija\Sinergija 10 logo\SINERGIJA logo za svetle pozadi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10504"/>
            <a:ext cx="2774569" cy="11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5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5"/>
              </a:gs>
              <a:gs pos="9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4256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 marL="576263" indent="-274320">
              <a:buClr>
                <a:srgbClr val="33CC33"/>
              </a:buClr>
              <a:buFont typeface="Wingdings" pitchFamily="2" charset="2"/>
              <a:buChar char="§"/>
              <a:defRPr/>
            </a:lvl2pPr>
            <a:lvl3pPr marL="855663" indent="-228600">
              <a:buClr>
                <a:srgbClr val="FFFF00"/>
              </a:buClr>
              <a:buFont typeface="Wingdings" pitchFamily="2" charset="2"/>
              <a:buChar char="§"/>
              <a:defRPr/>
            </a:lvl3pPr>
            <a:lvl4pPr marL="1143000" indent="-228600">
              <a:buFont typeface="Wingdings" pitchFamily="2" charset="2"/>
              <a:buChar char="§"/>
              <a:defRPr/>
            </a:lvl4pPr>
            <a:lvl5pPr marL="146304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5"/>
              </a:gs>
              <a:gs pos="9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5"/>
              </a:gs>
              <a:gs pos="9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5"/>
              </a:gs>
              <a:gs pos="9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720B09-65C5-40D1-8E70-9B872652331C}" type="datetimeFigureOut">
              <a:rPr lang="sr-Latn-RS" smtClean="0"/>
              <a:pPr/>
              <a:t>17.11.2010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F534F1C-B2E3-4721-A170-46933C52D083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074" name="Picture 2" descr="C:\Users\Vanja\Pictures\Sinergija\Sinergija 10 logo\SINERGIJA logo za svetle pozadin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5472" y="5949280"/>
            <a:ext cx="1854514" cy="7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koj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koje.ne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 Testing - solid fundamentals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473200"/>
          </a:xfrm>
        </p:spPr>
        <p:txBody>
          <a:bodyPr/>
          <a:lstStyle/>
          <a:p>
            <a:pPr algn="r"/>
            <a:r>
              <a:rPr lang="en-US" dirty="0" smtClean="0"/>
              <a:t>Milan Vukoje</a:t>
            </a:r>
          </a:p>
          <a:p>
            <a:pPr algn="r"/>
            <a:r>
              <a:rPr lang="en-US" dirty="0" smtClean="0">
                <a:hlinkClick r:id="rId3"/>
              </a:rPr>
              <a:t>www.Vukoje.NET</a:t>
            </a:r>
            <a:endParaRPr lang="en-US" dirty="0" smtClean="0"/>
          </a:p>
          <a:p>
            <a:pPr algn="r"/>
            <a:r>
              <a:rPr lang="en-US" dirty="0" smtClean="0"/>
              <a:t>vukoje@gmail.com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21465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Calculations</a:t>
            </a:r>
          </a:p>
          <a:p>
            <a:pPr lvl="0" fontAlgn="base"/>
            <a:r>
              <a:rPr lang="en-US" dirty="0" smtClean="0"/>
              <a:t>State (initialization and transitions)</a:t>
            </a:r>
          </a:p>
          <a:p>
            <a:pPr lvl="0" fontAlgn="base"/>
            <a:r>
              <a:rPr lang="en-US" dirty="0" smtClean="0"/>
              <a:t>Conditionals</a:t>
            </a:r>
          </a:p>
          <a:p>
            <a:pPr lvl="0" fontAlgn="base"/>
            <a:r>
              <a:rPr lang="en-US" dirty="0" smtClean="0"/>
              <a:t>Loops</a:t>
            </a:r>
          </a:p>
          <a:p>
            <a:pPr fontAlgn="base"/>
            <a:r>
              <a:rPr lang="en-US" dirty="0" smtClean="0"/>
              <a:t>Polymorphism &amp; Operators</a:t>
            </a:r>
          </a:p>
          <a:p>
            <a:pPr fontAlgn="base"/>
            <a:r>
              <a:rPr lang="en-US" dirty="0" smtClean="0"/>
              <a:t>Persistency</a:t>
            </a:r>
          </a:p>
          <a:p>
            <a:pPr fontAlgn="base"/>
            <a:r>
              <a:rPr lang="en-US" dirty="0" smtClean="0"/>
              <a:t>Notifications</a:t>
            </a:r>
          </a:p>
          <a:p>
            <a:pPr lvl="0" fontAlgn="base"/>
            <a:r>
              <a:rPr lang="en-US" dirty="0" smtClean="0"/>
              <a:t>Argument Validation?</a:t>
            </a:r>
          </a:p>
          <a:p>
            <a:pPr lvl="0" fontAlgn="base"/>
            <a:r>
              <a:rPr lang="en-US" dirty="0" smtClean="0"/>
              <a:t>Exception throwing?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to unit test?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 smtClean="0"/>
              <a:t>Concurrency</a:t>
            </a:r>
          </a:p>
          <a:p>
            <a:pPr lvl="0" fontAlgn="base"/>
            <a:r>
              <a:rPr lang="en-US" dirty="0" smtClean="0"/>
              <a:t>GUI?</a:t>
            </a:r>
          </a:p>
          <a:p>
            <a:pPr lvl="0" fontAlgn="base"/>
            <a:r>
              <a:rPr lang="en-US" dirty="0" smtClean="0"/>
              <a:t>Performance?</a:t>
            </a:r>
          </a:p>
          <a:p>
            <a:pPr lvl="0" fontAlgn="base"/>
            <a:r>
              <a:rPr lang="en-US" dirty="0" smtClean="0"/>
              <a:t>other people code</a:t>
            </a:r>
          </a:p>
          <a:p>
            <a:pPr lvl="0" fontAlgn="base"/>
            <a:r>
              <a:rPr lang="en-US" dirty="0" smtClean="0"/>
              <a:t>.NET </a:t>
            </a:r>
          </a:p>
          <a:p>
            <a:pPr lvl="0" fontAlgn="base"/>
            <a:r>
              <a:rPr lang="en-US" dirty="0" smtClean="0"/>
              <a:t>3dh party libraries      </a:t>
            </a:r>
          </a:p>
          <a:p>
            <a:pPr lvl="0" fontAlgn="base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NOT to unit test?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[3]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 smtClean="0"/>
              <a:t>Discipline of writing unit tests before writing a single line of code.</a:t>
            </a:r>
          </a:p>
          <a:p>
            <a:pPr lvl="0"/>
            <a:r>
              <a:rPr lang="en-US" dirty="0" smtClean="0"/>
              <a:t>Goal: Clean code that works</a:t>
            </a:r>
          </a:p>
          <a:p>
            <a:pPr lvl="0"/>
            <a:r>
              <a:rPr lang="en-US" dirty="0" smtClean="0"/>
              <a:t>Way of managing fear.</a:t>
            </a:r>
          </a:p>
          <a:p>
            <a:pPr lvl="0"/>
            <a:r>
              <a:rPr lang="en-US" dirty="0" smtClean="0"/>
              <a:t>Phases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Green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Refactor</a:t>
            </a:r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pic>
        <p:nvPicPr>
          <p:cNvPr id="4" name="Picture 3" descr="TDD reg-green-refactor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337" y="3200400"/>
            <a:ext cx="2252663" cy="235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Regression testing – not repeating same mistakes</a:t>
            </a:r>
          </a:p>
          <a:p>
            <a:r>
              <a:rPr lang="en-US" dirty="0" smtClean="0"/>
              <a:t>Test First vs. Test Last</a:t>
            </a:r>
          </a:p>
          <a:p>
            <a:r>
              <a:rPr lang="en-US" dirty="0" smtClean="0"/>
              <a:t>Full testability</a:t>
            </a:r>
          </a:p>
          <a:p>
            <a:r>
              <a:rPr lang="en-US" dirty="0" smtClean="0"/>
              <a:t>Full coverage</a:t>
            </a:r>
          </a:p>
          <a:p>
            <a:r>
              <a:rPr lang="en-US" dirty="0" smtClean="0"/>
              <a:t>Minimalistic implementation</a:t>
            </a:r>
          </a:p>
          <a:p>
            <a:r>
              <a:rPr lang="en-US" dirty="0" smtClean="0"/>
              <a:t>Micro increments</a:t>
            </a:r>
          </a:p>
          <a:p>
            <a:r>
              <a:rPr lang="en-US" dirty="0" smtClean="0"/>
              <a:t>Focus</a:t>
            </a:r>
          </a:p>
          <a:p>
            <a:r>
              <a:rPr lang="en-US" dirty="0" smtClean="0"/>
              <a:t>Tests as To Do 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Benefits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[4]-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as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896" y="1371600"/>
            <a:ext cx="8700504" cy="465698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229600" cy="1252537"/>
          </a:xfrm>
        </p:spPr>
        <p:txBody>
          <a:bodyPr/>
          <a:lstStyle/>
          <a:p>
            <a:r>
              <a:rPr lang="en-US" dirty="0" smtClean="0"/>
              <a:t>Fixture &amp; DOC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Doubles?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/>
            <a:r>
              <a:rPr lang="en-US" dirty="0" smtClean="0"/>
              <a:t>Class isolation</a:t>
            </a:r>
          </a:p>
          <a:p>
            <a:pPr marL="228600" indent="-228600"/>
            <a:r>
              <a:rPr lang="en-US" dirty="0" smtClean="0"/>
              <a:t>Controlling SUT  - indirect input</a:t>
            </a:r>
          </a:p>
          <a:p>
            <a:pPr marL="228600" indent="-228600"/>
            <a:r>
              <a:rPr lang="en-US" dirty="0" smtClean="0"/>
              <a:t>No visible output – indirect output</a:t>
            </a:r>
          </a:p>
          <a:p>
            <a:pPr marL="228600" indent="-228600"/>
            <a:r>
              <a:rPr lang="en-US" dirty="0" smtClean="0"/>
              <a:t>Setup simplification (DB)</a:t>
            </a:r>
          </a:p>
          <a:p>
            <a:pPr marL="228600" indent="-228600"/>
            <a:r>
              <a:rPr lang="en-US" dirty="0" smtClean="0"/>
              <a:t>DOC doesn’t exist</a:t>
            </a:r>
          </a:p>
          <a:p>
            <a:pPr marL="228600" indent="-228600"/>
            <a:r>
              <a:rPr lang="en-US" dirty="0" smtClean="0"/>
              <a:t>Communication testing</a:t>
            </a:r>
          </a:p>
          <a:p>
            <a:pPr marL="228600" indent="-228600"/>
            <a:r>
              <a:rPr lang="en-US" dirty="0" smtClean="0"/>
              <a:t>Speed</a:t>
            </a:r>
          </a:p>
          <a:p>
            <a:pPr marL="228600" indent="-228600"/>
            <a:r>
              <a:rPr lang="en-US" dirty="0" smtClean="0"/>
              <a:t>Easy teardown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-109537"/>
            <a:ext cx="8229600" cy="1252537"/>
          </a:xfrm>
        </p:spPr>
        <p:txBody>
          <a:bodyPr/>
          <a:lstStyle/>
          <a:p>
            <a:r>
              <a:rPr lang="en-US" dirty="0" smtClean="0"/>
              <a:t>Test Spy</a:t>
            </a:r>
            <a:endParaRPr lang="en-US" dirty="0"/>
          </a:p>
        </p:txBody>
      </p:sp>
      <p:pic>
        <p:nvPicPr>
          <p:cNvPr id="4" name="Content Placeholder 3" descr="test spy.PN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381000" y="1666342"/>
            <a:ext cx="8458200" cy="4963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8229600" cy="1252537"/>
          </a:xfrm>
        </p:spPr>
        <p:txBody>
          <a:bodyPr/>
          <a:lstStyle/>
          <a:p>
            <a:r>
              <a:rPr lang="en-US" dirty="0" smtClean="0"/>
              <a:t>Test Stub</a:t>
            </a:r>
            <a:endParaRPr lang="en-US" dirty="0"/>
          </a:p>
        </p:txBody>
      </p:sp>
      <p:pic>
        <p:nvPicPr>
          <p:cNvPr id="5" name="Content Placeholder 4" descr="stub.PN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23498" y="1600200"/>
            <a:ext cx="9120502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testing?</a:t>
            </a:r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Basics &amp; Examples</a:t>
            </a:r>
          </a:p>
          <a:p>
            <a:r>
              <a:rPr lang="en-US" dirty="0" smtClean="0"/>
              <a:t>What (not) to test?</a:t>
            </a:r>
          </a:p>
          <a:p>
            <a:r>
              <a:rPr lang="en-US" dirty="0" smtClean="0"/>
              <a:t>TDD</a:t>
            </a:r>
          </a:p>
          <a:p>
            <a:r>
              <a:rPr lang="en-US" dirty="0" smtClean="0"/>
              <a:t>Test Doubles</a:t>
            </a:r>
          </a:p>
          <a:p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7366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-109537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 Object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M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613" y="1673625"/>
            <a:ext cx="8145187" cy="47271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Hand-Built 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Hard-Coded</a:t>
            </a:r>
          </a:p>
          <a:p>
            <a:r>
              <a:rPr lang="en-US" dirty="0" smtClean="0"/>
              <a:t>Dynamically Generated</a:t>
            </a:r>
          </a:p>
          <a:p>
            <a:r>
              <a:rPr lang="en-US" dirty="0" smtClean="0"/>
              <a:t>Forcing clean testable design</a:t>
            </a:r>
          </a:p>
          <a:p>
            <a:r>
              <a:rPr lang="en-US" dirty="0" smtClean="0"/>
              <a:t>Don’t go wild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Creating the Test 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Setter injection</a:t>
            </a:r>
          </a:p>
          <a:p>
            <a:pPr lvl="1"/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Parameter Injection</a:t>
            </a:r>
          </a:p>
          <a:p>
            <a:r>
              <a:rPr lang="en-US" dirty="0" smtClean="0"/>
              <a:t>Dependency Lookup</a:t>
            </a:r>
          </a:p>
          <a:p>
            <a:pPr lvl="1"/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Factory Method</a:t>
            </a:r>
          </a:p>
          <a:p>
            <a:r>
              <a:rPr lang="en-US" dirty="0" smtClean="0"/>
              <a:t>Test Specific SUT subclass</a:t>
            </a:r>
          </a:p>
          <a:p>
            <a:r>
              <a:rPr lang="en-US" dirty="0" smtClean="0"/>
              <a:t>IoC Containers</a:t>
            </a:r>
          </a:p>
          <a:p>
            <a:r>
              <a:rPr lang="en-US" dirty="0" smtClean="0"/>
              <a:t>Encapsulation?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Installing the Test Double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8194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48768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48768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 Mail Manager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16200000" flipH="1">
            <a:off x="6591300" y="37719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rot="5400000">
            <a:off x="5715000" y="3733800"/>
            <a:ext cx="1371600" cy="9144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162800" y="4114800"/>
            <a:ext cx="45720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6600" y="4114800"/>
            <a:ext cx="533400" cy="304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to start UT?</a:t>
            </a:r>
          </a:p>
          <a:p>
            <a:pPr lvl="1"/>
            <a:r>
              <a:rPr lang="en-US" dirty="0" smtClean="0"/>
              <a:t>Start on project start.</a:t>
            </a:r>
          </a:p>
          <a:p>
            <a:r>
              <a:rPr lang="en-US" dirty="0" smtClean="0"/>
              <a:t>When to write tests?</a:t>
            </a:r>
          </a:p>
          <a:p>
            <a:pPr lvl="1"/>
            <a:r>
              <a:rPr lang="en-US" dirty="0" smtClean="0"/>
              <a:t>Always… when you can afford</a:t>
            </a:r>
          </a:p>
          <a:p>
            <a:r>
              <a:rPr lang="en-US" dirty="0" smtClean="0"/>
              <a:t>When to stop?</a:t>
            </a:r>
          </a:p>
          <a:p>
            <a:pPr lvl="1"/>
            <a:r>
              <a:rPr lang="en-US" dirty="0" smtClean="0"/>
              <a:t>When fear transform to boredom.</a:t>
            </a:r>
          </a:p>
          <a:p>
            <a:r>
              <a:rPr lang="en-US" dirty="0" smtClean="0"/>
              <a:t>When to Run tests?</a:t>
            </a:r>
          </a:p>
          <a:p>
            <a:pPr lvl="1"/>
            <a:r>
              <a:rPr lang="en-US" dirty="0" smtClean="0"/>
              <a:t>While coding</a:t>
            </a:r>
          </a:p>
          <a:p>
            <a:pPr lvl="1"/>
            <a:r>
              <a:rPr lang="en-US" dirty="0" smtClean="0"/>
              <a:t>Before check-in</a:t>
            </a:r>
          </a:p>
          <a:p>
            <a:pPr lvl="1"/>
            <a:r>
              <a:rPr lang="en-US" dirty="0" smtClean="0"/>
              <a:t>On automated build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pic>
        <p:nvPicPr>
          <p:cNvPr id="8" name="Picture 7" descr="negative 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2836" y="2599901"/>
            <a:ext cx="3601164" cy="2505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6443133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It’s a Change</a:t>
            </a:r>
          </a:p>
          <a:p>
            <a:r>
              <a:rPr lang="en-US" dirty="0" smtClean="0"/>
              <a:t>More Code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Only show the presence of errors,  not proving absence of errors.</a:t>
            </a:r>
          </a:p>
          <a:p>
            <a:r>
              <a:rPr lang="en-US" dirty="0" smtClean="0"/>
              <a:t>It will not catch integration errors</a:t>
            </a:r>
          </a:p>
          <a:p>
            <a:r>
              <a:rPr lang="en-US" dirty="0" smtClean="0"/>
              <a:t>How can we verify that tests are working correctly?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5" name="Picture 4" descr="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83406" y="2819400"/>
            <a:ext cx="1751987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is hard</a:t>
            </a:r>
          </a:p>
          <a:p>
            <a:r>
              <a:rPr lang="en-US" dirty="0" smtClean="0"/>
              <a:t>Unit Tests can help greatly</a:t>
            </a:r>
          </a:p>
          <a:p>
            <a:r>
              <a:rPr lang="en-US" dirty="0" smtClean="0"/>
              <a:t>Start smart – small and evolve</a:t>
            </a:r>
          </a:p>
          <a:p>
            <a:r>
              <a:rPr lang="en-US" dirty="0" smtClean="0"/>
              <a:t>Go TDD</a:t>
            </a:r>
          </a:p>
          <a:p>
            <a:r>
              <a:rPr lang="en-US" dirty="0" smtClean="0"/>
              <a:t>Come to second presentation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fill the questionnaire !</a:t>
            </a:r>
            <a:endParaRPr lang="en-US" dirty="0"/>
          </a:p>
        </p:txBody>
      </p:sp>
      <p:pic>
        <p:nvPicPr>
          <p:cNvPr id="4" name="Picture 2" descr="http://www.pocket-lint.com/images/dynamic/NEWS-32157-7fb7c9d8e38ec6cb63c04315f8599f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54656"/>
            <a:ext cx="1881246" cy="35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058" y="199299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a chance to win:</a:t>
            </a:r>
            <a:endParaRPr lang="en-US" sz="2400" dirty="0"/>
          </a:p>
        </p:txBody>
      </p:sp>
      <p:pic>
        <p:nvPicPr>
          <p:cNvPr id="2050" name="Picture 2" descr="http://blog.wirelessground.com/wp-content/uploads/2010/10/windows-phone-7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6046" y="2478157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los\Desktop\Jugo-Imp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0"/>
            <a:ext cx="3724274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8200" y="3751600"/>
            <a:ext cx="417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Sponsored by: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8223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473200"/>
          </a:xfrm>
        </p:spPr>
        <p:txBody>
          <a:bodyPr/>
          <a:lstStyle/>
          <a:p>
            <a:pPr algn="r"/>
            <a:r>
              <a:rPr lang="en-US" dirty="0" smtClean="0"/>
              <a:t>Milan Vukoje</a:t>
            </a:r>
          </a:p>
          <a:p>
            <a:pPr algn="r"/>
            <a:r>
              <a:rPr lang="en-US" dirty="0" smtClean="0">
                <a:hlinkClick r:id="rId3"/>
              </a:rPr>
              <a:t>www.Vukoje.NET</a:t>
            </a:r>
            <a:endParaRPr lang="en-US" dirty="0" smtClean="0"/>
          </a:p>
          <a:p>
            <a:pPr algn="r"/>
            <a:r>
              <a:rPr lang="en-US" dirty="0" smtClean="0"/>
              <a:t>vukoje@gmail.com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21465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is hard</a:t>
            </a:r>
          </a:p>
          <a:p>
            <a:pPr lvl="1"/>
            <a:r>
              <a:rPr lang="en-US" dirty="0" smtClean="0"/>
              <a:t>Stabilization phases</a:t>
            </a:r>
          </a:p>
          <a:p>
            <a:pPr lvl="1"/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Missing specs</a:t>
            </a:r>
          </a:p>
          <a:p>
            <a:r>
              <a:rPr lang="en-US" dirty="0" smtClean="0"/>
              <a:t>Is it working?</a:t>
            </a:r>
          </a:p>
          <a:p>
            <a:r>
              <a:rPr lang="en-US" dirty="0" smtClean="0"/>
              <a:t>We hate software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3200400"/>
          <a:ext cx="3200400" cy="2057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0200"/>
                <a:gridCol w="1600200"/>
              </a:tblGrid>
              <a:tr h="51611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cost of defects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9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Construction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6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x10</a:t>
                      </a:r>
                      <a:endParaRPr lang="en-US" dirty="0"/>
                    </a:p>
                  </a:txBody>
                  <a:tcPr/>
                </a:tc>
              </a:tr>
              <a:tr h="516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 release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x10-25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fast</a:t>
            </a:r>
          </a:p>
          <a:p>
            <a:r>
              <a:rPr lang="en-US" dirty="0" smtClean="0"/>
              <a:t>Fail fast</a:t>
            </a:r>
          </a:p>
          <a:p>
            <a:pPr lvl="0"/>
            <a:r>
              <a:rPr lang="en-US" dirty="0" smtClean="0"/>
              <a:t>Executable specification</a:t>
            </a:r>
          </a:p>
          <a:p>
            <a:r>
              <a:rPr lang="en-US" dirty="0" smtClean="0"/>
              <a:t>Redefining  “Done”</a:t>
            </a:r>
          </a:p>
          <a:p>
            <a:r>
              <a:rPr lang="en-US" dirty="0" smtClean="0"/>
              <a:t>Trust</a:t>
            </a:r>
          </a:p>
          <a:p>
            <a:r>
              <a:rPr lang="en-US" dirty="0" smtClean="0"/>
              <a:t>Automatization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goal!</a:t>
            </a:r>
            <a:endParaRPr lang="en-US" dirty="0"/>
          </a:p>
        </p:txBody>
      </p:sp>
      <p:pic>
        <p:nvPicPr>
          <p:cNvPr id="5" name="Picture 4" descr="1194986818603360813target_with_arrow_virgin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048000"/>
            <a:ext cx="2238850" cy="2089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that verifies unit behavior</a:t>
            </a:r>
          </a:p>
          <a:p>
            <a:r>
              <a:rPr lang="en-US" dirty="0" smtClean="0"/>
              <a:t>A unit is the smallest testable part of an application.</a:t>
            </a:r>
          </a:p>
          <a:p>
            <a:r>
              <a:rPr lang="en-US" dirty="0" smtClean="0"/>
              <a:t>Written and run by software developers</a:t>
            </a:r>
          </a:p>
          <a:p>
            <a:r>
              <a:rPr lang="en-US" dirty="0" smtClean="0"/>
              <a:t>Unit vs. Integration tests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UT?</a:t>
            </a:r>
            <a:endParaRPr lang="en-US" dirty="0"/>
          </a:p>
        </p:txBody>
      </p:sp>
      <p:pic>
        <p:nvPicPr>
          <p:cNvPr id="5" name="Picture 4" descr="bu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3803904"/>
            <a:ext cx="2743200" cy="2139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D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4465637"/>
            <a:ext cx="1726336" cy="21637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pic>
        <p:nvPicPr>
          <p:cNvPr id="5" name="Picture 4" descr="TDD patter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4465637"/>
            <a:ext cx="2133600" cy="213360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2590800"/>
            <a:ext cx="7408333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74320" lvl="0" indent="-274320" fontAlgn="base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Start small and enhance</a:t>
            </a:r>
          </a:p>
          <a:p>
            <a:pPr marL="274320" lvl="0" indent="-274320" fontAlgn="base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Mind shifting</a:t>
            </a:r>
          </a:p>
          <a:p>
            <a:pPr marL="274320" lvl="0" indent="-274320" fontAlgn="base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Test Driven Development: By Example – Kent Beck</a:t>
            </a:r>
          </a:p>
          <a:p>
            <a:pPr marL="274320" indent="-274320" fontAlgn="base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xUnit Test Patterns: Refactoring Test Code - Gerard Meszaros</a:t>
            </a:r>
          </a:p>
          <a:p>
            <a:pPr marL="274320" indent="-274320" fontAlgn="base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sr-Latn-R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[1] - Calculator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-152400"/>
            <a:ext cx="8229600" cy="1252537"/>
          </a:xfrm>
        </p:spPr>
        <p:txBody>
          <a:bodyPr/>
          <a:lstStyle/>
          <a:p>
            <a:r>
              <a:rPr lang="en-US" b="1" dirty="0" smtClean="0"/>
              <a:t>Unit Testing phases</a:t>
            </a:r>
            <a:endParaRPr lang="en-US" dirty="0"/>
          </a:p>
        </p:txBody>
      </p:sp>
      <p:pic>
        <p:nvPicPr>
          <p:cNvPr id="5" name="Picture 4" descr="phases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693412"/>
            <a:ext cx="7239000" cy="493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[2] - Counter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nergija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8DA0514C92E14798207155E218DB9A" ma:contentTypeVersion="1" ma:contentTypeDescription="Create a new document." ma:contentTypeScope="" ma:versionID="b57e4c07700d0bb64ed5b06181e532f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EAE085C-D0A0-466C-B564-EA512D179B77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DF875CC-CA82-426D-885B-95A2CE6AC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A0A485-81DD-40D3-96C5-CB8D17907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Sinergija10</Template>
  <TotalTime>2176</TotalTime>
  <Words>506</Words>
  <Application>Microsoft Office PowerPoint</Application>
  <PresentationFormat>On-screen Show (4:3)</PresentationFormat>
  <Paragraphs>178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Sinergija10</vt:lpstr>
      <vt:lpstr>Unit Testing - solid fundamentals</vt:lpstr>
      <vt:lpstr>Themes</vt:lpstr>
      <vt:lpstr>Why testing?</vt:lpstr>
      <vt:lpstr>The goal!</vt:lpstr>
      <vt:lpstr>What is UT?</vt:lpstr>
      <vt:lpstr>Where to start?</vt:lpstr>
      <vt:lpstr>Example [1] - Calculator</vt:lpstr>
      <vt:lpstr>Unit Testing phases</vt:lpstr>
      <vt:lpstr>Example [2] - Counter</vt:lpstr>
      <vt:lpstr>What to unit test?</vt:lpstr>
      <vt:lpstr>What NOT to unit test? </vt:lpstr>
      <vt:lpstr>Example [3]</vt:lpstr>
      <vt:lpstr>What is TDD?</vt:lpstr>
      <vt:lpstr>TDD Benefits</vt:lpstr>
      <vt:lpstr>Example [4]- Email</vt:lpstr>
      <vt:lpstr>Fixture &amp; DOC</vt:lpstr>
      <vt:lpstr>Why Test Doubles?</vt:lpstr>
      <vt:lpstr>Test Spy</vt:lpstr>
      <vt:lpstr>Test Stub</vt:lpstr>
      <vt:lpstr>Slide 20</vt:lpstr>
      <vt:lpstr>Creating the Test Double</vt:lpstr>
      <vt:lpstr>Installing the Test Double</vt:lpstr>
      <vt:lpstr>When?</vt:lpstr>
      <vt:lpstr>Limitations</vt:lpstr>
      <vt:lpstr>Summary</vt:lpstr>
      <vt:lpstr>Questions?</vt:lpstr>
      <vt:lpstr>Please fill the questionnaire !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Milan</dc:creator>
  <cp:lastModifiedBy>Milan Vukoje</cp:lastModifiedBy>
  <cp:revision>316</cp:revision>
  <dcterms:created xsi:type="dcterms:W3CDTF">2010-10-24T18:26:10Z</dcterms:created>
  <dcterms:modified xsi:type="dcterms:W3CDTF">2010-11-17T15:15:34Z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0x010100808DA0514C92E14798207155E218DB9A</vt:lpwstr>
  </property>
</Properties>
</file>