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4" r:id="rId17"/>
    <p:sldId id="258" r:id="rId18"/>
    <p:sldId id="261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3712" autoAdjust="0"/>
  </p:normalViewPr>
  <p:slideViewPr>
    <p:cSldViewPr>
      <p:cViewPr>
        <p:scale>
          <a:sx n="50" d="100"/>
          <a:sy n="50" d="100"/>
        </p:scale>
        <p:origin x="-3498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3E4D5-AAA1-4115-A5BB-B78E6EA77AE3}" type="doc">
      <dgm:prSet loTypeId="urn:microsoft.com/office/officeart/2005/8/layout/gear1" loCatId="relationship" qsTypeId="urn:microsoft.com/office/officeart/2005/8/quickstyle/simple1" qsCatId="simple" csTypeId="urn:microsoft.com/office/officeart/2005/8/colors/colorful1" csCatId="colorful" phldr="1"/>
      <dgm:spPr/>
    </dgm:pt>
    <dgm:pt modelId="{022A6AAE-69DD-4E9F-A658-F5623301FD8C}">
      <dgm:prSet phldrT="[Text]"/>
      <dgm:spPr/>
      <dgm:t>
        <a:bodyPr/>
        <a:lstStyle/>
        <a:p>
          <a:r>
            <a:rPr lang="en-US" dirty="0" smtClean="0"/>
            <a:t> </a:t>
          </a:r>
          <a:endParaRPr lang="sr-Cyrl-CS" dirty="0"/>
        </a:p>
      </dgm:t>
    </dgm:pt>
    <dgm:pt modelId="{A26ACFEA-DA41-43B0-87EC-4E34E7AA3D91}" type="parTrans" cxnId="{76D73662-1047-4FEF-8428-475E78552571}">
      <dgm:prSet/>
      <dgm:spPr/>
      <dgm:t>
        <a:bodyPr/>
        <a:lstStyle/>
        <a:p>
          <a:endParaRPr lang="sr-Cyrl-CS"/>
        </a:p>
      </dgm:t>
    </dgm:pt>
    <dgm:pt modelId="{13FEFD9C-9E2D-4AC2-9E42-63A51CAE15DF}" type="sibTrans" cxnId="{76D73662-1047-4FEF-8428-475E78552571}">
      <dgm:prSet/>
      <dgm:spPr/>
      <dgm:t>
        <a:bodyPr/>
        <a:lstStyle/>
        <a:p>
          <a:endParaRPr lang="sr-Cyrl-CS"/>
        </a:p>
      </dgm:t>
    </dgm:pt>
    <dgm:pt modelId="{097B0069-88D6-4D84-B5A1-F995551469AD}">
      <dgm:prSet phldrT="[Text]"/>
      <dgm:spPr/>
      <dgm:t>
        <a:bodyPr/>
        <a:lstStyle/>
        <a:p>
          <a:r>
            <a:rPr lang="en-US" dirty="0" smtClean="0"/>
            <a:t> </a:t>
          </a:r>
          <a:endParaRPr lang="sr-Cyrl-CS" dirty="0"/>
        </a:p>
      </dgm:t>
    </dgm:pt>
    <dgm:pt modelId="{61EC466D-845B-4B71-84B2-B31EB35ADB65}" type="parTrans" cxnId="{3BD2F489-F186-4014-B8E1-FFF0133069AF}">
      <dgm:prSet/>
      <dgm:spPr/>
      <dgm:t>
        <a:bodyPr/>
        <a:lstStyle/>
        <a:p>
          <a:endParaRPr lang="sr-Cyrl-CS"/>
        </a:p>
      </dgm:t>
    </dgm:pt>
    <dgm:pt modelId="{2D55C7F4-DD45-483D-8EC6-74F1B7D5C4FB}" type="sibTrans" cxnId="{3BD2F489-F186-4014-B8E1-FFF0133069AF}">
      <dgm:prSet/>
      <dgm:spPr/>
      <dgm:t>
        <a:bodyPr/>
        <a:lstStyle/>
        <a:p>
          <a:endParaRPr lang="sr-Cyrl-CS"/>
        </a:p>
      </dgm:t>
    </dgm:pt>
    <dgm:pt modelId="{E66B8A54-5D2D-4F3E-AE5D-3741AE777FCF}">
      <dgm:prSet phldrT="[Text]"/>
      <dgm:spPr/>
      <dgm:t>
        <a:bodyPr/>
        <a:lstStyle/>
        <a:p>
          <a:r>
            <a:rPr lang="en-US" dirty="0" smtClean="0"/>
            <a:t> </a:t>
          </a:r>
          <a:endParaRPr lang="sr-Cyrl-CS" dirty="0"/>
        </a:p>
      </dgm:t>
    </dgm:pt>
    <dgm:pt modelId="{DE1ED1B5-87F6-485C-9BAD-590C87DBBAD6}" type="parTrans" cxnId="{65858BBC-CBB6-40CF-AFA1-C8C392D1F11D}">
      <dgm:prSet/>
      <dgm:spPr/>
      <dgm:t>
        <a:bodyPr/>
        <a:lstStyle/>
        <a:p>
          <a:endParaRPr lang="sr-Cyrl-CS"/>
        </a:p>
      </dgm:t>
    </dgm:pt>
    <dgm:pt modelId="{868CBBB2-E5B8-4567-B4DB-0E66FA7E66BE}" type="sibTrans" cxnId="{65858BBC-CBB6-40CF-AFA1-C8C392D1F11D}">
      <dgm:prSet/>
      <dgm:spPr/>
      <dgm:t>
        <a:bodyPr/>
        <a:lstStyle/>
        <a:p>
          <a:endParaRPr lang="sr-Cyrl-CS"/>
        </a:p>
      </dgm:t>
    </dgm:pt>
    <dgm:pt modelId="{139AE686-56EC-407C-8964-AF233E0B041F}" type="pres">
      <dgm:prSet presAssocID="{4A33E4D5-AAA1-4115-A5BB-B78E6EA77AE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855E033-8995-431D-B349-CF126E616E79}" type="pres">
      <dgm:prSet presAssocID="{022A6AAE-69DD-4E9F-A658-F5623301FD8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r-Cyrl-CS"/>
        </a:p>
      </dgm:t>
    </dgm:pt>
    <dgm:pt modelId="{E2B3DB24-5802-482D-8528-E67CDB6D68BF}" type="pres">
      <dgm:prSet presAssocID="{022A6AAE-69DD-4E9F-A658-F5623301FD8C}" presName="gear1srcNode" presStyleLbl="node1" presStyleIdx="0" presStyleCnt="3"/>
      <dgm:spPr/>
      <dgm:t>
        <a:bodyPr/>
        <a:lstStyle/>
        <a:p>
          <a:endParaRPr lang="sr-Cyrl-CS"/>
        </a:p>
      </dgm:t>
    </dgm:pt>
    <dgm:pt modelId="{F540984A-60E7-4445-9D34-86A76437C816}" type="pres">
      <dgm:prSet presAssocID="{022A6AAE-69DD-4E9F-A658-F5623301FD8C}" presName="gear1dstNode" presStyleLbl="node1" presStyleIdx="0" presStyleCnt="3"/>
      <dgm:spPr/>
      <dgm:t>
        <a:bodyPr/>
        <a:lstStyle/>
        <a:p>
          <a:endParaRPr lang="sr-Cyrl-CS"/>
        </a:p>
      </dgm:t>
    </dgm:pt>
    <dgm:pt modelId="{A196969C-2680-4243-A544-99A9979F7E38}" type="pres">
      <dgm:prSet presAssocID="{097B0069-88D6-4D84-B5A1-F995551469A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r-Cyrl-CS"/>
        </a:p>
      </dgm:t>
    </dgm:pt>
    <dgm:pt modelId="{040F2EAE-1248-4092-BB18-FB6827AE74F7}" type="pres">
      <dgm:prSet presAssocID="{097B0069-88D6-4D84-B5A1-F995551469AD}" presName="gear2srcNode" presStyleLbl="node1" presStyleIdx="1" presStyleCnt="3"/>
      <dgm:spPr/>
      <dgm:t>
        <a:bodyPr/>
        <a:lstStyle/>
        <a:p>
          <a:endParaRPr lang="sr-Cyrl-CS"/>
        </a:p>
      </dgm:t>
    </dgm:pt>
    <dgm:pt modelId="{06516E40-3CD9-463D-93F2-9219C0B9FBED}" type="pres">
      <dgm:prSet presAssocID="{097B0069-88D6-4D84-B5A1-F995551469AD}" presName="gear2dstNode" presStyleLbl="node1" presStyleIdx="1" presStyleCnt="3"/>
      <dgm:spPr/>
      <dgm:t>
        <a:bodyPr/>
        <a:lstStyle/>
        <a:p>
          <a:endParaRPr lang="sr-Cyrl-CS"/>
        </a:p>
      </dgm:t>
    </dgm:pt>
    <dgm:pt modelId="{1A8B9E76-BA02-4AE9-832C-954C96FF2CAA}" type="pres">
      <dgm:prSet presAssocID="{E66B8A54-5D2D-4F3E-AE5D-3741AE777FCF}" presName="gear3" presStyleLbl="node1" presStyleIdx="2" presStyleCnt="3"/>
      <dgm:spPr/>
      <dgm:t>
        <a:bodyPr/>
        <a:lstStyle/>
        <a:p>
          <a:endParaRPr lang="sr-Cyrl-CS"/>
        </a:p>
      </dgm:t>
    </dgm:pt>
    <dgm:pt modelId="{6EE33705-6B43-4666-BBB7-DF3B92072F1B}" type="pres">
      <dgm:prSet presAssocID="{E66B8A54-5D2D-4F3E-AE5D-3741AE777FC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r-Cyrl-CS"/>
        </a:p>
      </dgm:t>
    </dgm:pt>
    <dgm:pt modelId="{06CC2D35-7FE6-43D4-83ED-A7F3A794F2B9}" type="pres">
      <dgm:prSet presAssocID="{E66B8A54-5D2D-4F3E-AE5D-3741AE777FCF}" presName="gear3srcNode" presStyleLbl="node1" presStyleIdx="2" presStyleCnt="3"/>
      <dgm:spPr/>
      <dgm:t>
        <a:bodyPr/>
        <a:lstStyle/>
        <a:p>
          <a:endParaRPr lang="sr-Cyrl-CS"/>
        </a:p>
      </dgm:t>
    </dgm:pt>
    <dgm:pt modelId="{612BC568-1B74-4A8D-8A42-21EAACCDB872}" type="pres">
      <dgm:prSet presAssocID="{E66B8A54-5D2D-4F3E-AE5D-3741AE777FCF}" presName="gear3dstNode" presStyleLbl="node1" presStyleIdx="2" presStyleCnt="3"/>
      <dgm:spPr/>
      <dgm:t>
        <a:bodyPr/>
        <a:lstStyle/>
        <a:p>
          <a:endParaRPr lang="sr-Cyrl-CS"/>
        </a:p>
      </dgm:t>
    </dgm:pt>
    <dgm:pt modelId="{C97FBCA8-8A28-4F56-9430-57CE9832A618}" type="pres">
      <dgm:prSet presAssocID="{13FEFD9C-9E2D-4AC2-9E42-63A51CAE15DF}" presName="connector1" presStyleLbl="sibTrans2D1" presStyleIdx="0" presStyleCnt="3"/>
      <dgm:spPr/>
      <dgm:t>
        <a:bodyPr/>
        <a:lstStyle/>
        <a:p>
          <a:endParaRPr lang="sr-Cyrl-CS"/>
        </a:p>
      </dgm:t>
    </dgm:pt>
    <dgm:pt modelId="{3BCD6BFE-A207-4E43-913B-4631FC9D86B7}" type="pres">
      <dgm:prSet presAssocID="{2D55C7F4-DD45-483D-8EC6-74F1B7D5C4FB}" presName="connector2" presStyleLbl="sibTrans2D1" presStyleIdx="1" presStyleCnt="3"/>
      <dgm:spPr/>
      <dgm:t>
        <a:bodyPr/>
        <a:lstStyle/>
        <a:p>
          <a:endParaRPr lang="sr-Cyrl-CS"/>
        </a:p>
      </dgm:t>
    </dgm:pt>
    <dgm:pt modelId="{3C990637-C449-4259-86CF-866B6CA0A604}" type="pres">
      <dgm:prSet presAssocID="{868CBBB2-E5B8-4567-B4DB-0E66FA7E66BE}" presName="connector3" presStyleLbl="sibTrans2D1" presStyleIdx="2" presStyleCnt="3"/>
      <dgm:spPr/>
      <dgm:t>
        <a:bodyPr/>
        <a:lstStyle/>
        <a:p>
          <a:endParaRPr lang="sr-Cyrl-CS"/>
        </a:p>
      </dgm:t>
    </dgm:pt>
  </dgm:ptLst>
  <dgm:cxnLst>
    <dgm:cxn modelId="{0E688637-4461-46B6-BDC4-512AA80C3507}" type="presOf" srcId="{E66B8A54-5D2D-4F3E-AE5D-3741AE777FCF}" destId="{612BC568-1B74-4A8D-8A42-21EAACCDB872}" srcOrd="3" destOrd="0" presId="urn:microsoft.com/office/officeart/2005/8/layout/gear1"/>
    <dgm:cxn modelId="{85F3C5EB-25DB-4956-AEB2-BA022175E87C}" type="presOf" srcId="{097B0069-88D6-4D84-B5A1-F995551469AD}" destId="{040F2EAE-1248-4092-BB18-FB6827AE74F7}" srcOrd="1" destOrd="0" presId="urn:microsoft.com/office/officeart/2005/8/layout/gear1"/>
    <dgm:cxn modelId="{669EEEC3-B308-4DB0-9196-F0B45A7C1852}" type="presOf" srcId="{097B0069-88D6-4D84-B5A1-F995551469AD}" destId="{A196969C-2680-4243-A544-99A9979F7E38}" srcOrd="0" destOrd="0" presId="urn:microsoft.com/office/officeart/2005/8/layout/gear1"/>
    <dgm:cxn modelId="{558A828A-F8FC-46D6-B1E9-0FE2F56634E7}" type="presOf" srcId="{022A6AAE-69DD-4E9F-A658-F5623301FD8C}" destId="{F540984A-60E7-4445-9D34-86A76437C816}" srcOrd="2" destOrd="0" presId="urn:microsoft.com/office/officeart/2005/8/layout/gear1"/>
    <dgm:cxn modelId="{44C00286-6F83-45D6-B47E-E9E5ED4140ED}" type="presOf" srcId="{4A33E4D5-AAA1-4115-A5BB-B78E6EA77AE3}" destId="{139AE686-56EC-407C-8964-AF233E0B041F}" srcOrd="0" destOrd="0" presId="urn:microsoft.com/office/officeart/2005/8/layout/gear1"/>
    <dgm:cxn modelId="{ADD5E50B-7C12-4B62-AA74-3070C6942BE3}" type="presOf" srcId="{022A6AAE-69DD-4E9F-A658-F5623301FD8C}" destId="{E2B3DB24-5802-482D-8528-E67CDB6D68BF}" srcOrd="1" destOrd="0" presId="urn:microsoft.com/office/officeart/2005/8/layout/gear1"/>
    <dgm:cxn modelId="{1BAE51FF-0B21-4063-A57C-18420ED2A876}" type="presOf" srcId="{868CBBB2-E5B8-4567-B4DB-0E66FA7E66BE}" destId="{3C990637-C449-4259-86CF-866B6CA0A604}" srcOrd="0" destOrd="0" presId="urn:microsoft.com/office/officeart/2005/8/layout/gear1"/>
    <dgm:cxn modelId="{3BD2F489-F186-4014-B8E1-FFF0133069AF}" srcId="{4A33E4D5-AAA1-4115-A5BB-B78E6EA77AE3}" destId="{097B0069-88D6-4D84-B5A1-F995551469AD}" srcOrd="1" destOrd="0" parTransId="{61EC466D-845B-4B71-84B2-B31EB35ADB65}" sibTransId="{2D55C7F4-DD45-483D-8EC6-74F1B7D5C4FB}"/>
    <dgm:cxn modelId="{65858BBC-CBB6-40CF-AFA1-C8C392D1F11D}" srcId="{4A33E4D5-AAA1-4115-A5BB-B78E6EA77AE3}" destId="{E66B8A54-5D2D-4F3E-AE5D-3741AE777FCF}" srcOrd="2" destOrd="0" parTransId="{DE1ED1B5-87F6-485C-9BAD-590C87DBBAD6}" sibTransId="{868CBBB2-E5B8-4567-B4DB-0E66FA7E66BE}"/>
    <dgm:cxn modelId="{3B75A916-5478-4D7D-8EC6-A365D9D06ABB}" type="presOf" srcId="{2D55C7F4-DD45-483D-8EC6-74F1B7D5C4FB}" destId="{3BCD6BFE-A207-4E43-913B-4631FC9D86B7}" srcOrd="0" destOrd="0" presId="urn:microsoft.com/office/officeart/2005/8/layout/gear1"/>
    <dgm:cxn modelId="{B96260E5-6B67-494A-ABD5-EBB376F16BC8}" type="presOf" srcId="{13FEFD9C-9E2D-4AC2-9E42-63A51CAE15DF}" destId="{C97FBCA8-8A28-4F56-9430-57CE9832A618}" srcOrd="0" destOrd="0" presId="urn:microsoft.com/office/officeart/2005/8/layout/gear1"/>
    <dgm:cxn modelId="{50BC5658-EEA5-4477-AC43-036A7CAAAC6D}" type="presOf" srcId="{022A6AAE-69DD-4E9F-A658-F5623301FD8C}" destId="{1855E033-8995-431D-B349-CF126E616E79}" srcOrd="0" destOrd="0" presId="urn:microsoft.com/office/officeart/2005/8/layout/gear1"/>
    <dgm:cxn modelId="{0473F963-84DF-4D4B-811C-9194AE72569A}" type="presOf" srcId="{E66B8A54-5D2D-4F3E-AE5D-3741AE777FCF}" destId="{06CC2D35-7FE6-43D4-83ED-A7F3A794F2B9}" srcOrd="2" destOrd="0" presId="urn:microsoft.com/office/officeart/2005/8/layout/gear1"/>
    <dgm:cxn modelId="{31FD81E4-B450-4E3C-979D-D92086790558}" type="presOf" srcId="{E66B8A54-5D2D-4F3E-AE5D-3741AE777FCF}" destId="{1A8B9E76-BA02-4AE9-832C-954C96FF2CAA}" srcOrd="0" destOrd="0" presId="urn:microsoft.com/office/officeart/2005/8/layout/gear1"/>
    <dgm:cxn modelId="{5B400F11-585A-4671-B88B-7585733CD15C}" type="presOf" srcId="{E66B8A54-5D2D-4F3E-AE5D-3741AE777FCF}" destId="{6EE33705-6B43-4666-BBB7-DF3B92072F1B}" srcOrd="1" destOrd="0" presId="urn:microsoft.com/office/officeart/2005/8/layout/gear1"/>
    <dgm:cxn modelId="{76D73662-1047-4FEF-8428-475E78552571}" srcId="{4A33E4D5-AAA1-4115-A5BB-B78E6EA77AE3}" destId="{022A6AAE-69DD-4E9F-A658-F5623301FD8C}" srcOrd="0" destOrd="0" parTransId="{A26ACFEA-DA41-43B0-87EC-4E34E7AA3D91}" sibTransId="{13FEFD9C-9E2D-4AC2-9E42-63A51CAE15DF}"/>
    <dgm:cxn modelId="{17647816-027A-4851-9348-47F89168ADEE}" type="presOf" srcId="{097B0069-88D6-4D84-B5A1-F995551469AD}" destId="{06516E40-3CD9-463D-93F2-9219C0B9FBED}" srcOrd="2" destOrd="0" presId="urn:microsoft.com/office/officeart/2005/8/layout/gear1"/>
    <dgm:cxn modelId="{5E101EAA-C7AD-42CC-B46D-2822DEADD882}" type="presParOf" srcId="{139AE686-56EC-407C-8964-AF233E0B041F}" destId="{1855E033-8995-431D-B349-CF126E616E79}" srcOrd="0" destOrd="0" presId="urn:microsoft.com/office/officeart/2005/8/layout/gear1"/>
    <dgm:cxn modelId="{E4E9D30B-0E45-4EAC-AC02-E8F69509AC31}" type="presParOf" srcId="{139AE686-56EC-407C-8964-AF233E0B041F}" destId="{E2B3DB24-5802-482D-8528-E67CDB6D68BF}" srcOrd="1" destOrd="0" presId="urn:microsoft.com/office/officeart/2005/8/layout/gear1"/>
    <dgm:cxn modelId="{9DD89DA1-2D20-4E85-8753-A9CDB4F999DA}" type="presParOf" srcId="{139AE686-56EC-407C-8964-AF233E0B041F}" destId="{F540984A-60E7-4445-9D34-86A76437C816}" srcOrd="2" destOrd="0" presId="urn:microsoft.com/office/officeart/2005/8/layout/gear1"/>
    <dgm:cxn modelId="{1343FF48-3801-452D-A970-5EC4E054D7F1}" type="presParOf" srcId="{139AE686-56EC-407C-8964-AF233E0B041F}" destId="{A196969C-2680-4243-A544-99A9979F7E38}" srcOrd="3" destOrd="0" presId="urn:microsoft.com/office/officeart/2005/8/layout/gear1"/>
    <dgm:cxn modelId="{D6E5A369-9238-4E90-9E3E-E00A04CB30D5}" type="presParOf" srcId="{139AE686-56EC-407C-8964-AF233E0B041F}" destId="{040F2EAE-1248-4092-BB18-FB6827AE74F7}" srcOrd="4" destOrd="0" presId="urn:microsoft.com/office/officeart/2005/8/layout/gear1"/>
    <dgm:cxn modelId="{372EC6C7-EEE8-4C65-967E-E987BFDEB3DD}" type="presParOf" srcId="{139AE686-56EC-407C-8964-AF233E0B041F}" destId="{06516E40-3CD9-463D-93F2-9219C0B9FBED}" srcOrd="5" destOrd="0" presId="urn:microsoft.com/office/officeart/2005/8/layout/gear1"/>
    <dgm:cxn modelId="{7E586877-4CCE-4CF6-A5AA-FFB4D1F07342}" type="presParOf" srcId="{139AE686-56EC-407C-8964-AF233E0B041F}" destId="{1A8B9E76-BA02-4AE9-832C-954C96FF2CAA}" srcOrd="6" destOrd="0" presId="urn:microsoft.com/office/officeart/2005/8/layout/gear1"/>
    <dgm:cxn modelId="{26D0FCBD-F2E0-4A85-96C6-02480B5E6F5D}" type="presParOf" srcId="{139AE686-56EC-407C-8964-AF233E0B041F}" destId="{6EE33705-6B43-4666-BBB7-DF3B92072F1B}" srcOrd="7" destOrd="0" presId="urn:microsoft.com/office/officeart/2005/8/layout/gear1"/>
    <dgm:cxn modelId="{FD8A1BB1-9C24-48E2-B3F8-DA76DD4E8D76}" type="presParOf" srcId="{139AE686-56EC-407C-8964-AF233E0B041F}" destId="{06CC2D35-7FE6-43D4-83ED-A7F3A794F2B9}" srcOrd="8" destOrd="0" presId="urn:microsoft.com/office/officeart/2005/8/layout/gear1"/>
    <dgm:cxn modelId="{3AF470CC-0ED6-4917-B1C9-8590FFC9D9A9}" type="presParOf" srcId="{139AE686-56EC-407C-8964-AF233E0B041F}" destId="{612BC568-1B74-4A8D-8A42-21EAACCDB872}" srcOrd="9" destOrd="0" presId="urn:microsoft.com/office/officeart/2005/8/layout/gear1"/>
    <dgm:cxn modelId="{B7EB2D26-5721-46A6-A8C0-DB92151063A8}" type="presParOf" srcId="{139AE686-56EC-407C-8964-AF233E0B041F}" destId="{C97FBCA8-8A28-4F56-9430-57CE9832A618}" srcOrd="10" destOrd="0" presId="urn:microsoft.com/office/officeart/2005/8/layout/gear1"/>
    <dgm:cxn modelId="{A723CA3C-2773-4311-86D2-AF2B70F54288}" type="presParOf" srcId="{139AE686-56EC-407C-8964-AF233E0B041F}" destId="{3BCD6BFE-A207-4E43-913B-4631FC9D86B7}" srcOrd="11" destOrd="0" presId="urn:microsoft.com/office/officeart/2005/8/layout/gear1"/>
    <dgm:cxn modelId="{501BF71F-9E46-403C-ACA3-BDF542CB0F59}" type="presParOf" srcId="{139AE686-56EC-407C-8964-AF233E0B041F}" destId="{3C990637-C449-4259-86CF-866B6CA0A60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Cyrl-C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D3120-F58A-48F9-8E3D-54B827C55491}" type="datetimeFigureOut">
              <a:rPr lang="sr-Cyrl-CS" smtClean="0"/>
              <a:t>23.10.2013</a:t>
            </a:fld>
            <a:endParaRPr lang="sr-Cyrl-C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Cyrl-C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Cyrl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8FD0-3004-4A9A-968E-F52E0F545663}" type="slidenum">
              <a:rPr lang="sr-Cyrl-CS" smtClean="0"/>
              <a:t>‹#›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253957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2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52603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11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315163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Trace buffer - </a:t>
            </a:r>
            <a:r>
              <a:rPr lang="en-US" sz="2400" dirty="0" smtClean="0"/>
              <a:t>last n Trace </a:t>
            </a:r>
            <a:r>
              <a:rPr lang="en-US" sz="2400" dirty="0" smtClean="0"/>
              <a:t>High </a:t>
            </a:r>
            <a:r>
              <a:rPr lang="en-US" sz="2400" dirty="0" smtClean="0"/>
              <a:t>entries</a:t>
            </a: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Session buffer</a:t>
            </a:r>
            <a:r>
              <a:rPr lang="en-US" sz="1200" baseline="0" dirty="0" smtClean="0"/>
              <a:t> - </a:t>
            </a:r>
            <a:r>
              <a:rPr lang="en-US" sz="2400" dirty="0" smtClean="0"/>
              <a:t>possibility for user to add custom data like last n visited </a:t>
            </a:r>
            <a:r>
              <a:rPr lang="en-US" sz="2400" dirty="0" err="1" smtClean="0"/>
              <a:t>urls</a:t>
            </a:r>
            <a:endParaRPr lang="en-US" sz="2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12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2871850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13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3584752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14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358475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15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337159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LogParser</a:t>
            </a:r>
            <a:r>
              <a:rPr lang="en-US" dirty="0" smtClean="0"/>
              <a:t> studio</a:t>
            </a:r>
            <a:r>
              <a:rPr lang="en-US" baseline="0" dirty="0" smtClean="0"/>
              <a:t> - </a:t>
            </a:r>
            <a:r>
              <a:rPr lang="en-US" sz="2800" dirty="0" smtClean="0"/>
              <a:t>excellent </a:t>
            </a:r>
            <a:r>
              <a:rPr lang="en-US" sz="2800" dirty="0" smtClean="0"/>
              <a:t>for standard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16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572468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tracing from </a:t>
            </a:r>
            <a:r>
              <a:rPr lang="en-US" dirty="0" err="1" smtClean="0"/>
              <a:t>IPython</a:t>
            </a:r>
            <a:r>
              <a:rPr lang="en-US" dirty="0" smtClean="0"/>
              <a:t> scripts</a:t>
            </a:r>
          </a:p>
          <a:p>
            <a:r>
              <a:rPr lang="en-US" dirty="0" err="1" smtClean="0"/>
              <a:t>LogAnalyzer</a:t>
            </a:r>
            <a:r>
              <a:rPr lang="en-US" dirty="0" smtClean="0"/>
              <a:t> console app for excel data analysis</a:t>
            </a:r>
          </a:p>
          <a:p>
            <a:r>
              <a:rPr lang="en-US" dirty="0" smtClean="0"/>
              <a:t>memory dumping with context and local variables</a:t>
            </a:r>
          </a:p>
          <a:p>
            <a:r>
              <a:rPr lang="en-US" dirty="0" smtClean="0"/>
              <a:t>impersonate</a:t>
            </a:r>
          </a:p>
          <a:p>
            <a:r>
              <a:rPr lang="en-US" dirty="0" smtClean="0"/>
              <a:t>lazy string evaluation</a:t>
            </a:r>
          </a:p>
          <a:p>
            <a:r>
              <a:rPr lang="en-US" dirty="0" smtClean="0"/>
              <a:t>visual nesting of hierarchy data</a:t>
            </a:r>
          </a:p>
          <a:p>
            <a:r>
              <a:rPr lang="en-US" dirty="0" smtClean="0"/>
              <a:t>sample - see all </a:t>
            </a:r>
            <a:r>
              <a:rPr lang="en-US" dirty="0" err="1" smtClean="0"/>
              <a:t>db</a:t>
            </a:r>
            <a:r>
              <a:rPr lang="en-US" dirty="0" smtClean="0"/>
              <a:t> queries + slowest first + total time in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reach filtering capabilities</a:t>
            </a:r>
          </a:p>
          <a:p>
            <a:r>
              <a:rPr lang="en-US" dirty="0" smtClean="0"/>
              <a:t>downloading of raw </a:t>
            </a:r>
            <a:r>
              <a:rPr lang="en-US" dirty="0" err="1" smtClean="0"/>
              <a:t>csv</a:t>
            </a:r>
            <a:r>
              <a:rPr lang="en-US" dirty="0" smtClean="0"/>
              <a:t> data for later analysis</a:t>
            </a:r>
          </a:p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17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288368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actions logging </a:t>
            </a:r>
            <a:r>
              <a:rPr lang="en-US" dirty="0" err="1" smtClean="0"/>
              <a:t>wiht</a:t>
            </a:r>
            <a:r>
              <a:rPr lang="en-US" dirty="0" smtClean="0"/>
              <a:t> parameters</a:t>
            </a:r>
          </a:p>
          <a:p>
            <a:r>
              <a:rPr lang="en-US" smtClean="0"/>
              <a:t>AOP </a:t>
            </a:r>
            <a:r>
              <a:rPr lang="en-US" dirty="0" smtClean="0"/>
              <a:t>logging for repositories</a:t>
            </a:r>
          </a:p>
          <a:p>
            <a:r>
              <a:rPr lang="en-US" dirty="0" smtClean="0"/>
              <a:t>EF queries logging</a:t>
            </a:r>
          </a:p>
          <a:p>
            <a:r>
              <a:rPr lang="en-US" dirty="0" err="1" smtClean="0"/>
              <a:t>TraceStep</a:t>
            </a:r>
            <a:r>
              <a:rPr lang="en-US" dirty="0" smtClean="0"/>
              <a:t> support</a:t>
            </a:r>
          </a:p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18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3850658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19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82770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3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245003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4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353848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5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164255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EventLog</a:t>
            </a:r>
            <a:r>
              <a:rPr lang="en-US" dirty="0" smtClean="0"/>
              <a:t> – security issues</a:t>
            </a:r>
          </a:p>
          <a:p>
            <a:r>
              <a:rPr lang="en-US" dirty="0" smtClean="0"/>
              <a:t>Database</a:t>
            </a:r>
            <a:r>
              <a:rPr lang="en-US" baseline="0" dirty="0" smtClean="0"/>
              <a:t> – overkill, can kill </a:t>
            </a:r>
            <a:r>
              <a:rPr lang="en-US" baseline="0" dirty="0" err="1" smtClean="0"/>
              <a:t>db</a:t>
            </a:r>
            <a:endParaRPr lang="en-US" dirty="0" smtClean="0"/>
          </a:p>
          <a:p>
            <a:r>
              <a:rPr lang="en-US" dirty="0" smtClean="0"/>
              <a:t>Cloud - </a:t>
            </a:r>
            <a:r>
              <a:rPr lang="en-US" dirty="0" err="1" smtClean="0"/>
              <a:t>logentries</a:t>
            </a:r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6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199944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/>
              <a:t>When tracing is turned on it should not affect app performance or else we will get incorrect performance data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smtClean="0"/>
              <a:t>Never use </a:t>
            </a:r>
            <a:r>
              <a:rPr lang="en-US" sz="1200" dirty="0" err="1" smtClean="0"/>
              <a:t>DateTime.Now</a:t>
            </a:r>
            <a:r>
              <a:rPr lang="en-US" sz="1200" dirty="0" smtClean="0"/>
              <a:t> for </a:t>
            </a:r>
            <a:r>
              <a:rPr lang="en-US" sz="1200" dirty="0" smtClean="0"/>
              <a:t>profiling it </a:t>
            </a:r>
            <a:r>
              <a:rPr lang="en-US" sz="1200" dirty="0" smtClean="0"/>
              <a:t>is slower than </a:t>
            </a:r>
            <a:r>
              <a:rPr lang="en-US" sz="1200" dirty="0" err="1" smtClean="0"/>
              <a:t>StopWatch</a:t>
            </a:r>
            <a:r>
              <a:rPr lang="en-US" sz="1200" dirty="0" smtClean="0"/>
              <a:t> and not </a:t>
            </a:r>
            <a:r>
              <a:rPr lang="en-US" sz="1200" dirty="0" err="1" smtClean="0"/>
              <a:t>lighweight</a:t>
            </a:r>
            <a:r>
              <a:rPr lang="en-US" sz="1200" dirty="0" smtClean="0"/>
              <a:t>. </a:t>
            </a:r>
            <a:r>
              <a:rPr lang="en-US" sz="1200" dirty="0" err="1" smtClean="0"/>
              <a:t>StopWatch</a:t>
            </a:r>
            <a:r>
              <a:rPr lang="en-US" sz="1200" dirty="0" smtClean="0"/>
              <a:t> is more precise.</a:t>
            </a:r>
          </a:p>
          <a:p>
            <a:pPr marL="0" indent="0" fontAlgn="base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7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211436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8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381314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dirty="0" smtClean="0"/>
              <a:t>hide behind the facade to lower dependency on external component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Must not break</a:t>
            </a:r>
          </a:p>
          <a:p>
            <a:pPr marL="685800" lvl="1" indent="-228600" fontAlgn="base">
              <a:spcBef>
                <a:spcPts val="0"/>
              </a:spcBef>
              <a:buFont typeface="+mj-lt"/>
              <a:buAutoNum type="arabicPeriod"/>
            </a:pPr>
            <a:r>
              <a:rPr lang="en-US" sz="1200" dirty="0" smtClean="0"/>
              <a:t>report errors using internal logger</a:t>
            </a:r>
          </a:p>
          <a:p>
            <a:pPr marL="685800" lvl="1" indent="-228600" fontAlgn="base">
              <a:spcBef>
                <a:spcPts val="0"/>
              </a:spcBef>
              <a:buFont typeface="+mj-lt"/>
              <a:buAutoNum type="arabicPeriod"/>
            </a:pPr>
            <a:r>
              <a:rPr lang="en-US" sz="1200" dirty="0" smtClean="0"/>
              <a:t>NLog can turn on internal logger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writing logs must not participate in ambient transactions</a:t>
            </a:r>
          </a:p>
          <a:p>
            <a:pPr marL="285750" indent="-285750"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Important to be possible to alter configuration at runtime</a:t>
            </a:r>
          </a:p>
          <a:p>
            <a:pPr marL="685800" lvl="1" indent="-228600"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/>
              <a:t>web.config</a:t>
            </a:r>
            <a:r>
              <a:rPr lang="en-US" sz="2000" dirty="0" smtClean="0"/>
              <a:t> is not user friendly, and will restart app</a:t>
            </a:r>
          </a:p>
          <a:p>
            <a:pPr marL="685800" lvl="1" indent="-228600"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it should be possible to tracing on only for one user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/>
              <a:t>Consider redundant logging events to files instead of just DB in cases when DB is not accessible.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/>
              <a:t>Consider possibility to comment on </a:t>
            </a:r>
            <a:r>
              <a:rPr lang="en-US" sz="2000" dirty="0" err="1" smtClean="0"/>
              <a:t>EventLogs</a:t>
            </a:r>
            <a:r>
              <a:rPr lang="en-US" sz="2000" dirty="0" smtClean="0"/>
              <a:t> (mark as solved, enter case number etc…)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000" dirty="0" smtClean="0"/>
          </a:p>
          <a:p>
            <a:pPr marL="228600" lvl="0" indent="-228600" fontAlgn="base"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lvl="0" indent="-228600" fontAlgn="base">
              <a:spcBef>
                <a:spcPts val="0"/>
              </a:spcBef>
              <a:buFont typeface="+mj-lt"/>
              <a:buAutoNum type="arabicPeriod"/>
            </a:pPr>
            <a:endParaRPr lang="en-US" sz="1200" dirty="0" smtClean="0"/>
          </a:p>
          <a:p>
            <a:pPr marL="685800" lvl="1" indent="-228600">
              <a:buAutoNum type="arabicPeriod"/>
            </a:pPr>
            <a:endParaRPr lang="en-US" dirty="0" smtClean="0"/>
          </a:p>
          <a:p>
            <a:pPr marL="228600" lvl="0" indent="-228600">
              <a:buAutoNum type="arabicPeriod"/>
            </a:pPr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9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232453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negative events monitoring</a:t>
            </a:r>
          </a:p>
          <a:p>
            <a:endParaRPr lang="sr-Cyrl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8FD0-3004-4A9A-968E-F52E0F545663}" type="slidenum">
              <a:rPr lang="sr-Cyrl-CS" smtClean="0"/>
              <a:t>10</a:t>
            </a:fld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410258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65DD-0F57-4E9F-9190-B963187B25BC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CE76-C4BC-4B60-8988-6786F1C95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ukoj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vukoje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vukoje@gmail.com" TargetMode="External"/><Relationship Id="rId4" Type="http://schemas.openxmlformats.org/officeDocument/2006/relationships/hyperlink" Target="http://www.vukoj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webcominc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7.wmf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 page background&#10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57158" y="4643446"/>
            <a:ext cx="7415242" cy="995354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Milan Vukoje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cs typeface="Arial" pitchFamily="34" charset="0"/>
                <a:hlinkClick r:id="rId3"/>
              </a:rPr>
              <a:t>vukoje@gmail.com</a:t>
            </a: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	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cs typeface="Arial" pitchFamily="34" charset="0"/>
                <a:hlinkClick r:id="rId4"/>
              </a:rPr>
              <a:t>www.vukoje.net</a:t>
            </a:r>
            <a:endParaRPr lang="en-US" sz="14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357158" y="2000240"/>
            <a:ext cx="4857784" cy="242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Arial" pitchFamily="34" charset="0"/>
              </a:rPr>
              <a:t>State of the art logging</a:t>
            </a:r>
          </a:p>
        </p:txBody>
      </p:sp>
      <p:sp>
        <p:nvSpPr>
          <p:cNvPr id="5" name="Subtitle 8"/>
          <p:cNvSpPr txBox="1">
            <a:spLocks/>
          </p:cNvSpPr>
          <p:nvPr/>
        </p:nvSpPr>
        <p:spPr>
          <a:xfrm>
            <a:off x="357158" y="6286520"/>
            <a:ext cx="748668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October 23</a:t>
            </a:r>
            <a:r>
              <a:rPr kumimoji="0" lang="en-US" sz="1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2013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Log levels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</a:t>
            </a:r>
            <a:r>
              <a:rPr lang="en-US" sz="2800" dirty="0" smtClean="0"/>
              <a:t>evels </a:t>
            </a:r>
            <a:r>
              <a:rPr lang="en-US" sz="2800" dirty="0"/>
              <a:t>are not informative enough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need more meaningful </a:t>
            </a:r>
            <a:r>
              <a:rPr lang="en-US" sz="2800" dirty="0" smtClean="0"/>
              <a:t>API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Trace (</a:t>
            </a:r>
            <a:r>
              <a:rPr lang="en-US" sz="2800" b="1" dirty="0" smtClean="0"/>
              <a:t>Low/High</a:t>
            </a:r>
            <a:r>
              <a:rPr lang="en-US" sz="2800" dirty="0" smtClean="0"/>
              <a:t>)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debug and performance </a:t>
            </a:r>
            <a:r>
              <a:rPr lang="en-US" sz="2800" dirty="0" smtClean="0"/>
              <a:t>info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Events (</a:t>
            </a:r>
            <a:r>
              <a:rPr lang="en-US" sz="2800" b="1" dirty="0" smtClean="0"/>
              <a:t>Info/Warn/Error/Fatal</a:t>
            </a:r>
            <a:r>
              <a:rPr lang="en-US" sz="2800" dirty="0" smtClean="0"/>
              <a:t>)</a:t>
            </a:r>
            <a:endParaRPr lang="en-US" sz="2800" dirty="0"/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durable info with different types 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suitable for </a:t>
            </a:r>
            <a:r>
              <a:rPr lang="en-US" sz="2800" dirty="0" smtClean="0"/>
              <a:t>monitoring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much less than trace</a:t>
            </a:r>
          </a:p>
          <a:p>
            <a:pPr marL="685800" lvl="1" indent="-228600" fontAlgn="base">
              <a:spcBef>
                <a:spcPts val="0"/>
              </a:spcBef>
              <a:buFont typeface="+mj-lt"/>
              <a:buAutoNum type="arabicPeriod"/>
            </a:pPr>
            <a:endParaRPr lang="en-US" sz="1800" dirty="0"/>
          </a:p>
          <a:p>
            <a:pPr marL="742950" lvl="1" indent="-285750" fontAlgn="base">
              <a:spcBef>
                <a:spcPts val="0"/>
              </a:spcBef>
              <a:buFont typeface="+mj-lt"/>
              <a:buAutoNum type="arabicPeriod"/>
            </a:pPr>
            <a:endParaRPr lang="en-US" sz="1800" dirty="0" smtClean="0"/>
          </a:p>
          <a:p>
            <a:pPr marL="742950" lvl="1" indent="-285750" fontAlgn="base">
              <a:spcBef>
                <a:spcPts val="0"/>
              </a:spcBef>
              <a:buFont typeface="+mj-lt"/>
              <a:buAutoNum type="arabicPeriod"/>
            </a:pPr>
            <a:endParaRPr lang="en-US" sz="18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941168"/>
            <a:ext cx="580204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5756076"/>
            <a:ext cx="825751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Log entity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</a:t>
            </a:r>
            <a:r>
              <a:rPr lang="en-US" sz="2800" dirty="0" smtClean="0"/>
              <a:t>essage/title </a:t>
            </a:r>
            <a:r>
              <a:rPr lang="en-US" sz="2800" dirty="0"/>
              <a:t>+ description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</a:t>
            </a:r>
            <a:r>
              <a:rPr lang="en-US" sz="2800" dirty="0" smtClean="0"/>
              <a:t>og </a:t>
            </a:r>
            <a:r>
              <a:rPr lang="en-US" sz="2800" dirty="0"/>
              <a:t>level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Timestamp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Exception </a:t>
            </a:r>
            <a:r>
              <a:rPr lang="en-US" sz="2800" dirty="0"/>
              <a:t>call </a:t>
            </a:r>
            <a:r>
              <a:rPr lang="en-US" sz="2800" dirty="0" smtClean="0"/>
              <a:t>stack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</a:t>
            </a:r>
            <a:r>
              <a:rPr lang="en-US" sz="2800" dirty="0" smtClean="0"/>
              <a:t>ogger </a:t>
            </a:r>
            <a:r>
              <a:rPr lang="en-US" sz="2800" dirty="0"/>
              <a:t>name </a:t>
            </a:r>
            <a:r>
              <a:rPr lang="en-US" sz="2800" dirty="0" smtClean="0"/>
              <a:t>- </a:t>
            </a:r>
            <a:r>
              <a:rPr lang="en-US" sz="2800" dirty="0"/>
              <a:t>e</a:t>
            </a:r>
            <a:r>
              <a:rPr lang="en-US" sz="2800" dirty="0" smtClean="0"/>
              <a:t>xtracted from class name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dditional </a:t>
            </a:r>
            <a:r>
              <a:rPr lang="en-US" sz="2800" dirty="0"/>
              <a:t>data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labels (categories</a:t>
            </a:r>
            <a:r>
              <a:rPr lang="en-US" sz="2800" dirty="0" smtClean="0"/>
              <a:t>)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ticks</a:t>
            </a:r>
            <a:endParaRPr lang="en-US" sz="28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90651"/>
            <a:ext cx="7920880" cy="9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Log context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Event </a:t>
            </a:r>
            <a:r>
              <a:rPr lang="en-US" sz="2800" dirty="0" smtClean="0"/>
              <a:t>context 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App/Tenant/User/</a:t>
            </a:r>
            <a:r>
              <a:rPr lang="en-US" sz="2800" dirty="0" err="1" smtClean="0"/>
              <a:t>HttpRequest</a:t>
            </a:r>
            <a:r>
              <a:rPr lang="en-US" sz="2800" dirty="0" smtClean="0"/>
              <a:t>…</a:t>
            </a:r>
            <a:endParaRPr lang="en-US" sz="2800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Trace </a:t>
            </a:r>
            <a:r>
              <a:rPr lang="en-US" sz="2800" dirty="0"/>
              <a:t>buffer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Session </a:t>
            </a:r>
            <a:r>
              <a:rPr lang="en-US" sz="2800" dirty="0"/>
              <a:t>buffer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Trace </a:t>
            </a:r>
            <a:r>
              <a:rPr lang="en-US" sz="2800" dirty="0"/>
              <a:t>call </a:t>
            </a:r>
            <a:r>
              <a:rPr lang="en-US" sz="2800" dirty="0" smtClean="0"/>
              <a:t>back and tag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AOP </a:t>
            </a:r>
            <a:r>
              <a:rPr lang="en-US" sz="3600" dirty="0" smtClean="0"/>
              <a:t>vs. </a:t>
            </a:r>
            <a:r>
              <a:rPr lang="en-US" sz="3600" dirty="0"/>
              <a:t>manual logging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1123"/>
            <a:ext cx="8136904" cy="201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3" y="3771900"/>
            <a:ext cx="510751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AOP </a:t>
            </a:r>
            <a:r>
              <a:rPr lang="en-US" sz="3600" dirty="0" smtClean="0"/>
              <a:t>vs. </a:t>
            </a:r>
            <a:r>
              <a:rPr lang="en-US" sz="3600" dirty="0"/>
              <a:t>manual logging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22222"/>
                </a:solidFill>
              </a:rPr>
              <a:t>AOP</a:t>
            </a:r>
            <a:endParaRPr lang="en-US" sz="2800" b="1" dirty="0">
              <a:solidFill>
                <a:srgbClr val="222222"/>
              </a:solidFill>
            </a:endParaRP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easy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too much logs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no explanations, just method </a:t>
            </a:r>
            <a:r>
              <a:rPr lang="en-US" sz="2800" dirty="0" smtClean="0">
                <a:solidFill>
                  <a:srgbClr val="222222"/>
                </a:solidFill>
              </a:rPr>
              <a:t>names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22222"/>
                </a:solidFill>
              </a:rPr>
              <a:t>Manual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boring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repetitive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better control</a:t>
            </a:r>
          </a:p>
          <a:p>
            <a:pPr marL="914400" lvl="1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better </a:t>
            </a:r>
            <a:r>
              <a:rPr lang="en-US" sz="2800" dirty="0" smtClean="0">
                <a:solidFill>
                  <a:srgbClr val="222222"/>
                </a:solidFill>
              </a:rPr>
              <a:t>meaning</a:t>
            </a:r>
            <a:endParaRPr lang="en-US" sz="3000" dirty="0">
              <a:solidFill>
                <a:srgbClr val="222222"/>
              </a:solidFill>
            </a:endParaRP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C</a:t>
            </a:r>
            <a:r>
              <a:rPr lang="en-US" sz="2800" dirty="0" smtClean="0">
                <a:solidFill>
                  <a:srgbClr val="222222"/>
                </a:solidFill>
              </a:rPr>
              <a:t>ombine them!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22222"/>
                </a:solidFill>
              </a:rPr>
              <a:t>Explain through logs</a:t>
            </a:r>
            <a:endParaRPr lang="en-US" sz="2800" dirty="0">
              <a:solidFill>
                <a:srgbClr val="22222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How to scope </a:t>
            </a:r>
            <a:r>
              <a:rPr lang="en-US" sz="3600" dirty="0" smtClean="0"/>
              <a:t>logs?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</a:t>
            </a:r>
            <a:r>
              <a:rPr lang="en-US" sz="2800" dirty="0" smtClean="0"/>
              <a:t>o </a:t>
            </a:r>
            <a:r>
              <a:rPr lang="en-US" sz="2800" dirty="0"/>
              <a:t>scoping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er </a:t>
            </a:r>
            <a:r>
              <a:rPr lang="en-US" sz="2800" dirty="0"/>
              <a:t>app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Per </a:t>
            </a:r>
            <a:r>
              <a:rPr lang="en-US" sz="2800" dirty="0"/>
              <a:t>server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er </a:t>
            </a:r>
            <a:r>
              <a:rPr lang="en-US" sz="2800" dirty="0"/>
              <a:t>tenant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er </a:t>
            </a:r>
            <a:r>
              <a:rPr lang="en-US" sz="2800" dirty="0"/>
              <a:t>user 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er </a:t>
            </a:r>
            <a:r>
              <a:rPr lang="en-US" sz="2800" dirty="0"/>
              <a:t>user </a:t>
            </a:r>
            <a:r>
              <a:rPr lang="en-US" sz="2800" dirty="0" smtClean="0"/>
              <a:t>action</a:t>
            </a:r>
            <a:endParaRPr lang="en-US" sz="28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onfigurable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 analysis?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Log as data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Notepad(++)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Excel (</a:t>
            </a:r>
            <a:r>
              <a:rPr lang="en-US" sz="2800" dirty="0" err="1"/>
              <a:t>csv</a:t>
            </a:r>
            <a:r>
              <a:rPr lang="en-US" sz="2800" dirty="0"/>
              <a:t>)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LogParser</a:t>
            </a:r>
            <a:r>
              <a:rPr lang="en-US" sz="2800" dirty="0"/>
              <a:t> studio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app tool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08920"/>
            <a:ext cx="5946003" cy="37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7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3_s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158" y="2000240"/>
            <a:ext cx="4857784" cy="242889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n-lt"/>
                <a:cs typeface="Arial" pitchFamily="34" charset="0"/>
              </a:rPr>
              <a:t>Demo 1 – WEBCOM trace analysis GUI</a:t>
            </a:r>
            <a:endParaRPr lang="en-US" sz="2800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3_s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158" y="2000240"/>
            <a:ext cx="4857784" cy="242889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n-lt"/>
                <a:cs typeface="Arial" pitchFamily="34" charset="0"/>
              </a:rPr>
              <a:t>Demo 2 – </a:t>
            </a:r>
            <a:r>
              <a:rPr lang="en-US" sz="2800" dirty="0"/>
              <a:t>AOP logging in MVC web app using </a:t>
            </a:r>
            <a:r>
              <a:rPr lang="en-US" sz="2800" dirty="0" smtClean="0"/>
              <a:t>NLog and Glimpse</a:t>
            </a:r>
            <a:endParaRPr lang="en-US" sz="28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4_s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034" y="2643182"/>
            <a:ext cx="5329246" cy="142876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Thank you for your attention!</a:t>
            </a:r>
            <a:b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Any Questions?</a:t>
            </a:r>
            <a:b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  <a:hlinkClick r:id="rId4"/>
              </a:rPr>
              <a:t>www.vukoje.net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  <a:hlinkClick r:id="rId5"/>
              </a:rPr>
              <a:t>vukoje@gmail.com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endParaRPr lang="en-US" sz="24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Webcom</a:t>
            </a:r>
            <a:br>
              <a:rPr lang="en-US" sz="2800" dirty="0" smtClean="0"/>
            </a:br>
            <a:r>
              <a:rPr lang="en-US" sz="2800" dirty="0" smtClean="0">
                <a:hlinkClick r:id="rId4"/>
              </a:rPr>
              <a:t>www.webcominc.com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 are hiring!</a:t>
            </a:r>
            <a:br>
              <a:rPr lang="en-US" sz="2800" dirty="0" smtClean="0"/>
            </a:br>
            <a:endParaRPr lang="en-US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21000"/>
            <a:ext cx="4619625" cy="58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8" y="2541687"/>
            <a:ext cx="164782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8" y="3528137"/>
            <a:ext cx="1267002" cy="381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tracing?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</a:t>
            </a:r>
            <a:r>
              <a:rPr lang="en-US" sz="2800" dirty="0"/>
              <a:t>to build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Logger as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Logger </a:t>
            </a:r>
            <a:r>
              <a:rPr lang="en-US" sz="2800" dirty="0" smtClean="0"/>
              <a:t>design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 smtClean="0"/>
              <a:t>Log analysis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Demo 1 </a:t>
            </a:r>
            <a:r>
              <a:rPr lang="en-US" sz="2800" dirty="0"/>
              <a:t>– WEBCOM trace analysis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Demo 2 </a:t>
            </a:r>
            <a:r>
              <a:rPr lang="en-US" sz="2800" dirty="0"/>
              <a:t>– AOP logging in MVC </a:t>
            </a:r>
            <a:r>
              <a:rPr lang="en-US" sz="2800" dirty="0" smtClean="0"/>
              <a:t>with </a:t>
            </a:r>
            <a:r>
              <a:rPr lang="en-US" sz="2800" dirty="0"/>
              <a:t>NLog and Glimpse</a:t>
            </a:r>
          </a:p>
        </p:txBody>
      </p:sp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What is tracing?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/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How </a:t>
            </a:r>
            <a:r>
              <a:rPr lang="en-US" sz="2800" dirty="0"/>
              <a:t>to know what is production system </a:t>
            </a:r>
            <a:r>
              <a:rPr lang="en-US" sz="2800" dirty="0" smtClean="0"/>
              <a:t>doing?</a:t>
            </a:r>
            <a:endParaRPr lang="en-US" sz="28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Why </a:t>
            </a:r>
            <a:r>
              <a:rPr lang="en-US" sz="2800" dirty="0"/>
              <a:t>not remote </a:t>
            </a:r>
            <a:r>
              <a:rPr lang="en-US" sz="2800" dirty="0" smtClean="0"/>
              <a:t>debugging?</a:t>
            </a:r>
            <a:endParaRPr lang="en-US" sz="28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Why </a:t>
            </a:r>
            <a:r>
              <a:rPr lang="en-US" sz="2800" dirty="0"/>
              <a:t>not </a:t>
            </a:r>
            <a:r>
              <a:rPr lang="en-US" sz="2800" dirty="0" smtClean="0"/>
              <a:t>profiler</a:t>
            </a:r>
            <a:r>
              <a:rPr lang="en-US" sz="2800" dirty="0"/>
              <a:t>?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US" sz="2800" dirty="0" smtClean="0"/>
              <a:t>hat more?	</a:t>
            </a:r>
            <a:endParaRPr lang="sr-Latn-RS" sz="2800" dirty="0" smtClean="0"/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Debugging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Profiling</a:t>
            </a:r>
            <a:endParaRPr lang="sr-Latn-RS" sz="2800" dirty="0" smtClean="0"/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Notifications</a:t>
            </a:r>
            <a:endParaRPr lang="sr-Latn-RS" sz="2800" dirty="0" smtClean="0"/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logs </a:t>
            </a:r>
            <a:r>
              <a:rPr lang="en-US" sz="2800" dirty="0"/>
              <a:t>as </a:t>
            </a:r>
            <a:r>
              <a:rPr lang="en-US" sz="2800" dirty="0" smtClean="0"/>
              <a:t>data</a:t>
            </a:r>
            <a:endParaRPr lang="en-US" sz="2800" dirty="0"/>
          </a:p>
          <a:p>
            <a:endParaRPr lang="en-US" dirty="0"/>
          </a:p>
        </p:txBody>
      </p:sp>
      <p:sp>
        <p:nvSpPr>
          <p:cNvPr id="2" name="Cloud"/>
          <p:cNvSpPr>
            <a:spLocks noChangeAspect="1" noEditPoints="1" noChangeArrowheads="1"/>
          </p:cNvSpPr>
          <p:nvPr/>
        </p:nvSpPr>
        <p:spPr bwMode="auto">
          <a:xfrm>
            <a:off x="5724128" y="2002823"/>
            <a:ext cx="3240360" cy="2549761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Cyrl-CS">
              <a:solidFill>
                <a:srgbClr val="FFFF00"/>
              </a:solidFill>
            </a:endParaRPr>
          </a:p>
        </p:txBody>
      </p:sp>
      <p:pic>
        <p:nvPicPr>
          <p:cNvPr id="1026" name="Picture 2" descr="C:\Users\WebCom\AppData\Local\Microsoft\Windows\Temporary Internet Files\Content.IE5\CFW2B1KH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07" y="252127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WebCom\AppData\Local\Microsoft\Windows\Temporary Internet Files\Content.IE5\WJ0H769M\MC90043460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9154" y="3100523"/>
            <a:ext cx="851372" cy="125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:\Users\WebCom\AppData\Local\Microsoft\Windows\Temporary Internet Files\Content.IE5\WJ0H769M\MC90043460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8866" y="4616493"/>
            <a:ext cx="844452" cy="12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:\Users\WebCom\AppData\Local\Microsoft\Windows\Temporary Internet Files\Content.IE5\WJ0H769M\MC90043460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98659" y="4892618"/>
            <a:ext cx="795446" cy="117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19154" y="43579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User</a:t>
            </a:r>
            <a:endParaRPr lang="sr-Cyrl-C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3397" y="588345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Admin</a:t>
            </a:r>
            <a:endParaRPr lang="sr-Cyrl-C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308" y="6068116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Dev</a:t>
            </a:r>
            <a:endParaRPr lang="sr-Cyrl-C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18866" y="3384525"/>
            <a:ext cx="8298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011316" y="4181615"/>
            <a:ext cx="554533" cy="621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238989" y="4188008"/>
            <a:ext cx="186312" cy="6147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938315"/>
              </p:ext>
            </p:extLst>
          </p:nvPr>
        </p:nvGraphicFramePr>
        <p:xfrm>
          <a:off x="6381680" y="2348880"/>
          <a:ext cx="3185654" cy="125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  <p:bldP spid="3" grpId="0"/>
      <p:bldP spid="20" grpId="0"/>
      <p:bldP spid="21" grpId="0"/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So how to build it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Custom solution?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err="1" smtClean="0"/>
              <a:t>System.Diagnostics.Trace</a:t>
            </a:r>
            <a:r>
              <a:rPr lang="en-US" sz="2600" dirty="0" smtClean="0"/>
              <a:t>?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err="1" smtClean="0"/>
              <a:t>IntelliTrace</a:t>
            </a:r>
            <a:r>
              <a:rPr lang="en-US" sz="2600" dirty="0" smtClean="0"/>
              <a:t>?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Log4Net?</a:t>
            </a:r>
            <a:endParaRPr lang="en-US" sz="2600" dirty="0"/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no support for </a:t>
            </a:r>
            <a:r>
              <a:rPr lang="en-US" sz="2600" dirty="0" smtClean="0"/>
              <a:t>CSV</a:t>
            </a:r>
            <a:endParaRPr lang="en-US" sz="2600" dirty="0"/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no support for dynamic file naming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java port with a bit </a:t>
            </a:r>
            <a:r>
              <a:rPr lang="en-US" sz="2600" dirty="0" smtClean="0"/>
              <a:t>awkward </a:t>
            </a:r>
            <a:r>
              <a:rPr lang="en-US" sz="2600" dirty="0"/>
              <a:t>code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last release in </a:t>
            </a:r>
            <a:r>
              <a:rPr lang="en-US" sz="2600" dirty="0" smtClean="0"/>
              <a:t>2006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/>
              <a:t>Nlog</a:t>
            </a:r>
            <a:r>
              <a:rPr lang="en-US" sz="2800" dirty="0" smtClean="0"/>
              <a:t>?</a:t>
            </a:r>
            <a:endParaRPr lang="en-US" sz="2800" dirty="0"/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simple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good </a:t>
            </a:r>
            <a:r>
              <a:rPr lang="en-US" sz="2600" dirty="0"/>
              <a:t>code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Plenty of features</a:t>
            </a:r>
            <a:endParaRPr lang="en-US" sz="2600" dirty="0"/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side project by </a:t>
            </a:r>
            <a:r>
              <a:rPr lang="en-US" sz="2600" dirty="0" smtClean="0"/>
              <a:t>MS </a:t>
            </a:r>
            <a:r>
              <a:rPr lang="en-US" sz="2600" dirty="0"/>
              <a:t>employee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09" y="4959705"/>
            <a:ext cx="335326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Where to store logs?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rm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F</a:t>
            </a:r>
            <a:r>
              <a:rPr lang="en-US" sz="2600" dirty="0" smtClean="0"/>
              <a:t>ile </a:t>
            </a:r>
            <a:r>
              <a:rPr lang="en-US" sz="2600" dirty="0"/>
              <a:t>system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Accessibility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Cleanup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Replication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Affecting speed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Event log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Database</a:t>
            </a:r>
            <a:endParaRPr lang="en-US" sz="26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Cloud</a:t>
            </a:r>
            <a:endParaRPr lang="en-US" sz="26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App </a:t>
            </a:r>
            <a:r>
              <a:rPr lang="en-US" sz="2600" dirty="0"/>
              <a:t>memory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web </a:t>
            </a:r>
            <a:r>
              <a:rPr lang="en-US" sz="2600" dirty="0" smtClean="0"/>
              <a:t>farms?</a:t>
            </a:r>
            <a:endParaRPr lang="en-US" sz="2600" dirty="0"/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session dependency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Out of memory</a:t>
            </a: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Logger as profiler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When off – no impact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When on – trivial impact</a:t>
            </a:r>
          </a:p>
          <a:p>
            <a:pPr marL="3429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elay </a:t>
            </a:r>
            <a:r>
              <a:rPr lang="en-US" sz="2800" dirty="0"/>
              <a:t>messages formatting</a:t>
            </a:r>
            <a:r>
              <a:rPr lang="en-US" sz="2800" dirty="0" smtClean="0"/>
              <a:t>!</a:t>
            </a:r>
          </a:p>
          <a:p>
            <a:pPr marL="3429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Avoid </a:t>
            </a:r>
            <a:r>
              <a:rPr lang="en-US" sz="2800" b="1" i="1" dirty="0" err="1" smtClean="0"/>
              <a:t>DateTime.Now</a:t>
            </a:r>
            <a:r>
              <a:rPr lang="en-US" sz="2800" b="1" i="1" dirty="0" smtClean="0"/>
              <a:t>;</a:t>
            </a:r>
          </a:p>
          <a:p>
            <a:pPr marL="3429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b="1" i="1" dirty="0" err="1" smtClean="0"/>
              <a:t>StopWatch.GetTimeStamp</a:t>
            </a:r>
            <a:r>
              <a:rPr lang="en-US" sz="2800" b="1" i="1" dirty="0" smtClean="0"/>
              <a:t>();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</a:t>
            </a:r>
            <a:r>
              <a:rPr lang="en-US" sz="3600" dirty="0"/>
              <a:t>using” </a:t>
            </a:r>
            <a:r>
              <a:rPr lang="en-US" sz="3600" dirty="0" smtClean="0"/>
              <a:t>vs. start/end logs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5400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better </a:t>
            </a:r>
            <a:r>
              <a:rPr lang="en-US" sz="3000" dirty="0"/>
              <a:t>for functions with multiple exit points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works good with exception control flow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less repeated work</a:t>
            </a: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better support for </a:t>
            </a:r>
            <a:r>
              <a:rPr lang="en-US" sz="3000" dirty="0" err="1"/>
              <a:t>automatization</a:t>
            </a:r>
            <a:endParaRPr lang="en-US" sz="3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4392576" cy="158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8" y="2713548"/>
            <a:ext cx="5033634" cy="191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002_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0"/>
            <a:ext cx="2257425" cy="9274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2697"/>
            <a:ext cx="8143932" cy="661984"/>
          </a:xfrm>
        </p:spPr>
        <p:txBody>
          <a:bodyPr>
            <a:normAutofit/>
          </a:bodyPr>
          <a:lstStyle/>
          <a:p>
            <a:r>
              <a:rPr lang="en-US" sz="3600" dirty="0"/>
              <a:t>Logger design </a:t>
            </a:r>
            <a:r>
              <a:rPr lang="en-US" sz="3600" dirty="0" smtClean="0"/>
              <a:t>issues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8115328" cy="49294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Hide behind facade</a:t>
            </a:r>
            <a:endParaRPr lang="en-US" sz="2800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</a:t>
            </a:r>
            <a:r>
              <a:rPr lang="en-US" sz="2800" dirty="0" smtClean="0"/>
              <a:t>ogger </a:t>
            </a:r>
            <a:r>
              <a:rPr lang="en-US" sz="2800" dirty="0"/>
              <a:t>must not </a:t>
            </a:r>
            <a:r>
              <a:rPr lang="en-US" sz="2800" dirty="0" smtClean="0"/>
              <a:t>break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Should not be transactional</a:t>
            </a:r>
            <a:endParaRPr lang="en-US" sz="2800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GUI for runtime configuration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Redundant logs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Editable logs</a:t>
            </a:r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Logs size and cleanup</a:t>
            </a:r>
            <a:endParaRPr lang="en-US" sz="2800" dirty="0"/>
          </a:p>
          <a:p>
            <a:pPr marL="457200" indent="-4572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void conditional  tracing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665</Words>
  <Application>Microsoft Office PowerPoint</Application>
  <PresentationFormat>On-screen Show (4:3)</PresentationFormat>
  <Paragraphs>207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Intro</vt:lpstr>
      <vt:lpstr>Topics</vt:lpstr>
      <vt:lpstr>What is tracing?</vt:lpstr>
      <vt:lpstr>So how to build it?</vt:lpstr>
      <vt:lpstr>Where to store logs?</vt:lpstr>
      <vt:lpstr>Logger as profiler</vt:lpstr>
      <vt:lpstr>“using” vs. start/end logs</vt:lpstr>
      <vt:lpstr>Logger design issues</vt:lpstr>
      <vt:lpstr>Log levels</vt:lpstr>
      <vt:lpstr>Log entity data</vt:lpstr>
      <vt:lpstr>Log context data</vt:lpstr>
      <vt:lpstr>AOP vs. manual logging</vt:lpstr>
      <vt:lpstr>AOP vs. manual logging</vt:lpstr>
      <vt:lpstr>How to scope logs?</vt:lpstr>
      <vt:lpstr>Log analysis?</vt:lpstr>
      <vt:lpstr>Demo 1 – WEBCOM trace analysis GUI</vt:lpstr>
      <vt:lpstr>Demo 2 – AOP logging in MVC web app using NLog and Glimpse</vt:lpstr>
      <vt:lpstr>Thank you for your attention!  Any Questions?  www.vukoje.net vukoje@gmail.com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ARIEL</dc:creator>
  <cp:lastModifiedBy>Milan</cp:lastModifiedBy>
  <cp:revision>86</cp:revision>
  <dcterms:created xsi:type="dcterms:W3CDTF">2013-09-14T14:49:17Z</dcterms:created>
  <dcterms:modified xsi:type="dcterms:W3CDTF">2013-10-23T20:15:06Z</dcterms:modified>
</cp:coreProperties>
</file>