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30"/>
  </p:notesMasterIdLst>
  <p:handoutMasterIdLst>
    <p:handoutMasterId r:id="rId31"/>
  </p:handoutMasterIdLst>
  <p:sldIdLst>
    <p:sldId id="304" r:id="rId2"/>
    <p:sldId id="306" r:id="rId3"/>
    <p:sldId id="307" r:id="rId4"/>
    <p:sldId id="258" r:id="rId5"/>
    <p:sldId id="291" r:id="rId6"/>
    <p:sldId id="309" r:id="rId7"/>
    <p:sldId id="290" r:id="rId8"/>
    <p:sldId id="259" r:id="rId9"/>
    <p:sldId id="272" r:id="rId10"/>
    <p:sldId id="273" r:id="rId11"/>
    <p:sldId id="274" r:id="rId12"/>
    <p:sldId id="275" r:id="rId13"/>
    <p:sldId id="277" r:id="rId14"/>
    <p:sldId id="285" r:id="rId15"/>
    <p:sldId id="287" r:id="rId16"/>
    <p:sldId id="286" r:id="rId17"/>
    <p:sldId id="312" r:id="rId18"/>
    <p:sldId id="311" r:id="rId19"/>
    <p:sldId id="310" r:id="rId20"/>
    <p:sldId id="260" r:id="rId21"/>
    <p:sldId id="265" r:id="rId22"/>
    <p:sldId id="269" r:id="rId23"/>
    <p:sldId id="267" r:id="rId24"/>
    <p:sldId id="268" r:id="rId25"/>
    <p:sldId id="266" r:id="rId26"/>
    <p:sldId id="308" r:id="rId27"/>
    <p:sldId id="305" r:id="rId28"/>
    <p:sldId id="313"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852" autoAdjust="0"/>
    <p:restoredTop sz="73291" autoAdjust="0"/>
  </p:normalViewPr>
  <p:slideViewPr>
    <p:cSldViewPr>
      <p:cViewPr varScale="1">
        <p:scale>
          <a:sx n="56" d="100"/>
          <a:sy n="56" d="100"/>
        </p:scale>
        <p:origin x="-936" y="-84"/>
      </p:cViewPr>
      <p:guideLst>
        <p:guide orient="horz" pos="2160"/>
        <p:guide pos="2880"/>
      </p:guideLst>
    </p:cSldViewPr>
  </p:slideViewPr>
  <p:outlineViewPr>
    <p:cViewPr>
      <p:scale>
        <a:sx n="33" d="100"/>
        <a:sy n="33" d="100"/>
      </p:scale>
      <p:origin x="48" y="1098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7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Header Placeholder 3"/>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6" name="Slide Image Placeholder 5"/>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nSpc>
                <a:spcPct val="80000"/>
              </a:lnSpc>
            </a:pPr>
            <a:r>
              <a:rPr lang="en-US" sz="1200" dirty="0" smtClean="0"/>
              <a:t>You have a complicated expression.</a:t>
            </a:r>
          </a:p>
          <a:p>
            <a:pPr>
              <a:lnSpc>
                <a:spcPct val="80000"/>
              </a:lnSpc>
            </a:pPr>
            <a:r>
              <a:rPr lang="en-US" sz="1200" dirty="0" smtClean="0"/>
              <a:t>Put the result of the expression, or parts of the expression, in a temporary variable with a name that explains the purpose.</a:t>
            </a:r>
            <a:r>
              <a:rPr lang="en-US" sz="1050" dirty="0" smtClean="0"/>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Replace </a:t>
            </a:r>
            <a:r>
              <a:rPr lang="en-US" dirty="0" smtClean="0"/>
              <a:t>Magic Number with Symbolic Constant</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nSpc>
                <a:spcPct val="80000"/>
              </a:lnSpc>
            </a:pPr>
            <a:r>
              <a:rPr lang="en-US" sz="1200" dirty="0" smtClean="0"/>
              <a:t>You have a complicated conditional (if-then-else) statement.</a:t>
            </a:r>
          </a:p>
          <a:p>
            <a:pPr>
              <a:lnSpc>
                <a:spcPct val="80000"/>
              </a:lnSpc>
            </a:pPr>
            <a:r>
              <a:rPr lang="en-US" sz="1200" dirty="0" smtClean="0"/>
              <a:t>Extract methods from the condition, then part, and else parts.</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nSpc>
                <a:spcPct val="80000"/>
              </a:lnSpc>
            </a:pPr>
            <a:r>
              <a:rPr lang="en-US" sz="1200" dirty="0" smtClean="0"/>
              <a:t>The same fragment of code is in all branches of a conditional expression.</a:t>
            </a:r>
          </a:p>
          <a:p>
            <a:pPr>
              <a:lnSpc>
                <a:spcPct val="80000"/>
              </a:lnSpc>
            </a:pPr>
            <a:r>
              <a:rPr lang="en-US" sz="1200" dirty="0" smtClean="0"/>
              <a:t>Move it outside of the expression.</a:t>
            </a:r>
            <a:endParaRPr lang="en-US" sz="1100"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nSpc>
                <a:spcPct val="80000"/>
              </a:lnSpc>
            </a:pPr>
            <a:r>
              <a:rPr lang="en-US" sz="1200" dirty="0" smtClean="0"/>
              <a:t>You have a sequence of conditional tests with the same result.</a:t>
            </a:r>
          </a:p>
          <a:p>
            <a:pPr>
              <a:lnSpc>
                <a:spcPct val="80000"/>
              </a:lnSpc>
            </a:pPr>
            <a:r>
              <a:rPr lang="en-US" sz="1200" dirty="0" smtClean="0"/>
              <a:t>Combine them into a single conditional expression and extract it.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eaLnBrk="1" hangingPunct="1"/>
            <a:r>
              <a:rPr lang="en-US" sz="1200" dirty="0" smtClean="0"/>
              <a:t>You have a long method that uses local variables in such a way that you cannot apply Extract Method.</a:t>
            </a:r>
            <a:endParaRPr lang="en-US" sz="1200" i="1" dirty="0" smtClean="0"/>
          </a:p>
          <a:p>
            <a:pPr eaLnBrk="1" hangingPunct="1"/>
            <a:r>
              <a:rPr lang="en-US" sz="1200" dirty="0" smtClean="0"/>
              <a:t>Turn the method into its own object so that all the local variables become fields on that object. You can then decompose the method into other methods on the same object. </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smtClean="0"/>
              <a:t>Iako problemi deluju</a:t>
            </a:r>
            <a:r>
              <a:rPr lang="en-US" baseline="0" dirty="0" smtClean="0"/>
              <a:t> mali, veoma brzo se skupe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smtClean="0"/>
              <a:t>F12, Shif + F12</a:t>
            </a:r>
          </a:p>
          <a:p>
            <a:r>
              <a:rPr lang="en-US" dirty="0" smtClean="0"/>
              <a:t>Class diagram</a:t>
            </a:r>
          </a:p>
          <a:p>
            <a:r>
              <a:rPr lang="en-US" dirty="0" smtClean="0"/>
              <a:t>VS</a:t>
            </a:r>
            <a:r>
              <a:rPr lang="en-US" baseline="0" dirty="0" smtClean="0"/>
              <a:t> 2010</a:t>
            </a:r>
          </a:p>
          <a:p>
            <a:r>
              <a:rPr lang="en-US" baseline="0" dirty="0" smtClean="0"/>
              <a:t>Code Rush – better automatization</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pPr eaLnBrk="1" hangingPunct="1"/>
            <a:r>
              <a:rPr lang="en-US" dirty="0" smtClean="0"/>
              <a:t>XP – no upfront design</a:t>
            </a:r>
          </a:p>
          <a:p>
            <a:pPr eaLnBrk="1" hangingPunct="1"/>
            <a:r>
              <a:rPr lang="en-US" dirty="0" smtClean="0"/>
              <a:t>TDD – red, green, refactor</a:t>
            </a:r>
          </a:p>
          <a:p>
            <a:pPr eaLnBrk="1" hangingPunct="1"/>
            <a:r>
              <a:rPr lang="en-US" dirty="0" smtClean="0"/>
              <a:t>Scrum – make up user stories, educating management about refactoring</a:t>
            </a:r>
          </a:p>
          <a:p>
            <a:pPr eaLnBrk="1" hangingPunct="1"/>
            <a:r>
              <a:rPr lang="en-US" dirty="0" smtClean="0"/>
              <a:t>Svako</a:t>
            </a:r>
            <a:r>
              <a:rPr lang="en-US" baseline="0" dirty="0" smtClean="0"/>
              <a:t> moze da napise kod koji masina moze da procita, ali ne i kod koji moze da procita covek</a:t>
            </a: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r>
              <a:rPr lang="en-US" sz="1200" dirty="0" smtClean="0"/>
              <a:t>Databases - (reused structures across applications, problematic data migration)</a:t>
            </a:r>
          </a:p>
          <a:p>
            <a:r>
              <a:rPr lang="en-US" sz="1200" dirty="0" smtClean="0"/>
              <a:t>Problematic</a:t>
            </a:r>
            <a:r>
              <a:rPr lang="en-US" sz="1200" baseline="0" dirty="0" smtClean="0"/>
              <a:t> code  - </a:t>
            </a:r>
            <a:r>
              <a:rPr lang="en-US" sz="1200" dirty="0" smtClean="0"/>
              <a:t>Code has to work mostly correctly before you refactor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  Rewriting from scratch instead </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sr-Latn-CS" noProof="0" dirty="0" smtClean="0"/>
              <a:t>Kod je bitan i organizacijama</a:t>
            </a:r>
            <a:r>
              <a:rPr lang="sr-Latn-CS" baseline="0" noProof="0" dirty="0" smtClean="0"/>
              <a:t> i programerima</a:t>
            </a:r>
            <a:endParaRPr lang="sr-Latn-CS" noProof="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r>
              <a:rPr lang="en-US" dirty="0" smtClean="0"/>
              <a:t>Changes that improve performance usually make the program harder to work with. </a:t>
            </a:r>
          </a:p>
          <a:p>
            <a:pPr eaLnBrk="1" hangingPunct="1"/>
            <a:r>
              <a:rPr lang="en-US" dirty="0" smtClean="0"/>
              <a:t>Refactoring make software go more slowly, but it also makes tuning easier. </a:t>
            </a:r>
          </a:p>
          <a:p>
            <a:pPr eaLnBrk="1" hangingPunct="1"/>
            <a:r>
              <a:rPr lang="en-US" dirty="0" smtClean="0"/>
              <a:t>If you optimize all the code equally, you end up with 90 percent of the optimizations wasted, because you are optimizing code that isn't run much.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pPr eaLnBrk="1" hangingPunct="1"/>
            <a:r>
              <a:rPr lang="en-US" sz="1200" dirty="0" smtClean="0"/>
              <a:t>Heisenbug - </a:t>
            </a:r>
            <a:r>
              <a:rPr lang="en-US" sz="1200" i="1" dirty="0" smtClean="0"/>
              <a:t>bug that disappears or alters its characteristics when an attempt is made to study it.</a:t>
            </a:r>
            <a:r>
              <a:rPr lang="en-US" sz="1200" dirty="0" smtClean="0"/>
              <a:t> </a:t>
            </a:r>
          </a:p>
          <a:p>
            <a:pPr eaLnBrk="1" hangingPunct="1"/>
            <a:r>
              <a:rPr lang="en-US" sz="1200" dirty="0" smtClean="0"/>
              <a:t>Mandelbug - </a:t>
            </a:r>
            <a:r>
              <a:rPr lang="en-US" sz="1200" i="1" dirty="0" smtClean="0"/>
              <a:t>bug whose causes are so complex that its behavior appears chaotic.</a:t>
            </a:r>
            <a:r>
              <a:rPr lang="en-US" sz="1200" dirty="0" smtClean="0"/>
              <a:t> </a:t>
            </a:r>
          </a:p>
          <a:p>
            <a:pPr eaLnBrk="1" hangingPunct="1"/>
            <a:r>
              <a:rPr lang="en-US" sz="1200" dirty="0" smtClean="0"/>
              <a:t>Schroedinbug - </a:t>
            </a:r>
            <a:r>
              <a:rPr lang="en-US" sz="1200" i="1" dirty="0" smtClean="0"/>
              <a:t>bug that manifests only after someone reading source code or using the program in an unusual way notices that it never should have worked in the first place.</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Scrum - make up issues</a:t>
            </a:r>
            <a:r>
              <a:rPr lang="en-US" i="1" dirty="0" smtClean="0"/>
              <a:t> </a:t>
            </a:r>
            <a:endParaRPr lang="sr-Latn-CS" dirty="0" smtClean="0"/>
          </a:p>
          <a:p>
            <a:r>
              <a:rPr lang="en-US" dirty="0" smtClean="0"/>
              <a:t>MS </a:t>
            </a:r>
          </a:p>
          <a:p>
            <a:r>
              <a:rPr lang="en-US" dirty="0" smtClean="0"/>
              <a:t>Soprex.SCA.Controls</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smtClean="0"/>
              <a:t>2 x bolji</a:t>
            </a:r>
            <a:r>
              <a:rPr lang="en-US" baseline="0" dirty="0" smtClean="0"/>
              <a:t> programer</a:t>
            </a:r>
          </a:p>
          <a:p>
            <a:r>
              <a:rPr lang="en-US" baseline="0" dirty="0" smtClean="0"/>
              <a:t>Razdeli knjige</a:t>
            </a:r>
          </a:p>
          <a:p>
            <a:r>
              <a:rPr lang="en-US" baseline="0" dirty="0" smtClean="0"/>
              <a:t>Postoji i prevedena knjiga, jako povoljna ali je prevod diskutabilan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nSpc>
                <a:spcPct val="80000"/>
              </a:lnSpc>
            </a:pPr>
            <a:r>
              <a:rPr lang="en-US" sz="1200" i="1" dirty="0" smtClean="0"/>
              <a:t> You have a code fragment that can be grouped together.</a:t>
            </a:r>
          </a:p>
          <a:p>
            <a:pPr>
              <a:lnSpc>
                <a:spcPct val="80000"/>
              </a:lnSpc>
            </a:pPr>
            <a:r>
              <a:rPr lang="en-US" sz="1200" i="1" dirty="0" smtClean="0"/>
              <a:t>Turn the fragment into a method whose name explains the purpose of the method</a:t>
            </a:r>
            <a:endParaRPr lang="en-US" dirty="0" smtClean="0"/>
          </a:p>
          <a:p>
            <a:r>
              <a:rPr lang="en-US" dirty="0" err="1" smtClean="0"/>
              <a:t>Ako</a:t>
            </a:r>
            <a:r>
              <a:rPr lang="en-US" dirty="0" smtClean="0"/>
              <a:t> </a:t>
            </a:r>
            <a:r>
              <a:rPr lang="en-US" dirty="0" smtClean="0"/>
              <a:t>se dovoljno</a:t>
            </a:r>
            <a:r>
              <a:rPr lang="en-US" baseline="0" dirty="0" smtClean="0"/>
              <a:t> dobro uradi komentari postaju suvisni</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nSpc>
                <a:spcPct val="80000"/>
              </a:lnSpc>
            </a:pPr>
            <a:r>
              <a:rPr lang="en-US" sz="1200" i="1" dirty="0" smtClean="0"/>
              <a:t>A method's body is just as clear as its name.</a:t>
            </a:r>
          </a:p>
          <a:p>
            <a:pPr>
              <a:lnSpc>
                <a:spcPct val="80000"/>
              </a:lnSpc>
            </a:pPr>
            <a:r>
              <a:rPr lang="en-US" sz="1200" i="1" dirty="0" smtClean="0"/>
              <a:t>Put the method's body into the body of its callers and remove the method. </a:t>
            </a:r>
            <a:endParaRPr lang="en-US" dirty="0" smtClean="0"/>
          </a:p>
          <a:p>
            <a:endParaRPr lang="en-US" dirty="0" smtClean="0"/>
          </a:p>
          <a:p>
            <a:r>
              <a:rPr lang="en-US" dirty="0" err="1" smtClean="0"/>
              <a:t>Sve</a:t>
            </a:r>
            <a:r>
              <a:rPr lang="en-US" dirty="0" smtClean="0"/>
              <a:t> </a:t>
            </a:r>
            <a:r>
              <a:rPr lang="en-US" dirty="0" smtClean="0"/>
              <a:t>je</a:t>
            </a:r>
            <a:r>
              <a:rPr lang="en-US" baseline="0" dirty="0" smtClean="0"/>
              <a:t> relativno, ne postoje uvek ispravna resenja</a:t>
            </a:r>
          </a:p>
          <a:p>
            <a:r>
              <a:rPr lang="en-US" baseline="0" dirty="0" smtClean="0"/>
              <a:t>Ne treba biti ekstrmena</a:t>
            </a:r>
          </a:p>
          <a:p>
            <a:r>
              <a:rPr lang="en-US" baseline="0" dirty="0" smtClean="0"/>
              <a:t>Najveca kohezija – jedna klasa jedan metod</a:t>
            </a:r>
          </a:p>
          <a:p>
            <a:r>
              <a:rPr lang="en-US" baseline="0" dirty="0" smtClean="0"/>
              <a:t>Najmanje kaplovanje – jedan tip ne zna ni za jedan drugi</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nSpc>
                <a:spcPct val="80000"/>
              </a:lnSpc>
            </a:pPr>
            <a:r>
              <a:rPr lang="en-US" sz="1200" i="1" dirty="0" smtClean="0"/>
              <a:t>You have a temp that is assigned to once with a simple expression, and the temp is getting in the way of other refactorings. </a:t>
            </a:r>
          </a:p>
          <a:p>
            <a:pPr>
              <a:lnSpc>
                <a:spcPct val="80000"/>
              </a:lnSpc>
            </a:pPr>
            <a:r>
              <a:rPr lang="en-US" sz="1200" i="1" dirty="0" smtClean="0"/>
              <a:t>Replace all references to that temp with the expression. </a:t>
            </a:r>
          </a:p>
          <a:p>
            <a:pPr eaLnBrk="1" hangingPunct="1"/>
            <a:endParaRPr lang="en-US" sz="1200" dirty="0" smtClean="0"/>
          </a:p>
          <a:p>
            <a:pPr eaLnBrk="1" hangingPunct="1"/>
            <a:r>
              <a:rPr lang="en-US" sz="1200" dirty="0" smtClean="0"/>
              <a:t>encourage </a:t>
            </a:r>
            <a:r>
              <a:rPr lang="en-US" sz="1200" dirty="0" smtClean="0"/>
              <a:t>longer methods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nSpc>
                <a:spcPct val="80000"/>
              </a:lnSpc>
            </a:pPr>
            <a:r>
              <a:rPr lang="en-US" sz="1200" dirty="0" smtClean="0"/>
              <a:t>You are using a temporary variable to hold the result of an expression.</a:t>
            </a:r>
          </a:p>
          <a:p>
            <a:pPr>
              <a:lnSpc>
                <a:spcPct val="80000"/>
              </a:lnSpc>
            </a:pPr>
            <a:r>
              <a:rPr lang="en-US" sz="1200" dirty="0" smtClean="0"/>
              <a:t>Extract the expression into a method. Replace all references to the temp with the expression. The new method can then be used in other methods.</a:t>
            </a:r>
          </a:p>
          <a:p>
            <a:endParaRPr lang="en-US" dirty="0" smtClean="0"/>
          </a:p>
          <a:p>
            <a:r>
              <a:rPr lang="en-US" dirty="0" err="1" smtClean="0"/>
              <a:t>Performanse</a:t>
            </a:r>
            <a:r>
              <a:rPr lang="en-US" dirty="0" smtClean="0"/>
              <a: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l">
              <a:defRPr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r">
              <a:buNone/>
              <a:defRPr baseline="0">
                <a:solidFill>
                  <a:srgbClr val="FFCC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07/7/12/main" xmlns="" val="23285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ED0FCB-E39D-4815-904B-51D7C9958554}" type="datetimeFigureOut">
              <a:rPr lang="en-US" smtClean="0"/>
              <a:pPr>
                <a:defRPr/>
              </a:pPr>
              <a:t>11/17/2009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14FB8558-CE99-4B9E-A4B2-4E92BE608DF7}" type="slidenum">
              <a:rPr lang="en-US" altLang="en-US" smtClean="0"/>
              <a:pPr>
                <a:defRPr/>
              </a:pPr>
              <a:t>‹#›</a:t>
            </a:fld>
            <a:endParaRPr lang="en-US" altLang="en-US" dirty="0"/>
          </a:p>
        </p:txBody>
      </p:sp>
    </p:spTree>
    <p:extLst>
      <p:ext uri="{BB962C8B-B14F-4D97-AF65-F5344CB8AC3E}">
        <p14:creationId xmlns:p14="http://schemas.microsoft.com/office/powerpoint/2007/7/12/main" xmlns="" val="135939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791480-B039-4DE7-A824-407CCBEDD906}" type="datetimeFigureOut">
              <a:rPr lang="en-US" smtClean="0"/>
              <a:pPr>
                <a:defRPr/>
              </a:pPr>
              <a:t>11/17/2009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139BCFEA-5C16-4F8F-8475-F18BDB2FA7F1}" type="slidenum">
              <a:rPr lang="en-US" altLang="en-US" smtClean="0"/>
              <a:pPr>
                <a:defRPr/>
              </a:pPr>
              <a:t>‹#›</a:t>
            </a:fld>
            <a:endParaRPr lang="en-US" altLang="en-US" dirty="0"/>
          </a:p>
        </p:txBody>
      </p:sp>
    </p:spTree>
    <p:extLst>
      <p:ext uri="{BB962C8B-B14F-4D97-AF65-F5344CB8AC3E}">
        <p14:creationId xmlns:p14="http://schemas.microsoft.com/office/powerpoint/2007/7/12/main" xmlns="" val="42101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5CF897-EE67-496E-B041-F4BB3348DD63}" type="datetimeFigureOut">
              <a:rPr lang="en-US" smtClean="0"/>
              <a:pPr>
                <a:defRPr/>
              </a:pPr>
              <a:t>11/17/2009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D5DAB116-741D-425F-8E3E-A3873D6AD914}" type="slidenum">
              <a:rPr lang="en-US" altLang="en-US" smtClean="0"/>
              <a:pPr>
                <a:defRPr/>
              </a:pPr>
              <a:t>‹#›</a:t>
            </a:fld>
            <a:endParaRPr lang="en-US" altLang="en-US" dirty="0"/>
          </a:p>
        </p:txBody>
      </p:sp>
    </p:spTree>
    <p:extLst>
      <p:ext uri="{BB962C8B-B14F-4D97-AF65-F5344CB8AC3E}">
        <p14:creationId xmlns:p14="http://schemas.microsoft.com/office/powerpoint/2007/7/12/main" xmlns="" val="244756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25B1B92-935E-426A-9151-50EA0B095A6D}" type="datetimeFigureOut">
              <a:rPr lang="en-US" smtClean="0"/>
              <a:pPr>
                <a:defRPr/>
              </a:pPr>
              <a:t>11/17/2009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69F67398-3497-4B32-9F16-AD4BC3492509}" type="slidenum">
              <a:rPr lang="en-US" altLang="en-US" smtClean="0"/>
              <a:pPr>
                <a:defRPr/>
              </a:pPr>
              <a:t>‹#›</a:t>
            </a:fld>
            <a:endParaRPr lang="en-US" altLang="en-US" dirty="0"/>
          </a:p>
        </p:txBody>
      </p:sp>
    </p:spTree>
    <p:extLst>
      <p:ext uri="{BB962C8B-B14F-4D97-AF65-F5344CB8AC3E}">
        <p14:creationId xmlns:p14="http://schemas.microsoft.com/office/powerpoint/2007/7/12/main" xmlns="" val="428877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D337C01-4425-46C1-B862-18E8F29FDB41}" type="datetimeFigureOut">
              <a:rPr lang="en-US" smtClean="0"/>
              <a:pPr>
                <a:defRPr/>
              </a:pPr>
              <a:t>11/17/2009</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3B8BE046-57FD-4276-BC3B-6902A06F32A6}" type="slidenum">
              <a:rPr lang="en-US" altLang="en-US" smtClean="0"/>
              <a:pPr>
                <a:defRPr/>
              </a:pPr>
              <a:t>‹#›</a:t>
            </a:fld>
            <a:endParaRPr lang="en-US" altLang="en-US" dirty="0"/>
          </a:p>
        </p:txBody>
      </p:sp>
    </p:spTree>
    <p:extLst>
      <p:ext uri="{BB962C8B-B14F-4D97-AF65-F5344CB8AC3E}">
        <p14:creationId xmlns:p14="http://schemas.microsoft.com/office/powerpoint/2007/7/12/main" xmlns="" val="349133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E1D77F6-E7C6-4F83-B4BF-26A9FF94457C}" type="datetimeFigureOut">
              <a:rPr lang="en-US" smtClean="0"/>
              <a:pPr>
                <a:defRPr/>
              </a:pPr>
              <a:t>11/17/2009</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altLang="en-US" dirty="0"/>
          </a:p>
        </p:txBody>
      </p:sp>
      <p:sp>
        <p:nvSpPr>
          <p:cNvPr id="9" name="Slide Number Placeholder 5"/>
          <p:cNvSpPr>
            <a:spLocks noGrp="1"/>
          </p:cNvSpPr>
          <p:nvPr>
            <p:ph type="sldNum" sz="quarter" idx="12"/>
          </p:nvPr>
        </p:nvSpPr>
        <p:spPr/>
        <p:txBody>
          <a:bodyPr/>
          <a:lstStyle>
            <a:lvl1pPr>
              <a:defRPr/>
            </a:lvl1pPr>
          </a:lstStyle>
          <a:p>
            <a:pPr>
              <a:defRPr/>
            </a:pPr>
            <a:fld id="{5C06AF26-E3DA-4123-91A6-0D01984B0FFB}" type="slidenum">
              <a:rPr lang="en-US" altLang="en-US" smtClean="0"/>
              <a:pPr>
                <a:defRPr/>
              </a:pPr>
              <a:t>‹#›</a:t>
            </a:fld>
            <a:endParaRPr lang="en-US" altLang="en-US" dirty="0"/>
          </a:p>
        </p:txBody>
      </p:sp>
    </p:spTree>
    <p:extLst>
      <p:ext uri="{BB962C8B-B14F-4D97-AF65-F5344CB8AC3E}">
        <p14:creationId xmlns:p14="http://schemas.microsoft.com/office/powerpoint/2007/7/12/main" xmlns="" val="204028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714EB8B-219F-401C-8B14-A4AF66730DC1}" type="datetimeFigureOut">
              <a:rPr lang="en-US" smtClean="0"/>
              <a:pPr>
                <a:defRPr/>
              </a:pPr>
              <a:t>11/17/2009</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ABFD614D-937D-4A2A-B2E9-55FF12B3A355}" type="slidenum">
              <a:rPr lang="en-US" altLang="en-US" smtClean="0"/>
              <a:pPr>
                <a:defRPr/>
              </a:pPr>
              <a:t>‹#›</a:t>
            </a:fld>
            <a:endParaRPr lang="en-US" altLang="en-US" dirty="0"/>
          </a:p>
        </p:txBody>
      </p:sp>
    </p:spTree>
    <p:extLst>
      <p:ext uri="{BB962C8B-B14F-4D97-AF65-F5344CB8AC3E}">
        <p14:creationId xmlns:p14="http://schemas.microsoft.com/office/powerpoint/2007/7/12/main" xmlns="" val="36653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38069A0-0D4C-4541-9CC8-C98022617F75}" type="datetimeFigureOut">
              <a:rPr lang="en-US" smtClean="0"/>
              <a:pPr>
                <a:defRPr/>
              </a:pPr>
              <a:t>11/17/2009</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altLang="en-US" dirty="0"/>
          </a:p>
        </p:txBody>
      </p:sp>
      <p:sp>
        <p:nvSpPr>
          <p:cNvPr id="4" name="Slide Number Placeholder 5"/>
          <p:cNvSpPr>
            <a:spLocks noGrp="1"/>
          </p:cNvSpPr>
          <p:nvPr>
            <p:ph type="sldNum" sz="quarter" idx="12"/>
          </p:nvPr>
        </p:nvSpPr>
        <p:spPr/>
        <p:txBody>
          <a:bodyPr/>
          <a:lstStyle>
            <a:lvl1pPr>
              <a:defRPr/>
            </a:lvl1pPr>
          </a:lstStyle>
          <a:p>
            <a:pPr>
              <a:defRPr/>
            </a:pPr>
            <a:fld id="{62717329-48FD-41B7-A9BB-A3EF83C4B7BD}" type="slidenum">
              <a:rPr lang="en-US" altLang="en-US" smtClean="0"/>
              <a:pPr>
                <a:defRPr/>
              </a:pPr>
              <a:t>‹#›</a:t>
            </a:fld>
            <a:endParaRPr lang="en-US" altLang="en-US" dirty="0"/>
          </a:p>
        </p:txBody>
      </p:sp>
    </p:spTree>
    <p:extLst>
      <p:ext uri="{BB962C8B-B14F-4D97-AF65-F5344CB8AC3E}">
        <p14:creationId xmlns:p14="http://schemas.microsoft.com/office/powerpoint/2007/7/12/main" xmlns="" val="332825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DC6A99C-03E5-41EA-9FB2-75312ED3DEA5}" type="datetimeFigureOut">
              <a:rPr lang="en-US" smtClean="0"/>
              <a:pPr>
                <a:defRPr/>
              </a:pPr>
              <a:t>11/17/2009</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6C9C2368-C7CF-444E-9C87-28E21B5EEE83}" type="slidenum">
              <a:rPr lang="en-US" altLang="en-US" smtClean="0"/>
              <a:pPr>
                <a:defRPr/>
              </a:pPr>
              <a:t>‹#›</a:t>
            </a:fld>
            <a:endParaRPr lang="en-US" altLang="en-US" dirty="0"/>
          </a:p>
        </p:txBody>
      </p:sp>
    </p:spTree>
    <p:extLst>
      <p:ext uri="{BB962C8B-B14F-4D97-AF65-F5344CB8AC3E}">
        <p14:creationId xmlns:p14="http://schemas.microsoft.com/office/powerpoint/2007/7/12/main" xmlns="" val="197601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6C5C0E-B120-4022-932C-11E83071256C}" type="datetimeFigureOut">
              <a:rPr lang="en-US" smtClean="0"/>
              <a:pPr>
                <a:defRPr/>
              </a:pPr>
              <a:t>11/17/2009</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EBA5543B-7DF2-4FCF-915C-A808BCEC3CFC}" type="slidenum">
              <a:rPr lang="en-US" altLang="en-US" smtClean="0"/>
              <a:pPr>
                <a:defRPr/>
              </a:pPr>
              <a:t>‹#›</a:t>
            </a:fld>
            <a:endParaRPr lang="en-US" altLang="en-US" dirty="0"/>
          </a:p>
        </p:txBody>
      </p:sp>
    </p:spTree>
    <p:extLst>
      <p:ext uri="{BB962C8B-B14F-4D97-AF65-F5344CB8AC3E}">
        <p14:creationId xmlns:p14="http://schemas.microsoft.com/office/powerpoint/2007/7/12/main" xmlns="" val="345117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600200"/>
            <a:ext cx="8229600" cy="4525963"/>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7A33C4C-CEE2-4510-AF5B-191F7CE36AFB}" type="datetimeFigureOut">
              <a:rPr lang="en-US" smtClean="0"/>
              <a:pPr>
                <a:defRPr/>
              </a:pPr>
              <a:t>11/17/2009</a:t>
            </a:fld>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825A616-B79B-454D-A17F-26F4C9703F63}"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rgbClr val="009900"/>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ukoje.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vukoje.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Refactoring</a:t>
            </a:r>
            <a:endParaRPr lang="sr-Latn-CS" dirty="0"/>
          </a:p>
        </p:txBody>
      </p:sp>
      <p:sp>
        <p:nvSpPr>
          <p:cNvPr id="3" name="Subtitle 2"/>
          <p:cNvSpPr>
            <a:spLocks noGrp="1"/>
          </p:cNvSpPr>
          <p:nvPr>
            <p:ph type="subTitle" idx="1"/>
          </p:nvPr>
        </p:nvSpPr>
        <p:spPr/>
        <p:txBody>
          <a:bodyPr/>
          <a:lstStyle/>
          <a:p>
            <a:r>
              <a:rPr lang="en-US" dirty="0" smtClean="0"/>
              <a:t>Milan Vukoje</a:t>
            </a:r>
          </a:p>
          <a:p>
            <a:r>
              <a:rPr lang="en-US" dirty="0" smtClean="0">
                <a:hlinkClick r:id="rId2"/>
              </a:rPr>
              <a:t>www.vukoje.net</a:t>
            </a:r>
          </a:p>
          <a:p>
            <a:endParaRPr lang="sr-Latn-C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nchor="ctr"/>
          <a:lstStyle/>
          <a:p>
            <a:r>
              <a:rPr lang="en-US" dirty="0" smtClean="0"/>
              <a:t>Composing Methods </a:t>
            </a:r>
            <a:br>
              <a:rPr lang="en-US" dirty="0" smtClean="0"/>
            </a:br>
            <a:r>
              <a:rPr lang="en-US" sz="3200" dirty="0" smtClean="0"/>
              <a:t>2. Inline Method</a:t>
            </a:r>
          </a:p>
        </p:txBody>
      </p:sp>
      <p:sp>
        <p:nvSpPr>
          <p:cNvPr id="16387" name="Rectangle 3"/>
          <p:cNvSpPr>
            <a:spLocks noGrp="1" noChangeArrowheads="1"/>
          </p:cNvSpPr>
          <p:nvPr>
            <p:ph idx="1"/>
          </p:nvPr>
        </p:nvSpPr>
        <p:spPr/>
        <p:txBody>
          <a:bodyPr lIns="90488" tIns="44450" rIns="90488" bIns="44450"/>
          <a:lstStyle/>
          <a:p>
            <a:pPr eaLnBrk="1" hangingPunct="1">
              <a:lnSpc>
                <a:spcPct val="80000"/>
              </a:lnSpc>
              <a:buFont typeface="Wingdings" pitchFamily="2" charset="2"/>
              <a:buNone/>
            </a:pPr>
            <a:r>
              <a:rPr lang="en-US" sz="1700" i="1" dirty="0" smtClean="0"/>
              <a:t>				</a:t>
            </a:r>
          </a:p>
          <a:p>
            <a:pPr eaLnBrk="1" hangingPunct="1">
              <a:lnSpc>
                <a:spcPct val="80000"/>
              </a:lnSpc>
              <a:buFont typeface="Wingdings" pitchFamily="2" charset="2"/>
              <a:buNone/>
            </a:pPr>
            <a:r>
              <a:rPr lang="en-US" sz="1700" i="1" dirty="0" smtClean="0"/>
              <a:t>  int getRating() {</a:t>
            </a:r>
          </a:p>
          <a:p>
            <a:pPr eaLnBrk="1" hangingPunct="1">
              <a:lnSpc>
                <a:spcPct val="80000"/>
              </a:lnSpc>
              <a:buFont typeface="Wingdings" pitchFamily="2" charset="2"/>
              <a:buNone/>
            </a:pPr>
            <a:r>
              <a:rPr lang="en-US" sz="1700" i="1" dirty="0" smtClean="0"/>
              <a:t>      return (moreThanFiveLateDeliveries()) ? 2 : 1;</a:t>
            </a:r>
          </a:p>
          <a:p>
            <a:pPr eaLnBrk="1" hangingPunct="1">
              <a:lnSpc>
                <a:spcPct val="80000"/>
              </a:lnSpc>
              <a:buFont typeface="Wingdings" pitchFamily="2" charset="2"/>
              <a:buNone/>
            </a:pPr>
            <a:r>
              <a:rPr lang="en-US" sz="1700" i="1" dirty="0" smtClean="0"/>
              <a:t>  }</a:t>
            </a:r>
          </a:p>
          <a:p>
            <a:pPr eaLnBrk="1" hangingPunct="1">
              <a:lnSpc>
                <a:spcPct val="80000"/>
              </a:lnSpc>
              <a:buFont typeface="Wingdings" pitchFamily="2" charset="2"/>
              <a:buNone/>
            </a:pPr>
            <a:r>
              <a:rPr lang="en-US" sz="1700" i="1" dirty="0" smtClean="0"/>
              <a:t>  boolean moreThanFiveLateDeliveries() {</a:t>
            </a:r>
          </a:p>
          <a:p>
            <a:pPr eaLnBrk="1" hangingPunct="1">
              <a:lnSpc>
                <a:spcPct val="80000"/>
              </a:lnSpc>
              <a:buFont typeface="Wingdings" pitchFamily="2" charset="2"/>
              <a:buNone/>
            </a:pPr>
            <a:r>
              <a:rPr lang="en-US" sz="1700" i="1" dirty="0" smtClean="0"/>
              <a:t>      return _numberOfLateDeliveries &gt; 5;</a:t>
            </a:r>
          </a:p>
          <a:p>
            <a:pPr eaLnBrk="1" hangingPunct="1">
              <a:lnSpc>
                <a:spcPct val="80000"/>
              </a:lnSpc>
              <a:buFont typeface="Wingdings" pitchFamily="2" charset="2"/>
              <a:buNone/>
            </a:pPr>
            <a:r>
              <a:rPr lang="en-US" sz="1700" i="1" dirty="0" smtClean="0"/>
              <a:t>  }</a:t>
            </a:r>
          </a:p>
          <a:p>
            <a:pPr eaLnBrk="1" hangingPunct="1">
              <a:lnSpc>
                <a:spcPct val="80000"/>
              </a:lnSpc>
              <a:buFont typeface="Wingdings" pitchFamily="2" charset="2"/>
              <a:buNone/>
            </a:pPr>
            <a:endParaRPr lang="en-US" sz="1700" i="1" dirty="0" smtClean="0"/>
          </a:p>
          <a:p>
            <a:pPr eaLnBrk="1" hangingPunct="1">
              <a:lnSpc>
                <a:spcPct val="80000"/>
              </a:lnSpc>
              <a:buFont typeface="Wingdings" pitchFamily="2" charset="2"/>
              <a:buNone/>
            </a:pPr>
            <a:r>
              <a:rPr lang="en-US" sz="1700" i="1" dirty="0" smtClean="0"/>
              <a:t>			</a:t>
            </a:r>
          </a:p>
          <a:p>
            <a:pPr eaLnBrk="1" hangingPunct="1">
              <a:lnSpc>
                <a:spcPct val="80000"/>
              </a:lnSpc>
              <a:buFont typeface="Wingdings" pitchFamily="2" charset="2"/>
              <a:buNone/>
            </a:pPr>
            <a:r>
              <a:rPr lang="en-US" sz="1700" i="1" dirty="0" smtClean="0"/>
              <a:t>				</a:t>
            </a:r>
          </a:p>
          <a:p>
            <a:pPr eaLnBrk="1" hangingPunct="1">
              <a:lnSpc>
                <a:spcPct val="80000"/>
              </a:lnSpc>
              <a:buFont typeface="Wingdings" pitchFamily="2" charset="2"/>
              <a:buNone/>
            </a:pPr>
            <a:r>
              <a:rPr lang="en-US" sz="1700" i="1" dirty="0" smtClean="0"/>
              <a:t>  int getRating() {</a:t>
            </a:r>
          </a:p>
          <a:p>
            <a:pPr eaLnBrk="1" hangingPunct="1">
              <a:lnSpc>
                <a:spcPct val="80000"/>
              </a:lnSpc>
              <a:buFont typeface="Wingdings" pitchFamily="2" charset="2"/>
              <a:buNone/>
            </a:pPr>
            <a:r>
              <a:rPr lang="en-US" sz="1700" i="1" dirty="0" smtClean="0"/>
              <a:t>      return (_numberOfLateDeliveries &gt; 5) ? 2 : 1;</a:t>
            </a:r>
          </a:p>
          <a:p>
            <a:pPr eaLnBrk="1" hangingPunct="1">
              <a:lnSpc>
                <a:spcPct val="80000"/>
              </a:lnSpc>
              <a:buFont typeface="Wingdings" pitchFamily="2" charset="2"/>
              <a:buNone/>
            </a:pPr>
            <a:r>
              <a:rPr lang="en-US" sz="1700" i="1" dirty="0" smtClean="0"/>
              <a:t>  }</a:t>
            </a:r>
          </a:p>
          <a:p>
            <a:pPr eaLnBrk="1" hangingPunct="1">
              <a:lnSpc>
                <a:spcPct val="80000"/>
              </a:lnSpc>
              <a:buFont typeface="Wingdings" pitchFamily="2" charset="2"/>
              <a:buNone/>
            </a:pPr>
            <a:endParaRPr lang="en-US" sz="1700"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0" dur="500"/>
                                        <p:tgtEl>
                                          <p:spTgt spid="1638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3" dur="500"/>
                                        <p:tgtEl>
                                          <p:spTgt spid="1638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6" dur="500"/>
                                        <p:tgtEl>
                                          <p:spTgt spid="1638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19" dur="500"/>
                                        <p:tgtEl>
                                          <p:spTgt spid="1638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2" dur="500"/>
                                        <p:tgtEl>
                                          <p:spTgt spid="1638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25" dur="500"/>
                                        <p:tgtEl>
                                          <p:spTgt spid="1638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387">
                                            <p:txEl>
                                              <p:pRg st="10" end="10"/>
                                            </p:txEl>
                                          </p:spTgt>
                                        </p:tgtEl>
                                        <p:attrNameLst>
                                          <p:attrName>style.visibility</p:attrName>
                                        </p:attrNameLst>
                                      </p:cBhvr>
                                      <p:to>
                                        <p:strVal val="visible"/>
                                      </p:to>
                                    </p:set>
                                    <p:animEffect transition="in" filter="blinds(horizontal)">
                                      <p:cBhvr>
                                        <p:cTn id="30" dur="500"/>
                                        <p:tgtEl>
                                          <p:spTgt spid="16387">
                                            <p:txEl>
                                              <p:pRg st="10" end="1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387">
                                            <p:txEl>
                                              <p:pRg st="11" end="11"/>
                                            </p:txEl>
                                          </p:spTgt>
                                        </p:tgtEl>
                                        <p:attrNameLst>
                                          <p:attrName>style.visibility</p:attrName>
                                        </p:attrNameLst>
                                      </p:cBhvr>
                                      <p:to>
                                        <p:strVal val="visible"/>
                                      </p:to>
                                    </p:set>
                                    <p:animEffect transition="in" filter="blinds(horizontal)">
                                      <p:cBhvr>
                                        <p:cTn id="33" dur="500"/>
                                        <p:tgtEl>
                                          <p:spTgt spid="16387">
                                            <p:txEl>
                                              <p:pRg st="11" end="11"/>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387">
                                            <p:txEl>
                                              <p:pRg st="12" end="12"/>
                                            </p:txEl>
                                          </p:spTgt>
                                        </p:tgtEl>
                                        <p:attrNameLst>
                                          <p:attrName>style.visibility</p:attrName>
                                        </p:attrNameLst>
                                      </p:cBhvr>
                                      <p:to>
                                        <p:strVal val="visible"/>
                                      </p:to>
                                    </p:set>
                                    <p:animEffect transition="in" filter="blinds(horizontal)">
                                      <p:cBhvr>
                                        <p:cTn id="36" dur="500"/>
                                        <p:tgtEl>
                                          <p:spTgt spid="1638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nchor="ctr"/>
          <a:lstStyle/>
          <a:p>
            <a:pPr eaLnBrk="1" hangingPunct="1"/>
            <a:r>
              <a:rPr lang="en-US" dirty="0" smtClean="0"/>
              <a:t>Managing temps</a:t>
            </a:r>
            <a:br>
              <a:rPr lang="en-US" dirty="0" smtClean="0"/>
            </a:br>
            <a:r>
              <a:rPr lang="en-US" sz="3200" dirty="0" smtClean="0"/>
              <a:t>1. Inline Temp</a:t>
            </a:r>
          </a:p>
        </p:txBody>
      </p:sp>
      <p:sp>
        <p:nvSpPr>
          <p:cNvPr id="17411" name="Rectangle 3"/>
          <p:cNvSpPr>
            <a:spLocks noGrp="1" noChangeArrowheads="1"/>
          </p:cNvSpPr>
          <p:nvPr>
            <p:ph idx="1"/>
          </p:nvPr>
        </p:nvSpPr>
        <p:spPr/>
        <p:txBody>
          <a:bodyPr lIns="90488" tIns="44450" rIns="90488" bIns="44450"/>
          <a:lstStyle/>
          <a:p>
            <a:pPr eaLnBrk="1" hangingPunct="1">
              <a:lnSpc>
                <a:spcPct val="80000"/>
              </a:lnSpc>
              <a:buFont typeface="Wingdings" pitchFamily="2" charset="2"/>
              <a:buNone/>
            </a:pPr>
            <a:r>
              <a:rPr lang="en-US" sz="1700" i="1" dirty="0" smtClean="0"/>
              <a:t>				</a:t>
            </a:r>
          </a:p>
          <a:p>
            <a:pPr eaLnBrk="1" hangingPunct="1">
              <a:lnSpc>
                <a:spcPct val="80000"/>
              </a:lnSpc>
              <a:buFont typeface="Wingdings" pitchFamily="2" charset="2"/>
              <a:buNone/>
            </a:pPr>
            <a:r>
              <a:rPr lang="en-US" sz="1700" i="1" dirty="0" smtClean="0"/>
              <a:t> double basePrice = anOrder.basePrice();</a:t>
            </a:r>
          </a:p>
          <a:p>
            <a:pPr eaLnBrk="1" hangingPunct="1">
              <a:lnSpc>
                <a:spcPct val="80000"/>
              </a:lnSpc>
              <a:buFont typeface="Wingdings" pitchFamily="2" charset="2"/>
              <a:buNone/>
            </a:pPr>
            <a:r>
              <a:rPr lang="en-US" sz="1700" i="1" dirty="0" smtClean="0"/>
              <a:t> return (basePrice &gt; 1000)</a:t>
            </a:r>
          </a:p>
          <a:p>
            <a:pPr eaLnBrk="1" hangingPunct="1">
              <a:lnSpc>
                <a:spcPct val="80000"/>
              </a:lnSpc>
              <a:buFont typeface="Wingdings" pitchFamily="2" charset="2"/>
              <a:buNone/>
            </a:pPr>
            <a:endParaRPr lang="en-US" sz="1700" i="1" dirty="0" smtClean="0"/>
          </a:p>
          <a:p>
            <a:pPr eaLnBrk="1" hangingPunct="1">
              <a:lnSpc>
                <a:spcPct val="80000"/>
              </a:lnSpc>
              <a:buFont typeface="Wingdings" pitchFamily="2" charset="2"/>
              <a:buNone/>
            </a:pPr>
            <a:endParaRPr lang="en-US" sz="1700" i="1" dirty="0" smtClean="0"/>
          </a:p>
          <a:p>
            <a:pPr eaLnBrk="1" hangingPunct="1">
              <a:lnSpc>
                <a:spcPct val="80000"/>
              </a:lnSpc>
              <a:buFont typeface="Wingdings" pitchFamily="2" charset="2"/>
              <a:buNone/>
            </a:pPr>
            <a:r>
              <a:rPr lang="en-US" sz="1700" i="1" dirty="0" smtClean="0"/>
              <a:t>		</a:t>
            </a:r>
          </a:p>
          <a:p>
            <a:pPr eaLnBrk="1" hangingPunct="1">
              <a:lnSpc>
                <a:spcPct val="80000"/>
              </a:lnSpc>
              <a:buFont typeface="Wingdings" pitchFamily="2" charset="2"/>
              <a:buNone/>
            </a:pPr>
            <a:r>
              <a:rPr lang="en-US" sz="1700" i="1" dirty="0" smtClean="0"/>
              <a:t>				</a:t>
            </a:r>
          </a:p>
          <a:p>
            <a:pPr eaLnBrk="1" hangingPunct="1">
              <a:lnSpc>
                <a:spcPct val="80000"/>
              </a:lnSpc>
              <a:buFont typeface="Wingdings" pitchFamily="2" charset="2"/>
              <a:buNone/>
            </a:pPr>
            <a:r>
              <a:rPr lang="en-US" sz="1700" i="1" dirty="0" smtClean="0"/>
              <a:t> return (anOrder.basePrice() &gt; 1000)</a:t>
            </a:r>
          </a:p>
          <a:p>
            <a:pPr eaLnBrk="1" hangingPunct="1">
              <a:lnSpc>
                <a:spcPct val="80000"/>
              </a:lnSpc>
              <a:buFont typeface="Wingdings" pitchFamily="2" charset="2"/>
              <a:buNone/>
            </a:pPr>
            <a:endParaRPr lang="en-US" sz="1700"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0" dur="500"/>
                                        <p:tgtEl>
                                          <p:spTgt spid="174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15"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nchor="ctr"/>
          <a:lstStyle/>
          <a:p>
            <a:r>
              <a:rPr lang="en-US" dirty="0" smtClean="0"/>
              <a:t>Managing temps </a:t>
            </a:r>
            <a:br>
              <a:rPr lang="en-US" dirty="0" smtClean="0"/>
            </a:br>
            <a:r>
              <a:rPr lang="en-US" sz="3200" dirty="0" smtClean="0"/>
              <a:t>2. Replace Temp with Query</a:t>
            </a:r>
          </a:p>
        </p:txBody>
      </p:sp>
      <p:sp>
        <p:nvSpPr>
          <p:cNvPr id="18435" name="Rectangle 3"/>
          <p:cNvSpPr>
            <a:spLocks noGrp="1" noChangeArrowheads="1"/>
          </p:cNvSpPr>
          <p:nvPr>
            <p:ph idx="1"/>
          </p:nvPr>
        </p:nvSpPr>
        <p:spPr/>
        <p:txBody>
          <a:bodyPr lIns="90488" tIns="44450" rIns="90488" bIns="44450"/>
          <a:lstStyle/>
          <a:p>
            <a:pPr eaLnBrk="1" hangingPunct="1">
              <a:lnSpc>
                <a:spcPct val="80000"/>
              </a:lnSpc>
              <a:buFont typeface="Wingdings" pitchFamily="2" charset="2"/>
              <a:buNone/>
            </a:pPr>
            <a:r>
              <a:rPr lang="en-US" sz="1600" dirty="0" smtClean="0"/>
              <a:t>			</a:t>
            </a:r>
          </a:p>
          <a:p>
            <a:pPr eaLnBrk="1" hangingPunct="1">
              <a:lnSpc>
                <a:spcPct val="80000"/>
              </a:lnSpc>
              <a:buFont typeface="Wingdings" pitchFamily="2" charset="2"/>
              <a:buNone/>
            </a:pPr>
            <a:r>
              <a:rPr lang="en-US" sz="1600" dirty="0" smtClean="0"/>
              <a:t>     double basePrice = _quantity * _itemPrice;</a:t>
            </a:r>
          </a:p>
          <a:p>
            <a:pPr eaLnBrk="1" hangingPunct="1">
              <a:lnSpc>
                <a:spcPct val="80000"/>
              </a:lnSpc>
              <a:buFont typeface="Wingdings" pitchFamily="2" charset="2"/>
              <a:buNone/>
            </a:pPr>
            <a:r>
              <a:rPr lang="en-US" sz="1600" dirty="0" smtClean="0"/>
              <a:t>     if (basePrice &gt; 1000)</a:t>
            </a:r>
          </a:p>
          <a:p>
            <a:pPr eaLnBrk="1" hangingPunct="1">
              <a:lnSpc>
                <a:spcPct val="80000"/>
              </a:lnSpc>
              <a:buFont typeface="Wingdings" pitchFamily="2" charset="2"/>
              <a:buNone/>
            </a:pPr>
            <a:r>
              <a:rPr lang="en-US" sz="1600" dirty="0" smtClean="0"/>
              <a:t>         return basePrice * 0.95;</a:t>
            </a:r>
          </a:p>
          <a:p>
            <a:pPr eaLnBrk="1" hangingPunct="1">
              <a:lnSpc>
                <a:spcPct val="80000"/>
              </a:lnSpc>
              <a:buFont typeface="Wingdings" pitchFamily="2" charset="2"/>
              <a:buNone/>
            </a:pPr>
            <a:r>
              <a:rPr lang="en-US" sz="1600" dirty="0" smtClean="0"/>
              <a:t>     else</a:t>
            </a:r>
          </a:p>
          <a:p>
            <a:pPr eaLnBrk="1" hangingPunct="1">
              <a:lnSpc>
                <a:spcPct val="80000"/>
              </a:lnSpc>
              <a:buFont typeface="Wingdings" pitchFamily="2" charset="2"/>
              <a:buNone/>
            </a:pPr>
            <a:r>
              <a:rPr lang="en-US" sz="1600" dirty="0" smtClean="0"/>
              <a:t>         return basePrice * 0.98;</a:t>
            </a:r>
          </a:p>
          <a:p>
            <a:pPr eaLnBrk="1" hangingPunct="1">
              <a:lnSpc>
                <a:spcPct val="80000"/>
              </a:lnSpc>
              <a:buFont typeface="Wingdings" pitchFamily="2" charset="2"/>
              <a:buNone/>
            </a:pPr>
            <a:endParaRPr lang="en-US" sz="1600" dirty="0" smtClean="0"/>
          </a:p>
          <a:p>
            <a:pPr eaLnBrk="1" hangingPunct="1">
              <a:lnSpc>
                <a:spcPct val="80000"/>
              </a:lnSpc>
              <a:buFont typeface="Wingdings" pitchFamily="2" charset="2"/>
              <a:buNone/>
            </a:pPr>
            <a:r>
              <a:rPr lang="en-US" sz="1600" dirty="0" smtClean="0"/>
              <a:t>					</a:t>
            </a:r>
          </a:p>
          <a:p>
            <a:pPr eaLnBrk="1" hangingPunct="1">
              <a:lnSpc>
                <a:spcPct val="80000"/>
              </a:lnSpc>
              <a:buFont typeface="Wingdings" pitchFamily="2" charset="2"/>
              <a:buNone/>
            </a:pPr>
            <a:r>
              <a:rPr lang="en-US" sz="1600" dirty="0" smtClean="0"/>
              <a:t>     if (basePrice() &gt; 1000)</a:t>
            </a:r>
          </a:p>
          <a:p>
            <a:pPr eaLnBrk="1" hangingPunct="1">
              <a:lnSpc>
                <a:spcPct val="80000"/>
              </a:lnSpc>
              <a:buFont typeface="Wingdings" pitchFamily="2" charset="2"/>
              <a:buNone/>
            </a:pPr>
            <a:r>
              <a:rPr lang="en-US" sz="1600" dirty="0" smtClean="0"/>
              <a:t>         return basePrice() * 0.95;</a:t>
            </a:r>
          </a:p>
          <a:p>
            <a:pPr eaLnBrk="1" hangingPunct="1">
              <a:lnSpc>
                <a:spcPct val="80000"/>
              </a:lnSpc>
              <a:buFont typeface="Wingdings" pitchFamily="2" charset="2"/>
              <a:buNone/>
            </a:pPr>
            <a:r>
              <a:rPr lang="en-US" sz="1600" dirty="0" smtClean="0"/>
              <a:t>     else</a:t>
            </a:r>
          </a:p>
          <a:p>
            <a:pPr eaLnBrk="1" hangingPunct="1">
              <a:lnSpc>
                <a:spcPct val="80000"/>
              </a:lnSpc>
              <a:buFont typeface="Wingdings" pitchFamily="2" charset="2"/>
              <a:buNone/>
            </a:pPr>
            <a:r>
              <a:rPr lang="en-US" sz="1600" dirty="0" smtClean="0"/>
              <a:t>         return basePrice() * 0.98;</a:t>
            </a:r>
          </a:p>
          <a:p>
            <a:pPr eaLnBrk="1" hangingPunct="1">
              <a:lnSpc>
                <a:spcPct val="80000"/>
              </a:lnSpc>
              <a:buFont typeface="Wingdings" pitchFamily="2" charset="2"/>
              <a:buNone/>
            </a:pPr>
            <a:r>
              <a:rPr lang="en-US" sz="1600" dirty="0" smtClean="0"/>
              <a:t>...</a:t>
            </a:r>
          </a:p>
          <a:p>
            <a:pPr eaLnBrk="1" hangingPunct="1">
              <a:lnSpc>
                <a:spcPct val="80000"/>
              </a:lnSpc>
              <a:buFont typeface="Wingdings" pitchFamily="2" charset="2"/>
              <a:buNone/>
            </a:pPr>
            <a:r>
              <a:rPr lang="en-US" sz="1600" dirty="0" smtClean="0"/>
              <a:t>   double basePrice() {</a:t>
            </a:r>
          </a:p>
          <a:p>
            <a:pPr eaLnBrk="1" hangingPunct="1">
              <a:lnSpc>
                <a:spcPct val="80000"/>
              </a:lnSpc>
              <a:buFont typeface="Wingdings" pitchFamily="2" charset="2"/>
              <a:buNone/>
            </a:pPr>
            <a:r>
              <a:rPr lang="en-US" sz="1600" dirty="0" smtClean="0"/>
              <a:t>       return _quantity * _itemPrice;</a:t>
            </a:r>
          </a:p>
          <a:p>
            <a:pPr eaLnBrk="1" hangingPunct="1">
              <a:lnSpc>
                <a:spcPct val="80000"/>
              </a:lnSpc>
              <a:buFont typeface="Wingdings" pitchFamily="2" charset="2"/>
              <a:buNone/>
            </a:pPr>
            <a:r>
              <a:rPr lang="en-US" sz="1600" dirty="0" smtClean="0"/>
              <a:t>   }</a:t>
            </a:r>
          </a:p>
          <a:p>
            <a:pPr eaLnBrk="1" hangingPunct="1">
              <a:lnSpc>
                <a:spcPct val="80000"/>
              </a:lnSpc>
              <a:buFont typeface="Wingdings" pitchFamily="2" charset="2"/>
              <a:buNone/>
            </a:pPr>
            <a:endParaRPr lang="en-US"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0" dur="500"/>
                                        <p:tgtEl>
                                          <p:spTgt spid="18435">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3" dur="500"/>
                                        <p:tgtEl>
                                          <p:spTgt spid="18435">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16" dur="500"/>
                                        <p:tgtEl>
                                          <p:spTgt spid="18435">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19" dur="500"/>
                                        <p:tgtEl>
                                          <p:spTgt spid="1843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24" dur="500"/>
                                        <p:tgtEl>
                                          <p:spTgt spid="18435">
                                            <p:txEl>
                                              <p:pRg st="8" end="8"/>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27" dur="500"/>
                                        <p:tgtEl>
                                          <p:spTgt spid="18435">
                                            <p:txEl>
                                              <p:pRg st="9" end="9"/>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435">
                                            <p:txEl>
                                              <p:pRg st="10" end="10"/>
                                            </p:txEl>
                                          </p:spTgt>
                                        </p:tgtEl>
                                        <p:attrNameLst>
                                          <p:attrName>style.visibility</p:attrName>
                                        </p:attrNameLst>
                                      </p:cBhvr>
                                      <p:to>
                                        <p:strVal val="visible"/>
                                      </p:to>
                                    </p:set>
                                    <p:animEffect transition="in" filter="blinds(horizontal)">
                                      <p:cBhvr>
                                        <p:cTn id="30" dur="500"/>
                                        <p:tgtEl>
                                          <p:spTgt spid="18435">
                                            <p:txEl>
                                              <p:pRg st="10" end="1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8435">
                                            <p:txEl>
                                              <p:pRg st="11" end="11"/>
                                            </p:txEl>
                                          </p:spTgt>
                                        </p:tgtEl>
                                        <p:attrNameLst>
                                          <p:attrName>style.visibility</p:attrName>
                                        </p:attrNameLst>
                                      </p:cBhvr>
                                      <p:to>
                                        <p:strVal val="visible"/>
                                      </p:to>
                                    </p:set>
                                    <p:animEffect transition="in" filter="blinds(horizontal)">
                                      <p:cBhvr>
                                        <p:cTn id="33" dur="500"/>
                                        <p:tgtEl>
                                          <p:spTgt spid="18435">
                                            <p:txEl>
                                              <p:pRg st="11" end="11"/>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8435">
                                            <p:txEl>
                                              <p:pRg st="12" end="12"/>
                                            </p:txEl>
                                          </p:spTgt>
                                        </p:tgtEl>
                                        <p:attrNameLst>
                                          <p:attrName>style.visibility</p:attrName>
                                        </p:attrNameLst>
                                      </p:cBhvr>
                                      <p:to>
                                        <p:strVal val="visible"/>
                                      </p:to>
                                    </p:set>
                                    <p:animEffect transition="in" filter="blinds(horizontal)">
                                      <p:cBhvr>
                                        <p:cTn id="36" dur="500"/>
                                        <p:tgtEl>
                                          <p:spTgt spid="18435">
                                            <p:txEl>
                                              <p:pRg st="12" end="12"/>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8435">
                                            <p:txEl>
                                              <p:pRg st="13" end="13"/>
                                            </p:txEl>
                                          </p:spTgt>
                                        </p:tgtEl>
                                        <p:attrNameLst>
                                          <p:attrName>style.visibility</p:attrName>
                                        </p:attrNameLst>
                                      </p:cBhvr>
                                      <p:to>
                                        <p:strVal val="visible"/>
                                      </p:to>
                                    </p:set>
                                    <p:animEffect transition="in" filter="blinds(horizontal)">
                                      <p:cBhvr>
                                        <p:cTn id="39" dur="500"/>
                                        <p:tgtEl>
                                          <p:spTgt spid="18435">
                                            <p:txEl>
                                              <p:pRg st="13" end="13"/>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8435">
                                            <p:txEl>
                                              <p:pRg st="14" end="14"/>
                                            </p:txEl>
                                          </p:spTgt>
                                        </p:tgtEl>
                                        <p:attrNameLst>
                                          <p:attrName>style.visibility</p:attrName>
                                        </p:attrNameLst>
                                      </p:cBhvr>
                                      <p:to>
                                        <p:strVal val="visible"/>
                                      </p:to>
                                    </p:set>
                                    <p:animEffect transition="in" filter="blinds(horizontal)">
                                      <p:cBhvr>
                                        <p:cTn id="42" dur="500"/>
                                        <p:tgtEl>
                                          <p:spTgt spid="18435">
                                            <p:txEl>
                                              <p:pRg st="14" end="14"/>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8435">
                                            <p:txEl>
                                              <p:pRg st="15" end="15"/>
                                            </p:txEl>
                                          </p:spTgt>
                                        </p:tgtEl>
                                        <p:attrNameLst>
                                          <p:attrName>style.visibility</p:attrName>
                                        </p:attrNameLst>
                                      </p:cBhvr>
                                      <p:to>
                                        <p:strVal val="visible"/>
                                      </p:to>
                                    </p:set>
                                    <p:animEffect transition="in" filter="blinds(horizontal)">
                                      <p:cBhvr>
                                        <p:cTn id="45" dur="500"/>
                                        <p:tgtEl>
                                          <p:spTgt spid="184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nchor="ctr"/>
          <a:lstStyle/>
          <a:p>
            <a:r>
              <a:rPr lang="en-US" dirty="0" smtClean="0"/>
              <a:t>Managing temps </a:t>
            </a:r>
            <a:br>
              <a:rPr lang="en-US" dirty="0" smtClean="0"/>
            </a:br>
            <a:r>
              <a:rPr lang="en-US" sz="3200" dirty="0" smtClean="0"/>
              <a:t>3. Introduce Explaining Variable</a:t>
            </a:r>
          </a:p>
        </p:txBody>
      </p:sp>
      <p:sp>
        <p:nvSpPr>
          <p:cNvPr id="20483" name="Rectangle 3"/>
          <p:cNvSpPr>
            <a:spLocks noGrp="1" noChangeArrowheads="1"/>
          </p:cNvSpPr>
          <p:nvPr>
            <p:ph idx="1"/>
          </p:nvPr>
        </p:nvSpPr>
        <p:spPr/>
        <p:txBody>
          <a:bodyPr lIns="90488" tIns="44450" rIns="90488" bIns="44450"/>
          <a:lstStyle/>
          <a:p>
            <a:pPr eaLnBrk="1" hangingPunct="1">
              <a:lnSpc>
                <a:spcPct val="80000"/>
              </a:lnSpc>
              <a:buFont typeface="Wingdings" pitchFamily="2" charset="2"/>
              <a:buNone/>
            </a:pPr>
            <a:r>
              <a:rPr lang="en-US" sz="1400" dirty="0" smtClean="0"/>
              <a:t>				</a:t>
            </a:r>
          </a:p>
          <a:p>
            <a:pPr eaLnBrk="1" hangingPunct="1">
              <a:lnSpc>
                <a:spcPct val="80000"/>
              </a:lnSpc>
              <a:buFont typeface="Wingdings" pitchFamily="2" charset="2"/>
              <a:buNone/>
            </a:pPr>
            <a:r>
              <a:rPr lang="en-US" sz="1400" dirty="0" smtClean="0"/>
              <a:t>if ( (platform.toUpperCase().indexOf("MAC") &gt; -1) &amp;&amp;</a:t>
            </a:r>
          </a:p>
          <a:p>
            <a:pPr eaLnBrk="1" hangingPunct="1">
              <a:lnSpc>
                <a:spcPct val="80000"/>
              </a:lnSpc>
              <a:buFont typeface="Wingdings" pitchFamily="2" charset="2"/>
              <a:buNone/>
            </a:pPr>
            <a:r>
              <a:rPr lang="en-US" sz="1400" dirty="0" smtClean="0"/>
              <a:t>      (browser.toUpperCase().indexOf("IE") &gt; -1) &amp;&amp;</a:t>
            </a:r>
          </a:p>
          <a:p>
            <a:pPr eaLnBrk="1" hangingPunct="1">
              <a:lnSpc>
                <a:spcPct val="80000"/>
              </a:lnSpc>
              <a:buFont typeface="Wingdings" pitchFamily="2" charset="2"/>
              <a:buNone/>
            </a:pPr>
            <a:r>
              <a:rPr lang="en-US" sz="1400" dirty="0" smtClean="0"/>
              <a:t>       wasInitialized() &amp;&amp; resize &gt; 0 )</a:t>
            </a:r>
          </a:p>
          <a:p>
            <a:pPr eaLnBrk="1" hangingPunct="1">
              <a:lnSpc>
                <a:spcPct val="80000"/>
              </a:lnSpc>
              <a:buFont typeface="Wingdings" pitchFamily="2" charset="2"/>
              <a:buNone/>
            </a:pPr>
            <a:r>
              <a:rPr lang="en-US" sz="1400" dirty="0" smtClean="0"/>
              <a:t> {</a:t>
            </a:r>
          </a:p>
          <a:p>
            <a:pPr eaLnBrk="1" hangingPunct="1">
              <a:lnSpc>
                <a:spcPct val="80000"/>
              </a:lnSpc>
              <a:buFont typeface="Wingdings" pitchFamily="2" charset="2"/>
              <a:buNone/>
            </a:pPr>
            <a:r>
              <a:rPr lang="en-US" sz="1400" dirty="0" smtClean="0"/>
              <a:t>      // do something</a:t>
            </a:r>
          </a:p>
          <a:p>
            <a:pPr eaLnBrk="1" hangingPunct="1">
              <a:lnSpc>
                <a:spcPct val="80000"/>
              </a:lnSpc>
              <a:buFont typeface="Wingdings" pitchFamily="2" charset="2"/>
              <a:buNone/>
            </a:pPr>
            <a:r>
              <a:rPr lang="en-US" sz="1400" dirty="0" smtClean="0"/>
              <a:t> }</a:t>
            </a:r>
          </a:p>
          <a:p>
            <a:pPr eaLnBrk="1" hangingPunct="1">
              <a:lnSpc>
                <a:spcPct val="80000"/>
              </a:lnSpc>
              <a:buFont typeface="Wingdings" pitchFamily="2" charset="2"/>
              <a:buNone/>
            </a:pPr>
            <a:endParaRPr lang="en-US" sz="1400" dirty="0" smtClean="0"/>
          </a:p>
          <a:p>
            <a:pPr>
              <a:lnSpc>
                <a:spcPct val="80000"/>
              </a:lnSpc>
              <a:buNone/>
            </a:pPr>
            <a:r>
              <a:rPr lang="en-US" sz="1400" dirty="0" smtClean="0"/>
              <a:t>	</a:t>
            </a:r>
          </a:p>
          <a:p>
            <a:pPr eaLnBrk="1" hangingPunct="1">
              <a:lnSpc>
                <a:spcPct val="80000"/>
              </a:lnSpc>
              <a:buFont typeface="Wingdings" pitchFamily="2" charset="2"/>
              <a:buNone/>
            </a:pPr>
            <a:r>
              <a:rPr lang="en-US" sz="1400" dirty="0" smtClean="0"/>
              <a:t> 		</a:t>
            </a:r>
          </a:p>
          <a:p>
            <a:pPr eaLnBrk="1" hangingPunct="1">
              <a:lnSpc>
                <a:spcPct val="80000"/>
              </a:lnSpc>
              <a:buFont typeface="Wingdings" pitchFamily="2" charset="2"/>
              <a:buNone/>
            </a:pPr>
            <a:r>
              <a:rPr lang="en-US" sz="1400" dirty="0" smtClean="0"/>
              <a:t>  final boolean isMacOs     = platform.toUpperCase().indexOf("MAC") &gt; -1;</a:t>
            </a:r>
          </a:p>
          <a:p>
            <a:pPr eaLnBrk="1" hangingPunct="1">
              <a:lnSpc>
                <a:spcPct val="80000"/>
              </a:lnSpc>
              <a:buFont typeface="Wingdings" pitchFamily="2" charset="2"/>
              <a:buNone/>
            </a:pPr>
            <a:r>
              <a:rPr lang="en-US" sz="1400" dirty="0" smtClean="0"/>
              <a:t>  final boolean isIEBrowser = browser.toUpperCase().indexOf("IE")  &gt; -1;</a:t>
            </a:r>
          </a:p>
          <a:p>
            <a:pPr eaLnBrk="1" hangingPunct="1">
              <a:lnSpc>
                <a:spcPct val="80000"/>
              </a:lnSpc>
              <a:buFont typeface="Wingdings" pitchFamily="2" charset="2"/>
              <a:buNone/>
            </a:pPr>
            <a:r>
              <a:rPr lang="en-US" sz="1400" dirty="0" smtClean="0"/>
              <a:t>  final boolean wasResized  = resize &gt; 0;</a:t>
            </a:r>
          </a:p>
          <a:p>
            <a:pPr eaLnBrk="1" hangingPunct="1">
              <a:lnSpc>
                <a:spcPct val="80000"/>
              </a:lnSpc>
              <a:buFont typeface="Wingdings" pitchFamily="2" charset="2"/>
              <a:buNone/>
            </a:pPr>
            <a:endParaRPr lang="en-US" sz="1400" dirty="0" smtClean="0"/>
          </a:p>
          <a:p>
            <a:pPr eaLnBrk="1" hangingPunct="1">
              <a:lnSpc>
                <a:spcPct val="80000"/>
              </a:lnSpc>
              <a:buFont typeface="Wingdings" pitchFamily="2" charset="2"/>
              <a:buNone/>
            </a:pPr>
            <a:r>
              <a:rPr lang="en-US" sz="1400" dirty="0" smtClean="0"/>
              <a:t>  if (isMacOs &amp;&amp; isIEBrowser &amp;&amp; wasInitialized() &amp;&amp; wasResized) {</a:t>
            </a:r>
          </a:p>
          <a:p>
            <a:pPr eaLnBrk="1" hangingPunct="1">
              <a:lnSpc>
                <a:spcPct val="80000"/>
              </a:lnSpc>
              <a:buFont typeface="Wingdings" pitchFamily="2" charset="2"/>
              <a:buNone/>
            </a:pPr>
            <a:r>
              <a:rPr lang="en-US" sz="1400" dirty="0" smtClean="0"/>
              <a:t>        // do something</a:t>
            </a:r>
          </a:p>
          <a:p>
            <a:pPr eaLnBrk="1" hangingPunct="1">
              <a:lnSpc>
                <a:spcPct val="80000"/>
              </a:lnSpc>
              <a:buFont typeface="Wingdings" pitchFamily="2" charset="2"/>
              <a:buNone/>
            </a:pPr>
            <a:r>
              <a:rPr lang="en-US" sz="1400" dirty="0" smtClean="0"/>
              <a:t>  }</a:t>
            </a:r>
          </a:p>
          <a:p>
            <a:pPr eaLnBrk="1" hangingPunct="1">
              <a:lnSpc>
                <a:spcPct val="80000"/>
              </a:lnSpc>
              <a:buFont typeface="Wingdings" pitchFamily="2" charset="2"/>
              <a:buNone/>
            </a:pPr>
            <a:r>
              <a:rPr lang="en-US" sz="1400"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0" dur="500"/>
                                        <p:tgtEl>
                                          <p:spTgt spid="2048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3" dur="500"/>
                                        <p:tgtEl>
                                          <p:spTgt spid="2048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6" dur="500"/>
                                        <p:tgtEl>
                                          <p:spTgt spid="2048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19" dur="500"/>
                                        <p:tgtEl>
                                          <p:spTgt spid="20483">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2" dur="500"/>
                                        <p:tgtEl>
                                          <p:spTgt spid="2048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27" dur="500"/>
                                        <p:tgtEl>
                                          <p:spTgt spid="2048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3">
                                            <p:txEl>
                                              <p:pRg st="10" end="10"/>
                                            </p:txEl>
                                          </p:spTgt>
                                        </p:tgtEl>
                                        <p:attrNameLst>
                                          <p:attrName>style.visibility</p:attrName>
                                        </p:attrNameLst>
                                      </p:cBhvr>
                                      <p:to>
                                        <p:strVal val="visible"/>
                                      </p:to>
                                    </p:set>
                                    <p:animEffect transition="in" filter="blinds(horizontal)">
                                      <p:cBhvr>
                                        <p:cTn id="32" dur="500"/>
                                        <p:tgtEl>
                                          <p:spTgt spid="20483">
                                            <p:txEl>
                                              <p:pRg st="10" end="10"/>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483">
                                            <p:txEl>
                                              <p:pRg st="11" end="11"/>
                                            </p:txEl>
                                          </p:spTgt>
                                        </p:tgtEl>
                                        <p:attrNameLst>
                                          <p:attrName>style.visibility</p:attrName>
                                        </p:attrNameLst>
                                      </p:cBhvr>
                                      <p:to>
                                        <p:strVal val="visible"/>
                                      </p:to>
                                    </p:set>
                                    <p:animEffect transition="in" filter="blinds(horizontal)">
                                      <p:cBhvr>
                                        <p:cTn id="35" dur="500"/>
                                        <p:tgtEl>
                                          <p:spTgt spid="20483">
                                            <p:txEl>
                                              <p:pRg st="11" end="11"/>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0483">
                                            <p:txEl>
                                              <p:pRg st="12" end="12"/>
                                            </p:txEl>
                                          </p:spTgt>
                                        </p:tgtEl>
                                        <p:attrNameLst>
                                          <p:attrName>style.visibility</p:attrName>
                                        </p:attrNameLst>
                                      </p:cBhvr>
                                      <p:to>
                                        <p:strVal val="visible"/>
                                      </p:to>
                                    </p:set>
                                    <p:animEffect transition="in" filter="blinds(horizontal)">
                                      <p:cBhvr>
                                        <p:cTn id="38" dur="500"/>
                                        <p:tgtEl>
                                          <p:spTgt spid="20483">
                                            <p:txEl>
                                              <p:pRg st="12" end="12"/>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0483">
                                            <p:txEl>
                                              <p:pRg st="14" end="14"/>
                                            </p:txEl>
                                          </p:spTgt>
                                        </p:tgtEl>
                                        <p:attrNameLst>
                                          <p:attrName>style.visibility</p:attrName>
                                        </p:attrNameLst>
                                      </p:cBhvr>
                                      <p:to>
                                        <p:strVal val="visible"/>
                                      </p:to>
                                    </p:set>
                                    <p:animEffect transition="in" filter="blinds(horizontal)">
                                      <p:cBhvr>
                                        <p:cTn id="41" dur="500"/>
                                        <p:tgtEl>
                                          <p:spTgt spid="20483">
                                            <p:txEl>
                                              <p:pRg st="14" end="14"/>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483">
                                            <p:txEl>
                                              <p:pRg st="15" end="15"/>
                                            </p:txEl>
                                          </p:spTgt>
                                        </p:tgtEl>
                                        <p:attrNameLst>
                                          <p:attrName>style.visibility</p:attrName>
                                        </p:attrNameLst>
                                      </p:cBhvr>
                                      <p:to>
                                        <p:strVal val="visible"/>
                                      </p:to>
                                    </p:set>
                                    <p:animEffect transition="in" filter="blinds(horizontal)">
                                      <p:cBhvr>
                                        <p:cTn id="44" dur="500"/>
                                        <p:tgtEl>
                                          <p:spTgt spid="20483">
                                            <p:txEl>
                                              <p:pRg st="15" end="15"/>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0483">
                                            <p:txEl>
                                              <p:pRg st="16" end="16"/>
                                            </p:txEl>
                                          </p:spTgt>
                                        </p:tgtEl>
                                        <p:attrNameLst>
                                          <p:attrName>style.visibility</p:attrName>
                                        </p:attrNameLst>
                                      </p:cBhvr>
                                      <p:to>
                                        <p:strVal val="visible"/>
                                      </p:to>
                                    </p:set>
                                    <p:animEffect transition="in" filter="blinds(horizontal)">
                                      <p:cBhvr>
                                        <p:cTn id="47" dur="500"/>
                                        <p:tgtEl>
                                          <p:spTgt spid="2048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nchor="ctr"/>
          <a:lstStyle/>
          <a:p>
            <a:pPr eaLnBrk="1" hangingPunct="1"/>
            <a:r>
              <a:rPr lang="en-US" dirty="0" smtClean="0"/>
              <a:t>Simplifying conditionals</a:t>
            </a:r>
            <a:br>
              <a:rPr lang="en-US" dirty="0" smtClean="0"/>
            </a:br>
            <a:r>
              <a:rPr lang="en-US" sz="3200" dirty="0" smtClean="0"/>
              <a:t>1. Decompose Conditional </a:t>
            </a:r>
          </a:p>
        </p:txBody>
      </p:sp>
      <p:sp>
        <p:nvSpPr>
          <p:cNvPr id="25603" name="Rectangle 3"/>
          <p:cNvSpPr>
            <a:spLocks noGrp="1" noChangeArrowheads="1"/>
          </p:cNvSpPr>
          <p:nvPr>
            <p:ph idx="1"/>
          </p:nvPr>
        </p:nvSpPr>
        <p:spPr/>
        <p:txBody>
          <a:bodyPr lIns="90488" tIns="44450" rIns="90488" bIns="44450"/>
          <a:lstStyle/>
          <a:p>
            <a:pPr eaLnBrk="1" hangingPunct="1">
              <a:lnSpc>
                <a:spcPct val="80000"/>
              </a:lnSpc>
              <a:buFont typeface="Wingdings" pitchFamily="2" charset="2"/>
              <a:buNone/>
            </a:pPr>
            <a:r>
              <a:rPr lang="en-US" sz="1900" dirty="0" smtClean="0"/>
              <a:t>			</a:t>
            </a:r>
          </a:p>
          <a:p>
            <a:pPr eaLnBrk="1" hangingPunct="1">
              <a:lnSpc>
                <a:spcPct val="80000"/>
              </a:lnSpc>
              <a:buFont typeface="Wingdings" pitchFamily="2" charset="2"/>
              <a:buNone/>
            </a:pPr>
            <a:r>
              <a:rPr lang="en-US" sz="1900" dirty="0" smtClean="0"/>
              <a:t>      if (date.before (SUMMER_START) || date.after(SUMMER_END))</a:t>
            </a:r>
          </a:p>
          <a:p>
            <a:pPr eaLnBrk="1" hangingPunct="1">
              <a:lnSpc>
                <a:spcPct val="80000"/>
              </a:lnSpc>
              <a:buFont typeface="Wingdings" pitchFamily="2" charset="2"/>
              <a:buNone/>
            </a:pPr>
            <a:r>
              <a:rPr lang="en-US" sz="1900" dirty="0" smtClean="0"/>
              <a:t>          charge = quantity * _winterRate + _winterServiceCharge;</a:t>
            </a:r>
          </a:p>
          <a:p>
            <a:pPr eaLnBrk="1" hangingPunct="1">
              <a:lnSpc>
                <a:spcPct val="80000"/>
              </a:lnSpc>
              <a:buFont typeface="Wingdings" pitchFamily="2" charset="2"/>
              <a:buNone/>
            </a:pPr>
            <a:r>
              <a:rPr lang="en-US" sz="1900" dirty="0" smtClean="0"/>
              <a:t>      else charge = quantity * _summerRate;</a:t>
            </a:r>
          </a:p>
          <a:p>
            <a:pPr eaLnBrk="1" hangingPunct="1">
              <a:lnSpc>
                <a:spcPct val="80000"/>
              </a:lnSpc>
              <a:buFont typeface="Wingdings" pitchFamily="2" charset="2"/>
              <a:buNone/>
            </a:pPr>
            <a:endParaRPr lang="en-US" sz="1900" dirty="0" smtClean="0"/>
          </a:p>
          <a:p>
            <a:pPr eaLnBrk="1" hangingPunct="1">
              <a:lnSpc>
                <a:spcPct val="80000"/>
              </a:lnSpc>
              <a:buFont typeface="Wingdings" pitchFamily="2" charset="2"/>
              <a:buNone/>
            </a:pPr>
            <a:endParaRPr lang="en-US" sz="1900" dirty="0" smtClean="0"/>
          </a:p>
          <a:p>
            <a:pPr eaLnBrk="1" hangingPunct="1">
              <a:lnSpc>
                <a:spcPct val="80000"/>
              </a:lnSpc>
              <a:buFont typeface="Wingdings" pitchFamily="2" charset="2"/>
              <a:buNone/>
            </a:pPr>
            <a:r>
              <a:rPr lang="en-US" sz="1900" dirty="0" smtClean="0"/>
              <a:t>				</a:t>
            </a:r>
          </a:p>
          <a:p>
            <a:pPr eaLnBrk="1" hangingPunct="1">
              <a:lnSpc>
                <a:spcPct val="80000"/>
              </a:lnSpc>
              <a:buFont typeface="Wingdings" pitchFamily="2" charset="2"/>
              <a:buNone/>
            </a:pPr>
            <a:r>
              <a:rPr lang="en-US" sz="1900" dirty="0" smtClean="0"/>
              <a:t>      if (notSummer(date))</a:t>
            </a:r>
          </a:p>
          <a:p>
            <a:pPr eaLnBrk="1" hangingPunct="1">
              <a:lnSpc>
                <a:spcPct val="80000"/>
              </a:lnSpc>
              <a:buFont typeface="Wingdings" pitchFamily="2" charset="2"/>
              <a:buNone/>
            </a:pPr>
            <a:r>
              <a:rPr lang="en-US" sz="1900" dirty="0" smtClean="0"/>
              <a:t>          charge = winterCharge(quantity);</a:t>
            </a:r>
          </a:p>
          <a:p>
            <a:pPr eaLnBrk="1" hangingPunct="1">
              <a:lnSpc>
                <a:spcPct val="80000"/>
              </a:lnSpc>
              <a:buFont typeface="Wingdings" pitchFamily="2" charset="2"/>
              <a:buNone/>
            </a:pPr>
            <a:r>
              <a:rPr lang="en-US" sz="1900" dirty="0" smtClean="0"/>
              <a:t>      else charge = summerCharge (quantity);</a:t>
            </a:r>
          </a:p>
          <a:p>
            <a:pPr eaLnBrk="1" hangingPunct="1">
              <a:lnSpc>
                <a:spcPct val="80000"/>
              </a:lnSpc>
              <a:buFont typeface="Wingdings" pitchFamily="2" charset="2"/>
              <a:buNone/>
            </a:pPr>
            <a:endParaRPr lang="en-US" sz="1900" dirty="0" smtClean="0"/>
          </a:p>
          <a:p>
            <a:pPr eaLnBrk="1" hangingPunct="1">
              <a:lnSpc>
                <a:spcPct val="80000"/>
              </a:lnSpc>
              <a:buFont typeface="Wingdings" pitchFamily="2" charset="2"/>
              <a:buNone/>
            </a:pPr>
            <a:endParaRPr lang="en-US" sz="19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0" dur="500"/>
                                        <p:tgtEl>
                                          <p:spTgt spid="2560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3" dur="500"/>
                                        <p:tgtEl>
                                          <p:spTgt spid="256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18" dur="500"/>
                                        <p:tgtEl>
                                          <p:spTgt spid="25603">
                                            <p:txEl>
                                              <p:pRg st="7" end="7"/>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21" dur="500"/>
                                        <p:tgtEl>
                                          <p:spTgt spid="25603">
                                            <p:txEl>
                                              <p:pRg st="8" end="8"/>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603">
                                            <p:txEl>
                                              <p:pRg st="9" end="9"/>
                                            </p:txEl>
                                          </p:spTgt>
                                        </p:tgtEl>
                                        <p:attrNameLst>
                                          <p:attrName>style.visibility</p:attrName>
                                        </p:attrNameLst>
                                      </p:cBhvr>
                                      <p:to>
                                        <p:strVal val="visible"/>
                                      </p:to>
                                    </p:set>
                                    <p:animEffect transition="in" filter="blinds(horizontal)">
                                      <p:cBhvr>
                                        <p:cTn id="24" dur="500"/>
                                        <p:tgtEl>
                                          <p:spTgt spid="25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488" tIns="44450" rIns="90488" bIns="44450" anchor="ctr"/>
          <a:lstStyle/>
          <a:p>
            <a:r>
              <a:rPr lang="en-US" dirty="0" smtClean="0"/>
              <a:t>Simplifying conditionals </a:t>
            </a:r>
            <a:br>
              <a:rPr lang="en-US" dirty="0" smtClean="0"/>
            </a:br>
            <a:r>
              <a:rPr lang="en-US" sz="3200" dirty="0" smtClean="0"/>
              <a:t>2. Consolidate Duplicate Fragments </a:t>
            </a:r>
          </a:p>
        </p:txBody>
      </p:sp>
      <p:sp>
        <p:nvSpPr>
          <p:cNvPr id="27651" name="Rectangle 3"/>
          <p:cNvSpPr>
            <a:spLocks noGrp="1" noChangeArrowheads="1"/>
          </p:cNvSpPr>
          <p:nvPr>
            <p:ph idx="1"/>
          </p:nvPr>
        </p:nvSpPr>
        <p:spPr/>
        <p:txBody>
          <a:bodyPr lIns="90488" tIns="44450" rIns="90488" bIns="44450"/>
          <a:lstStyle/>
          <a:p>
            <a:pPr eaLnBrk="1" hangingPunct="1">
              <a:lnSpc>
                <a:spcPct val="80000"/>
              </a:lnSpc>
              <a:buFont typeface="Wingdings" pitchFamily="2" charset="2"/>
              <a:buNone/>
            </a:pPr>
            <a:r>
              <a:rPr lang="en-US" sz="1500" dirty="0" smtClean="0"/>
              <a:t>			</a:t>
            </a:r>
          </a:p>
          <a:p>
            <a:pPr eaLnBrk="1" hangingPunct="1">
              <a:lnSpc>
                <a:spcPct val="80000"/>
              </a:lnSpc>
              <a:buFont typeface="Wingdings" pitchFamily="2" charset="2"/>
              <a:buNone/>
            </a:pPr>
            <a:r>
              <a:rPr lang="en-US" sz="1500" dirty="0" smtClean="0"/>
              <a:t>      if (isSpecialDeal()) {</a:t>
            </a:r>
          </a:p>
          <a:p>
            <a:pPr eaLnBrk="1" hangingPunct="1">
              <a:lnSpc>
                <a:spcPct val="80000"/>
              </a:lnSpc>
              <a:buFont typeface="Wingdings" pitchFamily="2" charset="2"/>
              <a:buNone/>
            </a:pPr>
            <a:r>
              <a:rPr lang="en-US" sz="1500" dirty="0" smtClean="0"/>
              <a:t>          total = price * 0.95;</a:t>
            </a:r>
          </a:p>
          <a:p>
            <a:pPr eaLnBrk="1" hangingPunct="1">
              <a:lnSpc>
                <a:spcPct val="80000"/>
              </a:lnSpc>
              <a:buFont typeface="Wingdings" pitchFamily="2" charset="2"/>
              <a:buNone/>
            </a:pPr>
            <a:r>
              <a:rPr lang="en-US" sz="1500" dirty="0" smtClean="0"/>
              <a:t>          send();</a:t>
            </a:r>
          </a:p>
          <a:p>
            <a:pPr eaLnBrk="1" hangingPunct="1">
              <a:lnSpc>
                <a:spcPct val="80000"/>
              </a:lnSpc>
              <a:buFont typeface="Wingdings" pitchFamily="2" charset="2"/>
              <a:buNone/>
            </a:pPr>
            <a:r>
              <a:rPr lang="en-US" sz="1500" dirty="0" smtClean="0"/>
              <a:t>      }</a:t>
            </a:r>
          </a:p>
          <a:p>
            <a:pPr eaLnBrk="1" hangingPunct="1">
              <a:lnSpc>
                <a:spcPct val="80000"/>
              </a:lnSpc>
              <a:buFont typeface="Wingdings" pitchFamily="2" charset="2"/>
              <a:buNone/>
            </a:pPr>
            <a:r>
              <a:rPr lang="en-US" sz="1500" dirty="0" smtClean="0"/>
              <a:t>      else {</a:t>
            </a:r>
          </a:p>
          <a:p>
            <a:pPr eaLnBrk="1" hangingPunct="1">
              <a:lnSpc>
                <a:spcPct val="80000"/>
              </a:lnSpc>
              <a:buFont typeface="Wingdings" pitchFamily="2" charset="2"/>
              <a:buNone/>
            </a:pPr>
            <a:r>
              <a:rPr lang="en-US" sz="1500" dirty="0" smtClean="0"/>
              <a:t>          total = price * 0.98;</a:t>
            </a:r>
          </a:p>
          <a:p>
            <a:pPr eaLnBrk="1" hangingPunct="1">
              <a:lnSpc>
                <a:spcPct val="80000"/>
              </a:lnSpc>
              <a:buFont typeface="Wingdings" pitchFamily="2" charset="2"/>
              <a:buNone/>
            </a:pPr>
            <a:r>
              <a:rPr lang="en-US" sz="1500" dirty="0" smtClean="0"/>
              <a:t>          send();</a:t>
            </a:r>
          </a:p>
          <a:p>
            <a:pPr eaLnBrk="1" hangingPunct="1">
              <a:lnSpc>
                <a:spcPct val="80000"/>
              </a:lnSpc>
              <a:buFont typeface="Wingdings" pitchFamily="2" charset="2"/>
              <a:buNone/>
            </a:pPr>
            <a:r>
              <a:rPr lang="en-US" sz="1500" dirty="0" smtClean="0"/>
              <a:t>      }</a:t>
            </a:r>
          </a:p>
          <a:p>
            <a:pPr eaLnBrk="1" hangingPunct="1">
              <a:lnSpc>
                <a:spcPct val="80000"/>
              </a:lnSpc>
              <a:buFont typeface="Wingdings" pitchFamily="2" charset="2"/>
              <a:buNone/>
            </a:pPr>
            <a:endParaRPr lang="en-US" sz="1500" dirty="0" smtClean="0"/>
          </a:p>
          <a:p>
            <a:pPr eaLnBrk="1" hangingPunct="1">
              <a:lnSpc>
                <a:spcPct val="80000"/>
              </a:lnSpc>
              <a:buFont typeface="Wingdings" pitchFamily="2" charset="2"/>
              <a:buNone/>
            </a:pPr>
            <a:r>
              <a:rPr lang="en-US" sz="1500" dirty="0" smtClean="0"/>
              <a:t>				</a:t>
            </a:r>
          </a:p>
          <a:p>
            <a:pPr eaLnBrk="1" hangingPunct="1">
              <a:lnSpc>
                <a:spcPct val="80000"/>
              </a:lnSpc>
              <a:buFont typeface="Wingdings" pitchFamily="2" charset="2"/>
              <a:buNone/>
            </a:pPr>
            <a:r>
              <a:rPr lang="en-US" sz="1500" dirty="0" smtClean="0"/>
              <a:t>      if (isSpecialDeal())</a:t>
            </a:r>
          </a:p>
          <a:p>
            <a:pPr eaLnBrk="1" hangingPunct="1">
              <a:lnSpc>
                <a:spcPct val="80000"/>
              </a:lnSpc>
              <a:buFont typeface="Wingdings" pitchFamily="2" charset="2"/>
              <a:buNone/>
            </a:pPr>
            <a:r>
              <a:rPr lang="en-US" sz="1500" dirty="0" smtClean="0"/>
              <a:t>          total = price * 0.95;</a:t>
            </a:r>
          </a:p>
          <a:p>
            <a:pPr eaLnBrk="1" hangingPunct="1">
              <a:lnSpc>
                <a:spcPct val="80000"/>
              </a:lnSpc>
              <a:buFont typeface="Wingdings" pitchFamily="2" charset="2"/>
              <a:buNone/>
            </a:pPr>
            <a:r>
              <a:rPr lang="en-US" sz="1500" dirty="0" smtClean="0"/>
              <a:t>      else</a:t>
            </a:r>
          </a:p>
          <a:p>
            <a:pPr eaLnBrk="1" hangingPunct="1">
              <a:lnSpc>
                <a:spcPct val="80000"/>
              </a:lnSpc>
              <a:buFont typeface="Wingdings" pitchFamily="2" charset="2"/>
              <a:buNone/>
            </a:pPr>
            <a:r>
              <a:rPr lang="en-US" sz="1500" dirty="0" smtClean="0"/>
              <a:t>          total = price * 0.98;</a:t>
            </a:r>
          </a:p>
          <a:p>
            <a:pPr eaLnBrk="1" hangingPunct="1">
              <a:lnSpc>
                <a:spcPct val="80000"/>
              </a:lnSpc>
              <a:buFont typeface="Wingdings" pitchFamily="2" charset="2"/>
              <a:buNone/>
            </a:pPr>
            <a:r>
              <a:rPr lang="en-US" sz="1500" dirty="0" smtClean="0"/>
              <a:t>      send();</a:t>
            </a:r>
          </a:p>
          <a:p>
            <a:pPr eaLnBrk="1" hangingPunct="1">
              <a:lnSpc>
                <a:spcPct val="80000"/>
              </a:lnSpc>
              <a:buFont typeface="Wingdings" pitchFamily="2" charset="2"/>
              <a:buNone/>
            </a:pPr>
            <a:endParaRPr lang="en-US" sz="1500" dirty="0" smtClean="0"/>
          </a:p>
          <a:p>
            <a:pPr eaLnBrk="1" hangingPunct="1">
              <a:lnSpc>
                <a:spcPct val="80000"/>
              </a:lnSpc>
              <a:buFont typeface="Wingdings" pitchFamily="2" charset="2"/>
              <a:buNone/>
            </a:pPr>
            <a:endParaRPr lang="en-US" sz="15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7" dur="500"/>
                                        <p:tgtEl>
                                          <p:spTgt spid="27651">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0" dur="500"/>
                                        <p:tgtEl>
                                          <p:spTgt spid="27651">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13" dur="500"/>
                                        <p:tgtEl>
                                          <p:spTgt spid="27651">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16" dur="500"/>
                                        <p:tgtEl>
                                          <p:spTgt spid="27651">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19" dur="500"/>
                                        <p:tgtEl>
                                          <p:spTgt spid="27651">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22" dur="500"/>
                                        <p:tgtEl>
                                          <p:spTgt spid="27651">
                                            <p:txEl>
                                              <p:pRg st="6" end="6"/>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25" dur="500"/>
                                        <p:tgtEl>
                                          <p:spTgt spid="27651">
                                            <p:txEl>
                                              <p:pRg st="7" end="7"/>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28" dur="500"/>
                                        <p:tgtEl>
                                          <p:spTgt spid="27651">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651">
                                            <p:txEl>
                                              <p:pRg st="11" end="11"/>
                                            </p:txEl>
                                          </p:spTgt>
                                        </p:tgtEl>
                                        <p:attrNameLst>
                                          <p:attrName>style.visibility</p:attrName>
                                        </p:attrNameLst>
                                      </p:cBhvr>
                                      <p:to>
                                        <p:strVal val="visible"/>
                                      </p:to>
                                    </p:set>
                                    <p:animEffect transition="in" filter="blinds(horizontal)">
                                      <p:cBhvr>
                                        <p:cTn id="33" dur="500"/>
                                        <p:tgtEl>
                                          <p:spTgt spid="27651">
                                            <p:txEl>
                                              <p:pRg st="11" end="11"/>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7651">
                                            <p:txEl>
                                              <p:pRg st="12" end="12"/>
                                            </p:txEl>
                                          </p:spTgt>
                                        </p:tgtEl>
                                        <p:attrNameLst>
                                          <p:attrName>style.visibility</p:attrName>
                                        </p:attrNameLst>
                                      </p:cBhvr>
                                      <p:to>
                                        <p:strVal val="visible"/>
                                      </p:to>
                                    </p:set>
                                    <p:animEffect transition="in" filter="blinds(horizontal)">
                                      <p:cBhvr>
                                        <p:cTn id="36" dur="500"/>
                                        <p:tgtEl>
                                          <p:spTgt spid="27651">
                                            <p:txEl>
                                              <p:pRg st="12" end="12"/>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7651">
                                            <p:txEl>
                                              <p:pRg st="13" end="13"/>
                                            </p:txEl>
                                          </p:spTgt>
                                        </p:tgtEl>
                                        <p:attrNameLst>
                                          <p:attrName>style.visibility</p:attrName>
                                        </p:attrNameLst>
                                      </p:cBhvr>
                                      <p:to>
                                        <p:strVal val="visible"/>
                                      </p:to>
                                    </p:set>
                                    <p:animEffect transition="in" filter="blinds(horizontal)">
                                      <p:cBhvr>
                                        <p:cTn id="39" dur="500"/>
                                        <p:tgtEl>
                                          <p:spTgt spid="27651">
                                            <p:txEl>
                                              <p:pRg st="13" end="13"/>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7651">
                                            <p:txEl>
                                              <p:pRg st="14" end="14"/>
                                            </p:txEl>
                                          </p:spTgt>
                                        </p:tgtEl>
                                        <p:attrNameLst>
                                          <p:attrName>style.visibility</p:attrName>
                                        </p:attrNameLst>
                                      </p:cBhvr>
                                      <p:to>
                                        <p:strVal val="visible"/>
                                      </p:to>
                                    </p:set>
                                    <p:animEffect transition="in" filter="blinds(horizontal)">
                                      <p:cBhvr>
                                        <p:cTn id="42" dur="500"/>
                                        <p:tgtEl>
                                          <p:spTgt spid="27651">
                                            <p:txEl>
                                              <p:pRg st="14" end="14"/>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7651">
                                            <p:txEl>
                                              <p:pRg st="15" end="15"/>
                                            </p:txEl>
                                          </p:spTgt>
                                        </p:tgtEl>
                                        <p:attrNameLst>
                                          <p:attrName>style.visibility</p:attrName>
                                        </p:attrNameLst>
                                      </p:cBhvr>
                                      <p:to>
                                        <p:strVal val="visible"/>
                                      </p:to>
                                    </p:set>
                                    <p:animEffect transition="in" filter="blinds(horizontal)">
                                      <p:cBhvr>
                                        <p:cTn id="45" dur="500"/>
                                        <p:tgtEl>
                                          <p:spTgt spid="2765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nchor="ctr"/>
          <a:lstStyle/>
          <a:p>
            <a:r>
              <a:rPr lang="en-US" dirty="0" smtClean="0"/>
              <a:t>Simplifying conditionals </a:t>
            </a:r>
            <a:br>
              <a:rPr lang="en-US" dirty="0" smtClean="0"/>
            </a:br>
            <a:r>
              <a:rPr lang="en-US" sz="3200" dirty="0" smtClean="0"/>
              <a:t>3. Consolidate Conditional Expression</a:t>
            </a:r>
          </a:p>
        </p:txBody>
      </p:sp>
      <p:sp>
        <p:nvSpPr>
          <p:cNvPr id="26627" name="Rectangle 3"/>
          <p:cNvSpPr>
            <a:spLocks noGrp="1" noChangeArrowheads="1"/>
          </p:cNvSpPr>
          <p:nvPr>
            <p:ph idx="1"/>
          </p:nvPr>
        </p:nvSpPr>
        <p:spPr/>
        <p:txBody>
          <a:bodyPr lIns="90488" tIns="44450" rIns="90488" bIns="44450"/>
          <a:lstStyle/>
          <a:p>
            <a:pPr eaLnBrk="1" hangingPunct="1">
              <a:lnSpc>
                <a:spcPct val="80000"/>
              </a:lnSpc>
              <a:buNone/>
            </a:pPr>
            <a:r>
              <a:rPr lang="en-US" sz="1900" dirty="0" smtClean="0"/>
              <a:t>			</a:t>
            </a:r>
          </a:p>
          <a:p>
            <a:pPr eaLnBrk="1" hangingPunct="1">
              <a:lnSpc>
                <a:spcPct val="80000"/>
              </a:lnSpc>
              <a:buFont typeface="Wingdings" pitchFamily="2" charset="2"/>
              <a:buNone/>
            </a:pPr>
            <a:r>
              <a:rPr lang="en-US" sz="1900" dirty="0" smtClean="0"/>
              <a:t>   double disabilityAmount() {</a:t>
            </a:r>
          </a:p>
          <a:p>
            <a:pPr eaLnBrk="1" hangingPunct="1">
              <a:lnSpc>
                <a:spcPct val="80000"/>
              </a:lnSpc>
              <a:buFont typeface="Wingdings" pitchFamily="2" charset="2"/>
              <a:buNone/>
            </a:pPr>
            <a:r>
              <a:rPr lang="en-US" sz="1900" dirty="0" smtClean="0"/>
              <a:t>       if (_seniority &lt; 2) return 0;</a:t>
            </a:r>
          </a:p>
          <a:p>
            <a:pPr eaLnBrk="1" hangingPunct="1">
              <a:lnSpc>
                <a:spcPct val="80000"/>
              </a:lnSpc>
              <a:buFont typeface="Wingdings" pitchFamily="2" charset="2"/>
              <a:buNone/>
            </a:pPr>
            <a:r>
              <a:rPr lang="en-US" sz="1900" dirty="0" smtClean="0"/>
              <a:t>       if (_monthsDisabled &gt; 12) return 0;</a:t>
            </a:r>
          </a:p>
          <a:p>
            <a:pPr eaLnBrk="1" hangingPunct="1">
              <a:lnSpc>
                <a:spcPct val="80000"/>
              </a:lnSpc>
              <a:buFont typeface="Wingdings" pitchFamily="2" charset="2"/>
              <a:buNone/>
            </a:pPr>
            <a:r>
              <a:rPr lang="en-US" sz="1900" dirty="0" smtClean="0"/>
              <a:t>       if (_isPartTime) return 0;</a:t>
            </a:r>
          </a:p>
          <a:p>
            <a:pPr eaLnBrk="1" hangingPunct="1">
              <a:lnSpc>
                <a:spcPct val="80000"/>
              </a:lnSpc>
              <a:buFont typeface="Wingdings" pitchFamily="2" charset="2"/>
              <a:buNone/>
            </a:pPr>
            <a:r>
              <a:rPr lang="en-US" sz="1900" dirty="0" smtClean="0"/>
              <a:t>       // compute the disability amount</a:t>
            </a:r>
          </a:p>
          <a:p>
            <a:pPr eaLnBrk="1" hangingPunct="1">
              <a:lnSpc>
                <a:spcPct val="80000"/>
              </a:lnSpc>
              <a:buFont typeface="Wingdings" pitchFamily="2" charset="2"/>
              <a:buNone/>
            </a:pPr>
            <a:endParaRPr lang="en-US" sz="1900" dirty="0" smtClean="0"/>
          </a:p>
          <a:p>
            <a:pPr>
              <a:lnSpc>
                <a:spcPct val="80000"/>
              </a:lnSpc>
              <a:buNone/>
            </a:pPr>
            <a:r>
              <a:rPr lang="en-US" sz="1900" dirty="0" smtClean="0"/>
              <a:t>				</a:t>
            </a:r>
          </a:p>
          <a:p>
            <a:pPr eaLnBrk="1" hangingPunct="1">
              <a:lnSpc>
                <a:spcPct val="80000"/>
              </a:lnSpc>
              <a:buFont typeface="Wingdings" pitchFamily="2" charset="2"/>
              <a:buNone/>
            </a:pPr>
            <a:r>
              <a:rPr lang="en-US" sz="1900" dirty="0" smtClean="0"/>
              <a:t>   double disabilityAmount() {</a:t>
            </a:r>
          </a:p>
          <a:p>
            <a:pPr eaLnBrk="1" hangingPunct="1">
              <a:lnSpc>
                <a:spcPct val="80000"/>
              </a:lnSpc>
              <a:buFont typeface="Wingdings" pitchFamily="2" charset="2"/>
              <a:buNone/>
            </a:pPr>
            <a:r>
              <a:rPr lang="en-US" sz="1900" dirty="0" smtClean="0"/>
              <a:t>       if (isNotEligableForDisability()) return 0;</a:t>
            </a:r>
          </a:p>
          <a:p>
            <a:pPr eaLnBrk="1" hangingPunct="1">
              <a:lnSpc>
                <a:spcPct val="80000"/>
              </a:lnSpc>
              <a:buFont typeface="Wingdings" pitchFamily="2" charset="2"/>
              <a:buNone/>
            </a:pPr>
            <a:r>
              <a:rPr lang="en-US" sz="1900" dirty="0" smtClean="0"/>
              <a:t>       // compute the disability amount</a:t>
            </a:r>
          </a:p>
          <a:p>
            <a:pPr eaLnBrk="1" hangingPunct="1">
              <a:lnSpc>
                <a:spcPct val="80000"/>
              </a:lnSpc>
              <a:buFont typeface="Wingdings" pitchFamily="2" charset="2"/>
              <a:buNone/>
            </a:pPr>
            <a:endParaRPr lang="en-US" sz="1900" dirty="0" smtClean="0"/>
          </a:p>
          <a:p>
            <a:pPr eaLnBrk="1" hangingPunct="1">
              <a:lnSpc>
                <a:spcPct val="80000"/>
              </a:lnSpc>
              <a:buFont typeface="Wingdings" pitchFamily="2" charset="2"/>
              <a:buNone/>
            </a:pPr>
            <a:endParaRPr lang="en-US" sz="19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0" dur="500"/>
                                        <p:tgtEl>
                                          <p:spTgt spid="26627">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3" dur="500"/>
                                        <p:tgtEl>
                                          <p:spTgt spid="26627">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6" dur="500"/>
                                        <p:tgtEl>
                                          <p:spTgt spid="26627">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19" dur="500"/>
                                        <p:tgtEl>
                                          <p:spTgt spid="2662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24" dur="500"/>
                                        <p:tgtEl>
                                          <p:spTgt spid="26627">
                                            <p:txEl>
                                              <p:pRg st="8" end="8"/>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27" dur="500"/>
                                        <p:tgtEl>
                                          <p:spTgt spid="26627">
                                            <p:txEl>
                                              <p:pRg st="9" end="9"/>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627">
                                            <p:txEl>
                                              <p:pRg st="10" end="10"/>
                                            </p:txEl>
                                          </p:spTgt>
                                        </p:tgtEl>
                                        <p:attrNameLst>
                                          <p:attrName>style.visibility</p:attrName>
                                        </p:attrNameLst>
                                      </p:cBhvr>
                                      <p:to>
                                        <p:strVal val="visible"/>
                                      </p:to>
                                    </p:set>
                                    <p:animEffect transition="in" filter="blinds(horizontal)">
                                      <p:cBhvr>
                                        <p:cTn id="30" dur="500"/>
                                        <p:tgtEl>
                                          <p:spTgt spid="266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Features between objects</a:t>
            </a:r>
            <a:endParaRPr lang="en-US" dirty="0"/>
          </a:p>
        </p:txBody>
      </p:sp>
      <p:sp>
        <p:nvSpPr>
          <p:cNvPr id="3" name="Content Placeholder 2"/>
          <p:cNvSpPr>
            <a:spLocks noGrp="1"/>
          </p:cNvSpPr>
          <p:nvPr>
            <p:ph idx="1"/>
          </p:nvPr>
        </p:nvSpPr>
        <p:spPr/>
        <p:txBody>
          <a:bodyPr/>
          <a:lstStyle/>
          <a:p>
            <a:r>
              <a:rPr lang="en-US" dirty="0" smtClean="0"/>
              <a:t>Replace Method with Method Object</a:t>
            </a:r>
          </a:p>
          <a:p>
            <a:r>
              <a:rPr lang="en-US" dirty="0" smtClean="0"/>
              <a:t>Extract/Inline Class</a:t>
            </a:r>
          </a:p>
          <a:p>
            <a:pPr>
              <a:lnSpc>
                <a:spcPct val="90000"/>
              </a:lnSpc>
            </a:pPr>
            <a:r>
              <a:rPr lang="en-US" dirty="0" smtClean="0"/>
              <a:t>Pull Up/Down Field/Method</a:t>
            </a:r>
          </a:p>
          <a:p>
            <a:pPr>
              <a:lnSpc>
                <a:spcPct val="90000"/>
              </a:lnSpc>
            </a:pPr>
            <a:r>
              <a:rPr lang="en-US" dirty="0" smtClean="0"/>
              <a:t>Extract Subclass/ Superclass/Interface</a:t>
            </a:r>
          </a:p>
          <a:p>
            <a:pPr>
              <a:lnSpc>
                <a:spcPct val="90000"/>
              </a:lnSpc>
            </a:pPr>
            <a:r>
              <a:rPr lang="en-US" dirty="0" smtClean="0"/>
              <a:t>Collapse Hierarchy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457200" y="1447800"/>
            <a:ext cx="8229600" cy="4953000"/>
          </a:xfrm>
        </p:spPr>
        <p:txBody>
          <a:bodyPr/>
          <a:lstStyle/>
          <a:p>
            <a:r>
              <a:rPr lang="en-US" dirty="0" smtClean="0"/>
              <a:t>Less code </a:t>
            </a:r>
          </a:p>
          <a:p>
            <a:pPr lvl="1"/>
            <a:r>
              <a:rPr lang="en-US" dirty="0" smtClean="0"/>
              <a:t>less bugs</a:t>
            </a:r>
          </a:p>
          <a:p>
            <a:r>
              <a:rPr lang="en-US" dirty="0" smtClean="0"/>
              <a:t>Readable business logic </a:t>
            </a:r>
          </a:p>
          <a:p>
            <a:pPr lvl="1"/>
            <a:r>
              <a:rPr lang="en-US" dirty="0" smtClean="0"/>
              <a:t>better business domain understanding</a:t>
            </a:r>
          </a:p>
          <a:p>
            <a:r>
              <a:rPr lang="en-US" dirty="0" smtClean="0"/>
              <a:t>Self explaining code</a:t>
            </a:r>
          </a:p>
          <a:p>
            <a:pPr lvl="1"/>
            <a:r>
              <a:rPr lang="en-US" dirty="0" smtClean="0"/>
              <a:t>Less documentation and faster changes</a:t>
            </a:r>
          </a:p>
          <a:p>
            <a:r>
              <a:rPr lang="en-US" dirty="0" smtClean="0"/>
              <a:t>Better design </a:t>
            </a:r>
          </a:p>
          <a:p>
            <a:pPr lvl="1"/>
            <a:r>
              <a:rPr lang="en-US" dirty="0" smtClean="0"/>
              <a:t>Higher encapsulation and reusability</a:t>
            </a:r>
          </a:p>
          <a:p>
            <a:pPr lvl="1"/>
            <a:r>
              <a:rPr lang="en-US" dirty="0" smtClean="0"/>
              <a:t>Cleaner concepts and structure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2008</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Soprex</a:t>
            </a:r>
            <a:endParaRPr lang="sr-Latn-CS" dirty="0"/>
          </a:p>
        </p:txBody>
      </p:sp>
      <p:sp>
        <p:nvSpPr>
          <p:cNvPr id="3" name="Content Placeholder 2"/>
          <p:cNvSpPr>
            <a:spLocks noGrp="1"/>
          </p:cNvSpPr>
          <p:nvPr>
            <p:ph idx="1"/>
          </p:nvPr>
        </p:nvSpPr>
        <p:spPr/>
        <p:txBody>
          <a:bodyPr/>
          <a:lstStyle/>
          <a:p>
            <a:r>
              <a:rPr lang="en-US" dirty="0" smtClean="0"/>
              <a:t>SkfOffice2</a:t>
            </a:r>
          </a:p>
          <a:p>
            <a:r>
              <a:rPr lang="en-US" dirty="0" smtClean="0"/>
              <a:t>SkfOffice3</a:t>
            </a:r>
          </a:p>
          <a:p>
            <a:r>
              <a:rPr lang="en-US" dirty="0" smtClean="0"/>
              <a:t>Big5</a:t>
            </a:r>
          </a:p>
          <a:p>
            <a:r>
              <a:rPr lang="en-US" dirty="0" smtClean="0"/>
              <a:t>Quality oriented</a:t>
            </a:r>
          </a:p>
          <a:p>
            <a:r>
              <a:rPr lang="en-US" dirty="0" smtClean="0"/>
              <a:t>We are hiring… </a:t>
            </a:r>
          </a:p>
          <a:p>
            <a:endParaRPr lang="sr-Latn-CS" dirty="0"/>
          </a:p>
        </p:txBody>
      </p:sp>
      <p:pic>
        <p:nvPicPr>
          <p:cNvPr id="4" name="Picture 3" descr="soprex_logo.jpg"/>
          <p:cNvPicPr>
            <a:picLocks noChangeAspect="1"/>
          </p:cNvPicPr>
          <p:nvPr/>
        </p:nvPicPr>
        <p:blipFill>
          <a:blip r:embed="rId3" cstate="print"/>
          <a:stretch>
            <a:fillRect/>
          </a:stretch>
        </p:blipFill>
        <p:spPr>
          <a:xfrm>
            <a:off x="5638800" y="5486400"/>
            <a:ext cx="3048000" cy="6286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lIns="90488" tIns="44450" rIns="90488" bIns="44450" anchor="ctr"/>
          <a:lstStyle/>
          <a:p>
            <a:pPr eaLnBrk="1" hangingPunct="1"/>
            <a:r>
              <a:rPr lang="en-US" dirty="0" smtClean="0"/>
              <a:t>Need for refactoring </a:t>
            </a:r>
          </a:p>
        </p:txBody>
      </p:sp>
      <p:sp>
        <p:nvSpPr>
          <p:cNvPr id="10243" name="Rectangle 3"/>
          <p:cNvSpPr>
            <a:spLocks noGrp="1" noChangeArrowheads="1"/>
          </p:cNvSpPr>
          <p:nvPr>
            <p:ph idx="1"/>
          </p:nvPr>
        </p:nvSpPr>
        <p:spPr/>
        <p:txBody>
          <a:bodyPr lIns="90488" tIns="44450" rIns="90488" bIns="44450"/>
          <a:lstStyle/>
          <a:p>
            <a:pPr>
              <a:lnSpc>
                <a:spcPct val="80000"/>
              </a:lnSpc>
            </a:pPr>
            <a:r>
              <a:rPr lang="en-US" sz="2500" dirty="0" smtClean="0"/>
              <a:t>Why change something that works?</a:t>
            </a:r>
            <a:endParaRPr lang="en-US" sz="2500" i="1" dirty="0" smtClean="0"/>
          </a:p>
          <a:p>
            <a:pPr lvl="1">
              <a:lnSpc>
                <a:spcPct val="80000"/>
              </a:lnSpc>
            </a:pPr>
            <a:r>
              <a:rPr lang="en-US" sz="2100" i="1" dirty="0" smtClean="0"/>
              <a:t>We want programs that are </a:t>
            </a:r>
            <a:r>
              <a:rPr lang="en-US" sz="2100" b="1" i="1" dirty="0" smtClean="0"/>
              <a:t>easy to read</a:t>
            </a:r>
            <a:r>
              <a:rPr lang="en-US" sz="2100" i="1" dirty="0" smtClean="0"/>
              <a:t>, that have all logic specified in one and only </a:t>
            </a:r>
            <a:r>
              <a:rPr lang="en-US" sz="2100" b="1" i="1" dirty="0" smtClean="0"/>
              <a:t>one place</a:t>
            </a:r>
            <a:r>
              <a:rPr lang="en-US" sz="2100" i="1" dirty="0" smtClean="0"/>
              <a:t>, that do not allow changes to endanger existing behavior, and that allow conditional logic to be </a:t>
            </a:r>
            <a:r>
              <a:rPr lang="en-US" sz="2100" b="1" i="1" dirty="0" smtClean="0"/>
              <a:t>expressed as simply as possible</a:t>
            </a:r>
            <a:r>
              <a:rPr lang="en-US" sz="2100" dirty="0" smtClean="0"/>
              <a:t>.  --Kent Beck</a:t>
            </a:r>
          </a:p>
          <a:p>
            <a:pPr>
              <a:lnSpc>
                <a:spcPct val="80000"/>
              </a:lnSpc>
            </a:pPr>
            <a:r>
              <a:rPr lang="en-US" sz="2500" dirty="0" smtClean="0"/>
              <a:t>Micro design - clear API and logical structures</a:t>
            </a:r>
          </a:p>
          <a:p>
            <a:pPr eaLnBrk="1" hangingPunct="1">
              <a:lnSpc>
                <a:spcPct val="80000"/>
              </a:lnSpc>
            </a:pPr>
            <a:r>
              <a:rPr lang="en-US" sz="2500" dirty="0" smtClean="0"/>
              <a:t>Code evolution - Embracing change</a:t>
            </a:r>
          </a:p>
          <a:p>
            <a:pPr eaLnBrk="1" hangingPunct="1">
              <a:lnSpc>
                <a:spcPct val="80000"/>
              </a:lnSpc>
            </a:pPr>
            <a:r>
              <a:rPr lang="en-US" sz="2500" dirty="0" smtClean="0"/>
              <a:t>Avoiding coding horror by managing complexity</a:t>
            </a:r>
          </a:p>
          <a:p>
            <a:pPr eaLnBrk="1" hangingPunct="1">
              <a:lnSpc>
                <a:spcPct val="80000"/>
              </a:lnSpc>
            </a:pPr>
            <a:r>
              <a:rPr lang="en-US" sz="2500" dirty="0" smtClean="0"/>
              <a:t>Agile methods (XP, TDD, Scrum)</a:t>
            </a:r>
          </a:p>
          <a:p>
            <a:pPr eaLnBrk="1" hangingPunct="1">
              <a:lnSpc>
                <a:spcPct val="80000"/>
              </a:lnSpc>
            </a:pPr>
            <a:endParaRPr lang="en-US" sz="2500" dirty="0" smtClean="0"/>
          </a:p>
          <a:p>
            <a:pPr eaLnBrk="1" hangingPunct="1">
              <a:lnSpc>
                <a:spcPct val="80000"/>
              </a:lnSpc>
            </a:pPr>
            <a:endParaRPr lang="en-US" sz="25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5" dur="500"/>
                                        <p:tgtEl>
                                          <p:spTgt spid="102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0" dur="500"/>
                                        <p:tgtEl>
                                          <p:spTgt spid="102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5" dur="500"/>
                                        <p:tgtEl>
                                          <p:spTgt spid="1024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30"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lIns="90488" tIns="44450" rIns="90488" bIns="44450" anchor="ctr"/>
          <a:lstStyle/>
          <a:p>
            <a:pPr eaLnBrk="1" hangingPunct="1"/>
            <a:r>
              <a:rPr lang="en-US" dirty="0" smtClean="0"/>
              <a:t>When Should You Refactor?</a:t>
            </a:r>
          </a:p>
        </p:txBody>
      </p:sp>
      <p:sp>
        <p:nvSpPr>
          <p:cNvPr id="34819" name="Rectangle 3"/>
          <p:cNvSpPr>
            <a:spLocks noGrp="1" noChangeArrowheads="1"/>
          </p:cNvSpPr>
          <p:nvPr>
            <p:ph idx="1"/>
          </p:nvPr>
        </p:nvSpPr>
        <p:spPr/>
        <p:txBody>
          <a:bodyPr lIns="90488" tIns="44450" rIns="90488" bIns="44450"/>
          <a:lstStyle/>
          <a:p>
            <a:pPr marL="342900" lvl="1" indent="-342900">
              <a:lnSpc>
                <a:spcPct val="80000"/>
              </a:lnSpc>
              <a:buFont typeface="Arial" charset="0"/>
              <a:buChar char="•"/>
            </a:pPr>
            <a:r>
              <a:rPr lang="en-US" sz="2200" i="1" dirty="0" smtClean="0"/>
              <a:t>Not having enough time usually is a sign that you need to do some refactoring.</a:t>
            </a:r>
            <a:r>
              <a:rPr lang="en-US" sz="2200" dirty="0" smtClean="0"/>
              <a:t> – Martin Fowler</a:t>
            </a:r>
          </a:p>
          <a:p>
            <a:pPr eaLnBrk="1" hangingPunct="1">
              <a:lnSpc>
                <a:spcPct val="80000"/>
              </a:lnSpc>
            </a:pPr>
            <a:endParaRPr lang="en-US" sz="3600" dirty="0" smtClean="0"/>
          </a:p>
          <a:p>
            <a:pPr eaLnBrk="1" hangingPunct="1">
              <a:lnSpc>
                <a:spcPct val="80000"/>
              </a:lnSpc>
            </a:pPr>
            <a:r>
              <a:rPr lang="en-US" sz="3600" dirty="0" smtClean="0"/>
              <a:t>Refactor all the time in little steps</a:t>
            </a:r>
          </a:p>
          <a:p>
            <a:pPr eaLnBrk="1" hangingPunct="1">
              <a:lnSpc>
                <a:spcPct val="80000"/>
              </a:lnSpc>
            </a:pPr>
            <a:r>
              <a:rPr lang="en-US" sz="3600" dirty="0" smtClean="0"/>
              <a:t>Refactor when you:</a:t>
            </a:r>
          </a:p>
          <a:p>
            <a:pPr lvl="1">
              <a:lnSpc>
                <a:spcPct val="80000"/>
              </a:lnSpc>
            </a:pPr>
            <a:r>
              <a:rPr lang="en-US" dirty="0" smtClean="0"/>
              <a:t>add function</a:t>
            </a:r>
          </a:p>
          <a:p>
            <a:pPr lvl="1">
              <a:lnSpc>
                <a:spcPct val="80000"/>
              </a:lnSpc>
            </a:pPr>
            <a:r>
              <a:rPr lang="en-US" dirty="0" smtClean="0"/>
              <a:t>fix a bug </a:t>
            </a:r>
          </a:p>
          <a:p>
            <a:pPr lvl="1">
              <a:lnSpc>
                <a:spcPct val="80000"/>
              </a:lnSpc>
            </a:pPr>
            <a:r>
              <a:rPr lang="en-US" dirty="0" smtClean="0"/>
              <a:t>do a code review</a:t>
            </a:r>
          </a:p>
          <a:p>
            <a:pPr eaLnBrk="1" hangingPunct="1">
              <a:lnSpc>
                <a:spcPct val="80000"/>
              </a:lnSpc>
            </a:pPr>
            <a:r>
              <a:rPr lang="en-US" sz="3600" dirty="0" smtClean="0"/>
              <a:t>Refactoring and Unit Tests?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2" dur="500"/>
                                        <p:tgtEl>
                                          <p:spTgt spid="348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7" dur="500"/>
                                        <p:tgtEl>
                                          <p:spTgt spid="34819">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0" dur="500"/>
                                        <p:tgtEl>
                                          <p:spTgt spid="34819">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23" dur="500"/>
                                        <p:tgtEl>
                                          <p:spTgt spid="34819">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4819">
                                            <p:txEl>
                                              <p:pRg st="6" end="6"/>
                                            </p:txEl>
                                          </p:spTgt>
                                        </p:tgtEl>
                                        <p:attrNameLst>
                                          <p:attrName>style.visibility</p:attrName>
                                        </p:attrNameLst>
                                      </p:cBhvr>
                                      <p:to>
                                        <p:strVal val="visible"/>
                                      </p:to>
                                    </p:set>
                                    <p:animEffect transition="in" filter="blinds(horizontal)">
                                      <p:cBhvr>
                                        <p:cTn id="26" dur="500"/>
                                        <p:tgtEl>
                                          <p:spTgt spid="3481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4819">
                                            <p:txEl>
                                              <p:pRg st="7" end="7"/>
                                            </p:txEl>
                                          </p:spTgt>
                                        </p:tgtEl>
                                        <p:attrNameLst>
                                          <p:attrName>style.visibility</p:attrName>
                                        </p:attrNameLst>
                                      </p:cBhvr>
                                      <p:to>
                                        <p:strVal val="visible"/>
                                      </p:to>
                                    </p:set>
                                    <p:animEffect transition="in" filter="blinds(horizontal)">
                                      <p:cBhvr>
                                        <p:cTn id="31"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0488" tIns="44450" rIns="90488" bIns="44450" anchor="ctr"/>
          <a:lstStyle/>
          <a:p>
            <a:pPr eaLnBrk="1" hangingPunct="1"/>
            <a:r>
              <a:rPr lang="en-US" dirty="0" smtClean="0"/>
              <a:t>Code smells</a:t>
            </a:r>
          </a:p>
        </p:txBody>
      </p:sp>
      <p:sp>
        <p:nvSpPr>
          <p:cNvPr id="12291" name="Rectangle 3"/>
          <p:cNvSpPr>
            <a:spLocks noGrp="1" noChangeArrowheads="1"/>
          </p:cNvSpPr>
          <p:nvPr>
            <p:ph idx="1"/>
          </p:nvPr>
        </p:nvSpPr>
        <p:spPr/>
        <p:txBody>
          <a:bodyPr lIns="90488" tIns="44450" rIns="90488" bIns="44450"/>
          <a:lstStyle/>
          <a:p>
            <a:pPr eaLnBrk="1" hangingPunct="1"/>
            <a:r>
              <a:rPr lang="en-US" sz="2600" dirty="0" smtClean="0"/>
              <a:t>Duplicated Code</a:t>
            </a:r>
          </a:p>
          <a:p>
            <a:pPr eaLnBrk="1" hangingPunct="1"/>
            <a:r>
              <a:rPr lang="en-US" sz="2600" dirty="0" smtClean="0"/>
              <a:t>Long Method </a:t>
            </a:r>
          </a:p>
          <a:p>
            <a:pPr eaLnBrk="1" hangingPunct="1"/>
            <a:r>
              <a:rPr lang="en-US" sz="2600" dirty="0" smtClean="0"/>
              <a:t>Large Class</a:t>
            </a:r>
          </a:p>
          <a:p>
            <a:r>
              <a:rPr lang="en-US" sz="2600" dirty="0" smtClean="0"/>
              <a:t>Switch Statements </a:t>
            </a:r>
          </a:p>
          <a:p>
            <a:r>
              <a:rPr lang="en-US" sz="2600" dirty="0" smtClean="0"/>
              <a:t>Lazy Class </a:t>
            </a:r>
          </a:p>
          <a:p>
            <a:r>
              <a:rPr lang="en-US" sz="2600" dirty="0" smtClean="0"/>
              <a:t>Speculative Generality</a:t>
            </a:r>
          </a:p>
          <a:p>
            <a:r>
              <a:rPr lang="en-US" sz="2600" dirty="0" smtClean="0"/>
              <a:t>Temporary Field</a:t>
            </a:r>
          </a:p>
          <a:p>
            <a:r>
              <a:rPr lang="en-US" sz="2600" dirty="0" smtClean="0"/>
              <a:t>Message Chains</a:t>
            </a:r>
          </a:p>
          <a:p>
            <a:r>
              <a:rPr lang="en-US" sz="2600" dirty="0" smtClean="0"/>
              <a:t>…</a:t>
            </a:r>
          </a:p>
          <a:p>
            <a:endParaRPr lang="en-US" sz="2600" dirty="0" smtClean="0"/>
          </a:p>
          <a:p>
            <a:endParaRPr lang="en-US" sz="2600" dirty="0" smtClean="0"/>
          </a:p>
          <a:p>
            <a:endParaRPr lang="en-US" sz="2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7" dur="500"/>
                                        <p:tgtEl>
                                          <p:spTgt spid="122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42" dur="500"/>
                                        <p:tgtEl>
                                          <p:spTgt spid="122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7"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nchor="ctr"/>
          <a:lstStyle/>
          <a:p>
            <a:pPr eaLnBrk="1" hangingPunct="1"/>
            <a:r>
              <a:rPr lang="en-US" dirty="0" smtClean="0"/>
              <a:t>When you shouldn’t refactor?</a:t>
            </a:r>
          </a:p>
        </p:txBody>
      </p:sp>
      <p:sp>
        <p:nvSpPr>
          <p:cNvPr id="36867" name="Rectangle 3"/>
          <p:cNvSpPr>
            <a:spLocks noGrp="1" noChangeArrowheads="1"/>
          </p:cNvSpPr>
          <p:nvPr>
            <p:ph idx="1"/>
          </p:nvPr>
        </p:nvSpPr>
        <p:spPr/>
        <p:txBody>
          <a:bodyPr lIns="90488" tIns="44450" rIns="90488" bIns="44450"/>
          <a:lstStyle/>
          <a:p>
            <a:pPr>
              <a:lnSpc>
                <a:spcPct val="80000"/>
              </a:lnSpc>
              <a:buNone/>
            </a:pPr>
            <a:r>
              <a:rPr lang="en-US" sz="2600" dirty="0" smtClean="0"/>
              <a:t>Avoid refactoring:</a:t>
            </a:r>
          </a:p>
          <a:p>
            <a:pPr>
              <a:lnSpc>
                <a:spcPct val="80000"/>
              </a:lnSpc>
            </a:pPr>
            <a:r>
              <a:rPr lang="en-US" sz="2600" dirty="0" smtClean="0"/>
              <a:t>Databases</a:t>
            </a:r>
          </a:p>
          <a:p>
            <a:pPr eaLnBrk="1" hangingPunct="1">
              <a:lnSpc>
                <a:spcPct val="80000"/>
              </a:lnSpc>
            </a:pPr>
            <a:r>
              <a:rPr lang="en-US" sz="2600" dirty="0" smtClean="0"/>
              <a:t>Published interfaces</a:t>
            </a:r>
          </a:p>
          <a:p>
            <a:pPr>
              <a:lnSpc>
                <a:spcPct val="80000"/>
              </a:lnSpc>
            </a:pPr>
            <a:r>
              <a:rPr lang="en-US" sz="2600" dirty="0" smtClean="0"/>
              <a:t>Code is so full of bugs that you cannot stabilize it</a:t>
            </a:r>
          </a:p>
          <a:p>
            <a:pPr>
              <a:lnSpc>
                <a:spcPct val="80000"/>
              </a:lnSpc>
            </a:pPr>
            <a:r>
              <a:rPr lang="en-US" sz="2600" dirty="0" smtClean="0"/>
              <a:t>When you are very close to a deadline</a:t>
            </a:r>
          </a:p>
          <a:p>
            <a:pPr>
              <a:lnSpc>
                <a:spcPct val="80000"/>
              </a:lnSpc>
            </a:pPr>
            <a:r>
              <a:rPr lang="en-US" sz="2600" dirty="0" smtClean="0"/>
              <a:t>When you are not sure</a:t>
            </a:r>
          </a:p>
          <a:p>
            <a:pPr eaLnBrk="1" hangingPunct="1">
              <a:lnSpc>
                <a:spcPct val="80000"/>
              </a:lnSpc>
              <a:buNone/>
            </a:pPr>
            <a:endParaRPr lang="en-US" sz="2600" dirty="0" smtClean="0"/>
          </a:p>
          <a:p>
            <a:pPr eaLnBrk="1" hangingPunct="1">
              <a:lnSpc>
                <a:spcPct val="80000"/>
              </a:lnSpc>
            </a:pPr>
            <a:r>
              <a:rPr lang="en-US" sz="2600" b="1" dirty="0" smtClean="0"/>
              <a:t>Don’t overdo it (no silver bullet)</a:t>
            </a:r>
          </a:p>
          <a:p>
            <a:pPr lvl="1">
              <a:lnSpc>
                <a:spcPct val="80000"/>
              </a:lnSpc>
            </a:pPr>
            <a:r>
              <a:rPr lang="en-US" sz="2400" dirty="0" smtClean="0"/>
              <a:t>Perfect is the enemy of good, and good is what we want	</a:t>
            </a:r>
            <a:endParaRPr lang="en-US" sz="2200" b="1" dirty="0" smtClean="0"/>
          </a:p>
          <a:p>
            <a:pPr eaLnBrk="1" hangingPunct="1">
              <a:lnSpc>
                <a:spcPct val="80000"/>
              </a:lnSpc>
            </a:pPr>
            <a:endParaRPr lang="en-US" sz="2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7" dur="500"/>
                                        <p:tgtEl>
                                          <p:spTgt spid="36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32" dur="500"/>
                                        <p:tgtEl>
                                          <p:spTgt spid="368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867">
                                            <p:txEl>
                                              <p:pRg st="7" end="7"/>
                                            </p:txEl>
                                          </p:spTgt>
                                        </p:tgtEl>
                                        <p:attrNameLst>
                                          <p:attrName>style.visibility</p:attrName>
                                        </p:attrNameLst>
                                      </p:cBhvr>
                                      <p:to>
                                        <p:strVal val="visible"/>
                                      </p:to>
                                    </p:set>
                                    <p:animEffect transition="in" filter="blinds(horizontal)">
                                      <p:cBhvr>
                                        <p:cTn id="37" dur="500"/>
                                        <p:tgtEl>
                                          <p:spTgt spid="36867">
                                            <p:txEl>
                                              <p:pRg st="7" end="7"/>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6867">
                                            <p:txEl>
                                              <p:pRg st="8" end="8"/>
                                            </p:txEl>
                                          </p:spTgt>
                                        </p:tgtEl>
                                        <p:attrNameLst>
                                          <p:attrName>style.visibility</p:attrName>
                                        </p:attrNameLst>
                                      </p:cBhvr>
                                      <p:to>
                                        <p:strVal val="visible"/>
                                      </p:to>
                                    </p:set>
                                    <p:animEffect transition="in" filter="blinds(horizontal)">
                                      <p:cBhvr>
                                        <p:cTn id="40"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488" tIns="44450" rIns="90488" bIns="44450" anchor="ctr"/>
          <a:lstStyle/>
          <a:p>
            <a:pPr eaLnBrk="1" hangingPunct="1"/>
            <a:r>
              <a:rPr lang="en-US" dirty="0" smtClean="0"/>
              <a:t>Performance and Refactoring </a:t>
            </a:r>
          </a:p>
        </p:txBody>
      </p:sp>
      <p:sp>
        <p:nvSpPr>
          <p:cNvPr id="37891" name="Rectangle 3"/>
          <p:cNvSpPr>
            <a:spLocks noGrp="1" noChangeArrowheads="1"/>
          </p:cNvSpPr>
          <p:nvPr>
            <p:ph idx="1"/>
          </p:nvPr>
        </p:nvSpPr>
        <p:spPr/>
        <p:txBody>
          <a:bodyPr lIns="90488" tIns="44450" rIns="90488" bIns="44450"/>
          <a:lstStyle/>
          <a:p>
            <a:r>
              <a:rPr lang="en-US" dirty="0" smtClean="0"/>
              <a:t>Performance optimization = obscure code</a:t>
            </a:r>
          </a:p>
          <a:p>
            <a:r>
              <a:rPr lang="en-US" dirty="0" smtClean="0"/>
              <a:t>Optimized for humans = slower code but easier tuning</a:t>
            </a:r>
          </a:p>
          <a:p>
            <a:r>
              <a:rPr lang="en-US" dirty="0" smtClean="0"/>
              <a:t>10% optimized code is usually enough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488" tIns="44450" rIns="90488" bIns="44450" anchor="ctr"/>
          <a:lstStyle/>
          <a:p>
            <a:pPr eaLnBrk="1" hangingPunct="1"/>
            <a:r>
              <a:rPr lang="en-US" dirty="0" smtClean="0"/>
              <a:t>What Do I Tell My Manager? </a:t>
            </a:r>
          </a:p>
        </p:txBody>
      </p:sp>
      <p:sp>
        <p:nvSpPr>
          <p:cNvPr id="35843" name="Rectangle 3"/>
          <p:cNvSpPr>
            <a:spLocks noGrp="1" noChangeArrowheads="1"/>
          </p:cNvSpPr>
          <p:nvPr>
            <p:ph idx="1"/>
          </p:nvPr>
        </p:nvSpPr>
        <p:spPr/>
        <p:txBody>
          <a:bodyPr lIns="90488" tIns="44450" rIns="90488" bIns="44450"/>
          <a:lstStyle/>
          <a:p>
            <a:pPr eaLnBrk="1" hangingPunct="1"/>
            <a:r>
              <a:rPr lang="en-US" sz="2600" dirty="0" smtClean="0"/>
              <a:t>If the manager is quality oriented, then the thing to stress is the </a:t>
            </a:r>
            <a:r>
              <a:rPr lang="en-US" sz="2600" b="1" dirty="0" smtClean="0"/>
              <a:t>quality aspects</a:t>
            </a:r>
            <a:r>
              <a:rPr lang="en-US" sz="2600" dirty="0" smtClean="0"/>
              <a:t>. </a:t>
            </a:r>
          </a:p>
          <a:p>
            <a:pPr eaLnBrk="1" hangingPunct="1"/>
            <a:r>
              <a:rPr lang="en-US" sz="2600" dirty="0" smtClean="0"/>
              <a:t>Tons of studies show that technical reviews are an important way to </a:t>
            </a:r>
            <a:r>
              <a:rPr lang="en-US" sz="2600" b="1" dirty="0" smtClean="0"/>
              <a:t>reduce bugs </a:t>
            </a:r>
            <a:r>
              <a:rPr lang="en-US" sz="2600" dirty="0" smtClean="0"/>
              <a:t>and </a:t>
            </a:r>
            <a:r>
              <a:rPr lang="en-US" sz="2600" b="1" dirty="0" smtClean="0"/>
              <a:t>thus speed up development</a:t>
            </a:r>
            <a:r>
              <a:rPr lang="en-US" sz="2600" dirty="0" smtClean="0"/>
              <a:t>. </a:t>
            </a:r>
          </a:p>
          <a:p>
            <a:pPr eaLnBrk="1" hangingPunct="1"/>
            <a:r>
              <a:rPr lang="en-US" sz="2600" dirty="0" smtClean="0"/>
              <a:t>Don't tell!?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Programming is hard and complex</a:t>
            </a:r>
          </a:p>
          <a:p>
            <a:pPr marL="514350" indent="-514350">
              <a:buFont typeface="+mj-lt"/>
              <a:buAutoNum type="arabicPeriod"/>
            </a:pPr>
            <a:r>
              <a:rPr lang="en-US" dirty="0" smtClean="0"/>
              <a:t>(Clean) Code is very important</a:t>
            </a:r>
          </a:p>
          <a:p>
            <a:pPr marL="514350" indent="-514350">
              <a:buFont typeface="+mj-lt"/>
              <a:buAutoNum type="arabicPeriod"/>
            </a:pPr>
            <a:r>
              <a:rPr lang="en-US" dirty="0" smtClean="0"/>
              <a:t>Refactoring can help you achieve clean code and better design.</a:t>
            </a:r>
          </a:p>
          <a:p>
            <a:pPr marL="514350" indent="-514350">
              <a:buFont typeface="+mj-lt"/>
              <a:buAutoNum type="arabicPeriod"/>
            </a:pPr>
            <a:r>
              <a:rPr lang="en-US" dirty="0" smtClean="0"/>
              <a:t>Refactoring should be used wisely</a:t>
            </a:r>
          </a:p>
          <a:p>
            <a:pPr marL="1314450" lvl="2" indent="-514350">
              <a:buFont typeface="+mj-lt"/>
              <a:buAutoNum type="arabicPeriod"/>
            </a:pPr>
            <a:r>
              <a:rPr lang="en-US" dirty="0" smtClean="0"/>
              <a:t>Don’t over do it (no silver bullet)</a:t>
            </a:r>
          </a:p>
          <a:p>
            <a:pPr marL="1314450" lvl="2" indent="-514350">
              <a:buFont typeface="+mj-lt"/>
              <a:buAutoNum type="arabicPeriod"/>
            </a:pPr>
            <a:r>
              <a:rPr lang="en-US" dirty="0" smtClean="0"/>
              <a:t>Know when not to refactor</a:t>
            </a:r>
          </a:p>
          <a:p>
            <a:pPr marL="1314450" lvl="2" indent="-514350">
              <a:buFont typeface="+mj-lt"/>
              <a:buAutoNum type="arabicPeriod"/>
            </a:pPr>
            <a:r>
              <a:rPr lang="en-US" dirty="0" smtClean="0"/>
              <a:t>Changes must not cause new bugs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lvl="0"/>
            <a:r>
              <a:rPr lang="en-US" dirty="0" smtClean="0"/>
              <a:t>Questions?</a:t>
            </a:r>
            <a:endParaRPr lang="sr-Latn-CS" dirty="0"/>
          </a:p>
        </p:txBody>
      </p:sp>
      <p:sp>
        <p:nvSpPr>
          <p:cNvPr id="10" name="Subtitle 2"/>
          <p:cNvSpPr txBox="1">
            <a:spLocks/>
          </p:cNvSpPr>
          <p:nvPr/>
        </p:nvSpPr>
        <p:spPr bwMode="auto">
          <a:xfrm>
            <a:off x="2286000" y="3886200"/>
            <a:ext cx="6400800" cy="17526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Milan Vukoje</a:t>
            </a:r>
          </a:p>
          <a:p>
            <a:pPr marL="342900" marR="0" lvl="0" indent="-342900" algn="r"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
              </a:rPr>
              <a:t>www.vukoje.net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r"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vukoje@gmail.com</a:t>
            </a:r>
          </a:p>
          <a:p>
            <a:pPr marL="342900" marR="0" lvl="0" indent="-342900" algn="r" defTabSz="914400" rtl="0" eaLnBrk="1" fontAlgn="base" latinLnBrk="0" hangingPunct="1">
              <a:lnSpc>
                <a:spcPct val="100000"/>
              </a:lnSpc>
              <a:spcBef>
                <a:spcPct val="20000"/>
              </a:spcBef>
              <a:spcAft>
                <a:spcPct val="0"/>
              </a:spcAft>
              <a:buClrTx/>
              <a:buSzTx/>
              <a:buFont typeface="Arial" charset="0"/>
              <a:buChar char="•"/>
              <a:tabLst/>
              <a:defRPr/>
            </a:pPr>
            <a:endParaRPr kumimoji="0" lang="sr-Latn-C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ctr" eaLnBrk="1" hangingPunct="1"/>
            <a:r>
              <a:rPr lang="en-US" sz="3600" dirty="0" smtClean="0"/>
              <a:t>Molimo vas da popunite ankete!</a:t>
            </a:r>
            <a:br>
              <a:rPr lang="en-US" sz="3600" dirty="0" smtClean="0"/>
            </a:br>
            <a:r>
              <a:rPr lang="en-US" sz="3600" dirty="0" smtClean="0"/>
              <a:t>Please fill out the evaluations!</a:t>
            </a:r>
            <a:endParaRPr lang="en-US" sz="3600" dirty="0" smtClean="0">
              <a:solidFill>
                <a:srgbClr val="009900"/>
              </a:solidFill>
            </a:endParaRPr>
          </a:p>
        </p:txBody>
      </p:sp>
      <p:sp>
        <p:nvSpPr>
          <p:cNvPr id="3" name="Content Placeholder 2"/>
          <p:cNvSpPr>
            <a:spLocks noGrp="1"/>
          </p:cNvSpPr>
          <p:nvPr>
            <p:ph sz="half" idx="1"/>
          </p:nvPr>
        </p:nvSpPr>
        <p:spPr/>
        <p:txBody>
          <a:bodyPr/>
          <a:lstStyle/>
          <a:p>
            <a:pPr algn="ctr">
              <a:buNone/>
            </a:pPr>
            <a:endParaRPr lang="sl-SI" sz="2400" dirty="0" smtClean="0"/>
          </a:p>
          <a:p>
            <a:pPr algn="ctr">
              <a:buNone/>
            </a:pPr>
            <a:r>
              <a:rPr lang="sl-SI" sz="2400" dirty="0" smtClean="0"/>
              <a:t>Vaše mišljenje čini osnovu sledeće </a:t>
            </a:r>
            <a:r>
              <a:rPr lang="sl-SI" sz="2400" b="1" i="1" dirty="0" smtClean="0"/>
              <a:t>Sinergije</a:t>
            </a:r>
            <a:r>
              <a:rPr lang="sl-SI" sz="2400" dirty="0" smtClean="0"/>
              <a:t> i omogućava nam da oblikujemo sadržaj u skladu sa Vašim željama.</a:t>
            </a:r>
          </a:p>
          <a:p>
            <a:pPr algn="ctr">
              <a:buNone/>
            </a:pPr>
            <a:endParaRPr lang="sl-SI" sz="2400" dirty="0" smtClean="0"/>
          </a:p>
          <a:p>
            <a:pPr algn="ctr">
              <a:buNone/>
            </a:pPr>
            <a:r>
              <a:rPr lang="sl-SI" sz="2400" i="1" dirty="0" smtClean="0"/>
              <a:t>Svi posetioci koji popune ankete ulaze u nagradnu igru</a:t>
            </a:r>
            <a:endParaRPr lang="en-US" sz="2400" i="1" dirty="0"/>
          </a:p>
        </p:txBody>
      </p:sp>
      <p:sp>
        <p:nvSpPr>
          <p:cNvPr id="4" name="Content Placeholder 3"/>
          <p:cNvSpPr>
            <a:spLocks noGrp="1"/>
          </p:cNvSpPr>
          <p:nvPr>
            <p:ph sz="half" idx="2"/>
          </p:nvPr>
        </p:nvSpPr>
        <p:spPr/>
        <p:txBody>
          <a:bodyPr/>
          <a:lstStyle/>
          <a:p>
            <a:pPr algn="ctr">
              <a:buNone/>
            </a:pPr>
            <a:endParaRPr lang="sl-SI" sz="2400" dirty="0" smtClean="0"/>
          </a:p>
          <a:p>
            <a:pPr algn="ctr">
              <a:buNone/>
            </a:pPr>
            <a:r>
              <a:rPr lang="en-US" sz="2400" dirty="0" smtClean="0"/>
              <a:t>Your opinion forms the next </a:t>
            </a:r>
            <a:r>
              <a:rPr lang="en-US" sz="2400" b="1" i="1" dirty="0" smtClean="0"/>
              <a:t>Sinergija</a:t>
            </a:r>
            <a:r>
              <a:rPr lang="en-US" sz="2400" dirty="0" smtClean="0"/>
              <a:t> conference, and it provides us with the means to shape its content to best suit you.</a:t>
            </a:r>
          </a:p>
          <a:p>
            <a:pPr algn="ctr">
              <a:buNone/>
            </a:pPr>
            <a:endParaRPr lang="sl-SI" sz="2400" dirty="0" smtClean="0"/>
          </a:p>
          <a:p>
            <a:pPr algn="ctr">
              <a:buNone/>
            </a:pPr>
            <a:r>
              <a:rPr lang="en-US" sz="2400" i="1" dirty="0" smtClean="0"/>
              <a:t>All attendees that fill out the evaluations are taking part in drawing of special prizes</a:t>
            </a:r>
          </a:p>
          <a:p>
            <a:pPr>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is (clean) code important?</a:t>
            </a:r>
          </a:p>
          <a:p>
            <a:r>
              <a:rPr lang="en-US" dirty="0" smtClean="0"/>
              <a:t>Refactoring (definition and samples)</a:t>
            </a:r>
          </a:p>
          <a:p>
            <a:r>
              <a:rPr lang="en-US" dirty="0" smtClean="0"/>
              <a:t>Tools</a:t>
            </a:r>
          </a:p>
          <a:p>
            <a:r>
              <a:rPr lang="en-US" dirty="0" smtClean="0"/>
              <a:t>When to and when not to refactor?</a:t>
            </a:r>
          </a:p>
          <a:p>
            <a:r>
              <a:rPr lang="en-US" dirty="0" smtClean="0"/>
              <a:t>Summary</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lIns="90488" tIns="44450" rIns="90488" bIns="44450" anchor="ctr"/>
          <a:lstStyle/>
          <a:p>
            <a:pPr eaLnBrk="1" hangingPunct="1"/>
            <a:r>
              <a:rPr lang="en-US" dirty="0" smtClean="0"/>
              <a:t>Is code important?</a:t>
            </a:r>
          </a:p>
        </p:txBody>
      </p:sp>
      <p:sp>
        <p:nvSpPr>
          <p:cNvPr id="5123" name="Rectangle 3"/>
          <p:cNvSpPr>
            <a:spLocks noGrp="1" noChangeArrowheads="1"/>
          </p:cNvSpPr>
          <p:nvPr>
            <p:ph idx="1"/>
          </p:nvPr>
        </p:nvSpPr>
        <p:spPr/>
        <p:txBody>
          <a:bodyPr lIns="90488" tIns="44450" rIns="90488" bIns="44450"/>
          <a:lstStyle/>
          <a:p>
            <a:pPr eaLnBrk="1" hangingPunct="1"/>
            <a:r>
              <a:rPr lang="en-US" dirty="0" smtClean="0"/>
              <a:t>Is construction relatively mechanical process?</a:t>
            </a:r>
          </a:p>
          <a:p>
            <a:pPr eaLnBrk="1" hangingPunct="1"/>
            <a:r>
              <a:rPr lang="en-US" dirty="0" smtClean="0"/>
              <a:t>Only activity that’s guaranteed to be done</a:t>
            </a:r>
          </a:p>
          <a:p>
            <a:pPr eaLnBrk="1" hangingPunct="1"/>
            <a:r>
              <a:rPr lang="en-US" dirty="0" smtClean="0"/>
              <a:t>50-65% of overall effort</a:t>
            </a:r>
          </a:p>
          <a:p>
            <a:pPr eaLnBrk="1" hangingPunct="1"/>
            <a:r>
              <a:rPr lang="en-US" dirty="0" smtClean="0"/>
              <a:t>50-75% of overall errors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lIns="90488" tIns="44450" rIns="90488" bIns="44450" anchor="ctr"/>
          <a:lstStyle/>
          <a:p>
            <a:pPr eaLnBrk="1" hangingPunct="1"/>
            <a:r>
              <a:rPr lang="en-US" dirty="0" smtClean="0"/>
              <a:t>Coding Horror</a:t>
            </a:r>
            <a:endParaRPr lang="sr-Latn-CS" dirty="0" smtClean="0"/>
          </a:p>
        </p:txBody>
      </p:sp>
      <p:sp>
        <p:nvSpPr>
          <p:cNvPr id="7171" name="Content Placeholder 2"/>
          <p:cNvSpPr>
            <a:spLocks noGrp="1"/>
          </p:cNvSpPr>
          <p:nvPr>
            <p:ph idx="1"/>
          </p:nvPr>
        </p:nvSpPr>
        <p:spPr>
          <a:xfrm>
            <a:off x="457200" y="2057400"/>
            <a:ext cx="8229600" cy="4068763"/>
          </a:xfrm>
        </p:spPr>
        <p:txBody>
          <a:bodyPr lIns="90488" tIns="44450" rIns="90488" bIns="44450">
            <a:normAutofit/>
          </a:bodyPr>
          <a:lstStyle/>
          <a:p>
            <a:r>
              <a:rPr lang="en-US" dirty="0" smtClean="0"/>
              <a:t>Stress</a:t>
            </a:r>
          </a:p>
          <a:p>
            <a:pPr eaLnBrk="1" hangingPunct="1"/>
            <a:r>
              <a:rPr lang="en-US" dirty="0" smtClean="0"/>
              <a:t>Fear</a:t>
            </a:r>
          </a:p>
          <a:p>
            <a:pPr eaLnBrk="1" hangingPunct="1"/>
            <a:r>
              <a:rPr lang="en-US" dirty="0" smtClean="0"/>
              <a:t>Cargo cult programming</a:t>
            </a:r>
          </a:p>
          <a:p>
            <a:pPr eaLnBrk="1" hangingPunct="1"/>
            <a:r>
              <a:rPr lang="en-US" dirty="0" smtClean="0"/>
              <a:t>“Just in case” coding</a:t>
            </a:r>
          </a:p>
          <a:p>
            <a:r>
              <a:rPr lang="en-US" dirty="0" smtClean="0"/>
              <a:t>Unusual software bugs (Heisenbug , Mandelbug, Schroedinbug… )</a:t>
            </a:r>
          </a:p>
          <a:p>
            <a:pPr eaLnBrk="1" hangingPunct="1"/>
            <a:endParaRPr lang="en-US" sz="2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lIns="90488" tIns="44450" rIns="90488" bIns="44450" anchor="ctr"/>
          <a:lstStyle/>
          <a:p>
            <a:pPr eaLnBrk="1" hangingPunct="1"/>
            <a:r>
              <a:rPr lang="en-US" dirty="0" smtClean="0"/>
              <a:t>Technical Debt</a:t>
            </a:r>
            <a:endParaRPr lang="sr-Latn-CS" dirty="0" smtClean="0"/>
          </a:p>
        </p:txBody>
      </p:sp>
      <p:sp>
        <p:nvSpPr>
          <p:cNvPr id="6147" name="Content Placeholder 2"/>
          <p:cNvSpPr>
            <a:spLocks noGrp="1"/>
          </p:cNvSpPr>
          <p:nvPr>
            <p:ph idx="1"/>
          </p:nvPr>
        </p:nvSpPr>
        <p:spPr/>
        <p:txBody>
          <a:bodyPr lIns="90488" tIns="44450" rIns="90488" bIns="44450">
            <a:normAutofit/>
          </a:bodyPr>
          <a:lstStyle/>
          <a:p>
            <a:pPr marL="342900" lvl="1" indent="-342900"/>
            <a:r>
              <a:rPr lang="en-US" i="1" dirty="0" smtClean="0"/>
              <a:t>If you can get today's work done today, but you do it in such a way that you can't possibly get tomorrow's work done tomorrow, then </a:t>
            </a:r>
            <a:r>
              <a:rPr lang="en-US" b="1" i="1" dirty="0" smtClean="0"/>
              <a:t>you lose</a:t>
            </a:r>
            <a:r>
              <a:rPr lang="en-US" i="1" dirty="0" smtClean="0"/>
              <a:t>.</a:t>
            </a:r>
            <a:r>
              <a:rPr lang="en-US" dirty="0" smtClean="0"/>
              <a:t> – Kent Beck</a:t>
            </a:r>
          </a:p>
          <a:p>
            <a:pPr eaLnBrk="1" hangingPunct="1"/>
            <a:r>
              <a:rPr lang="en-US" sz="2800" dirty="0" smtClean="0"/>
              <a:t>When software organization chooses a design or construction approach that's </a:t>
            </a:r>
            <a:r>
              <a:rPr lang="en-US" sz="2800" b="1" dirty="0" smtClean="0"/>
              <a:t>expedient in the short term </a:t>
            </a:r>
            <a:r>
              <a:rPr lang="en-US" sz="2800" dirty="0" smtClean="0"/>
              <a:t>but that </a:t>
            </a:r>
            <a:r>
              <a:rPr lang="en-US" sz="2800" b="1" dirty="0" smtClean="0"/>
              <a:t>increases complexity </a:t>
            </a:r>
            <a:r>
              <a:rPr lang="en-US" sz="2800" dirty="0" smtClean="0"/>
              <a:t>and </a:t>
            </a:r>
            <a:r>
              <a:rPr lang="en-US" sz="2800" b="1" dirty="0" smtClean="0"/>
              <a:t>is more costly in the long term</a:t>
            </a:r>
            <a:r>
              <a:rPr lang="en-US" sz="2800" dirty="0" smtClean="0"/>
              <a:t>. </a:t>
            </a:r>
          </a:p>
          <a:p>
            <a:pPr eaLnBrk="1" hangingPunct="1"/>
            <a:r>
              <a:rPr lang="sr-Latn-CS" dirty="0" smtClean="0"/>
              <a:t>Unintentional</a:t>
            </a:r>
            <a:r>
              <a:rPr lang="en-US" dirty="0" smtClean="0"/>
              <a:t> and </a:t>
            </a:r>
            <a:r>
              <a:rPr lang="sr-Latn-CS" dirty="0" smtClean="0"/>
              <a:t>intentional</a:t>
            </a:r>
            <a:r>
              <a:rPr lang="en-US" dirty="0" smtClean="0"/>
              <a:t> debt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90488" tIns="44450" rIns="90488" bIns="44450" anchor="ctr"/>
          <a:lstStyle/>
          <a:p>
            <a:pPr eaLnBrk="1" hangingPunct="1"/>
            <a:r>
              <a:rPr lang="en-US" dirty="0" smtClean="0"/>
              <a:t>Refactoring</a:t>
            </a:r>
          </a:p>
        </p:txBody>
      </p:sp>
      <p:sp>
        <p:nvSpPr>
          <p:cNvPr id="8195" name="Rectangle 3"/>
          <p:cNvSpPr>
            <a:spLocks noGrp="1" noChangeArrowheads="1"/>
          </p:cNvSpPr>
          <p:nvPr>
            <p:ph idx="1"/>
          </p:nvPr>
        </p:nvSpPr>
        <p:spPr/>
        <p:txBody>
          <a:bodyPr lIns="90488" tIns="44450" rIns="90488" bIns="44450"/>
          <a:lstStyle/>
          <a:p>
            <a:pPr eaLnBrk="1" hangingPunct="1">
              <a:lnSpc>
                <a:spcPct val="90000"/>
              </a:lnSpc>
            </a:pPr>
            <a:r>
              <a:rPr lang="en-US" sz="2100" b="1" i="1" dirty="0" smtClean="0"/>
              <a:t>Refactoring</a:t>
            </a:r>
            <a:r>
              <a:rPr lang="en-US" sz="2100" i="1" dirty="0" smtClean="0"/>
              <a:t> - a change made to the internal structure of software to make </a:t>
            </a:r>
            <a:r>
              <a:rPr lang="en-US" sz="2100" b="1" i="1" dirty="0" smtClean="0"/>
              <a:t>it easier to understand </a:t>
            </a:r>
            <a:r>
              <a:rPr lang="en-US" sz="2100" i="1" dirty="0" smtClean="0"/>
              <a:t>and </a:t>
            </a:r>
            <a:r>
              <a:rPr lang="en-US" sz="2100" b="1" i="1" dirty="0" smtClean="0"/>
              <a:t>cheaper to modify </a:t>
            </a:r>
            <a:r>
              <a:rPr lang="en-US" sz="2100" i="1" dirty="0" smtClean="0"/>
              <a:t>without changing its observable behavior.</a:t>
            </a:r>
            <a:endParaRPr lang="en-US" sz="2100" b="1" i="1" dirty="0" smtClean="0"/>
          </a:p>
          <a:p>
            <a:pPr>
              <a:lnSpc>
                <a:spcPct val="90000"/>
              </a:lnSpc>
            </a:pPr>
            <a:r>
              <a:rPr lang="en-US" sz="2400" i="1" dirty="0" smtClean="0"/>
              <a:t>Set of rules and techniques for enhancing code </a:t>
            </a:r>
            <a:r>
              <a:rPr lang="en-US" sz="2400" b="1" i="1" dirty="0" smtClean="0"/>
              <a:t>while reducing chances for error</a:t>
            </a:r>
          </a:p>
          <a:p>
            <a:pPr>
              <a:lnSpc>
                <a:spcPct val="90000"/>
              </a:lnSpc>
            </a:pPr>
            <a:r>
              <a:rPr lang="en-US" sz="2400" i="1" dirty="0" smtClean="0"/>
              <a:t>Refactoring: Improving the Design of Existing Code </a:t>
            </a:r>
            <a:r>
              <a:rPr lang="en-US" sz="2400" dirty="0" smtClean="0"/>
              <a:t>--Martin Fowler</a:t>
            </a:r>
          </a:p>
          <a:p>
            <a:pPr>
              <a:lnSpc>
                <a:spcPct val="90000"/>
              </a:lnSpc>
            </a:pPr>
            <a:endParaRPr lang="en-US" sz="2400" dirty="0" smtClean="0"/>
          </a:p>
          <a:p>
            <a:pPr eaLnBrk="1" hangingPunct="1">
              <a:lnSpc>
                <a:spcPct val="90000"/>
              </a:lnSpc>
            </a:pPr>
            <a:endParaRPr lang="en-US" sz="2100" dirty="0" smtClean="0"/>
          </a:p>
        </p:txBody>
      </p:sp>
      <p:pic>
        <p:nvPicPr>
          <p:cNvPr id="4" name="Picture 3" descr="refactoring-book-fowler.jpg"/>
          <p:cNvPicPr>
            <a:picLocks noChangeAspect="1"/>
          </p:cNvPicPr>
          <p:nvPr/>
        </p:nvPicPr>
        <p:blipFill>
          <a:blip r:embed="rId3" cstate="print"/>
          <a:srcRect/>
          <a:stretch>
            <a:fillRect/>
          </a:stretch>
        </p:blipFill>
        <p:spPr bwMode="auto">
          <a:xfrm>
            <a:off x="5486400" y="4343400"/>
            <a:ext cx="1325698" cy="1695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nchor="ctr"/>
          <a:lstStyle/>
          <a:p>
            <a:r>
              <a:rPr lang="en-US" dirty="0" smtClean="0"/>
              <a:t>Composing Methods </a:t>
            </a:r>
            <a:br>
              <a:rPr lang="en-US" dirty="0" smtClean="0"/>
            </a:br>
            <a:r>
              <a:rPr lang="en-US" sz="3200" dirty="0" smtClean="0"/>
              <a:t>1. Extract Method </a:t>
            </a:r>
          </a:p>
        </p:txBody>
      </p:sp>
      <p:sp>
        <p:nvSpPr>
          <p:cNvPr id="15363" name="Rectangle 3"/>
          <p:cNvSpPr>
            <a:spLocks noGrp="1" noChangeArrowheads="1"/>
          </p:cNvSpPr>
          <p:nvPr>
            <p:ph idx="1"/>
          </p:nvPr>
        </p:nvSpPr>
        <p:spPr>
          <a:xfrm>
            <a:off x="457200" y="1600200"/>
            <a:ext cx="8229600" cy="4800600"/>
          </a:xfrm>
        </p:spPr>
        <p:txBody>
          <a:bodyPr lIns="90488" tIns="44450" rIns="90488" bIns="44450"/>
          <a:lstStyle/>
          <a:p>
            <a:pPr eaLnBrk="1" hangingPunct="1">
              <a:lnSpc>
                <a:spcPct val="80000"/>
              </a:lnSpc>
              <a:buFont typeface="Wingdings" pitchFamily="2" charset="2"/>
              <a:buNone/>
            </a:pPr>
            <a:r>
              <a:rPr lang="en-US" sz="1400" i="1" dirty="0" smtClean="0"/>
              <a:t>  void printOwing(double amount) {</a:t>
            </a:r>
          </a:p>
          <a:p>
            <a:pPr eaLnBrk="1" hangingPunct="1">
              <a:lnSpc>
                <a:spcPct val="80000"/>
              </a:lnSpc>
              <a:buFont typeface="Wingdings" pitchFamily="2" charset="2"/>
              <a:buNone/>
            </a:pPr>
            <a:r>
              <a:rPr lang="en-US" sz="1400" i="1" dirty="0" smtClean="0"/>
              <a:t>      printBanner();</a:t>
            </a:r>
          </a:p>
          <a:p>
            <a:pPr eaLnBrk="1" hangingPunct="1">
              <a:lnSpc>
                <a:spcPct val="80000"/>
              </a:lnSpc>
              <a:buFont typeface="Wingdings" pitchFamily="2" charset="2"/>
              <a:buNone/>
            </a:pPr>
            <a:endParaRPr lang="en-US" sz="1400" i="1" dirty="0" smtClean="0"/>
          </a:p>
          <a:p>
            <a:pPr eaLnBrk="1" hangingPunct="1">
              <a:lnSpc>
                <a:spcPct val="80000"/>
              </a:lnSpc>
              <a:buFont typeface="Wingdings" pitchFamily="2" charset="2"/>
              <a:buNone/>
            </a:pPr>
            <a:r>
              <a:rPr lang="en-US" sz="1400" i="1" dirty="0" smtClean="0"/>
              <a:t>      //print details</a:t>
            </a:r>
          </a:p>
          <a:p>
            <a:pPr eaLnBrk="1" hangingPunct="1">
              <a:lnSpc>
                <a:spcPct val="80000"/>
              </a:lnSpc>
              <a:buFont typeface="Wingdings" pitchFamily="2" charset="2"/>
              <a:buNone/>
            </a:pPr>
            <a:r>
              <a:rPr lang="en-US" sz="1400" i="1" dirty="0" smtClean="0"/>
              <a:t>      System.out.println ("name:" + _name);</a:t>
            </a:r>
          </a:p>
          <a:p>
            <a:pPr eaLnBrk="1" hangingPunct="1">
              <a:lnSpc>
                <a:spcPct val="80000"/>
              </a:lnSpc>
              <a:buFont typeface="Wingdings" pitchFamily="2" charset="2"/>
              <a:buNone/>
            </a:pPr>
            <a:r>
              <a:rPr lang="en-US" sz="1400" i="1" dirty="0" smtClean="0"/>
              <a:t>      System.out.println ("amount" + amount);</a:t>
            </a:r>
          </a:p>
          <a:p>
            <a:pPr eaLnBrk="1" hangingPunct="1">
              <a:lnSpc>
                <a:spcPct val="80000"/>
              </a:lnSpc>
              <a:buFont typeface="Wingdings" pitchFamily="2" charset="2"/>
              <a:buNone/>
            </a:pPr>
            <a:r>
              <a:rPr lang="en-US" sz="1400" i="1" dirty="0" smtClean="0"/>
              <a:t>  }</a:t>
            </a:r>
          </a:p>
          <a:p>
            <a:pPr eaLnBrk="1" hangingPunct="1">
              <a:lnSpc>
                <a:spcPct val="80000"/>
              </a:lnSpc>
              <a:buFont typeface="Wingdings" pitchFamily="2" charset="2"/>
              <a:buNone/>
            </a:pPr>
            <a:r>
              <a:rPr lang="en-US" sz="1400" i="1" dirty="0" smtClean="0"/>
              <a:t>		</a:t>
            </a:r>
          </a:p>
          <a:p>
            <a:pPr>
              <a:lnSpc>
                <a:spcPct val="80000"/>
              </a:lnSpc>
              <a:buNone/>
            </a:pPr>
            <a:endParaRPr lang="en-US" sz="1800" i="1" dirty="0" smtClean="0"/>
          </a:p>
          <a:p>
            <a:pPr eaLnBrk="1" hangingPunct="1">
              <a:lnSpc>
                <a:spcPct val="80000"/>
              </a:lnSpc>
              <a:buFont typeface="Wingdings" pitchFamily="2" charset="2"/>
              <a:buNone/>
            </a:pPr>
            <a:r>
              <a:rPr lang="en-US" sz="1400" i="1" dirty="0" smtClean="0"/>
              <a:t>				</a:t>
            </a:r>
          </a:p>
          <a:p>
            <a:pPr eaLnBrk="1" hangingPunct="1">
              <a:lnSpc>
                <a:spcPct val="80000"/>
              </a:lnSpc>
              <a:buFont typeface="Wingdings" pitchFamily="2" charset="2"/>
              <a:buNone/>
            </a:pPr>
            <a:r>
              <a:rPr lang="en-US" sz="1400" i="1" dirty="0" smtClean="0"/>
              <a:t>  void printOwing(double amount) {</a:t>
            </a:r>
          </a:p>
          <a:p>
            <a:pPr eaLnBrk="1" hangingPunct="1">
              <a:lnSpc>
                <a:spcPct val="80000"/>
              </a:lnSpc>
              <a:buFont typeface="Wingdings" pitchFamily="2" charset="2"/>
              <a:buNone/>
            </a:pPr>
            <a:r>
              <a:rPr lang="en-US" sz="1400" i="1" dirty="0" smtClean="0"/>
              <a:t>      printBanner();</a:t>
            </a:r>
          </a:p>
          <a:p>
            <a:pPr eaLnBrk="1" hangingPunct="1">
              <a:lnSpc>
                <a:spcPct val="80000"/>
              </a:lnSpc>
              <a:buFont typeface="Wingdings" pitchFamily="2" charset="2"/>
              <a:buNone/>
            </a:pPr>
            <a:r>
              <a:rPr lang="en-US" sz="1400" i="1" dirty="0" smtClean="0"/>
              <a:t>      printDetails(amount);</a:t>
            </a:r>
          </a:p>
          <a:p>
            <a:pPr eaLnBrk="1" hangingPunct="1">
              <a:lnSpc>
                <a:spcPct val="80000"/>
              </a:lnSpc>
              <a:buFont typeface="Wingdings" pitchFamily="2" charset="2"/>
              <a:buNone/>
            </a:pPr>
            <a:r>
              <a:rPr lang="en-US" sz="1400" i="1" dirty="0" smtClean="0"/>
              <a:t>  }</a:t>
            </a:r>
          </a:p>
          <a:p>
            <a:pPr eaLnBrk="1" hangingPunct="1">
              <a:lnSpc>
                <a:spcPct val="80000"/>
              </a:lnSpc>
              <a:buFont typeface="Wingdings" pitchFamily="2" charset="2"/>
              <a:buNone/>
            </a:pPr>
            <a:endParaRPr lang="en-US" sz="1400" i="1" dirty="0" smtClean="0"/>
          </a:p>
          <a:p>
            <a:pPr eaLnBrk="1" hangingPunct="1">
              <a:lnSpc>
                <a:spcPct val="80000"/>
              </a:lnSpc>
              <a:buFont typeface="Wingdings" pitchFamily="2" charset="2"/>
              <a:buNone/>
            </a:pPr>
            <a:r>
              <a:rPr lang="en-US" sz="1400" i="1" dirty="0" smtClean="0"/>
              <a:t>  void printDetails (double amount) {</a:t>
            </a:r>
          </a:p>
          <a:p>
            <a:pPr eaLnBrk="1" hangingPunct="1">
              <a:lnSpc>
                <a:spcPct val="80000"/>
              </a:lnSpc>
              <a:buFont typeface="Wingdings" pitchFamily="2" charset="2"/>
              <a:buNone/>
            </a:pPr>
            <a:r>
              <a:rPr lang="en-US" sz="1400" i="1" dirty="0" smtClean="0"/>
              <a:t>      System.out.println ("name:" + _name);</a:t>
            </a:r>
          </a:p>
          <a:p>
            <a:pPr eaLnBrk="1" hangingPunct="1">
              <a:lnSpc>
                <a:spcPct val="80000"/>
              </a:lnSpc>
              <a:buFont typeface="Wingdings" pitchFamily="2" charset="2"/>
              <a:buNone/>
            </a:pPr>
            <a:r>
              <a:rPr lang="en-US" sz="1400" i="1" dirty="0" smtClean="0"/>
              <a:t>      System.out.println ("amount" + amount);</a:t>
            </a:r>
          </a:p>
          <a:p>
            <a:pPr eaLnBrk="1" hangingPunct="1">
              <a:lnSpc>
                <a:spcPct val="80000"/>
              </a:lnSpc>
              <a:buFont typeface="Wingdings" pitchFamily="2" charset="2"/>
              <a:buNone/>
            </a:pPr>
            <a:r>
              <a:rPr lang="en-US" sz="1400" i="1"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3" dur="500"/>
                                        <p:tgtEl>
                                          <p:spTgt spid="1536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6" dur="500"/>
                                        <p:tgtEl>
                                          <p:spTgt spid="1536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19" dur="500"/>
                                        <p:tgtEl>
                                          <p:spTgt spid="15363">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22" dur="500"/>
                                        <p:tgtEl>
                                          <p:spTgt spid="1536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animEffect transition="in" filter="blinds(horizontal)">
                                      <p:cBhvr>
                                        <p:cTn id="27" dur="500"/>
                                        <p:tgtEl>
                                          <p:spTgt spid="15363">
                                            <p:txEl>
                                              <p:pRg st="10" end="1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363">
                                            <p:txEl>
                                              <p:pRg st="11" end="11"/>
                                            </p:txEl>
                                          </p:spTgt>
                                        </p:tgtEl>
                                        <p:attrNameLst>
                                          <p:attrName>style.visibility</p:attrName>
                                        </p:attrNameLst>
                                      </p:cBhvr>
                                      <p:to>
                                        <p:strVal val="visible"/>
                                      </p:to>
                                    </p:set>
                                    <p:animEffect transition="in" filter="blinds(horizontal)">
                                      <p:cBhvr>
                                        <p:cTn id="30" dur="500"/>
                                        <p:tgtEl>
                                          <p:spTgt spid="15363">
                                            <p:txEl>
                                              <p:pRg st="11" end="11"/>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363">
                                            <p:txEl>
                                              <p:pRg st="12" end="12"/>
                                            </p:txEl>
                                          </p:spTgt>
                                        </p:tgtEl>
                                        <p:attrNameLst>
                                          <p:attrName>style.visibility</p:attrName>
                                        </p:attrNameLst>
                                      </p:cBhvr>
                                      <p:to>
                                        <p:strVal val="visible"/>
                                      </p:to>
                                    </p:set>
                                    <p:animEffect transition="in" filter="blinds(horizontal)">
                                      <p:cBhvr>
                                        <p:cTn id="33" dur="500"/>
                                        <p:tgtEl>
                                          <p:spTgt spid="15363">
                                            <p:txEl>
                                              <p:pRg st="12" end="12"/>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363">
                                            <p:txEl>
                                              <p:pRg st="13" end="13"/>
                                            </p:txEl>
                                          </p:spTgt>
                                        </p:tgtEl>
                                        <p:attrNameLst>
                                          <p:attrName>style.visibility</p:attrName>
                                        </p:attrNameLst>
                                      </p:cBhvr>
                                      <p:to>
                                        <p:strVal val="visible"/>
                                      </p:to>
                                    </p:set>
                                    <p:animEffect transition="in" filter="blinds(horizontal)">
                                      <p:cBhvr>
                                        <p:cTn id="36" dur="500"/>
                                        <p:tgtEl>
                                          <p:spTgt spid="15363">
                                            <p:txEl>
                                              <p:pRg st="13" end="13"/>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363">
                                            <p:txEl>
                                              <p:pRg st="15" end="15"/>
                                            </p:txEl>
                                          </p:spTgt>
                                        </p:tgtEl>
                                        <p:attrNameLst>
                                          <p:attrName>style.visibility</p:attrName>
                                        </p:attrNameLst>
                                      </p:cBhvr>
                                      <p:to>
                                        <p:strVal val="visible"/>
                                      </p:to>
                                    </p:set>
                                    <p:animEffect transition="in" filter="blinds(horizontal)">
                                      <p:cBhvr>
                                        <p:cTn id="39" dur="500"/>
                                        <p:tgtEl>
                                          <p:spTgt spid="15363">
                                            <p:txEl>
                                              <p:pRg st="15" end="15"/>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363">
                                            <p:txEl>
                                              <p:pRg st="16" end="16"/>
                                            </p:txEl>
                                          </p:spTgt>
                                        </p:tgtEl>
                                        <p:attrNameLst>
                                          <p:attrName>style.visibility</p:attrName>
                                        </p:attrNameLst>
                                      </p:cBhvr>
                                      <p:to>
                                        <p:strVal val="visible"/>
                                      </p:to>
                                    </p:set>
                                    <p:animEffect transition="in" filter="blinds(horizontal)">
                                      <p:cBhvr>
                                        <p:cTn id="42" dur="500"/>
                                        <p:tgtEl>
                                          <p:spTgt spid="15363">
                                            <p:txEl>
                                              <p:pRg st="16" end="16"/>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5363">
                                            <p:txEl>
                                              <p:pRg st="17" end="17"/>
                                            </p:txEl>
                                          </p:spTgt>
                                        </p:tgtEl>
                                        <p:attrNameLst>
                                          <p:attrName>style.visibility</p:attrName>
                                        </p:attrNameLst>
                                      </p:cBhvr>
                                      <p:to>
                                        <p:strVal val="visible"/>
                                      </p:to>
                                    </p:set>
                                    <p:animEffect transition="in" filter="blinds(horizontal)">
                                      <p:cBhvr>
                                        <p:cTn id="45" dur="500"/>
                                        <p:tgtEl>
                                          <p:spTgt spid="15363">
                                            <p:txEl>
                                              <p:pRg st="17" end="17"/>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363">
                                            <p:txEl>
                                              <p:pRg st="18" end="18"/>
                                            </p:txEl>
                                          </p:spTgt>
                                        </p:tgtEl>
                                        <p:attrNameLst>
                                          <p:attrName>style.visibility</p:attrName>
                                        </p:attrNameLst>
                                      </p:cBhvr>
                                      <p:to>
                                        <p:strVal val="visible"/>
                                      </p:to>
                                    </p:set>
                                    <p:animEffect transition="in" filter="blinds(horizontal)">
                                      <p:cBhvr>
                                        <p:cTn id="48" dur="500"/>
                                        <p:tgtEl>
                                          <p:spTgt spid="1536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theme/theme1.xml><?xml version="1.0" encoding="utf-8"?>
<a:theme xmlns:a="http://schemas.openxmlformats.org/drawingml/2006/main" name="Sinergij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Sinergija_template</Template>
  <TotalTime>659</TotalTime>
  <Words>1290</Words>
  <Application>Microsoft Office PowerPoint</Application>
  <PresentationFormat>On-screen Show (4:3)</PresentationFormat>
  <Paragraphs>292</Paragraphs>
  <Slides>28</Slides>
  <Notes>20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Sinergija_template</vt:lpstr>
      <vt:lpstr>Code Refactoring</vt:lpstr>
      <vt:lpstr>Soprex</vt:lpstr>
      <vt:lpstr>Agenda</vt:lpstr>
      <vt:lpstr>Is code important?</vt:lpstr>
      <vt:lpstr>Coding Horror</vt:lpstr>
      <vt:lpstr>Code Example</vt:lpstr>
      <vt:lpstr>Technical Debt</vt:lpstr>
      <vt:lpstr>Refactoring</vt:lpstr>
      <vt:lpstr>Composing Methods  1. Extract Method </vt:lpstr>
      <vt:lpstr>Composing Methods  2. Inline Method</vt:lpstr>
      <vt:lpstr>Managing temps 1. Inline Temp</vt:lpstr>
      <vt:lpstr>Managing temps  2. Replace Temp with Query</vt:lpstr>
      <vt:lpstr>Managing temps  3. Introduce Explaining Variable</vt:lpstr>
      <vt:lpstr>Simplifying conditionals 1. Decompose Conditional </vt:lpstr>
      <vt:lpstr>Simplifying conditionals  2. Consolidate Duplicate Fragments </vt:lpstr>
      <vt:lpstr>Simplifying conditionals  3. Consolidate Conditional Expression</vt:lpstr>
      <vt:lpstr>Moving Features between objects</vt:lpstr>
      <vt:lpstr>Benefits</vt:lpstr>
      <vt:lpstr>Visual Studio 2008</vt:lpstr>
      <vt:lpstr>Need for refactoring </vt:lpstr>
      <vt:lpstr>When Should You Refactor?</vt:lpstr>
      <vt:lpstr>Code smells</vt:lpstr>
      <vt:lpstr>When you shouldn’t refactor?</vt:lpstr>
      <vt:lpstr>Performance and Refactoring </vt:lpstr>
      <vt:lpstr>What Do I Tell My Manager? </vt:lpstr>
      <vt:lpstr>Summary </vt:lpstr>
      <vt:lpstr>Questions?</vt:lpstr>
      <vt:lpstr>Molimo vas da popunite ankete! Please fill out the evaluations!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and Coding Standard</dc:title>
  <dc:creator>Milan Vukoje</dc:creator>
  <cp:lastModifiedBy>Milan Vukoje</cp:lastModifiedBy>
  <cp:revision>137</cp:revision>
  <dcterms:modified xsi:type="dcterms:W3CDTF">2009-11-16T23:28:14Z</dcterms:modified>
</cp:coreProperties>
</file>