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handoutMasterIdLst>
    <p:handoutMasterId r:id="rId31"/>
  </p:handoutMasterIdLst>
  <p:sldIdLst>
    <p:sldId id="320" r:id="rId2"/>
    <p:sldId id="311" r:id="rId3"/>
    <p:sldId id="257" r:id="rId4"/>
    <p:sldId id="292" r:id="rId5"/>
    <p:sldId id="293" r:id="rId6"/>
    <p:sldId id="294" r:id="rId7"/>
    <p:sldId id="295" r:id="rId8"/>
    <p:sldId id="300" r:id="rId9"/>
    <p:sldId id="312" r:id="rId10"/>
    <p:sldId id="296" r:id="rId11"/>
    <p:sldId id="316" r:id="rId12"/>
    <p:sldId id="297" r:id="rId13"/>
    <p:sldId id="298" r:id="rId14"/>
    <p:sldId id="324" r:id="rId15"/>
    <p:sldId id="323" r:id="rId16"/>
    <p:sldId id="304" r:id="rId17"/>
    <p:sldId id="309" r:id="rId18"/>
    <p:sldId id="306" r:id="rId19"/>
    <p:sldId id="299" r:id="rId20"/>
    <p:sldId id="310" r:id="rId21"/>
    <p:sldId id="308" r:id="rId22"/>
    <p:sldId id="325" r:id="rId23"/>
    <p:sldId id="326" r:id="rId24"/>
    <p:sldId id="307" r:id="rId25"/>
    <p:sldId id="321" r:id="rId26"/>
    <p:sldId id="322" r:id="rId27"/>
    <p:sldId id="319" r:id="rId28"/>
    <p:sldId id="32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88" autoAdjust="0"/>
    <p:restoredTop sz="82203" autoAdjust="0"/>
  </p:normalViewPr>
  <p:slideViewPr>
    <p:cSldViewPr>
      <p:cViewPr varScale="1">
        <p:scale>
          <a:sx n="63" d="100"/>
          <a:sy n="63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</a:t>
            </a:r>
            <a:r>
              <a:rPr lang="en-US" baseline="0" dirty="0" smtClean="0"/>
              <a:t> li validirate ulazne argumente?</a:t>
            </a:r>
          </a:p>
          <a:p>
            <a:r>
              <a:rPr lang="en-US" baseline="0" dirty="0" smtClean="0"/>
              <a:t>Exceptioni su deo ugovora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</a:t>
            </a:r>
            <a:r>
              <a:rPr lang="en-US" baseline="0" dirty="0" smtClean="0"/>
              <a:t> i code review su vremenske investicije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Problemi formalnog CR-a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Galvni ralog</a:t>
            </a:r>
            <a:r>
              <a:rPr lang="en-US" baseline="0" dirty="0" smtClean="0"/>
              <a:t> zasto je Outsourcing u Indiju propao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Rezultat</a:t>
            </a:r>
            <a:r>
              <a:rPr lang="en-US" baseline="0" dirty="0" smtClean="0"/>
              <a:t> visegodisnjih analiza</a:t>
            </a:r>
          </a:p>
          <a:p>
            <a:r>
              <a:rPr lang="en-US" baseline="0" dirty="0" smtClean="0"/>
              <a:t>MS primenjuje za svoje timove</a:t>
            </a:r>
          </a:p>
          <a:p>
            <a:r>
              <a:rPr lang="en-US" baseline="0" dirty="0" smtClean="0"/>
              <a:t>MS generisan kod nije po standardu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Postavku</a:t>
            </a:r>
            <a:r>
              <a:rPr lang="en-US" baseline="0" dirty="0" smtClean="0"/>
              <a:t> smo izvukli iz knjige, pa smo dodavali pravila kako in nadjemo.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Odlican help za CA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Suppressions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Great way to learn .NET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</a:t>
            </a:r>
            <a:r>
              <a:rPr lang="en-US" baseline="0" dirty="0" smtClean="0"/>
              <a:t> buducnosti automatska modifikacija koda (od strane alata)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Lesevi u kodu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B5 bug</a:t>
            </a:r>
          </a:p>
          <a:p>
            <a:r>
              <a:rPr lang="en-US" dirty="0" smtClean="0"/>
              <a:t>DateTime.Now</a:t>
            </a:r>
            <a:r>
              <a:rPr lang="en-US" baseline="0" dirty="0" smtClean="0"/>
              <a:t> treba da bude metod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dirty="0" smtClean="0"/>
              <a:t>. If there is no items for collections return empty c</a:t>
            </a:r>
          </a:p>
          <a:p>
            <a:r>
              <a:rPr lang="en-GB" sz="1200" dirty="0" smtClean="0"/>
              <a:t>. Properties should return live collections.ollection. This rule implies to DataTable type also.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Objasni lokalnu varijablu</a:t>
            </a:r>
          </a:p>
          <a:p>
            <a:r>
              <a:rPr lang="en-US" dirty="0" smtClean="0"/>
              <a:t>Delegati su spori i uzrokuju</a:t>
            </a:r>
            <a:r>
              <a:rPr lang="en-US" baseline="0" dirty="0" smtClean="0"/>
              <a:t> mnoge probleme (memory leaks)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rgbClr val="FF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2328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8FAB9-0B62-40A1-BB27-2574A73F601F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04F7F-4C09-4154-8A2B-0E164C00BF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135939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54625-6118-4B71-8053-81EB99767359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20D08-1148-46EB-B185-3AB57DFEA29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1013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9080F-EEF8-4883-91F8-27DEF026B73C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C6357-8BA1-49BA-8C04-2E51A0D7BB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24475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529DE3-B0F2-4188-A03B-553E0943683A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B2A7-E34D-43BD-A875-727473DE224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887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8A5B2-8061-474E-94D3-9B4FD534CDE8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E0E5-7EBA-48F7-9D0E-8836DA84F0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349133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F03AF6-0226-4710-8300-16A6F2C4D4AA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51632-782B-452B-A4A7-FAD616B420D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20402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5E62F-FE50-4E22-8872-5447B7A9F7F0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FA1B7-C419-4F29-9DCF-B5CC724FD59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36653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20506-7BEE-4858-AE8E-F5EA4FB2A8D2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24B7F-AE3F-4954-9E12-392D78557CE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33282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0C851-86ED-46AF-A3FB-437928957C45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E11DA-4749-43A3-BA7E-636232D0697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197601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BB401-E4D9-4A1C-90ED-CD0A68F724D0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60827-E4CE-44B0-93F1-0E8B0FAA7C8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07/7/12/main" xmlns="" val="34511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A5B3FA5-73EF-4B89-BFC9-C044E7C219E8}" type="datetimeFigureOut">
              <a:rPr lang="en-US" smtClean="0"/>
              <a:pPr/>
              <a:t>11/17/2009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770E1A9-BC57-4E07-9F1E-97F2DECFA4F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ukoje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koje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Standard &amp; Code Review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Milan Vukoje</a:t>
            </a:r>
          </a:p>
          <a:p>
            <a:r>
              <a:rPr lang="en-US" dirty="0" smtClean="0">
                <a:hlinkClick r:id="rId2"/>
              </a:rPr>
              <a:t>www.vukoje.net</a:t>
            </a:r>
          </a:p>
          <a:p>
            <a:endParaRPr lang="sr-Latn-C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 smtClean="0"/>
              <a:t>Coding Standard </a:t>
            </a:r>
            <a:br>
              <a:rPr lang="en-US" dirty="0" smtClean="0"/>
            </a:br>
            <a:r>
              <a:rPr lang="en-US" sz="3200" dirty="0" smtClean="0"/>
              <a:t>2. </a:t>
            </a:r>
            <a:r>
              <a:rPr lang="en-GB" sz="3200" dirty="0" smtClean="0"/>
              <a:t>Property </a:t>
            </a:r>
            <a:r>
              <a:rPr lang="en-GB" sz="3200" dirty="0"/>
              <a:t>Design</a:t>
            </a:r>
            <a:endParaRPr lang="sr-Latn-CS" sz="3200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GB" b="1" dirty="0" smtClean="0"/>
              <a:t>DO </a:t>
            </a:r>
            <a:r>
              <a:rPr lang="en-GB" b="1" dirty="0"/>
              <a:t>NOT </a:t>
            </a:r>
            <a:r>
              <a:rPr lang="en-GB" dirty="0"/>
              <a:t>provide set-only </a:t>
            </a:r>
            <a:r>
              <a:rPr lang="en-GB" dirty="0" smtClean="0"/>
              <a:t>properties.</a:t>
            </a:r>
            <a:endParaRPr lang="sr-Latn-CS" dirty="0"/>
          </a:p>
          <a:p>
            <a:r>
              <a:rPr lang="en-GB" b="1" dirty="0"/>
              <a:t>DO</a:t>
            </a:r>
            <a:r>
              <a:rPr lang="en-GB" dirty="0"/>
              <a:t> provide sensible default values for all </a:t>
            </a:r>
            <a:r>
              <a:rPr lang="en-GB" dirty="0" smtClean="0"/>
              <a:t>properties.</a:t>
            </a:r>
            <a:endParaRPr lang="sr-Latn-CS" dirty="0"/>
          </a:p>
          <a:p>
            <a:r>
              <a:rPr lang="en-GB" b="1" dirty="0" smtClean="0"/>
              <a:t>DO NOT </a:t>
            </a:r>
            <a:r>
              <a:rPr lang="en-GB" dirty="0" smtClean="0"/>
              <a:t>implement time consuming operations in properties.</a:t>
            </a:r>
          </a:p>
          <a:p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 </a:t>
            </a:r>
            <a:br>
              <a:rPr lang="en-US" dirty="0" smtClean="0"/>
            </a:br>
            <a:r>
              <a:rPr lang="en-US" sz="3200" dirty="0" smtClean="0"/>
              <a:t>3. Collections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/>
              <a:t>DO NOT</a:t>
            </a:r>
            <a:r>
              <a:rPr lang="en-GB" sz="2800" dirty="0" smtClean="0"/>
              <a:t> use weakly typed collections in public APIs.</a:t>
            </a:r>
            <a:endParaRPr lang="sr-Latn-CS" sz="2800" dirty="0" smtClean="0"/>
          </a:p>
          <a:p>
            <a:r>
              <a:rPr lang="en-GB" sz="2800" b="1" dirty="0" smtClean="0"/>
              <a:t>DO</a:t>
            </a:r>
            <a:r>
              <a:rPr lang="en-GB" sz="2800" dirty="0" smtClean="0"/>
              <a:t> use ReadOnlyCollection&lt;T&gt; for properties representing read-only collections.</a:t>
            </a:r>
            <a:endParaRPr lang="sr-Latn-CS" sz="2800" dirty="0" smtClean="0"/>
          </a:p>
          <a:p>
            <a:r>
              <a:rPr lang="en-GB" sz="2800" b="1" dirty="0" smtClean="0"/>
              <a:t>DO NOT</a:t>
            </a:r>
            <a:r>
              <a:rPr lang="en-GB" sz="2800" dirty="0" smtClean="0"/>
              <a:t> return null values from collection properties or from methods returning collections</a:t>
            </a:r>
          </a:p>
          <a:p>
            <a:r>
              <a:rPr lang="en-GB" sz="2800" b="1" dirty="0" smtClean="0"/>
              <a:t>DO NOT</a:t>
            </a:r>
            <a:r>
              <a:rPr lang="en-GB" sz="2800" dirty="0" smtClean="0"/>
              <a:t> return snapshots collections from properties</a:t>
            </a:r>
            <a:endParaRPr lang="sr-Latn-C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 smtClean="0"/>
              <a:t>Coding Standard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4. Event </a:t>
            </a:r>
            <a:r>
              <a:rPr lang="en-GB" sz="3200" dirty="0"/>
              <a:t>Design</a:t>
            </a:r>
            <a:endParaRPr lang="sr-Latn-CS" sz="3200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GB" sz="2000" b="1" dirty="0"/>
              <a:t>DO</a:t>
            </a:r>
            <a:r>
              <a:rPr lang="en-GB" sz="2000" dirty="0"/>
              <a:t> use </a:t>
            </a:r>
            <a:r>
              <a:rPr lang="en-GB" sz="2000" dirty="0" smtClean="0"/>
              <a:t>System.EventHandler&lt;T&gt;</a:t>
            </a:r>
          </a:p>
          <a:p>
            <a:r>
              <a:rPr lang="en-GB" sz="2000" b="1" dirty="0" smtClean="0"/>
              <a:t>DO</a:t>
            </a:r>
            <a:r>
              <a:rPr lang="en-GB" sz="2000" dirty="0" smtClean="0"/>
              <a:t> use a return type of void for event handlers</a:t>
            </a:r>
            <a:endParaRPr lang="sr-Latn-CS" sz="2000" dirty="0" smtClean="0"/>
          </a:p>
          <a:p>
            <a:r>
              <a:rPr lang="en-GB" sz="2000" b="1" dirty="0" smtClean="0"/>
              <a:t>DO NOT</a:t>
            </a:r>
            <a:r>
              <a:rPr lang="en-GB" sz="2000" dirty="0" smtClean="0"/>
              <a:t> pass null as the event data ,pass EventArgs.Empty instead.</a:t>
            </a:r>
            <a:endParaRPr lang="sr-Latn-CS" sz="2000" dirty="0"/>
          </a:p>
          <a:p>
            <a:r>
              <a:rPr lang="en-GB" sz="2000" b="1" dirty="0" smtClean="0"/>
              <a:t>DO</a:t>
            </a:r>
            <a:r>
              <a:rPr lang="en-GB" sz="2000" dirty="0" smtClean="0"/>
              <a:t> </a:t>
            </a:r>
            <a:r>
              <a:rPr lang="en-GB" sz="2000" dirty="0"/>
              <a:t>use a protected virtual method to raise each event.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 public </a:t>
            </a:r>
            <a:r>
              <a:rPr lang="en-GB" sz="2000" dirty="0"/>
              <a:t>event EventHandler&lt;AlarmRaisedEventArgs&gt;  AlarmRaised</a:t>
            </a:r>
            <a:r>
              <a:rPr lang="en-GB" sz="2000" dirty="0" smtClean="0"/>
              <a:t>;</a:t>
            </a:r>
            <a:endParaRPr lang="sr-Latn-CS" sz="2000" dirty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       protected </a:t>
            </a:r>
            <a:r>
              <a:rPr lang="en-GB" sz="2000" dirty="0"/>
              <a:t>virtual void OnAlarmRaised (AlarmRaisedEventArgs e</a:t>
            </a:r>
            <a:r>
              <a:rPr lang="en-GB" sz="2000" dirty="0" smtClean="0"/>
              <a:t>) </a:t>
            </a:r>
            <a:r>
              <a:rPr lang="en-GB" sz="2000" dirty="0"/>
              <a:t>{</a:t>
            </a:r>
            <a:endParaRPr lang="sr-Latn-CS" sz="2000" dirty="0"/>
          </a:p>
          <a:p>
            <a:pPr>
              <a:buFont typeface="Wingdings" pitchFamily="2" charset="2"/>
              <a:buNone/>
            </a:pPr>
            <a:r>
              <a:rPr lang="en-GB" sz="2000" dirty="0"/>
              <a:t>               </a:t>
            </a:r>
            <a:r>
              <a:rPr lang="en-GB" sz="2000" dirty="0" smtClean="0"/>
              <a:t>EventHandler&lt;AlarmRaisedEventArgs</a:t>
            </a:r>
            <a:r>
              <a:rPr lang="en-GB" sz="2000" dirty="0"/>
              <a:t>&gt; handler </a:t>
            </a:r>
            <a:r>
              <a:rPr lang="en-GB" sz="2000" dirty="0" smtClean="0"/>
              <a:t>= AlarmRaised</a:t>
            </a:r>
            <a:r>
              <a:rPr lang="en-GB" sz="2000" dirty="0"/>
              <a:t>;</a:t>
            </a:r>
            <a:endParaRPr lang="sr-Latn-CS" sz="2000" dirty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                if </a:t>
            </a:r>
            <a:r>
              <a:rPr lang="en-GB" sz="2000" dirty="0"/>
              <a:t>(handler ! = null ) </a:t>
            </a:r>
            <a:r>
              <a:rPr lang="en-GB" sz="2000" dirty="0" smtClean="0"/>
              <a:t>{</a:t>
            </a:r>
            <a:endParaRPr lang="sr-Latn-CS" sz="2000" dirty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	       handler </a:t>
            </a:r>
            <a:r>
              <a:rPr lang="en-GB" sz="2000" dirty="0"/>
              <a:t>(this,  e);</a:t>
            </a:r>
            <a:endParaRPr lang="sr-Latn-CS" sz="2000" dirty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                 }</a:t>
            </a:r>
            <a:endParaRPr lang="sr-Latn-CS" sz="2000" dirty="0" smtClean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         }</a:t>
            </a:r>
            <a:endParaRPr lang="sr-Latn-C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 smtClean="0"/>
              <a:t>Coding Standard </a:t>
            </a: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sz="3200" b="0" dirty="0" smtClean="0"/>
              <a:t>5. Exception Management</a:t>
            </a:r>
            <a:endParaRPr lang="sr-Latn-CS" sz="3200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GB" sz="2400" b="1" dirty="0" smtClean="0"/>
              <a:t>DO </a:t>
            </a:r>
            <a:r>
              <a:rPr lang="en-GB" sz="2400" b="1" dirty="0"/>
              <a:t>NOT</a:t>
            </a:r>
            <a:r>
              <a:rPr lang="en-GB" sz="2400" dirty="0"/>
              <a:t> return error codes.</a:t>
            </a:r>
            <a:endParaRPr lang="sr-Latn-CS" sz="2400" dirty="0"/>
          </a:p>
          <a:p>
            <a:r>
              <a:rPr lang="en-GB" sz="2400" b="1" dirty="0" smtClean="0"/>
              <a:t>DO NOT </a:t>
            </a:r>
            <a:r>
              <a:rPr lang="en-GB" sz="2400" dirty="0" smtClean="0"/>
              <a:t>throw or catch System.Exception.</a:t>
            </a:r>
          </a:p>
          <a:p>
            <a:r>
              <a:rPr lang="en-GB" sz="2400" b="1" dirty="0" smtClean="0"/>
              <a:t>DO</a:t>
            </a:r>
            <a:r>
              <a:rPr lang="en-GB" sz="2400" dirty="0" smtClean="0"/>
              <a:t> provide a rich and meaningful message text targeted at the developer when throwing an exception.</a:t>
            </a:r>
          </a:p>
          <a:p>
            <a:r>
              <a:rPr lang="en-GB" sz="2400" b="1" dirty="0" smtClean="0"/>
              <a:t>DO</a:t>
            </a:r>
            <a:r>
              <a:rPr lang="en-GB" sz="2400" dirty="0" smtClean="0"/>
              <a:t> throw an InvalidOperationException if the object is in an inappropriate state.</a:t>
            </a:r>
            <a:endParaRPr lang="sr-Latn-CS" sz="2400" dirty="0" smtClean="0"/>
          </a:p>
          <a:p>
            <a:r>
              <a:rPr lang="en-GB" sz="2400" b="1" dirty="0" smtClean="0"/>
              <a:t>DO</a:t>
            </a:r>
            <a:r>
              <a:rPr lang="en-GB" sz="2400" dirty="0" smtClean="0"/>
              <a:t> throw ArgumentException or one of its subtypes if bad arguments are passed to a member.</a:t>
            </a:r>
          </a:p>
          <a:p>
            <a:r>
              <a:rPr lang="en-GB" sz="2400" b="1" dirty="0" smtClean="0"/>
              <a:t>AVOID</a:t>
            </a:r>
            <a:r>
              <a:rPr lang="en-GB" sz="2400" dirty="0" smtClean="0"/>
              <a:t> catching and wrapping nonspecific exceptions.</a:t>
            </a:r>
            <a:endParaRPr lang="sr-Latn-CS" sz="2400" dirty="0" smtClean="0"/>
          </a:p>
          <a:p>
            <a:r>
              <a:rPr lang="en-GB" sz="2400" b="1" dirty="0" smtClean="0"/>
              <a:t>DO</a:t>
            </a:r>
            <a:r>
              <a:rPr lang="en-GB" sz="2400" dirty="0" smtClean="0"/>
              <a:t> specify the inner exception when wrapping exceptions.</a:t>
            </a:r>
          </a:p>
          <a:p>
            <a:endParaRPr lang="sr-Latn-CS" sz="2400" dirty="0" smtClean="0"/>
          </a:p>
          <a:p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Standardization (Readability)</a:t>
            </a:r>
          </a:p>
          <a:p>
            <a:r>
              <a:rPr lang="en-US" dirty="0" smtClean="0"/>
              <a:t>Common mistakes</a:t>
            </a:r>
          </a:p>
          <a:p>
            <a:r>
              <a:rPr lang="en-US" dirty="0" smtClean="0"/>
              <a:t>Future bugs</a:t>
            </a:r>
          </a:p>
          <a:p>
            <a:r>
              <a:rPr lang="en-US" dirty="0" smtClean="0"/>
              <a:t>OOP best practices</a:t>
            </a:r>
          </a:p>
          <a:p>
            <a:r>
              <a:rPr lang="en-US" dirty="0" smtClean="0"/>
              <a:t>API usability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Investment?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Well… NO!</a:t>
            </a:r>
          </a:p>
          <a:p>
            <a:r>
              <a:rPr lang="en-US" dirty="0" smtClean="0"/>
              <a:t>Only for frameworks?</a:t>
            </a:r>
          </a:p>
          <a:p>
            <a:r>
              <a:rPr lang="en-US" dirty="0" smtClean="0"/>
              <a:t>Takes to much time?</a:t>
            </a:r>
          </a:p>
          <a:p>
            <a:r>
              <a:rPr lang="en-US" dirty="0" smtClean="0"/>
              <a:t>Reduces bugs?</a:t>
            </a:r>
          </a:p>
          <a:p>
            <a:r>
              <a:rPr lang="en-US" dirty="0" smtClean="0"/>
              <a:t>Tools are free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Adopting the standard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challenge</a:t>
            </a:r>
          </a:p>
          <a:p>
            <a:r>
              <a:rPr lang="en-US" dirty="0" smtClean="0"/>
              <a:t>Needs support in upper management and team leader determination</a:t>
            </a:r>
          </a:p>
          <a:p>
            <a:r>
              <a:rPr lang="en-US" dirty="0" smtClean="0"/>
              <a:t>Should everybody agree?</a:t>
            </a:r>
          </a:p>
          <a:p>
            <a:r>
              <a:rPr lang="en-US" dirty="0" smtClean="0"/>
              <a:t>Redefine what does “done” mean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clean… code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small</a:t>
            </a:r>
          </a:p>
          <a:p>
            <a:pPr lvl="1"/>
            <a:r>
              <a:rPr lang="en-US" dirty="0" smtClean="0"/>
              <a:t>Add rules incrementally</a:t>
            </a:r>
          </a:p>
          <a:p>
            <a:pPr lvl="1"/>
            <a:r>
              <a:rPr lang="en-US" dirty="0" smtClean="0"/>
              <a:t>Divide and conquer</a:t>
            </a:r>
          </a:p>
          <a:p>
            <a:r>
              <a:rPr lang="en-US" dirty="0" smtClean="0"/>
              <a:t>Use tools</a:t>
            </a:r>
          </a:p>
          <a:p>
            <a:r>
              <a:rPr lang="en-US" dirty="0" smtClean="0"/>
              <a:t>Intensive code reviews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sr-Latn-CS" dirty="0"/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1796256"/>
            <a:ext cx="4572000" cy="41338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 smtClean="0"/>
              <a:t>Organizing Code </a:t>
            </a:r>
            <a:r>
              <a:rPr lang="en-US" dirty="0"/>
              <a:t>Review</a:t>
            </a:r>
            <a:endParaRPr lang="sr-Latn-C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/>
              <a:t>Formal </a:t>
            </a:r>
            <a:r>
              <a:rPr lang="en-US" dirty="0" smtClean="0"/>
              <a:t>CR</a:t>
            </a:r>
            <a:endParaRPr lang="en-US" dirty="0"/>
          </a:p>
          <a:p>
            <a:r>
              <a:rPr lang="en-US" dirty="0"/>
              <a:t>Informal </a:t>
            </a:r>
            <a:r>
              <a:rPr lang="en-US" dirty="0" smtClean="0"/>
              <a:t>CR</a:t>
            </a:r>
            <a:endParaRPr lang="en-US" dirty="0"/>
          </a:p>
          <a:p>
            <a:pPr lvl="1"/>
            <a:r>
              <a:rPr lang="en-US" dirty="0"/>
              <a:t>Coding time reviewing</a:t>
            </a:r>
          </a:p>
          <a:p>
            <a:pPr lvl="1"/>
            <a:r>
              <a:rPr lang="en-US" dirty="0"/>
              <a:t>Pair programming</a:t>
            </a:r>
          </a:p>
          <a:p>
            <a:pPr lvl="1"/>
            <a:r>
              <a:rPr lang="en-US" dirty="0"/>
              <a:t>Code testing with code </a:t>
            </a:r>
            <a:r>
              <a:rPr lang="en-US" dirty="0" smtClean="0"/>
              <a:t>inspections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it integrated</a:t>
            </a:r>
          </a:p>
          <a:p>
            <a:endParaRPr lang="en-US" dirty="0"/>
          </a:p>
          <a:p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Soprex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SkfOffice2</a:t>
            </a:r>
          </a:p>
          <a:p>
            <a:r>
              <a:rPr lang="en-US" dirty="0" smtClean="0"/>
              <a:t>SkfOffice3</a:t>
            </a:r>
          </a:p>
          <a:p>
            <a:r>
              <a:rPr lang="en-US" dirty="0" smtClean="0"/>
              <a:t>Big5</a:t>
            </a:r>
          </a:p>
          <a:p>
            <a:r>
              <a:rPr lang="en-US" dirty="0" smtClean="0"/>
              <a:t>Quality oriented</a:t>
            </a:r>
          </a:p>
          <a:p>
            <a:r>
              <a:rPr lang="en-US" dirty="0" smtClean="0"/>
              <a:t>We are hiring… </a:t>
            </a:r>
          </a:p>
          <a:p>
            <a:endParaRPr lang="sr-Latn-CS" dirty="0"/>
          </a:p>
        </p:txBody>
      </p:sp>
      <p:pic>
        <p:nvPicPr>
          <p:cNvPr id="4" name="Picture 3" descr="soprex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5486400"/>
            <a:ext cx="3048000" cy="628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review?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Newbie's code</a:t>
            </a:r>
          </a:p>
          <a:p>
            <a:r>
              <a:rPr lang="en-US" dirty="0" smtClean="0"/>
              <a:t>Challenging tasks</a:t>
            </a:r>
          </a:p>
          <a:p>
            <a:r>
              <a:rPr lang="en-US" dirty="0" smtClean="0"/>
              <a:t>Spikes</a:t>
            </a:r>
          </a:p>
          <a:p>
            <a:r>
              <a:rPr lang="en-US" dirty="0" smtClean="0"/>
              <a:t>Buggy code</a:t>
            </a:r>
          </a:p>
          <a:p>
            <a:r>
              <a:rPr lang="en-US" dirty="0" smtClean="0"/>
              <a:t>Architecture significant tasks </a:t>
            </a:r>
          </a:p>
          <a:p>
            <a:r>
              <a:rPr lang="en-US" dirty="0" smtClean="0"/>
              <a:t>Widely reused code</a:t>
            </a:r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Code Review </a:t>
            </a:r>
            <a:r>
              <a:rPr lang="sr-Latn-CS" dirty="0" smtClean="0"/>
              <a:t>Checklist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OOP principles,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heads are smarter</a:t>
            </a:r>
            <a:endParaRPr lang="sr-Latn-CS" dirty="0" smtClean="0"/>
          </a:p>
          <a:p>
            <a:r>
              <a:rPr lang="en-US" dirty="0" smtClean="0"/>
              <a:t>Collective code ownership</a:t>
            </a:r>
          </a:p>
          <a:p>
            <a:r>
              <a:rPr lang="en-US" dirty="0" smtClean="0"/>
              <a:t>Enhances communication and learning</a:t>
            </a:r>
          </a:p>
          <a:p>
            <a:r>
              <a:rPr lang="en-US" dirty="0" smtClean="0"/>
              <a:t>Discovering bugs/problems early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Consumes time</a:t>
            </a:r>
          </a:p>
          <a:p>
            <a:r>
              <a:rPr lang="en-US" dirty="0" smtClean="0"/>
              <a:t>Focusing on enhancing code rather than criticism </a:t>
            </a:r>
          </a:p>
          <a:p>
            <a:r>
              <a:rPr lang="en-US" dirty="0" smtClean="0"/>
              <a:t>Avoiding general arguments and </a:t>
            </a:r>
            <a:r>
              <a:rPr lang="sr-Latn-CS" dirty="0" smtClean="0"/>
              <a:t>theoretical </a:t>
            </a:r>
            <a:r>
              <a:rPr lang="en-US" dirty="0" smtClean="0"/>
              <a:t>discussion</a:t>
            </a:r>
          </a:p>
          <a:p>
            <a:r>
              <a:rPr lang="en-US" dirty="0" smtClean="0"/>
              <a:t>Encouraging positive critics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6858000" cy="58769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Code Metrics</a:t>
            </a:r>
          </a:p>
          <a:p>
            <a:r>
              <a:rPr lang="en-US" dirty="0" smtClean="0"/>
              <a:t>TFS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is hard</a:t>
            </a:r>
          </a:p>
          <a:p>
            <a:r>
              <a:rPr lang="en-US" dirty="0" smtClean="0"/>
              <a:t>(Clean) Code is very important</a:t>
            </a:r>
          </a:p>
          <a:p>
            <a:r>
              <a:rPr lang="en-US" dirty="0" smtClean="0"/>
              <a:t>Coding Standard is essential tool</a:t>
            </a:r>
          </a:p>
          <a:p>
            <a:r>
              <a:rPr lang="en-US" dirty="0" smtClean="0"/>
              <a:t>Code Review takes time but brings many advantages</a:t>
            </a:r>
          </a:p>
          <a:p>
            <a:r>
              <a:rPr lang="en-US" dirty="0" smtClean="0"/>
              <a:t>Requires firm climate change</a:t>
            </a:r>
          </a:p>
          <a:p>
            <a:r>
              <a:rPr lang="en-US" dirty="0" smtClean="0"/>
              <a:t>Use tools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Questions?</a:t>
            </a:r>
            <a:endParaRPr lang="sr-Latn-C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86000" y="3886200"/>
            <a:ext cx="6400800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Milan Vukoje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www.vukoje.net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vukoje@gmail.com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r-Latn-C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Molimo vas da popunite ankete!</a:t>
            </a:r>
            <a:br>
              <a:rPr lang="en-US" sz="3600" dirty="0" smtClean="0"/>
            </a:br>
            <a:r>
              <a:rPr lang="en-US" sz="3600" dirty="0" smtClean="0"/>
              <a:t>Please fill out the evaluations!</a:t>
            </a:r>
            <a:endParaRPr lang="en-US" sz="3600" dirty="0" smtClean="0">
              <a:solidFill>
                <a:srgbClr val="00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endParaRPr lang="sl-SI" sz="2400" dirty="0" smtClean="0"/>
          </a:p>
          <a:p>
            <a:pPr algn="ctr">
              <a:buNone/>
            </a:pPr>
            <a:r>
              <a:rPr lang="sl-SI" sz="2400" dirty="0" smtClean="0"/>
              <a:t>Vaše mišljenje čini osnovu sledeće </a:t>
            </a:r>
            <a:r>
              <a:rPr lang="sl-SI" sz="2400" b="1" i="1" dirty="0" smtClean="0"/>
              <a:t>Sinergije</a:t>
            </a:r>
            <a:r>
              <a:rPr lang="sl-SI" sz="2400" dirty="0" smtClean="0"/>
              <a:t> i omogućava nam da oblikujemo sadržaj u skladu sa Vašim željama.</a:t>
            </a:r>
          </a:p>
          <a:p>
            <a:pPr algn="ctr">
              <a:buNone/>
            </a:pPr>
            <a:endParaRPr lang="sl-SI" sz="2400" dirty="0" smtClean="0"/>
          </a:p>
          <a:p>
            <a:pPr algn="ctr">
              <a:buNone/>
            </a:pPr>
            <a:r>
              <a:rPr lang="sl-SI" sz="2400" i="1" dirty="0" smtClean="0"/>
              <a:t>Svi posetioci koji popune ankete ulaze u nagradnu igru</a:t>
            </a:r>
            <a:endParaRPr lang="en-US" sz="2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sl-SI" sz="2400" dirty="0" smtClean="0"/>
          </a:p>
          <a:p>
            <a:pPr algn="ctr">
              <a:buNone/>
            </a:pPr>
            <a:r>
              <a:rPr lang="en-US" sz="2400" dirty="0" smtClean="0"/>
              <a:t>Your opinion forms the next </a:t>
            </a:r>
            <a:r>
              <a:rPr lang="en-US" sz="2400" b="1" i="1" dirty="0" smtClean="0"/>
              <a:t>Sinergija</a:t>
            </a:r>
            <a:r>
              <a:rPr lang="en-US" sz="2400" dirty="0" smtClean="0"/>
              <a:t> conference, and it provides us with the means to shape its content to best suit you.</a:t>
            </a:r>
          </a:p>
          <a:p>
            <a:pPr algn="ctr">
              <a:buNone/>
            </a:pPr>
            <a:endParaRPr lang="sl-SI" sz="2400" dirty="0" smtClean="0"/>
          </a:p>
          <a:p>
            <a:pPr algn="ctr">
              <a:buNone/>
            </a:pPr>
            <a:r>
              <a:rPr lang="en-US" sz="2400" i="1" dirty="0" smtClean="0"/>
              <a:t>All attendees that fill out the evaluations are taking part in drawing of special prizes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Themes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Coding </a:t>
            </a:r>
            <a:r>
              <a:rPr lang="en-US" dirty="0"/>
              <a:t>Standard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Tools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Coding Standard</a:t>
            </a:r>
            <a:endParaRPr lang="sr-Latn-C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sz="2100" i="1" dirty="0" smtClean="0"/>
              <a:t>In </a:t>
            </a:r>
            <a:r>
              <a:rPr lang="en-US" sz="2100" i="1" dirty="0"/>
              <a:t>a complex program, </a:t>
            </a:r>
            <a:r>
              <a:rPr lang="en-US" sz="2100" b="1" i="1" dirty="0"/>
              <a:t>architectural guidelines </a:t>
            </a:r>
            <a:r>
              <a:rPr lang="en-US" sz="2100" i="1" dirty="0"/>
              <a:t>give the program </a:t>
            </a:r>
            <a:r>
              <a:rPr lang="en-US" sz="2100" b="1" i="1" dirty="0"/>
              <a:t>structural</a:t>
            </a:r>
            <a:r>
              <a:rPr lang="en-US" sz="2100" i="1" dirty="0"/>
              <a:t> </a:t>
            </a:r>
            <a:r>
              <a:rPr lang="en-US" sz="2100" b="1" i="1" dirty="0"/>
              <a:t>balance</a:t>
            </a:r>
            <a:r>
              <a:rPr lang="en-US" sz="2100" i="1" dirty="0"/>
              <a:t> and </a:t>
            </a:r>
            <a:r>
              <a:rPr lang="en-US" sz="2100" b="1" i="1" dirty="0"/>
              <a:t>construction</a:t>
            </a:r>
            <a:r>
              <a:rPr lang="en-US" sz="2100" i="1" dirty="0"/>
              <a:t> </a:t>
            </a:r>
            <a:r>
              <a:rPr lang="en-US" sz="2100" b="1" i="1" dirty="0"/>
              <a:t>guidelines</a:t>
            </a:r>
            <a:r>
              <a:rPr lang="en-US" sz="2100" i="1" dirty="0"/>
              <a:t> provide </a:t>
            </a:r>
            <a:r>
              <a:rPr lang="en-US" sz="2100" b="1" i="1" dirty="0"/>
              <a:t>low-level </a:t>
            </a:r>
            <a:r>
              <a:rPr lang="en-US" sz="2100" b="1" i="1" dirty="0" smtClean="0"/>
              <a:t>harmony.</a:t>
            </a:r>
            <a:endParaRPr lang="en-US" sz="2100" i="1" dirty="0" smtClean="0"/>
          </a:p>
          <a:p>
            <a:r>
              <a:rPr lang="en-US" sz="2100" i="1" dirty="0" smtClean="0"/>
              <a:t>Without </a:t>
            </a:r>
            <a:r>
              <a:rPr lang="en-US" sz="2100" i="1" dirty="0"/>
              <a:t>a unifying discipline, your creation will be jumble of </a:t>
            </a:r>
            <a:r>
              <a:rPr lang="en-US" sz="2100" b="1" i="1" dirty="0"/>
              <a:t>sloppy variations in style</a:t>
            </a:r>
            <a:r>
              <a:rPr lang="en-US" sz="2100" i="1" dirty="0"/>
              <a:t>. </a:t>
            </a:r>
            <a:endParaRPr lang="en-US" sz="2100" i="1" dirty="0" smtClean="0"/>
          </a:p>
          <a:p>
            <a:r>
              <a:rPr lang="en-US" sz="2100" i="1" dirty="0" smtClean="0"/>
              <a:t>One </a:t>
            </a:r>
            <a:r>
              <a:rPr lang="en-US" sz="2100" i="1" dirty="0"/>
              <a:t>key to successful programming is </a:t>
            </a:r>
            <a:r>
              <a:rPr lang="en-US" sz="2100" b="1" i="1" dirty="0"/>
              <a:t>avoiding arbitrary variations</a:t>
            </a:r>
            <a:r>
              <a:rPr lang="en-US" sz="2100" i="1" dirty="0"/>
              <a:t> so that your brain can be </a:t>
            </a:r>
            <a:r>
              <a:rPr lang="en-US" sz="2100" b="1" i="1" dirty="0"/>
              <a:t>free to focus</a:t>
            </a:r>
            <a:r>
              <a:rPr lang="en-US" sz="2100" i="1" dirty="0"/>
              <a:t> on the variations that are really needed.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      -- Steve McConell</a:t>
            </a:r>
          </a:p>
          <a:p>
            <a:endParaRPr lang="sr-Latn-CS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CS Advantages</a:t>
            </a:r>
            <a:endParaRPr lang="sr-Latn-C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/>
              <a:t>Unified code</a:t>
            </a:r>
          </a:p>
          <a:p>
            <a:r>
              <a:rPr lang="en-US" dirty="0"/>
              <a:t>Faster code understanding/modifying</a:t>
            </a:r>
          </a:p>
          <a:p>
            <a:r>
              <a:rPr lang="en-US" dirty="0"/>
              <a:t>Easier “code smell” identification</a:t>
            </a:r>
          </a:p>
          <a:p>
            <a:r>
              <a:rPr lang="en-US" dirty="0"/>
              <a:t>Cleaner API</a:t>
            </a:r>
          </a:p>
          <a:p>
            <a:r>
              <a:rPr lang="en-US" dirty="0"/>
              <a:t>Avoiding “genius” solutions (KISS)</a:t>
            </a:r>
          </a:p>
          <a:p>
            <a:r>
              <a:rPr lang="en-US" dirty="0"/>
              <a:t>Reducing chances for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Real working framework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The Book</a:t>
            </a:r>
            <a:endParaRPr lang="sr-Latn-C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/>
              <a:t>Framework Design Guidelines: </a:t>
            </a:r>
            <a:r>
              <a:rPr lang="en-US" sz="2400" dirty="0" smtClean="0"/>
              <a:t>Conventions</a:t>
            </a:r>
            <a:r>
              <a:rPr lang="en-US" sz="2400" dirty="0"/>
              <a:t>, Idioms, and Patterns for Reusable .NET</a:t>
            </a:r>
            <a:r>
              <a:rPr lang="en-US" sz="2400" b="1" dirty="0"/>
              <a:t> </a:t>
            </a:r>
            <a:r>
              <a:rPr lang="en-US" sz="2400" dirty="0"/>
              <a:t>Libraries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--</a:t>
            </a:r>
            <a:r>
              <a:rPr lang="sr-Latn-CS" sz="2400" dirty="0" smtClean="0"/>
              <a:t> </a:t>
            </a:r>
            <a:r>
              <a:rPr lang="sr-Latn-CS" sz="2400" dirty="0"/>
              <a:t>Krzysztof Cwalina</a:t>
            </a:r>
            <a:r>
              <a:rPr lang="en-US" sz="2400" dirty="0"/>
              <a:t> and Brad Adams</a:t>
            </a:r>
            <a:endParaRPr lang="en-US" sz="2400" b="1" dirty="0"/>
          </a:p>
          <a:p>
            <a:endParaRPr lang="sr-Latn-CS" dirty="0"/>
          </a:p>
        </p:txBody>
      </p:sp>
      <p:pic>
        <p:nvPicPr>
          <p:cNvPr id="39940" name="Picture 6" descr="032124675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200400"/>
            <a:ext cx="184415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Soprex Coding Standard</a:t>
            </a:r>
            <a:endParaRPr lang="sr-Latn-C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GB" sz="2400" dirty="0" smtClean="0"/>
              <a:t>Code </a:t>
            </a:r>
            <a:r>
              <a:rPr lang="en-GB" sz="2400" dirty="0"/>
              <a:t>Commenting	</a:t>
            </a:r>
            <a:endParaRPr lang="sr-Latn-CS" sz="2400" dirty="0"/>
          </a:p>
          <a:p>
            <a:r>
              <a:rPr lang="en-GB" sz="2400" dirty="0" smtClean="0"/>
              <a:t>Naming</a:t>
            </a:r>
            <a:endParaRPr lang="sr-Latn-CS" sz="2400" dirty="0"/>
          </a:p>
          <a:p>
            <a:r>
              <a:rPr lang="en-GB" sz="2400" dirty="0"/>
              <a:t>Code Layout	</a:t>
            </a:r>
            <a:endParaRPr lang="sr-Latn-CS" sz="2400" dirty="0"/>
          </a:p>
          <a:p>
            <a:r>
              <a:rPr lang="en-GB" sz="2400" dirty="0"/>
              <a:t>Type Design Guidelines </a:t>
            </a:r>
            <a:endParaRPr lang="en-GB" sz="2400" dirty="0" smtClean="0"/>
          </a:p>
          <a:p>
            <a:r>
              <a:rPr lang="en-GB" sz="2400" dirty="0" smtClean="0"/>
              <a:t>Member Design</a:t>
            </a:r>
            <a:r>
              <a:rPr lang="en-GB" sz="2400" dirty="0"/>
              <a:t>	</a:t>
            </a:r>
            <a:endParaRPr lang="sr-Latn-CS" sz="2400" dirty="0"/>
          </a:p>
          <a:p>
            <a:r>
              <a:rPr lang="en-GB" sz="2400" dirty="0" smtClean="0"/>
              <a:t>Exception Management </a:t>
            </a:r>
            <a:endParaRPr lang="sr-Latn-CS" sz="2400" dirty="0"/>
          </a:p>
          <a:p>
            <a:r>
              <a:rPr lang="en-GB" sz="2400" dirty="0"/>
              <a:t>Stored Procedures 	</a:t>
            </a:r>
            <a:endParaRPr lang="sr-Latn-CS" sz="2400" dirty="0"/>
          </a:p>
          <a:p>
            <a:r>
              <a:rPr lang="en-GB" sz="2400" dirty="0" smtClean="0"/>
              <a:t>.NET types usage</a:t>
            </a:r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Available Tools</a:t>
            </a:r>
            <a:endParaRPr lang="sr-Latn-C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VS </a:t>
            </a:r>
            <a:r>
              <a:rPr lang="en-US" dirty="0"/>
              <a:t>compiler warnings</a:t>
            </a:r>
          </a:p>
          <a:p>
            <a:r>
              <a:rPr lang="en-US" dirty="0"/>
              <a:t>Code Analysis</a:t>
            </a:r>
          </a:p>
          <a:p>
            <a:r>
              <a:rPr lang="en-US" dirty="0" smtClean="0"/>
              <a:t>StyleCop</a:t>
            </a:r>
          </a:p>
          <a:p>
            <a:r>
              <a:rPr lang="en-US" dirty="0" smtClean="0"/>
              <a:t>TFS </a:t>
            </a:r>
            <a:r>
              <a:rPr lang="en-US" dirty="0"/>
              <a:t>check in </a:t>
            </a:r>
            <a:r>
              <a:rPr lang="en-US" dirty="0" smtClean="0"/>
              <a:t>policy</a:t>
            </a:r>
          </a:p>
          <a:p>
            <a:r>
              <a:rPr lang="en-US" dirty="0" smtClean="0"/>
              <a:t>Performance issues</a:t>
            </a:r>
          </a:p>
          <a:p>
            <a:pPr>
              <a:buFont typeface="Wingdings" pitchFamily="2" charset="2"/>
              <a:buNone/>
            </a:pPr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 </a:t>
            </a:r>
            <a:br>
              <a:rPr lang="en-US" dirty="0" smtClean="0"/>
            </a:br>
            <a:r>
              <a:rPr lang="en-US" sz="3200" dirty="0" smtClean="0"/>
              <a:t>1. Code Commenting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 </a:t>
            </a:r>
            <a:r>
              <a:rPr lang="en-GB" dirty="0" smtClean="0"/>
              <a:t>comment API.</a:t>
            </a:r>
            <a:endParaRPr lang="en-GB" b="1" dirty="0" smtClean="0"/>
          </a:p>
          <a:p>
            <a:r>
              <a:rPr lang="en-GB" b="1" dirty="0" smtClean="0"/>
              <a:t>DO NOT</a:t>
            </a:r>
            <a:r>
              <a:rPr lang="en-GB" dirty="0" smtClean="0"/>
              <a:t> comment whole methods or method bodies. If some code is not used, it should be deleted. </a:t>
            </a:r>
            <a:endParaRPr lang="sr-Latn-CS" dirty="0" smtClean="0"/>
          </a:p>
          <a:p>
            <a:r>
              <a:rPr lang="en-GB" b="1" dirty="0" smtClean="0"/>
              <a:t>DO</a:t>
            </a:r>
            <a:r>
              <a:rPr lang="en-GB" dirty="0" smtClean="0"/>
              <a:t> comment complex methods, especially if/else statements. </a:t>
            </a:r>
          </a:p>
          <a:p>
            <a:endParaRPr lang="sr-Latn-CS" sz="1800" dirty="0" smtClean="0"/>
          </a:p>
          <a:p>
            <a:pPr lvl="1"/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nergij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Sinergija_template</Template>
  <TotalTime>835</TotalTime>
  <Words>778</Words>
  <Application>Microsoft Office PowerPoint</Application>
  <PresentationFormat>On-screen Show (4:3)</PresentationFormat>
  <Paragraphs>179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Sinergija_template</vt:lpstr>
      <vt:lpstr>Coding Standard &amp; Code Review</vt:lpstr>
      <vt:lpstr>Soprex</vt:lpstr>
      <vt:lpstr>Themes</vt:lpstr>
      <vt:lpstr>Coding Standard</vt:lpstr>
      <vt:lpstr>CS Advantages</vt:lpstr>
      <vt:lpstr>The Book</vt:lpstr>
      <vt:lpstr>Soprex Coding Standard</vt:lpstr>
      <vt:lpstr>Available Tools</vt:lpstr>
      <vt:lpstr>Coding Standard  1. Code Commenting</vt:lpstr>
      <vt:lpstr>Coding Standard  2. Property Design</vt:lpstr>
      <vt:lpstr>Coding Standard  3. Collections</vt:lpstr>
      <vt:lpstr>Coding Standard  4. Event Design</vt:lpstr>
      <vt:lpstr>Coding Standard  5. Exception Management</vt:lpstr>
      <vt:lpstr>Rules origin</vt:lpstr>
      <vt:lpstr>Big Investment?</vt:lpstr>
      <vt:lpstr>Adopting the standard</vt:lpstr>
      <vt:lpstr>Getting clean… code</vt:lpstr>
      <vt:lpstr>Code Review</vt:lpstr>
      <vt:lpstr>Organizing Code Review</vt:lpstr>
      <vt:lpstr>What to review?</vt:lpstr>
      <vt:lpstr>Code Review Checklist</vt:lpstr>
      <vt:lpstr>Advantages</vt:lpstr>
      <vt:lpstr>Potential problems</vt:lpstr>
      <vt:lpstr>Slide 24</vt:lpstr>
      <vt:lpstr>Tools</vt:lpstr>
      <vt:lpstr>Summary</vt:lpstr>
      <vt:lpstr>Questions?</vt:lpstr>
      <vt:lpstr>Molimo vas da popunite ankete! Please fill out the evaluations!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and Coding Standard</dc:title>
  <dc:creator>Milan Vukoje</dc:creator>
  <cp:lastModifiedBy>Milan Vukoje</cp:lastModifiedBy>
  <cp:revision>175</cp:revision>
  <dcterms:modified xsi:type="dcterms:W3CDTF">2009-11-17T01:14:50Z</dcterms:modified>
</cp:coreProperties>
</file>