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62" r:id="rId4"/>
    <p:sldId id="263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9" r:id="rId14"/>
    <p:sldId id="278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64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7878" autoAdjust="0"/>
  </p:normalViewPr>
  <p:slideViewPr>
    <p:cSldViewPr snapToGrid="0">
      <p:cViewPr varScale="1">
        <p:scale>
          <a:sx n="58" d="100"/>
          <a:sy n="58" d="100"/>
        </p:scale>
        <p:origin x="12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三民區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工作表1!$B$2</c:f>
              <c:numCache>
                <c:formatCode>General</c:formatCode>
                <c:ptCount val="1"/>
                <c:pt idx="0">
                  <c:v>10678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大社區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工作表1!$C$2</c:f>
              <c:numCache>
                <c:formatCode>General</c:formatCode>
                <c:ptCount val="1"/>
                <c:pt idx="0">
                  <c:v>759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大寮區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工作表1!$D$2</c:f>
              <c:numCache>
                <c:formatCode>General</c:formatCode>
                <c:ptCount val="1"/>
                <c:pt idx="0">
                  <c:v>2559</c:v>
                </c:pt>
              </c:numCache>
            </c:numRef>
          </c:val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大樹區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工作表1!$E$2</c:f>
              <c:numCache>
                <c:formatCode>General</c:formatCode>
                <c:ptCount val="1"/>
                <c:pt idx="0">
                  <c:v>487</c:v>
                </c:pt>
              </c:numCache>
            </c:numRef>
          </c:val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小港區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工作表1!$F$2</c:f>
              <c:numCache>
                <c:formatCode>General</c:formatCode>
                <c:ptCount val="1"/>
                <c:pt idx="0">
                  <c:v>3814</c:v>
                </c:pt>
              </c:numCache>
            </c:numRef>
          </c:val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仁武區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工作表1!$G$2</c:f>
              <c:numCache>
                <c:formatCode>General</c:formatCode>
                <c:ptCount val="1"/>
                <c:pt idx="0">
                  <c:v>3406</c:v>
                </c:pt>
              </c:numCache>
            </c:numRef>
          </c:val>
        </c:ser>
        <c:ser>
          <c:idx val="6"/>
          <c:order val="6"/>
          <c:tx>
            <c:strRef>
              <c:f>工作表1!$H$1</c:f>
              <c:strCache>
                <c:ptCount val="1"/>
                <c:pt idx="0">
                  <c:v>內門區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工作表1!$H$2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7"/>
          <c:order val="7"/>
          <c:tx>
            <c:strRef>
              <c:f>工作表1!$I$1</c:f>
              <c:strCache>
                <c:ptCount val="1"/>
                <c:pt idx="0">
                  <c:v>六龜區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工作表1!$I$2</c:f>
              <c:numCache>
                <c:formatCode>General</c:formatCode>
                <c:ptCount val="1"/>
                <c:pt idx="0">
                  <c:v>41</c:v>
                </c:pt>
              </c:numCache>
            </c:numRef>
          </c:val>
        </c:ser>
        <c:ser>
          <c:idx val="8"/>
          <c:order val="8"/>
          <c:tx>
            <c:strRef>
              <c:f>工作表1!$J$1</c:f>
              <c:strCache>
                <c:ptCount val="1"/>
                <c:pt idx="0">
                  <c:v>左營區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工作表1!$J$2</c:f>
              <c:numCache>
                <c:formatCode>General</c:formatCode>
                <c:ptCount val="1"/>
                <c:pt idx="0">
                  <c:v>7585</c:v>
                </c:pt>
              </c:numCache>
            </c:numRef>
          </c:val>
        </c:ser>
        <c:ser>
          <c:idx val="9"/>
          <c:order val="9"/>
          <c:tx>
            <c:strRef>
              <c:f>工作表1!$K$1</c:f>
              <c:strCache>
                <c:ptCount val="1"/>
                <c:pt idx="0">
                  <c:v>永安區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工作表1!$K$2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</c:ser>
        <c:ser>
          <c:idx val="10"/>
          <c:order val="10"/>
          <c:tx>
            <c:strRef>
              <c:f>工作表1!$L$1</c:f>
              <c:strCache>
                <c:ptCount val="1"/>
                <c:pt idx="0">
                  <c:v>田寮區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工作表1!$L$2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1"/>
          <c:order val="11"/>
          <c:tx>
            <c:strRef>
              <c:f>工作表1!$M$1</c:f>
              <c:strCache>
                <c:ptCount val="1"/>
                <c:pt idx="0">
                  <c:v>甲仙區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工作表1!$M$2</c:f>
              <c:numCache>
                <c:formatCode>General</c:formatCode>
                <c:ptCount val="1"/>
                <c:pt idx="0">
                  <c:v>44</c:v>
                </c:pt>
              </c:numCache>
            </c:numRef>
          </c:val>
        </c:ser>
        <c:ser>
          <c:idx val="12"/>
          <c:order val="12"/>
          <c:tx>
            <c:strRef>
              <c:f>工作表1!$N$1</c:f>
              <c:strCache>
                <c:ptCount val="1"/>
                <c:pt idx="0">
                  <c:v>杉林區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工作表1!$N$2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</c:ser>
        <c:ser>
          <c:idx val="13"/>
          <c:order val="13"/>
          <c:tx>
            <c:strRef>
              <c:f>工作表1!$O$1</c:f>
              <c:strCache>
                <c:ptCount val="1"/>
                <c:pt idx="0">
                  <c:v>那瑪夏區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工作表1!$O$2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4"/>
          <c:order val="14"/>
          <c:tx>
            <c:strRef>
              <c:f>工作表1!$P$1</c:f>
              <c:strCache>
                <c:ptCount val="1"/>
                <c:pt idx="0">
                  <c:v>岡山區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工作表1!$P$2</c:f>
              <c:numCache>
                <c:formatCode>General</c:formatCode>
                <c:ptCount val="1"/>
                <c:pt idx="0">
                  <c:v>1849</c:v>
                </c:pt>
              </c:numCache>
            </c:numRef>
          </c:val>
        </c:ser>
        <c:ser>
          <c:idx val="15"/>
          <c:order val="15"/>
          <c:tx>
            <c:strRef>
              <c:f>工作表1!$Q$1</c:f>
              <c:strCache>
                <c:ptCount val="1"/>
                <c:pt idx="0">
                  <c:v>林園區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工作表1!$Q$2</c:f>
              <c:numCache>
                <c:formatCode>General</c:formatCode>
                <c:ptCount val="1"/>
                <c:pt idx="0">
                  <c:v>981</c:v>
                </c:pt>
              </c:numCache>
            </c:numRef>
          </c:val>
        </c:ser>
        <c:ser>
          <c:idx val="16"/>
          <c:order val="16"/>
          <c:tx>
            <c:strRef>
              <c:f>工作表1!$R$1</c:f>
              <c:strCache>
                <c:ptCount val="1"/>
                <c:pt idx="0">
                  <c:v>阿蓮區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工作表1!$R$2</c:f>
              <c:numCache>
                <c:formatCode>General</c:formatCode>
                <c:ptCount val="1"/>
                <c:pt idx="0">
                  <c:v>188</c:v>
                </c:pt>
              </c:numCache>
            </c:numRef>
          </c:val>
        </c:ser>
        <c:ser>
          <c:idx val="17"/>
          <c:order val="17"/>
          <c:tx>
            <c:strRef>
              <c:f>工作表1!$S$1</c:f>
              <c:strCache>
                <c:ptCount val="1"/>
                <c:pt idx="0">
                  <c:v>前金區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工作表1!$S$2</c:f>
              <c:numCache>
                <c:formatCode>General</c:formatCode>
                <c:ptCount val="1"/>
                <c:pt idx="0">
                  <c:v>1230</c:v>
                </c:pt>
              </c:numCache>
            </c:numRef>
          </c:val>
        </c:ser>
        <c:ser>
          <c:idx val="18"/>
          <c:order val="18"/>
          <c:tx>
            <c:strRef>
              <c:f>工作表1!$T$1</c:f>
              <c:strCache>
                <c:ptCount val="1"/>
                <c:pt idx="0">
                  <c:v>前鎮區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工作表1!$T$2</c:f>
              <c:numCache>
                <c:formatCode>General</c:formatCode>
                <c:ptCount val="1"/>
                <c:pt idx="0">
                  <c:v>4262</c:v>
                </c:pt>
              </c:numCache>
            </c:numRef>
          </c:val>
        </c:ser>
        <c:ser>
          <c:idx val="19"/>
          <c:order val="19"/>
          <c:tx>
            <c:strRef>
              <c:f>工作表1!$U$1</c:f>
              <c:strCache>
                <c:ptCount val="1"/>
                <c:pt idx="0">
                  <c:v>美濃區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工作表1!$U$2</c:f>
              <c:numCache>
                <c:formatCode>General</c:formatCode>
                <c:ptCount val="1"/>
                <c:pt idx="0">
                  <c:v>217</c:v>
                </c:pt>
              </c:numCache>
            </c:numRef>
          </c:val>
        </c:ser>
        <c:ser>
          <c:idx val="20"/>
          <c:order val="20"/>
          <c:tx>
            <c:strRef>
              <c:f>工作表1!$V$1</c:f>
              <c:strCache>
                <c:ptCount val="1"/>
                <c:pt idx="0">
                  <c:v>苓雅區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工作表1!$V$2</c:f>
              <c:numCache>
                <c:formatCode>General</c:formatCode>
                <c:ptCount val="1"/>
                <c:pt idx="0">
                  <c:v>4527</c:v>
                </c:pt>
              </c:numCache>
            </c:numRef>
          </c:val>
        </c:ser>
        <c:ser>
          <c:idx val="21"/>
          <c:order val="21"/>
          <c:tx>
            <c:strRef>
              <c:f>工作表1!$W$1</c:f>
              <c:strCache>
                <c:ptCount val="1"/>
                <c:pt idx="0">
                  <c:v>茄萣區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工作表1!$W$2</c:f>
              <c:numCache>
                <c:formatCode>General</c:formatCode>
                <c:ptCount val="1"/>
                <c:pt idx="0">
                  <c:v>361</c:v>
                </c:pt>
              </c:numCache>
            </c:numRef>
          </c:val>
        </c:ser>
        <c:ser>
          <c:idx val="22"/>
          <c:order val="22"/>
          <c:tx>
            <c:strRef>
              <c:f>工作表1!$X$1</c:f>
              <c:strCache>
                <c:ptCount val="1"/>
                <c:pt idx="0">
                  <c:v>桃源區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工作表1!$X$2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3"/>
          <c:order val="23"/>
          <c:tx>
            <c:strRef>
              <c:f>工作表1!$Y$1</c:f>
              <c:strCache>
                <c:ptCount val="1"/>
                <c:pt idx="0">
                  <c:v>梓官區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工作表1!$Y$2</c:f>
              <c:numCache>
                <c:formatCode>General</c:formatCode>
                <c:ptCount val="1"/>
                <c:pt idx="0">
                  <c:v>393</c:v>
                </c:pt>
              </c:numCache>
            </c:numRef>
          </c:val>
        </c:ser>
        <c:ser>
          <c:idx val="24"/>
          <c:order val="24"/>
          <c:tx>
            <c:strRef>
              <c:f>工作表1!$Z$1</c:f>
              <c:strCache>
                <c:ptCount val="1"/>
                <c:pt idx="0">
                  <c:v>鳥松區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工作表1!$Z$2</c:f>
              <c:numCache>
                <c:formatCode>General</c:formatCode>
                <c:ptCount val="1"/>
                <c:pt idx="0">
                  <c:v>1410</c:v>
                </c:pt>
              </c:numCache>
            </c:numRef>
          </c:val>
        </c:ser>
        <c:ser>
          <c:idx val="25"/>
          <c:order val="25"/>
          <c:tx>
            <c:strRef>
              <c:f>工作表1!$AA$1</c:f>
              <c:strCache>
                <c:ptCount val="1"/>
                <c:pt idx="0">
                  <c:v>湖內區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工作表1!$AA$2</c:f>
              <c:numCache>
                <c:formatCode>General</c:formatCode>
                <c:ptCount val="1"/>
                <c:pt idx="0">
                  <c:v>831</c:v>
                </c:pt>
              </c:numCache>
            </c:numRef>
          </c:val>
        </c:ser>
        <c:ser>
          <c:idx val="26"/>
          <c:order val="26"/>
          <c:tx>
            <c:strRef>
              <c:f>工作表1!$AB$1</c:f>
              <c:strCache>
                <c:ptCount val="1"/>
                <c:pt idx="0">
                  <c:v>新興區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工作表1!$AB$2</c:f>
              <c:numCache>
                <c:formatCode>General</c:formatCode>
                <c:ptCount val="1"/>
                <c:pt idx="0">
                  <c:v>1676</c:v>
                </c:pt>
              </c:numCache>
            </c:numRef>
          </c:val>
        </c:ser>
        <c:ser>
          <c:idx val="27"/>
          <c:order val="27"/>
          <c:tx>
            <c:strRef>
              <c:f>工作表1!$AC$1</c:f>
              <c:strCache>
                <c:ptCount val="1"/>
                <c:pt idx="0">
                  <c:v>楠梓區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工作表1!$AC$2</c:f>
              <c:numCache>
                <c:formatCode>General</c:formatCode>
                <c:ptCount val="1"/>
                <c:pt idx="0">
                  <c:v>8312</c:v>
                </c:pt>
              </c:numCache>
            </c:numRef>
          </c:val>
        </c:ser>
        <c:ser>
          <c:idx val="28"/>
          <c:order val="28"/>
          <c:tx>
            <c:strRef>
              <c:f>工作表1!$AD$1</c:f>
              <c:strCache>
                <c:ptCount val="1"/>
                <c:pt idx="0">
                  <c:v>路竹區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工作表1!$AD$2</c:f>
              <c:numCache>
                <c:formatCode>General</c:formatCode>
                <c:ptCount val="1"/>
                <c:pt idx="0">
                  <c:v>630</c:v>
                </c:pt>
              </c:numCache>
            </c:numRef>
          </c:val>
        </c:ser>
        <c:ser>
          <c:idx val="29"/>
          <c:order val="29"/>
          <c:tx>
            <c:strRef>
              <c:f>工作表1!$AE$1</c:f>
              <c:strCache>
                <c:ptCount val="1"/>
                <c:pt idx="0">
                  <c:v>鼓山區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工作表1!$AE$2</c:f>
              <c:numCache>
                <c:formatCode>General</c:formatCode>
                <c:ptCount val="1"/>
                <c:pt idx="0">
                  <c:v>6726</c:v>
                </c:pt>
              </c:numCache>
            </c:numRef>
          </c:val>
        </c:ser>
        <c:ser>
          <c:idx val="30"/>
          <c:order val="30"/>
          <c:tx>
            <c:strRef>
              <c:f>工作表1!$AF$1</c:f>
              <c:strCache>
                <c:ptCount val="1"/>
                <c:pt idx="0">
                  <c:v>旗山區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工作表1!$AF$2</c:f>
              <c:numCache>
                <c:formatCode>General</c:formatCode>
                <c:ptCount val="1"/>
                <c:pt idx="0">
                  <c:v>439</c:v>
                </c:pt>
              </c:numCache>
            </c:numRef>
          </c:val>
        </c:ser>
        <c:ser>
          <c:idx val="31"/>
          <c:order val="31"/>
          <c:tx>
            <c:strRef>
              <c:f>工作表1!$AG$1</c:f>
              <c:strCache>
                <c:ptCount val="1"/>
                <c:pt idx="0">
                  <c:v>旗津區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工作表1!$AG$2</c:f>
              <c:numCache>
                <c:formatCode>General</c:formatCode>
                <c:ptCount val="1"/>
                <c:pt idx="0">
                  <c:v>67</c:v>
                </c:pt>
              </c:numCache>
            </c:numRef>
          </c:val>
        </c:ser>
        <c:ser>
          <c:idx val="32"/>
          <c:order val="32"/>
          <c:tx>
            <c:strRef>
              <c:f>工作表1!$AH$1</c:f>
              <c:strCache>
                <c:ptCount val="1"/>
                <c:pt idx="0">
                  <c:v>鳳山區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工作表1!$AH$2</c:f>
              <c:numCache>
                <c:formatCode>General</c:formatCode>
                <c:ptCount val="1"/>
                <c:pt idx="0">
                  <c:v>11587</c:v>
                </c:pt>
              </c:numCache>
            </c:numRef>
          </c:val>
        </c:ser>
        <c:ser>
          <c:idx val="33"/>
          <c:order val="33"/>
          <c:tx>
            <c:strRef>
              <c:f>工作表1!$AI$1</c:f>
              <c:strCache>
                <c:ptCount val="1"/>
                <c:pt idx="0">
                  <c:v>橋頭區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工作表1!$AI$2</c:f>
              <c:numCache>
                <c:formatCode>General</c:formatCode>
                <c:ptCount val="1"/>
                <c:pt idx="0">
                  <c:v>830</c:v>
                </c:pt>
              </c:numCache>
            </c:numRef>
          </c:val>
        </c:ser>
        <c:ser>
          <c:idx val="34"/>
          <c:order val="34"/>
          <c:tx>
            <c:strRef>
              <c:f>工作表1!$AJ$1</c:f>
              <c:strCache>
                <c:ptCount val="1"/>
                <c:pt idx="0">
                  <c:v>燕巢區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工作表1!$AJ$2</c:f>
              <c:numCache>
                <c:formatCode>General</c:formatCode>
                <c:ptCount val="1"/>
                <c:pt idx="0">
                  <c:v>345</c:v>
                </c:pt>
              </c:numCache>
            </c:numRef>
          </c:val>
        </c:ser>
        <c:ser>
          <c:idx val="35"/>
          <c:order val="35"/>
          <c:tx>
            <c:strRef>
              <c:f>工作表1!$AK$1</c:f>
              <c:strCache>
                <c:ptCount val="1"/>
                <c:pt idx="0">
                  <c:v>彌陀區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數量</c:v>
                </c:pt>
              </c:strCache>
            </c:strRef>
          </c:cat>
          <c:val>
            <c:numRef>
              <c:f>工作表1!$AK$2</c:f>
              <c:numCache>
                <c:formatCode>General</c:formatCode>
                <c:ptCount val="1"/>
                <c:pt idx="0">
                  <c:v>121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5989280"/>
        <c:axId val="895990368"/>
      </c:barChart>
      <c:catAx>
        <c:axId val="89598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95990368"/>
        <c:crosses val="autoZero"/>
        <c:auto val="1"/>
        <c:lblAlgn val="ctr"/>
        <c:lblOffset val="100"/>
        <c:noMultiLvlLbl val="0"/>
      </c:catAx>
      <c:valAx>
        <c:axId val="89599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9598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三民區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工作表1!$B$2</c:f>
              <c:numCache>
                <c:formatCode>General</c:formatCode>
                <c:ptCount val="1"/>
                <c:pt idx="0">
                  <c:v>50573.13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大社區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工作表1!$C$2</c:f>
              <c:numCache>
                <c:formatCode>General</c:formatCode>
                <c:ptCount val="1"/>
                <c:pt idx="0">
                  <c:v>39347.980000000003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大寮區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工作表1!$D$2</c:f>
              <c:numCache>
                <c:formatCode>General</c:formatCode>
                <c:ptCount val="1"/>
                <c:pt idx="0">
                  <c:v>34355.82</c:v>
                </c:pt>
              </c:numCache>
            </c:numRef>
          </c:val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大樹區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工作表1!$E$2</c:f>
              <c:numCache>
                <c:formatCode>General</c:formatCode>
                <c:ptCount val="1"/>
                <c:pt idx="0">
                  <c:v>31060.400000000001</c:v>
                </c:pt>
              </c:numCache>
            </c:numRef>
          </c:val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小港區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工作表1!$F$2</c:f>
              <c:numCache>
                <c:formatCode>General</c:formatCode>
                <c:ptCount val="1"/>
                <c:pt idx="0">
                  <c:v>40364.29</c:v>
                </c:pt>
              </c:numCache>
            </c:numRef>
          </c:val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仁武區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工作表1!$G$2</c:f>
              <c:numCache>
                <c:formatCode>General</c:formatCode>
                <c:ptCount val="1"/>
                <c:pt idx="0">
                  <c:v>53880.3</c:v>
                </c:pt>
              </c:numCache>
            </c:numRef>
          </c:val>
        </c:ser>
        <c:ser>
          <c:idx val="6"/>
          <c:order val="6"/>
          <c:tx>
            <c:strRef>
              <c:f>工作表1!$H$1</c:f>
              <c:strCache>
                <c:ptCount val="1"/>
                <c:pt idx="0">
                  <c:v>內門區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工作表1!$H$2</c:f>
              <c:numCache>
                <c:formatCode>General</c:formatCode>
                <c:ptCount val="1"/>
                <c:pt idx="0">
                  <c:v>21937.35</c:v>
                </c:pt>
              </c:numCache>
            </c:numRef>
          </c:val>
        </c:ser>
        <c:ser>
          <c:idx val="7"/>
          <c:order val="7"/>
          <c:tx>
            <c:strRef>
              <c:f>工作表1!$I$1</c:f>
              <c:strCache>
                <c:ptCount val="1"/>
                <c:pt idx="0">
                  <c:v>六龜區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工作表1!$I$2</c:f>
              <c:numCache>
                <c:formatCode>General</c:formatCode>
                <c:ptCount val="1"/>
                <c:pt idx="0">
                  <c:v>22178.42</c:v>
                </c:pt>
              </c:numCache>
            </c:numRef>
          </c:val>
        </c:ser>
        <c:ser>
          <c:idx val="8"/>
          <c:order val="8"/>
          <c:tx>
            <c:strRef>
              <c:f>工作表1!$J$1</c:f>
              <c:strCache>
                <c:ptCount val="1"/>
                <c:pt idx="0">
                  <c:v>左營區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工作表1!$J$2</c:f>
              <c:numCache>
                <c:formatCode>General</c:formatCode>
                <c:ptCount val="1"/>
                <c:pt idx="0">
                  <c:v>56495.89</c:v>
                </c:pt>
              </c:numCache>
            </c:numRef>
          </c:val>
        </c:ser>
        <c:ser>
          <c:idx val="9"/>
          <c:order val="9"/>
          <c:tx>
            <c:strRef>
              <c:f>工作表1!$K$1</c:f>
              <c:strCache>
                <c:ptCount val="1"/>
                <c:pt idx="0">
                  <c:v>永安區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工作表1!$K$2</c:f>
              <c:numCache>
                <c:formatCode>General</c:formatCode>
                <c:ptCount val="1"/>
                <c:pt idx="0">
                  <c:v>21871.114000000001</c:v>
                </c:pt>
              </c:numCache>
            </c:numRef>
          </c:val>
        </c:ser>
        <c:ser>
          <c:idx val="10"/>
          <c:order val="10"/>
          <c:tx>
            <c:strRef>
              <c:f>工作表1!$L$1</c:f>
              <c:strCache>
                <c:ptCount val="1"/>
                <c:pt idx="0">
                  <c:v>田寮區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工作表1!$L$2</c:f>
              <c:numCache>
                <c:formatCode>General</c:formatCode>
                <c:ptCount val="1"/>
                <c:pt idx="0">
                  <c:v>25938.87</c:v>
                </c:pt>
              </c:numCache>
            </c:numRef>
          </c:val>
        </c:ser>
        <c:ser>
          <c:idx val="11"/>
          <c:order val="11"/>
          <c:tx>
            <c:strRef>
              <c:f>工作表1!$M$1</c:f>
              <c:strCache>
                <c:ptCount val="1"/>
                <c:pt idx="0">
                  <c:v>甲仙區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工作表1!$M$2</c:f>
              <c:numCache>
                <c:formatCode>General</c:formatCode>
                <c:ptCount val="1"/>
                <c:pt idx="0">
                  <c:v>17120.669999999998</c:v>
                </c:pt>
              </c:numCache>
            </c:numRef>
          </c:val>
        </c:ser>
        <c:ser>
          <c:idx val="12"/>
          <c:order val="12"/>
          <c:tx>
            <c:strRef>
              <c:f>工作表1!$N$1</c:f>
              <c:strCache>
                <c:ptCount val="1"/>
                <c:pt idx="0">
                  <c:v>杉林區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工作表1!$N$2</c:f>
              <c:numCache>
                <c:formatCode>General</c:formatCode>
                <c:ptCount val="1"/>
                <c:pt idx="0">
                  <c:v>16685.580000000002</c:v>
                </c:pt>
              </c:numCache>
            </c:numRef>
          </c:val>
        </c:ser>
        <c:ser>
          <c:idx val="13"/>
          <c:order val="13"/>
          <c:tx>
            <c:strRef>
              <c:f>工作表1!$O$1</c:f>
              <c:strCache>
                <c:ptCount val="1"/>
                <c:pt idx="0">
                  <c:v>那瑪夏區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工作表1!$O$2</c:f>
              <c:numCache>
                <c:formatCode>General</c:formatCode>
                <c:ptCount val="1"/>
                <c:pt idx="0">
                  <c:v>1951.6</c:v>
                </c:pt>
              </c:numCache>
            </c:numRef>
          </c:val>
        </c:ser>
        <c:ser>
          <c:idx val="14"/>
          <c:order val="14"/>
          <c:tx>
            <c:strRef>
              <c:f>工作表1!$P$1</c:f>
              <c:strCache>
                <c:ptCount val="1"/>
                <c:pt idx="0">
                  <c:v>岡山區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工作表1!$P$2</c:f>
              <c:numCache>
                <c:formatCode>General</c:formatCode>
                <c:ptCount val="1"/>
                <c:pt idx="0">
                  <c:v>38944.720000000001</c:v>
                </c:pt>
              </c:numCache>
            </c:numRef>
          </c:val>
        </c:ser>
        <c:ser>
          <c:idx val="15"/>
          <c:order val="15"/>
          <c:tx>
            <c:strRef>
              <c:f>工作表1!$Q$1</c:f>
              <c:strCache>
                <c:ptCount val="1"/>
                <c:pt idx="0">
                  <c:v>林園區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工作表1!$Q$2</c:f>
              <c:numCache>
                <c:formatCode>General</c:formatCode>
                <c:ptCount val="1"/>
                <c:pt idx="0">
                  <c:v>24696.22</c:v>
                </c:pt>
              </c:numCache>
            </c:numRef>
          </c:val>
        </c:ser>
        <c:ser>
          <c:idx val="16"/>
          <c:order val="16"/>
          <c:tx>
            <c:strRef>
              <c:f>工作表1!$R$1</c:f>
              <c:strCache>
                <c:ptCount val="1"/>
                <c:pt idx="0">
                  <c:v>阿蓮區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工作表1!$R$2</c:f>
              <c:numCache>
                <c:formatCode>General</c:formatCode>
                <c:ptCount val="1"/>
                <c:pt idx="0">
                  <c:v>31573.35</c:v>
                </c:pt>
              </c:numCache>
            </c:numRef>
          </c:val>
        </c:ser>
        <c:ser>
          <c:idx val="17"/>
          <c:order val="17"/>
          <c:tx>
            <c:strRef>
              <c:f>工作表1!$S$1</c:f>
              <c:strCache>
                <c:ptCount val="1"/>
                <c:pt idx="0">
                  <c:v>前金區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工作表1!$S$2</c:f>
              <c:numCache>
                <c:formatCode>General</c:formatCode>
                <c:ptCount val="1"/>
                <c:pt idx="0">
                  <c:v>59432.18</c:v>
                </c:pt>
              </c:numCache>
            </c:numRef>
          </c:val>
        </c:ser>
        <c:ser>
          <c:idx val="18"/>
          <c:order val="18"/>
          <c:tx>
            <c:strRef>
              <c:f>工作表1!$T$1</c:f>
              <c:strCache>
                <c:ptCount val="1"/>
                <c:pt idx="0">
                  <c:v>前鎮區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工作表1!$T$2</c:f>
              <c:numCache>
                <c:formatCode>General</c:formatCode>
                <c:ptCount val="1"/>
                <c:pt idx="0">
                  <c:v>51949.58</c:v>
                </c:pt>
              </c:numCache>
            </c:numRef>
          </c:val>
        </c:ser>
        <c:ser>
          <c:idx val="19"/>
          <c:order val="19"/>
          <c:tx>
            <c:strRef>
              <c:f>工作表1!$U$1</c:f>
              <c:strCache>
                <c:ptCount val="1"/>
                <c:pt idx="0">
                  <c:v>美濃區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工作表1!$U$2</c:f>
              <c:numCache>
                <c:formatCode>General</c:formatCode>
                <c:ptCount val="1"/>
                <c:pt idx="0">
                  <c:v>28127.01</c:v>
                </c:pt>
              </c:numCache>
            </c:numRef>
          </c:val>
        </c:ser>
        <c:ser>
          <c:idx val="20"/>
          <c:order val="20"/>
          <c:tx>
            <c:strRef>
              <c:f>工作表1!$V$1</c:f>
              <c:strCache>
                <c:ptCount val="1"/>
                <c:pt idx="0">
                  <c:v>苓雅區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工作表1!$V$2</c:f>
              <c:numCache>
                <c:formatCode>General</c:formatCode>
                <c:ptCount val="1"/>
                <c:pt idx="0">
                  <c:v>56594.14</c:v>
                </c:pt>
              </c:numCache>
            </c:numRef>
          </c:val>
        </c:ser>
        <c:ser>
          <c:idx val="21"/>
          <c:order val="21"/>
          <c:tx>
            <c:strRef>
              <c:f>工作表1!$W$1</c:f>
              <c:strCache>
                <c:ptCount val="1"/>
                <c:pt idx="0">
                  <c:v>茄萣區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工作表1!$W$2</c:f>
              <c:numCache>
                <c:formatCode>General</c:formatCode>
                <c:ptCount val="1"/>
                <c:pt idx="0">
                  <c:v>28076.21</c:v>
                </c:pt>
              </c:numCache>
            </c:numRef>
          </c:val>
        </c:ser>
        <c:ser>
          <c:idx val="22"/>
          <c:order val="22"/>
          <c:tx>
            <c:strRef>
              <c:f>工作表1!$X$1</c:f>
              <c:strCache>
                <c:ptCount val="1"/>
                <c:pt idx="0">
                  <c:v>桃源區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工作表1!$X$2</c:f>
              <c:numCache>
                <c:formatCode>General</c:formatCode>
                <c:ptCount val="1"/>
                <c:pt idx="0">
                  <c:v>10522.801799999999</c:v>
                </c:pt>
              </c:numCache>
            </c:numRef>
          </c:val>
        </c:ser>
        <c:ser>
          <c:idx val="23"/>
          <c:order val="23"/>
          <c:tx>
            <c:strRef>
              <c:f>工作表1!$Y$1</c:f>
              <c:strCache>
                <c:ptCount val="1"/>
                <c:pt idx="0">
                  <c:v>梓官區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工作表1!$Y$2</c:f>
              <c:numCache>
                <c:formatCode>General</c:formatCode>
                <c:ptCount val="1"/>
                <c:pt idx="0">
                  <c:v>31046.639999999999</c:v>
                </c:pt>
              </c:numCache>
            </c:numRef>
          </c:val>
        </c:ser>
        <c:ser>
          <c:idx val="24"/>
          <c:order val="24"/>
          <c:tx>
            <c:strRef>
              <c:f>工作表1!$Z$1</c:f>
              <c:strCache>
                <c:ptCount val="1"/>
                <c:pt idx="0">
                  <c:v>鳥松區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工作表1!$Z$2</c:f>
              <c:numCache>
                <c:formatCode>General</c:formatCode>
                <c:ptCount val="1"/>
                <c:pt idx="0">
                  <c:v>50506.86</c:v>
                </c:pt>
              </c:numCache>
            </c:numRef>
          </c:val>
        </c:ser>
        <c:ser>
          <c:idx val="25"/>
          <c:order val="25"/>
          <c:tx>
            <c:strRef>
              <c:f>工作表1!$AA$1</c:f>
              <c:strCache>
                <c:ptCount val="1"/>
                <c:pt idx="0">
                  <c:v>湖內區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工作表1!$AA$2</c:f>
              <c:numCache>
                <c:formatCode>General</c:formatCode>
                <c:ptCount val="1"/>
                <c:pt idx="0">
                  <c:v>28303.22</c:v>
                </c:pt>
              </c:numCache>
            </c:numRef>
          </c:val>
        </c:ser>
        <c:ser>
          <c:idx val="26"/>
          <c:order val="26"/>
          <c:tx>
            <c:strRef>
              <c:f>工作表1!$AB$1</c:f>
              <c:strCache>
                <c:ptCount val="1"/>
                <c:pt idx="0">
                  <c:v>新興區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工作表1!$AB$2</c:f>
              <c:numCache>
                <c:formatCode>General</c:formatCode>
                <c:ptCount val="1"/>
                <c:pt idx="0">
                  <c:v>57491.43</c:v>
                </c:pt>
              </c:numCache>
            </c:numRef>
          </c:val>
        </c:ser>
        <c:ser>
          <c:idx val="27"/>
          <c:order val="27"/>
          <c:tx>
            <c:strRef>
              <c:f>工作表1!$AC$1</c:f>
              <c:strCache>
                <c:ptCount val="1"/>
                <c:pt idx="0">
                  <c:v>楠梓區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工作表1!$AC$2</c:f>
              <c:numCache>
                <c:formatCode>General</c:formatCode>
                <c:ptCount val="1"/>
                <c:pt idx="0">
                  <c:v>44171.25</c:v>
                </c:pt>
              </c:numCache>
            </c:numRef>
          </c:val>
        </c:ser>
        <c:ser>
          <c:idx val="28"/>
          <c:order val="28"/>
          <c:tx>
            <c:strRef>
              <c:f>工作表1!$AD$1</c:f>
              <c:strCache>
                <c:ptCount val="1"/>
                <c:pt idx="0">
                  <c:v>路竹區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工作表1!$AD$2</c:f>
              <c:numCache>
                <c:formatCode>General</c:formatCode>
                <c:ptCount val="1"/>
                <c:pt idx="0">
                  <c:v>42399.79</c:v>
                </c:pt>
              </c:numCache>
            </c:numRef>
          </c:val>
        </c:ser>
        <c:ser>
          <c:idx val="29"/>
          <c:order val="29"/>
          <c:tx>
            <c:strRef>
              <c:f>工作表1!$AE$1</c:f>
              <c:strCache>
                <c:ptCount val="1"/>
                <c:pt idx="0">
                  <c:v>鼓山區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工作表1!$AE$2</c:f>
              <c:numCache>
                <c:formatCode>General</c:formatCode>
                <c:ptCount val="1"/>
                <c:pt idx="0">
                  <c:v>65546.28</c:v>
                </c:pt>
              </c:numCache>
            </c:numRef>
          </c:val>
        </c:ser>
        <c:ser>
          <c:idx val="30"/>
          <c:order val="30"/>
          <c:tx>
            <c:strRef>
              <c:f>工作表1!$AF$1</c:f>
              <c:strCache>
                <c:ptCount val="1"/>
                <c:pt idx="0">
                  <c:v>旗山區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工作表1!$AF$2</c:f>
              <c:numCache>
                <c:formatCode>General</c:formatCode>
                <c:ptCount val="1"/>
                <c:pt idx="0">
                  <c:v>23958.560000000001</c:v>
                </c:pt>
              </c:numCache>
            </c:numRef>
          </c:val>
        </c:ser>
        <c:ser>
          <c:idx val="31"/>
          <c:order val="31"/>
          <c:tx>
            <c:strRef>
              <c:f>工作表1!$AG$1</c:f>
              <c:strCache>
                <c:ptCount val="1"/>
                <c:pt idx="0">
                  <c:v>旗津區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工作表1!$AG$2</c:f>
              <c:numCache>
                <c:formatCode>General</c:formatCode>
                <c:ptCount val="1"/>
                <c:pt idx="0">
                  <c:v>33088.720000000001</c:v>
                </c:pt>
              </c:numCache>
            </c:numRef>
          </c:val>
        </c:ser>
        <c:ser>
          <c:idx val="32"/>
          <c:order val="32"/>
          <c:tx>
            <c:strRef>
              <c:f>工作表1!$AH$1</c:f>
              <c:strCache>
                <c:ptCount val="1"/>
                <c:pt idx="0">
                  <c:v>鳳山區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工作表1!$AH$2</c:f>
              <c:numCache>
                <c:formatCode>General</c:formatCode>
                <c:ptCount val="1"/>
                <c:pt idx="0">
                  <c:v>45188.51</c:v>
                </c:pt>
              </c:numCache>
            </c:numRef>
          </c:val>
        </c:ser>
        <c:ser>
          <c:idx val="33"/>
          <c:order val="33"/>
          <c:tx>
            <c:strRef>
              <c:f>工作表1!$AI$1</c:f>
              <c:strCache>
                <c:ptCount val="1"/>
                <c:pt idx="0">
                  <c:v>橋頭區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工作表1!$AI$2</c:f>
              <c:numCache>
                <c:formatCode>General</c:formatCode>
                <c:ptCount val="1"/>
                <c:pt idx="0">
                  <c:v>48538.03</c:v>
                </c:pt>
              </c:numCache>
            </c:numRef>
          </c:val>
        </c:ser>
        <c:ser>
          <c:idx val="34"/>
          <c:order val="34"/>
          <c:tx>
            <c:strRef>
              <c:f>工作表1!$AJ$1</c:f>
              <c:strCache>
                <c:ptCount val="1"/>
                <c:pt idx="0">
                  <c:v>燕巢區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工作表1!$AJ$2</c:f>
              <c:numCache>
                <c:formatCode>General</c:formatCode>
                <c:ptCount val="1"/>
                <c:pt idx="0">
                  <c:v>34733.07</c:v>
                </c:pt>
              </c:numCache>
            </c:numRef>
          </c:val>
        </c:ser>
        <c:ser>
          <c:idx val="35"/>
          <c:order val="35"/>
          <c:tx>
            <c:strRef>
              <c:f>工作表1!$AK$1</c:f>
              <c:strCache>
                <c:ptCount val="1"/>
                <c:pt idx="0">
                  <c:v>彌陀區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價格平均</c:v>
                </c:pt>
              </c:strCache>
            </c:strRef>
          </c:cat>
          <c:val>
            <c:numRef>
              <c:f>工作表1!$AK$2</c:f>
              <c:numCache>
                <c:formatCode>General</c:formatCode>
                <c:ptCount val="1"/>
                <c:pt idx="0">
                  <c:v>30160.68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4847328"/>
        <c:axId val="934846784"/>
      </c:barChart>
      <c:catAx>
        <c:axId val="93484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34846784"/>
        <c:crosses val="autoZero"/>
        <c:auto val="1"/>
        <c:lblAlgn val="ctr"/>
        <c:lblOffset val="100"/>
        <c:noMultiLvlLbl val="0"/>
      </c:catAx>
      <c:valAx>
        <c:axId val="93484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3484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053843813001635E-2"/>
          <c:y val="4.1751295808323784E-2"/>
          <c:w val="0.92883021415801281"/>
          <c:h val="0.68517017064636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三民區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工作表1!$B$2</c:f>
              <c:numCache>
                <c:formatCode>General</c:formatCode>
                <c:ptCount val="1"/>
                <c:pt idx="0">
                  <c:v>26729.93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大社區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工作表1!$C$2</c:f>
              <c:numCache>
                <c:formatCode>General</c:formatCode>
                <c:ptCount val="1"/>
                <c:pt idx="0">
                  <c:v>18186.43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大寮區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工作表1!$D$2</c:f>
              <c:numCache>
                <c:formatCode>General</c:formatCode>
                <c:ptCount val="1"/>
                <c:pt idx="0">
                  <c:v>16902.48</c:v>
                </c:pt>
              </c:numCache>
            </c:numRef>
          </c:val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大樹區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工作表1!$E$2</c:f>
              <c:numCache>
                <c:formatCode>General</c:formatCode>
                <c:ptCount val="1"/>
                <c:pt idx="0">
                  <c:v>24436.02</c:v>
                </c:pt>
              </c:numCache>
            </c:numRef>
          </c:val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小港區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工作表1!$F$2</c:f>
              <c:numCache>
                <c:formatCode>General</c:formatCode>
                <c:ptCount val="1"/>
                <c:pt idx="0">
                  <c:v>16286.6</c:v>
                </c:pt>
              </c:numCache>
            </c:numRef>
          </c:val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仁武區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工作表1!$G$2</c:f>
              <c:numCache>
                <c:formatCode>General</c:formatCode>
                <c:ptCount val="1"/>
                <c:pt idx="0">
                  <c:v>18357.990000000002</c:v>
                </c:pt>
              </c:numCache>
            </c:numRef>
          </c:val>
        </c:ser>
        <c:ser>
          <c:idx val="6"/>
          <c:order val="6"/>
          <c:tx>
            <c:strRef>
              <c:f>工作表1!$H$1</c:f>
              <c:strCache>
                <c:ptCount val="1"/>
                <c:pt idx="0">
                  <c:v>內門區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工作表1!$H$2</c:f>
              <c:numCache>
                <c:formatCode>General</c:formatCode>
                <c:ptCount val="1"/>
                <c:pt idx="0">
                  <c:v>17316.52</c:v>
                </c:pt>
              </c:numCache>
            </c:numRef>
          </c:val>
        </c:ser>
        <c:ser>
          <c:idx val="7"/>
          <c:order val="7"/>
          <c:tx>
            <c:strRef>
              <c:f>工作表1!$I$1</c:f>
              <c:strCache>
                <c:ptCount val="1"/>
                <c:pt idx="0">
                  <c:v>六龜區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工作表1!$I$2</c:f>
              <c:numCache>
                <c:formatCode>General</c:formatCode>
                <c:ptCount val="1"/>
                <c:pt idx="0">
                  <c:v>22819.93</c:v>
                </c:pt>
              </c:numCache>
            </c:numRef>
          </c:val>
        </c:ser>
        <c:ser>
          <c:idx val="8"/>
          <c:order val="8"/>
          <c:tx>
            <c:strRef>
              <c:f>工作表1!$J$1</c:f>
              <c:strCache>
                <c:ptCount val="1"/>
                <c:pt idx="0">
                  <c:v>左營區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工作表1!$J$2</c:f>
              <c:numCache>
                <c:formatCode>General</c:formatCode>
                <c:ptCount val="1"/>
                <c:pt idx="0">
                  <c:v>20036.5</c:v>
                </c:pt>
              </c:numCache>
            </c:numRef>
          </c:val>
        </c:ser>
        <c:ser>
          <c:idx val="9"/>
          <c:order val="9"/>
          <c:tx>
            <c:strRef>
              <c:f>工作表1!$K$1</c:f>
              <c:strCache>
                <c:ptCount val="1"/>
                <c:pt idx="0">
                  <c:v>永安區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工作表1!$K$2</c:f>
              <c:numCache>
                <c:formatCode>General</c:formatCode>
                <c:ptCount val="1"/>
                <c:pt idx="0">
                  <c:v>9674.4310000000005</c:v>
                </c:pt>
              </c:numCache>
            </c:numRef>
          </c:val>
        </c:ser>
        <c:ser>
          <c:idx val="10"/>
          <c:order val="10"/>
          <c:tx>
            <c:strRef>
              <c:f>工作表1!$L$1</c:f>
              <c:strCache>
                <c:ptCount val="1"/>
                <c:pt idx="0">
                  <c:v>田寮區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工作表1!$L$2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1"/>
          <c:order val="11"/>
          <c:tx>
            <c:strRef>
              <c:f>工作表1!$M$1</c:f>
              <c:strCache>
                <c:ptCount val="1"/>
                <c:pt idx="0">
                  <c:v>甲仙區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工作表1!$M$2</c:f>
              <c:numCache>
                <c:formatCode>General</c:formatCode>
                <c:ptCount val="1"/>
                <c:pt idx="0">
                  <c:v>17255.189999999999</c:v>
                </c:pt>
              </c:numCache>
            </c:numRef>
          </c:val>
        </c:ser>
        <c:ser>
          <c:idx val="12"/>
          <c:order val="12"/>
          <c:tx>
            <c:strRef>
              <c:f>工作表1!$N$1</c:f>
              <c:strCache>
                <c:ptCount val="1"/>
                <c:pt idx="0">
                  <c:v>杉林區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工作表1!$N$2</c:f>
              <c:numCache>
                <c:formatCode>General</c:formatCode>
                <c:ptCount val="1"/>
                <c:pt idx="0">
                  <c:v>26358.62</c:v>
                </c:pt>
              </c:numCache>
            </c:numRef>
          </c:val>
        </c:ser>
        <c:ser>
          <c:idx val="13"/>
          <c:order val="13"/>
          <c:tx>
            <c:strRef>
              <c:f>工作表1!$O$1</c:f>
              <c:strCache>
                <c:ptCount val="1"/>
                <c:pt idx="0">
                  <c:v>那瑪夏區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工作表1!$O$2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4"/>
          <c:order val="14"/>
          <c:tx>
            <c:strRef>
              <c:f>工作表1!$P$1</c:f>
              <c:strCache>
                <c:ptCount val="1"/>
                <c:pt idx="0">
                  <c:v>岡山區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工作表1!$P$2</c:f>
              <c:numCache>
                <c:formatCode>General</c:formatCode>
                <c:ptCount val="1"/>
                <c:pt idx="0">
                  <c:v>19503.330000000002</c:v>
                </c:pt>
              </c:numCache>
            </c:numRef>
          </c:val>
        </c:ser>
        <c:ser>
          <c:idx val="15"/>
          <c:order val="15"/>
          <c:tx>
            <c:strRef>
              <c:f>工作表1!$Q$1</c:f>
              <c:strCache>
                <c:ptCount val="1"/>
                <c:pt idx="0">
                  <c:v>林園區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工作表1!$Q$2</c:f>
              <c:numCache>
                <c:formatCode>General</c:formatCode>
                <c:ptCount val="1"/>
                <c:pt idx="0">
                  <c:v>15757.75</c:v>
                </c:pt>
              </c:numCache>
            </c:numRef>
          </c:val>
        </c:ser>
        <c:ser>
          <c:idx val="16"/>
          <c:order val="16"/>
          <c:tx>
            <c:strRef>
              <c:f>工作表1!$R$1</c:f>
              <c:strCache>
                <c:ptCount val="1"/>
                <c:pt idx="0">
                  <c:v>阿蓮區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工作表1!$R$2</c:f>
              <c:numCache>
                <c:formatCode>General</c:formatCode>
                <c:ptCount val="1"/>
                <c:pt idx="0">
                  <c:v>22204.23</c:v>
                </c:pt>
              </c:numCache>
            </c:numRef>
          </c:val>
        </c:ser>
        <c:ser>
          <c:idx val="17"/>
          <c:order val="17"/>
          <c:tx>
            <c:strRef>
              <c:f>工作表1!$S$1</c:f>
              <c:strCache>
                <c:ptCount val="1"/>
                <c:pt idx="0">
                  <c:v>前金區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工作表1!$S$2</c:f>
              <c:numCache>
                <c:formatCode>General</c:formatCode>
                <c:ptCount val="1"/>
                <c:pt idx="0">
                  <c:v>37064.67</c:v>
                </c:pt>
              </c:numCache>
            </c:numRef>
          </c:val>
        </c:ser>
        <c:ser>
          <c:idx val="18"/>
          <c:order val="18"/>
          <c:tx>
            <c:strRef>
              <c:f>工作表1!$T$1</c:f>
              <c:strCache>
                <c:ptCount val="1"/>
                <c:pt idx="0">
                  <c:v>前鎮區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工作表1!$T$2</c:f>
              <c:numCache>
                <c:formatCode>General</c:formatCode>
                <c:ptCount val="1"/>
                <c:pt idx="0">
                  <c:v>21825.17</c:v>
                </c:pt>
              </c:numCache>
            </c:numRef>
          </c:val>
        </c:ser>
        <c:ser>
          <c:idx val="19"/>
          <c:order val="19"/>
          <c:tx>
            <c:strRef>
              <c:f>工作表1!$U$1</c:f>
              <c:strCache>
                <c:ptCount val="1"/>
                <c:pt idx="0">
                  <c:v>美濃區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工作表1!$U$2</c:f>
              <c:numCache>
                <c:formatCode>General</c:formatCode>
                <c:ptCount val="1"/>
                <c:pt idx="0">
                  <c:v>16168.96</c:v>
                </c:pt>
              </c:numCache>
            </c:numRef>
          </c:val>
        </c:ser>
        <c:ser>
          <c:idx val="20"/>
          <c:order val="20"/>
          <c:tx>
            <c:strRef>
              <c:f>工作表1!$V$1</c:f>
              <c:strCache>
                <c:ptCount val="1"/>
                <c:pt idx="0">
                  <c:v>苓雅區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工作表1!$V$2</c:f>
              <c:numCache>
                <c:formatCode>General</c:formatCode>
                <c:ptCount val="1"/>
                <c:pt idx="0">
                  <c:v>35245.5</c:v>
                </c:pt>
              </c:numCache>
            </c:numRef>
          </c:val>
        </c:ser>
        <c:ser>
          <c:idx val="21"/>
          <c:order val="21"/>
          <c:tx>
            <c:strRef>
              <c:f>工作表1!$W$1</c:f>
              <c:strCache>
                <c:ptCount val="1"/>
                <c:pt idx="0">
                  <c:v>茄萣區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工作表1!$W$2</c:f>
              <c:numCache>
                <c:formatCode>General</c:formatCode>
                <c:ptCount val="1"/>
                <c:pt idx="0">
                  <c:v>14142.8</c:v>
                </c:pt>
              </c:numCache>
            </c:numRef>
          </c:val>
        </c:ser>
        <c:ser>
          <c:idx val="22"/>
          <c:order val="22"/>
          <c:tx>
            <c:strRef>
              <c:f>工作表1!$X$1</c:f>
              <c:strCache>
                <c:ptCount val="1"/>
                <c:pt idx="0">
                  <c:v>桃源區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工作表1!$X$2</c:f>
              <c:numCache>
                <c:formatCode>General</c:formatCode>
                <c:ptCount val="1"/>
                <c:pt idx="0">
                  <c:v>731.26760000000002</c:v>
                </c:pt>
              </c:numCache>
            </c:numRef>
          </c:val>
        </c:ser>
        <c:ser>
          <c:idx val="23"/>
          <c:order val="23"/>
          <c:tx>
            <c:strRef>
              <c:f>工作表1!$Y$1</c:f>
              <c:strCache>
                <c:ptCount val="1"/>
                <c:pt idx="0">
                  <c:v>梓官區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工作表1!$Y$2</c:f>
              <c:numCache>
                <c:formatCode>General</c:formatCode>
                <c:ptCount val="1"/>
                <c:pt idx="0">
                  <c:v>13372.11</c:v>
                </c:pt>
              </c:numCache>
            </c:numRef>
          </c:val>
        </c:ser>
        <c:ser>
          <c:idx val="24"/>
          <c:order val="24"/>
          <c:tx>
            <c:strRef>
              <c:f>工作表1!$Z$1</c:f>
              <c:strCache>
                <c:ptCount val="1"/>
                <c:pt idx="0">
                  <c:v>鳥松區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工作表1!$Z$2</c:f>
              <c:numCache>
                <c:formatCode>General</c:formatCode>
                <c:ptCount val="1"/>
                <c:pt idx="0">
                  <c:v>23553.81</c:v>
                </c:pt>
              </c:numCache>
            </c:numRef>
          </c:val>
        </c:ser>
        <c:ser>
          <c:idx val="25"/>
          <c:order val="25"/>
          <c:tx>
            <c:strRef>
              <c:f>工作表1!$AA$1</c:f>
              <c:strCache>
                <c:ptCount val="1"/>
                <c:pt idx="0">
                  <c:v>湖內區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工作表1!$AA$2</c:f>
              <c:numCache>
                <c:formatCode>General</c:formatCode>
                <c:ptCount val="1"/>
                <c:pt idx="0">
                  <c:v>13321.07</c:v>
                </c:pt>
              </c:numCache>
            </c:numRef>
          </c:val>
        </c:ser>
        <c:ser>
          <c:idx val="26"/>
          <c:order val="26"/>
          <c:tx>
            <c:strRef>
              <c:f>工作表1!$AB$1</c:f>
              <c:strCache>
                <c:ptCount val="1"/>
                <c:pt idx="0">
                  <c:v>新興區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工作表1!$AB$2</c:f>
              <c:numCache>
                <c:formatCode>General</c:formatCode>
                <c:ptCount val="1"/>
                <c:pt idx="0">
                  <c:v>60699.199999999997</c:v>
                </c:pt>
              </c:numCache>
            </c:numRef>
          </c:val>
        </c:ser>
        <c:ser>
          <c:idx val="27"/>
          <c:order val="27"/>
          <c:tx>
            <c:strRef>
              <c:f>工作表1!$AC$1</c:f>
              <c:strCache>
                <c:ptCount val="1"/>
                <c:pt idx="0">
                  <c:v>楠梓區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工作表1!$AC$2</c:f>
              <c:numCache>
                <c:formatCode>General</c:formatCode>
                <c:ptCount val="1"/>
                <c:pt idx="0">
                  <c:v>17251.150000000001</c:v>
                </c:pt>
              </c:numCache>
            </c:numRef>
          </c:val>
        </c:ser>
        <c:ser>
          <c:idx val="28"/>
          <c:order val="28"/>
          <c:tx>
            <c:strRef>
              <c:f>工作表1!$AD$1</c:f>
              <c:strCache>
                <c:ptCount val="1"/>
                <c:pt idx="0">
                  <c:v>路竹區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工作表1!$AD$2</c:f>
              <c:numCache>
                <c:formatCode>General</c:formatCode>
                <c:ptCount val="1"/>
                <c:pt idx="0">
                  <c:v>20763.12</c:v>
                </c:pt>
              </c:numCache>
            </c:numRef>
          </c:val>
        </c:ser>
        <c:ser>
          <c:idx val="29"/>
          <c:order val="29"/>
          <c:tx>
            <c:strRef>
              <c:f>工作表1!$AE$1</c:f>
              <c:strCache>
                <c:ptCount val="1"/>
                <c:pt idx="0">
                  <c:v>鼓山區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工作表1!$AE$2</c:f>
              <c:numCache>
                <c:formatCode>General</c:formatCode>
                <c:ptCount val="1"/>
                <c:pt idx="0">
                  <c:v>20959.03</c:v>
                </c:pt>
              </c:numCache>
            </c:numRef>
          </c:val>
        </c:ser>
        <c:ser>
          <c:idx val="30"/>
          <c:order val="30"/>
          <c:tx>
            <c:strRef>
              <c:f>工作表1!$AF$1</c:f>
              <c:strCache>
                <c:ptCount val="1"/>
                <c:pt idx="0">
                  <c:v>旗山區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工作表1!$AF$2</c:f>
              <c:numCache>
                <c:formatCode>General</c:formatCode>
                <c:ptCount val="1"/>
                <c:pt idx="0">
                  <c:v>14156.07</c:v>
                </c:pt>
              </c:numCache>
            </c:numRef>
          </c:val>
        </c:ser>
        <c:ser>
          <c:idx val="31"/>
          <c:order val="31"/>
          <c:tx>
            <c:strRef>
              <c:f>工作表1!$AG$1</c:f>
              <c:strCache>
                <c:ptCount val="1"/>
                <c:pt idx="0">
                  <c:v>旗津區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工作表1!$AG$2</c:f>
              <c:numCache>
                <c:formatCode>General</c:formatCode>
                <c:ptCount val="1"/>
                <c:pt idx="0">
                  <c:v>22686.44</c:v>
                </c:pt>
              </c:numCache>
            </c:numRef>
          </c:val>
        </c:ser>
        <c:ser>
          <c:idx val="32"/>
          <c:order val="32"/>
          <c:tx>
            <c:strRef>
              <c:f>工作表1!$AH$1</c:f>
              <c:strCache>
                <c:ptCount val="1"/>
                <c:pt idx="0">
                  <c:v>鳳山區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工作表1!$AH$2</c:f>
              <c:numCache>
                <c:formatCode>General</c:formatCode>
                <c:ptCount val="1"/>
                <c:pt idx="0">
                  <c:v>19019.71</c:v>
                </c:pt>
              </c:numCache>
            </c:numRef>
          </c:val>
        </c:ser>
        <c:ser>
          <c:idx val="33"/>
          <c:order val="33"/>
          <c:tx>
            <c:strRef>
              <c:f>工作表1!$AI$1</c:f>
              <c:strCache>
                <c:ptCount val="1"/>
                <c:pt idx="0">
                  <c:v>橋頭區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工作表1!$AI$2</c:f>
              <c:numCache>
                <c:formatCode>General</c:formatCode>
                <c:ptCount val="1"/>
                <c:pt idx="0">
                  <c:v>17702</c:v>
                </c:pt>
              </c:numCache>
            </c:numRef>
          </c:val>
        </c:ser>
        <c:ser>
          <c:idx val="34"/>
          <c:order val="34"/>
          <c:tx>
            <c:strRef>
              <c:f>工作表1!$AJ$1</c:f>
              <c:strCache>
                <c:ptCount val="1"/>
                <c:pt idx="0">
                  <c:v>燕巢區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工作表1!$AJ$2</c:f>
              <c:numCache>
                <c:formatCode>General</c:formatCode>
                <c:ptCount val="1"/>
                <c:pt idx="0">
                  <c:v>17621.669999999998</c:v>
                </c:pt>
              </c:numCache>
            </c:numRef>
          </c:val>
        </c:ser>
        <c:ser>
          <c:idx val="35"/>
          <c:order val="35"/>
          <c:tx>
            <c:strRef>
              <c:f>工作表1!$AK$1</c:f>
              <c:strCache>
                <c:ptCount val="1"/>
                <c:pt idx="0">
                  <c:v>彌陀區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價格標準差</c:v>
                </c:pt>
              </c:strCache>
            </c:strRef>
          </c:cat>
          <c:val>
            <c:numRef>
              <c:f>工作表1!$AK$2</c:f>
              <c:numCache>
                <c:formatCode>General</c:formatCode>
                <c:ptCount val="1"/>
                <c:pt idx="0">
                  <c:v>10433.549999999999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4847872"/>
        <c:axId val="934848416"/>
      </c:barChart>
      <c:catAx>
        <c:axId val="93484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34848416"/>
        <c:crosses val="autoZero"/>
        <c:auto val="1"/>
        <c:lblAlgn val="ctr"/>
        <c:lblOffset val="100"/>
        <c:noMultiLvlLbl val="0"/>
      </c:catAx>
      <c:valAx>
        <c:axId val="93484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3484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三民區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工作表1!$B$2</c:f>
              <c:numCache>
                <c:formatCode>General</c:formatCode>
                <c:ptCount val="1"/>
                <c:pt idx="0">
                  <c:v>1995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大社區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工作表1!$C$2</c:f>
              <c:numCache>
                <c:formatCode>General</c:formatCode>
                <c:ptCount val="1"/>
                <c:pt idx="0">
                  <c:v>478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大寮區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工作表1!$D$2</c:f>
              <c:numCache>
                <c:formatCode>General</c:formatCode>
                <c:ptCount val="1"/>
                <c:pt idx="0">
                  <c:v>1723</c:v>
                </c:pt>
              </c:numCache>
            </c:numRef>
          </c:val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大樹區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工作表1!$E$2</c:f>
              <c:numCache>
                <c:formatCode>General</c:formatCode>
                <c:ptCount val="1"/>
                <c:pt idx="0">
                  <c:v>346</c:v>
                </c:pt>
              </c:numCache>
            </c:numRef>
          </c:val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小港區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工作表1!$F$2</c:f>
              <c:numCache>
                <c:formatCode>General</c:formatCode>
                <c:ptCount val="1"/>
                <c:pt idx="0">
                  <c:v>1279</c:v>
                </c:pt>
              </c:numCache>
            </c:numRef>
          </c:val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仁武區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工作表1!$G$2</c:f>
              <c:numCache>
                <c:formatCode>General</c:formatCode>
                <c:ptCount val="1"/>
                <c:pt idx="0">
                  <c:v>2479</c:v>
                </c:pt>
              </c:numCache>
            </c:numRef>
          </c:val>
        </c:ser>
        <c:ser>
          <c:idx val="6"/>
          <c:order val="6"/>
          <c:tx>
            <c:strRef>
              <c:f>工作表1!$H$1</c:f>
              <c:strCache>
                <c:ptCount val="1"/>
                <c:pt idx="0">
                  <c:v>內門區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工作表1!$H$2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7"/>
          <c:order val="7"/>
          <c:tx>
            <c:strRef>
              <c:f>工作表1!$I$1</c:f>
              <c:strCache>
                <c:ptCount val="1"/>
                <c:pt idx="0">
                  <c:v>六龜區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工作表1!$I$2</c:f>
              <c:numCache>
                <c:formatCode>General</c:formatCode>
                <c:ptCount val="1"/>
                <c:pt idx="0">
                  <c:v>41</c:v>
                </c:pt>
              </c:numCache>
            </c:numRef>
          </c:val>
        </c:ser>
        <c:ser>
          <c:idx val="8"/>
          <c:order val="8"/>
          <c:tx>
            <c:strRef>
              <c:f>工作表1!$J$1</c:f>
              <c:strCache>
                <c:ptCount val="1"/>
                <c:pt idx="0">
                  <c:v>左營區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工作表1!$J$2</c:f>
              <c:numCache>
                <c:formatCode>General</c:formatCode>
                <c:ptCount val="1"/>
                <c:pt idx="0">
                  <c:v>711</c:v>
                </c:pt>
              </c:numCache>
            </c:numRef>
          </c:val>
        </c:ser>
        <c:ser>
          <c:idx val="9"/>
          <c:order val="9"/>
          <c:tx>
            <c:strRef>
              <c:f>工作表1!$K$1</c:f>
              <c:strCache>
                <c:ptCount val="1"/>
                <c:pt idx="0">
                  <c:v>永安區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工作表1!$K$2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</c:ser>
        <c:ser>
          <c:idx val="10"/>
          <c:order val="10"/>
          <c:tx>
            <c:strRef>
              <c:f>工作表1!$L$1</c:f>
              <c:strCache>
                <c:ptCount val="1"/>
                <c:pt idx="0">
                  <c:v>田寮區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工作表1!$L$2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1"/>
          <c:order val="11"/>
          <c:tx>
            <c:strRef>
              <c:f>工作表1!$M$1</c:f>
              <c:strCache>
                <c:ptCount val="1"/>
                <c:pt idx="0">
                  <c:v>甲仙區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工作表1!$M$2</c:f>
              <c:numCache>
                <c:formatCode>General</c:formatCode>
                <c:ptCount val="1"/>
                <c:pt idx="0">
                  <c:v>26</c:v>
                </c:pt>
              </c:numCache>
            </c:numRef>
          </c:val>
        </c:ser>
        <c:ser>
          <c:idx val="12"/>
          <c:order val="12"/>
          <c:tx>
            <c:strRef>
              <c:f>工作表1!$N$1</c:f>
              <c:strCache>
                <c:ptCount val="1"/>
                <c:pt idx="0">
                  <c:v>杉林區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工作表1!$N$2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</c:ser>
        <c:ser>
          <c:idx val="13"/>
          <c:order val="13"/>
          <c:tx>
            <c:strRef>
              <c:f>工作表1!$O$1</c:f>
              <c:strCache>
                <c:ptCount val="1"/>
                <c:pt idx="0">
                  <c:v>那瑪夏區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工作表1!$O$2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4"/>
          <c:order val="14"/>
          <c:tx>
            <c:strRef>
              <c:f>工作表1!$P$1</c:f>
              <c:strCache>
                <c:ptCount val="1"/>
                <c:pt idx="0">
                  <c:v>岡山區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工作表1!$P$2</c:f>
              <c:numCache>
                <c:formatCode>General</c:formatCode>
                <c:ptCount val="1"/>
                <c:pt idx="0">
                  <c:v>1031</c:v>
                </c:pt>
              </c:numCache>
            </c:numRef>
          </c:val>
        </c:ser>
        <c:ser>
          <c:idx val="15"/>
          <c:order val="15"/>
          <c:tx>
            <c:strRef>
              <c:f>工作表1!$Q$1</c:f>
              <c:strCache>
                <c:ptCount val="1"/>
                <c:pt idx="0">
                  <c:v>林園區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工作表1!$Q$2</c:f>
              <c:numCache>
                <c:formatCode>General</c:formatCode>
                <c:ptCount val="1"/>
                <c:pt idx="0">
                  <c:v>746</c:v>
                </c:pt>
              </c:numCache>
            </c:numRef>
          </c:val>
        </c:ser>
        <c:ser>
          <c:idx val="16"/>
          <c:order val="16"/>
          <c:tx>
            <c:strRef>
              <c:f>工作表1!$R$1</c:f>
              <c:strCache>
                <c:ptCount val="1"/>
                <c:pt idx="0">
                  <c:v>阿蓮區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工作表1!$R$2</c:f>
              <c:numCache>
                <c:formatCode>General</c:formatCode>
                <c:ptCount val="1"/>
                <c:pt idx="0">
                  <c:v>158</c:v>
                </c:pt>
              </c:numCache>
            </c:numRef>
          </c:val>
        </c:ser>
        <c:ser>
          <c:idx val="17"/>
          <c:order val="17"/>
          <c:tx>
            <c:strRef>
              <c:f>工作表1!$S$1</c:f>
              <c:strCache>
                <c:ptCount val="1"/>
                <c:pt idx="0">
                  <c:v>前金區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工作表1!$S$2</c:f>
              <c:numCache>
                <c:formatCode>General</c:formatCode>
                <c:ptCount val="1"/>
                <c:pt idx="0">
                  <c:v>135</c:v>
                </c:pt>
              </c:numCache>
            </c:numRef>
          </c:val>
        </c:ser>
        <c:ser>
          <c:idx val="18"/>
          <c:order val="18"/>
          <c:tx>
            <c:strRef>
              <c:f>工作表1!$T$1</c:f>
              <c:strCache>
                <c:ptCount val="1"/>
                <c:pt idx="0">
                  <c:v>前鎮區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工作表1!$T$2</c:f>
              <c:numCache>
                <c:formatCode>General</c:formatCode>
                <c:ptCount val="1"/>
                <c:pt idx="0">
                  <c:v>805</c:v>
                </c:pt>
              </c:numCache>
            </c:numRef>
          </c:val>
        </c:ser>
        <c:ser>
          <c:idx val="19"/>
          <c:order val="19"/>
          <c:tx>
            <c:strRef>
              <c:f>工作表1!$U$1</c:f>
              <c:strCache>
                <c:ptCount val="1"/>
                <c:pt idx="0">
                  <c:v>美濃區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工作表1!$U$2</c:f>
              <c:numCache>
                <c:formatCode>General</c:formatCode>
                <c:ptCount val="1"/>
                <c:pt idx="0">
                  <c:v>205</c:v>
                </c:pt>
              </c:numCache>
            </c:numRef>
          </c:val>
        </c:ser>
        <c:ser>
          <c:idx val="20"/>
          <c:order val="20"/>
          <c:tx>
            <c:strRef>
              <c:f>工作表1!$V$1</c:f>
              <c:strCache>
                <c:ptCount val="1"/>
                <c:pt idx="0">
                  <c:v>苓雅區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工作表1!$V$2</c:f>
              <c:numCache>
                <c:formatCode>General</c:formatCode>
                <c:ptCount val="1"/>
                <c:pt idx="0">
                  <c:v>839</c:v>
                </c:pt>
              </c:numCache>
            </c:numRef>
          </c:val>
        </c:ser>
        <c:ser>
          <c:idx val="21"/>
          <c:order val="21"/>
          <c:tx>
            <c:strRef>
              <c:f>工作表1!$W$1</c:f>
              <c:strCache>
                <c:ptCount val="1"/>
                <c:pt idx="0">
                  <c:v>茄萣區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工作表1!$W$2</c:f>
              <c:numCache>
                <c:formatCode>General</c:formatCode>
                <c:ptCount val="1"/>
                <c:pt idx="0">
                  <c:v>309</c:v>
                </c:pt>
              </c:numCache>
            </c:numRef>
          </c:val>
        </c:ser>
        <c:ser>
          <c:idx val="22"/>
          <c:order val="22"/>
          <c:tx>
            <c:strRef>
              <c:f>工作表1!$X$1</c:f>
              <c:strCache>
                <c:ptCount val="1"/>
                <c:pt idx="0">
                  <c:v>桃源區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工作表1!$X$2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3"/>
          <c:order val="23"/>
          <c:tx>
            <c:strRef>
              <c:f>工作表1!$Y$1</c:f>
              <c:strCache>
                <c:ptCount val="1"/>
                <c:pt idx="0">
                  <c:v>梓官區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工作表1!$Y$2</c:f>
              <c:numCache>
                <c:formatCode>General</c:formatCode>
                <c:ptCount val="1"/>
                <c:pt idx="0">
                  <c:v>377</c:v>
                </c:pt>
              </c:numCache>
            </c:numRef>
          </c:val>
        </c:ser>
        <c:ser>
          <c:idx val="24"/>
          <c:order val="24"/>
          <c:tx>
            <c:strRef>
              <c:f>工作表1!$Z$1</c:f>
              <c:strCache>
                <c:ptCount val="1"/>
                <c:pt idx="0">
                  <c:v>鳥松區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工作表1!$Z$2</c:f>
              <c:numCache>
                <c:formatCode>General</c:formatCode>
                <c:ptCount val="1"/>
                <c:pt idx="0">
                  <c:v>819</c:v>
                </c:pt>
              </c:numCache>
            </c:numRef>
          </c:val>
        </c:ser>
        <c:ser>
          <c:idx val="25"/>
          <c:order val="25"/>
          <c:tx>
            <c:strRef>
              <c:f>工作表1!$AA$1</c:f>
              <c:strCache>
                <c:ptCount val="1"/>
                <c:pt idx="0">
                  <c:v>湖內區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工作表1!$AA$2</c:f>
              <c:numCache>
                <c:formatCode>General</c:formatCode>
                <c:ptCount val="1"/>
                <c:pt idx="0">
                  <c:v>631</c:v>
                </c:pt>
              </c:numCache>
            </c:numRef>
          </c:val>
        </c:ser>
        <c:ser>
          <c:idx val="26"/>
          <c:order val="26"/>
          <c:tx>
            <c:strRef>
              <c:f>工作表1!$AB$1</c:f>
              <c:strCache>
                <c:ptCount val="1"/>
                <c:pt idx="0">
                  <c:v>新興區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工作表1!$AB$2</c:f>
              <c:numCache>
                <c:formatCode>General</c:formatCode>
                <c:ptCount val="1"/>
                <c:pt idx="0">
                  <c:v>255</c:v>
                </c:pt>
              </c:numCache>
            </c:numRef>
          </c:val>
        </c:ser>
        <c:ser>
          <c:idx val="27"/>
          <c:order val="27"/>
          <c:tx>
            <c:strRef>
              <c:f>工作表1!$AC$1</c:f>
              <c:strCache>
                <c:ptCount val="1"/>
                <c:pt idx="0">
                  <c:v>楠梓區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工作表1!$AC$2</c:f>
              <c:numCache>
                <c:formatCode>General</c:formatCode>
                <c:ptCount val="1"/>
                <c:pt idx="0">
                  <c:v>2066</c:v>
                </c:pt>
              </c:numCache>
            </c:numRef>
          </c:val>
        </c:ser>
        <c:ser>
          <c:idx val="28"/>
          <c:order val="28"/>
          <c:tx>
            <c:strRef>
              <c:f>工作表1!$AD$1</c:f>
              <c:strCache>
                <c:ptCount val="1"/>
                <c:pt idx="0">
                  <c:v>路竹區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工作表1!$AD$2</c:f>
              <c:numCache>
                <c:formatCode>General</c:formatCode>
                <c:ptCount val="1"/>
                <c:pt idx="0">
                  <c:v>604</c:v>
                </c:pt>
              </c:numCache>
            </c:numRef>
          </c:val>
        </c:ser>
        <c:ser>
          <c:idx val="29"/>
          <c:order val="29"/>
          <c:tx>
            <c:strRef>
              <c:f>工作表1!$AE$1</c:f>
              <c:strCache>
                <c:ptCount val="1"/>
                <c:pt idx="0">
                  <c:v>鼓山區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工作表1!$AE$2</c:f>
              <c:numCache>
                <c:formatCode>General</c:formatCode>
                <c:ptCount val="1"/>
                <c:pt idx="0">
                  <c:v>435</c:v>
                </c:pt>
              </c:numCache>
            </c:numRef>
          </c:val>
        </c:ser>
        <c:ser>
          <c:idx val="30"/>
          <c:order val="30"/>
          <c:tx>
            <c:strRef>
              <c:f>工作表1!$AF$1</c:f>
              <c:strCache>
                <c:ptCount val="1"/>
                <c:pt idx="0">
                  <c:v>旗山區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工作表1!$AF$2</c:f>
              <c:numCache>
                <c:formatCode>General</c:formatCode>
                <c:ptCount val="1"/>
                <c:pt idx="0">
                  <c:v>370</c:v>
                </c:pt>
              </c:numCache>
            </c:numRef>
          </c:val>
        </c:ser>
        <c:ser>
          <c:idx val="31"/>
          <c:order val="31"/>
          <c:tx>
            <c:strRef>
              <c:f>工作表1!$AG$1</c:f>
              <c:strCache>
                <c:ptCount val="1"/>
                <c:pt idx="0">
                  <c:v>旗津區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工作表1!$AG$2</c:f>
              <c:numCache>
                <c:formatCode>General</c:formatCode>
                <c:ptCount val="1"/>
                <c:pt idx="0">
                  <c:v>33</c:v>
                </c:pt>
              </c:numCache>
            </c:numRef>
          </c:val>
        </c:ser>
        <c:ser>
          <c:idx val="32"/>
          <c:order val="32"/>
          <c:tx>
            <c:strRef>
              <c:f>工作表1!$AH$1</c:f>
              <c:strCache>
                <c:ptCount val="1"/>
                <c:pt idx="0">
                  <c:v>鳳山區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工作表1!$AH$2</c:f>
              <c:numCache>
                <c:formatCode>General</c:formatCode>
                <c:ptCount val="1"/>
                <c:pt idx="0">
                  <c:v>3070</c:v>
                </c:pt>
              </c:numCache>
            </c:numRef>
          </c:val>
        </c:ser>
        <c:ser>
          <c:idx val="33"/>
          <c:order val="33"/>
          <c:tx>
            <c:strRef>
              <c:f>工作表1!$AI$1</c:f>
              <c:strCache>
                <c:ptCount val="1"/>
                <c:pt idx="0">
                  <c:v>橋頭區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工作表1!$AI$2</c:f>
              <c:numCache>
                <c:formatCode>General</c:formatCode>
                <c:ptCount val="1"/>
                <c:pt idx="0">
                  <c:v>589</c:v>
                </c:pt>
              </c:numCache>
            </c:numRef>
          </c:val>
        </c:ser>
        <c:ser>
          <c:idx val="34"/>
          <c:order val="34"/>
          <c:tx>
            <c:strRef>
              <c:f>工作表1!$AJ$1</c:f>
              <c:strCache>
                <c:ptCount val="1"/>
                <c:pt idx="0">
                  <c:v>燕巢區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工作表1!$AJ$2</c:f>
              <c:numCache>
                <c:formatCode>General</c:formatCode>
                <c:ptCount val="1"/>
                <c:pt idx="0">
                  <c:v>309</c:v>
                </c:pt>
              </c:numCache>
            </c:numRef>
          </c:val>
        </c:ser>
        <c:ser>
          <c:idx val="35"/>
          <c:order val="35"/>
          <c:tx>
            <c:strRef>
              <c:f>工作表1!$AK$1</c:f>
              <c:strCache>
                <c:ptCount val="1"/>
                <c:pt idx="0">
                  <c:v>彌陀區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透天厝分布</c:v>
                </c:pt>
              </c:strCache>
            </c:strRef>
          </c:cat>
          <c:val>
            <c:numRef>
              <c:f>工作表1!$AK$2</c:f>
              <c:numCache>
                <c:formatCode>General</c:formatCode>
                <c:ptCount val="1"/>
                <c:pt idx="0">
                  <c:v>120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4842976"/>
        <c:axId val="934841888"/>
      </c:barChart>
      <c:catAx>
        <c:axId val="934842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34841888"/>
        <c:crosses val="autoZero"/>
        <c:auto val="1"/>
        <c:lblAlgn val="ctr"/>
        <c:lblOffset val="100"/>
        <c:noMultiLvlLbl val="0"/>
      </c:catAx>
      <c:valAx>
        <c:axId val="93484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34842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三民區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工作表1!$B$2</c:f>
              <c:numCache>
                <c:formatCode>General</c:formatCode>
                <c:ptCount val="1"/>
                <c:pt idx="0">
                  <c:v>5903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大社區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工作表1!$C$2</c:f>
              <c:numCache>
                <c:formatCode>General</c:formatCode>
                <c:ptCount val="1"/>
                <c:pt idx="0">
                  <c:v>122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大寮區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工作表1!$D$2</c:f>
              <c:numCache>
                <c:formatCode>General</c:formatCode>
                <c:ptCount val="1"/>
                <c:pt idx="0">
                  <c:v>451</c:v>
                </c:pt>
              </c:numCache>
            </c:numRef>
          </c:val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大樹區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工作表1!$E$2</c:f>
              <c:numCache>
                <c:formatCode>General</c:formatCode>
                <c:ptCount val="1"/>
                <c:pt idx="0">
                  <c:v>82</c:v>
                </c:pt>
              </c:numCache>
            </c:numRef>
          </c:val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小港區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工作表1!$F$2</c:f>
              <c:numCache>
                <c:formatCode>General</c:formatCode>
                <c:ptCount val="1"/>
                <c:pt idx="0">
                  <c:v>1473</c:v>
                </c:pt>
              </c:numCache>
            </c:numRef>
          </c:val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仁武區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工作表1!$G$2</c:f>
              <c:numCache>
                <c:formatCode>General</c:formatCode>
                <c:ptCount val="1"/>
                <c:pt idx="0">
                  <c:v>729</c:v>
                </c:pt>
              </c:numCache>
            </c:numRef>
          </c:val>
        </c:ser>
        <c:ser>
          <c:idx val="6"/>
          <c:order val="6"/>
          <c:tx>
            <c:strRef>
              <c:f>工作表1!$H$1</c:f>
              <c:strCache>
                <c:ptCount val="1"/>
                <c:pt idx="0">
                  <c:v>內門區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工作表1!$H$2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7"/>
          <c:order val="7"/>
          <c:tx>
            <c:strRef>
              <c:f>工作表1!$I$1</c:f>
              <c:strCache>
                <c:ptCount val="1"/>
                <c:pt idx="0">
                  <c:v>六龜區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工作表1!$I$2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8"/>
          <c:order val="8"/>
          <c:tx>
            <c:strRef>
              <c:f>工作表1!$J$1</c:f>
              <c:strCache>
                <c:ptCount val="1"/>
                <c:pt idx="0">
                  <c:v>左營區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工作表1!$J$2</c:f>
              <c:numCache>
                <c:formatCode>General</c:formatCode>
                <c:ptCount val="1"/>
                <c:pt idx="0">
                  <c:v>6094</c:v>
                </c:pt>
              </c:numCache>
            </c:numRef>
          </c:val>
        </c:ser>
        <c:ser>
          <c:idx val="9"/>
          <c:order val="9"/>
          <c:tx>
            <c:strRef>
              <c:f>工作表1!$K$1</c:f>
              <c:strCache>
                <c:ptCount val="1"/>
                <c:pt idx="0">
                  <c:v>永安區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工作表1!$K$2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0"/>
          <c:order val="10"/>
          <c:tx>
            <c:strRef>
              <c:f>工作表1!$L$1</c:f>
              <c:strCache>
                <c:ptCount val="1"/>
                <c:pt idx="0">
                  <c:v>田寮區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工作表1!$L$2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1"/>
          <c:order val="11"/>
          <c:tx>
            <c:strRef>
              <c:f>工作表1!$M$1</c:f>
              <c:strCache>
                <c:ptCount val="1"/>
                <c:pt idx="0">
                  <c:v>甲仙區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工作表1!$M$2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12"/>
          <c:order val="12"/>
          <c:tx>
            <c:strRef>
              <c:f>工作表1!$N$1</c:f>
              <c:strCache>
                <c:ptCount val="1"/>
                <c:pt idx="0">
                  <c:v>杉林區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工作表1!$N$2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3"/>
          <c:order val="13"/>
          <c:tx>
            <c:strRef>
              <c:f>工作表1!$O$1</c:f>
              <c:strCache>
                <c:ptCount val="1"/>
                <c:pt idx="0">
                  <c:v>那瑪夏區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工作表1!$O$2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4"/>
          <c:order val="14"/>
          <c:tx>
            <c:strRef>
              <c:f>工作表1!$P$1</c:f>
              <c:strCache>
                <c:ptCount val="1"/>
                <c:pt idx="0">
                  <c:v>岡山區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工作表1!$P$2</c:f>
              <c:numCache>
                <c:formatCode>General</c:formatCode>
                <c:ptCount val="1"/>
                <c:pt idx="0">
                  <c:v>581</c:v>
                </c:pt>
              </c:numCache>
            </c:numRef>
          </c:val>
        </c:ser>
        <c:ser>
          <c:idx val="15"/>
          <c:order val="15"/>
          <c:tx>
            <c:strRef>
              <c:f>工作表1!$Q$1</c:f>
              <c:strCache>
                <c:ptCount val="1"/>
                <c:pt idx="0">
                  <c:v>林園區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工作表1!$Q$2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</c:ser>
        <c:ser>
          <c:idx val="16"/>
          <c:order val="16"/>
          <c:tx>
            <c:strRef>
              <c:f>工作表1!$R$1</c:f>
              <c:strCache>
                <c:ptCount val="1"/>
                <c:pt idx="0">
                  <c:v>阿蓮區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工作表1!$R$2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</c:ser>
        <c:ser>
          <c:idx val="17"/>
          <c:order val="17"/>
          <c:tx>
            <c:strRef>
              <c:f>工作表1!$S$1</c:f>
              <c:strCache>
                <c:ptCount val="1"/>
                <c:pt idx="0">
                  <c:v>前金區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工作表1!$S$2</c:f>
              <c:numCache>
                <c:formatCode>General</c:formatCode>
                <c:ptCount val="1"/>
                <c:pt idx="0">
                  <c:v>747</c:v>
                </c:pt>
              </c:numCache>
            </c:numRef>
          </c:val>
        </c:ser>
        <c:ser>
          <c:idx val="18"/>
          <c:order val="18"/>
          <c:tx>
            <c:strRef>
              <c:f>工作表1!$T$1</c:f>
              <c:strCache>
                <c:ptCount val="1"/>
                <c:pt idx="0">
                  <c:v>前鎮區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工作表1!$T$2</c:f>
              <c:numCache>
                <c:formatCode>General</c:formatCode>
                <c:ptCount val="1"/>
                <c:pt idx="0">
                  <c:v>2329</c:v>
                </c:pt>
              </c:numCache>
            </c:numRef>
          </c:val>
        </c:ser>
        <c:ser>
          <c:idx val="19"/>
          <c:order val="19"/>
          <c:tx>
            <c:strRef>
              <c:f>工作表1!$U$1</c:f>
              <c:strCache>
                <c:ptCount val="1"/>
                <c:pt idx="0">
                  <c:v>美濃區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工作表1!$U$2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20"/>
          <c:order val="20"/>
          <c:tx>
            <c:strRef>
              <c:f>工作表1!$V$1</c:f>
              <c:strCache>
                <c:ptCount val="1"/>
                <c:pt idx="0">
                  <c:v>苓雅區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工作表1!$V$2</c:f>
              <c:numCache>
                <c:formatCode>General</c:formatCode>
                <c:ptCount val="1"/>
                <c:pt idx="0">
                  <c:v>1956</c:v>
                </c:pt>
              </c:numCache>
            </c:numRef>
          </c:val>
        </c:ser>
        <c:ser>
          <c:idx val="21"/>
          <c:order val="21"/>
          <c:tx>
            <c:strRef>
              <c:f>工作表1!$W$1</c:f>
              <c:strCache>
                <c:ptCount val="1"/>
                <c:pt idx="0">
                  <c:v>茄萣區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工作表1!$W$2</c:f>
              <c:numCache>
                <c:formatCode>General</c:formatCode>
                <c:ptCount val="1"/>
                <c:pt idx="0">
                  <c:v>43</c:v>
                </c:pt>
              </c:numCache>
            </c:numRef>
          </c:val>
        </c:ser>
        <c:ser>
          <c:idx val="22"/>
          <c:order val="22"/>
          <c:tx>
            <c:strRef>
              <c:f>工作表1!$X$1</c:f>
              <c:strCache>
                <c:ptCount val="1"/>
                <c:pt idx="0">
                  <c:v>桃源區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工作表1!$X$2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23"/>
          <c:order val="23"/>
          <c:tx>
            <c:strRef>
              <c:f>工作表1!$Y$1</c:f>
              <c:strCache>
                <c:ptCount val="1"/>
                <c:pt idx="0">
                  <c:v>梓官區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工作表1!$Y$2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24"/>
          <c:order val="24"/>
          <c:tx>
            <c:strRef>
              <c:f>工作表1!$Z$1</c:f>
              <c:strCache>
                <c:ptCount val="1"/>
                <c:pt idx="0">
                  <c:v>鳥松區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工作表1!$Z$2</c:f>
              <c:numCache>
                <c:formatCode>General</c:formatCode>
                <c:ptCount val="1"/>
                <c:pt idx="0">
                  <c:v>305</c:v>
                </c:pt>
              </c:numCache>
            </c:numRef>
          </c:val>
        </c:ser>
        <c:ser>
          <c:idx val="25"/>
          <c:order val="25"/>
          <c:tx>
            <c:strRef>
              <c:f>工作表1!$AA$1</c:f>
              <c:strCache>
                <c:ptCount val="1"/>
                <c:pt idx="0">
                  <c:v>湖內區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工作表1!$AA$2</c:f>
              <c:numCache>
                <c:formatCode>General</c:formatCode>
                <c:ptCount val="1"/>
                <c:pt idx="0">
                  <c:v>56</c:v>
                </c:pt>
              </c:numCache>
            </c:numRef>
          </c:val>
        </c:ser>
        <c:ser>
          <c:idx val="26"/>
          <c:order val="26"/>
          <c:tx>
            <c:strRef>
              <c:f>工作表1!$AB$1</c:f>
              <c:strCache>
                <c:ptCount val="1"/>
                <c:pt idx="0">
                  <c:v>新興區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工作表1!$AB$2</c:f>
              <c:numCache>
                <c:formatCode>General</c:formatCode>
                <c:ptCount val="1"/>
                <c:pt idx="0">
                  <c:v>837</c:v>
                </c:pt>
              </c:numCache>
            </c:numRef>
          </c:val>
        </c:ser>
        <c:ser>
          <c:idx val="27"/>
          <c:order val="27"/>
          <c:tx>
            <c:strRef>
              <c:f>工作表1!$AC$1</c:f>
              <c:strCache>
                <c:ptCount val="1"/>
                <c:pt idx="0">
                  <c:v>楠梓區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工作表1!$AC$2</c:f>
              <c:numCache>
                <c:formatCode>General</c:formatCode>
                <c:ptCount val="1"/>
                <c:pt idx="0">
                  <c:v>4839</c:v>
                </c:pt>
              </c:numCache>
            </c:numRef>
          </c:val>
        </c:ser>
        <c:ser>
          <c:idx val="28"/>
          <c:order val="28"/>
          <c:tx>
            <c:strRef>
              <c:f>工作表1!$AD$1</c:f>
              <c:strCache>
                <c:ptCount val="1"/>
                <c:pt idx="0">
                  <c:v>路竹區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工作表1!$AD$2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29"/>
          <c:order val="29"/>
          <c:tx>
            <c:strRef>
              <c:f>工作表1!$AE$1</c:f>
              <c:strCache>
                <c:ptCount val="1"/>
                <c:pt idx="0">
                  <c:v>鼓山區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工作表1!$AE$2</c:f>
              <c:numCache>
                <c:formatCode>General</c:formatCode>
                <c:ptCount val="1"/>
                <c:pt idx="0">
                  <c:v>5632</c:v>
                </c:pt>
              </c:numCache>
            </c:numRef>
          </c:val>
        </c:ser>
        <c:ser>
          <c:idx val="30"/>
          <c:order val="30"/>
          <c:tx>
            <c:strRef>
              <c:f>工作表1!$AF$1</c:f>
              <c:strCache>
                <c:ptCount val="1"/>
                <c:pt idx="0">
                  <c:v>旗山區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工作表1!$AF$2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31"/>
          <c:order val="31"/>
          <c:tx>
            <c:strRef>
              <c:f>工作表1!$AG$1</c:f>
              <c:strCache>
                <c:ptCount val="1"/>
                <c:pt idx="0">
                  <c:v>旗津區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工作表1!$AG$2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32"/>
          <c:order val="32"/>
          <c:tx>
            <c:strRef>
              <c:f>工作表1!$AH$1</c:f>
              <c:strCache>
                <c:ptCount val="1"/>
                <c:pt idx="0">
                  <c:v>鳳山區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工作表1!$AH$2</c:f>
              <c:numCache>
                <c:formatCode>General</c:formatCode>
                <c:ptCount val="1"/>
                <c:pt idx="0">
                  <c:v>6041</c:v>
                </c:pt>
              </c:numCache>
            </c:numRef>
          </c:val>
        </c:ser>
        <c:ser>
          <c:idx val="33"/>
          <c:order val="33"/>
          <c:tx>
            <c:strRef>
              <c:f>工作表1!$AI$1</c:f>
              <c:strCache>
                <c:ptCount val="1"/>
                <c:pt idx="0">
                  <c:v>橋頭區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工作表1!$AI$2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</c:ser>
        <c:ser>
          <c:idx val="34"/>
          <c:order val="34"/>
          <c:tx>
            <c:strRef>
              <c:f>工作表1!$AJ$1</c:f>
              <c:strCache>
                <c:ptCount val="1"/>
                <c:pt idx="0">
                  <c:v>燕巢區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工作表1!$AJ$2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35"/>
          <c:order val="35"/>
          <c:tx>
            <c:strRef>
              <c:f>工作表1!$AK$1</c:f>
              <c:strCache>
                <c:ptCount val="1"/>
                <c:pt idx="0">
                  <c:v>彌陀區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11樓以上大樓區域分布</c:v>
                </c:pt>
              </c:strCache>
            </c:strRef>
          </c:cat>
          <c:val>
            <c:numRef>
              <c:f>工作表1!$AK$2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4845152"/>
        <c:axId val="934839168"/>
      </c:barChart>
      <c:catAx>
        <c:axId val="93484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34839168"/>
        <c:crosses val="autoZero"/>
        <c:auto val="1"/>
        <c:lblAlgn val="ctr"/>
        <c:lblOffset val="100"/>
        <c:noMultiLvlLbl val="0"/>
      </c:catAx>
      <c:valAx>
        <c:axId val="93483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34845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三民區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工作表1!$B$2</c:f>
              <c:numCache>
                <c:formatCode>General</c:formatCode>
                <c:ptCount val="1"/>
                <c:pt idx="0">
                  <c:v>18.996960000000001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大社區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工作表1!$C$2</c:f>
              <c:numCache>
                <c:formatCode>General</c:formatCode>
                <c:ptCount val="1"/>
                <c:pt idx="0">
                  <c:v>17.699349999999999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大寮區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工作表1!$D$2</c:f>
              <c:numCache>
                <c:formatCode>General</c:formatCode>
                <c:ptCount val="1"/>
                <c:pt idx="0">
                  <c:v>17.58597</c:v>
                </c:pt>
              </c:numCache>
            </c:numRef>
          </c:val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大樹區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工作表1!$E$2</c:f>
              <c:numCache>
                <c:formatCode>General</c:formatCode>
                <c:ptCount val="1"/>
                <c:pt idx="0">
                  <c:v>19.630369999999999</c:v>
                </c:pt>
              </c:numCache>
            </c:numRef>
          </c:val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小港區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工作表1!$F$2</c:f>
              <c:numCache>
                <c:formatCode>General</c:formatCode>
                <c:ptCount val="1"/>
                <c:pt idx="0">
                  <c:v>13.87861</c:v>
                </c:pt>
              </c:numCache>
            </c:numRef>
          </c:val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仁武區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工作表1!$G$2</c:f>
              <c:numCache>
                <c:formatCode>General</c:formatCode>
                <c:ptCount val="1"/>
                <c:pt idx="0">
                  <c:v>9.8741249999999994</c:v>
                </c:pt>
              </c:numCache>
            </c:numRef>
          </c:val>
        </c:ser>
        <c:ser>
          <c:idx val="6"/>
          <c:order val="6"/>
          <c:tx>
            <c:strRef>
              <c:f>工作表1!$H$1</c:f>
              <c:strCache>
                <c:ptCount val="1"/>
                <c:pt idx="0">
                  <c:v>內門區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工作表1!$H$2</c:f>
              <c:numCache>
                <c:formatCode>General</c:formatCode>
                <c:ptCount val="1"/>
                <c:pt idx="0">
                  <c:v>29.84131</c:v>
                </c:pt>
              </c:numCache>
            </c:numRef>
          </c:val>
        </c:ser>
        <c:ser>
          <c:idx val="7"/>
          <c:order val="7"/>
          <c:tx>
            <c:strRef>
              <c:f>工作表1!$I$1</c:f>
              <c:strCache>
                <c:ptCount val="1"/>
                <c:pt idx="0">
                  <c:v>六龜區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工作表1!$I$2</c:f>
              <c:numCache>
                <c:formatCode>General</c:formatCode>
                <c:ptCount val="1"/>
                <c:pt idx="0">
                  <c:v>26.783560000000001</c:v>
                </c:pt>
              </c:numCache>
            </c:numRef>
          </c:val>
        </c:ser>
        <c:ser>
          <c:idx val="8"/>
          <c:order val="8"/>
          <c:tx>
            <c:strRef>
              <c:f>工作表1!$J$1</c:f>
              <c:strCache>
                <c:ptCount val="1"/>
                <c:pt idx="0">
                  <c:v>左營區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工作表1!$J$2</c:f>
              <c:numCache>
                <c:formatCode>General</c:formatCode>
                <c:ptCount val="1"/>
                <c:pt idx="0">
                  <c:v>11.1668</c:v>
                </c:pt>
              </c:numCache>
            </c:numRef>
          </c:val>
        </c:ser>
        <c:ser>
          <c:idx val="9"/>
          <c:order val="9"/>
          <c:tx>
            <c:strRef>
              <c:f>工作表1!$K$1</c:f>
              <c:strCache>
                <c:ptCount val="1"/>
                <c:pt idx="0">
                  <c:v>永安區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工作表1!$K$2</c:f>
              <c:numCache>
                <c:formatCode>General</c:formatCode>
                <c:ptCount val="1"/>
                <c:pt idx="0">
                  <c:v>25.006979999999999</c:v>
                </c:pt>
              </c:numCache>
            </c:numRef>
          </c:val>
        </c:ser>
        <c:ser>
          <c:idx val="10"/>
          <c:order val="10"/>
          <c:tx>
            <c:strRef>
              <c:f>工作表1!$L$1</c:f>
              <c:strCache>
                <c:ptCount val="1"/>
                <c:pt idx="0">
                  <c:v>田寮區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工作表1!$L$2</c:f>
              <c:numCache>
                <c:formatCode>General</c:formatCode>
                <c:ptCount val="1"/>
                <c:pt idx="0">
                  <c:v>5.1890409999999996</c:v>
                </c:pt>
              </c:numCache>
            </c:numRef>
          </c:val>
        </c:ser>
        <c:ser>
          <c:idx val="11"/>
          <c:order val="11"/>
          <c:tx>
            <c:strRef>
              <c:f>工作表1!$M$1</c:f>
              <c:strCache>
                <c:ptCount val="1"/>
                <c:pt idx="0">
                  <c:v>甲仙區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工作表1!$M$2</c:f>
              <c:numCache>
                <c:formatCode>General</c:formatCode>
                <c:ptCount val="1"/>
                <c:pt idx="0">
                  <c:v>24.591909999999999</c:v>
                </c:pt>
              </c:numCache>
            </c:numRef>
          </c:val>
        </c:ser>
        <c:ser>
          <c:idx val="12"/>
          <c:order val="12"/>
          <c:tx>
            <c:strRef>
              <c:f>工作表1!$N$1</c:f>
              <c:strCache>
                <c:ptCount val="1"/>
                <c:pt idx="0">
                  <c:v>杉林區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工作表1!$N$2</c:f>
              <c:numCache>
                <c:formatCode>General</c:formatCode>
                <c:ptCount val="1"/>
                <c:pt idx="0">
                  <c:v>22.79964</c:v>
                </c:pt>
              </c:numCache>
            </c:numRef>
          </c:val>
        </c:ser>
        <c:ser>
          <c:idx val="13"/>
          <c:order val="13"/>
          <c:tx>
            <c:strRef>
              <c:f>工作表1!$O$1</c:f>
              <c:strCache>
                <c:ptCount val="1"/>
                <c:pt idx="0">
                  <c:v>那瑪夏區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工作表1!$O$2</c:f>
              <c:numCache>
                <c:formatCode>General</c:formatCode>
                <c:ptCount val="1"/>
                <c:pt idx="0">
                  <c:v>16.241099999999999</c:v>
                </c:pt>
              </c:numCache>
            </c:numRef>
          </c:val>
        </c:ser>
        <c:ser>
          <c:idx val="14"/>
          <c:order val="14"/>
          <c:tx>
            <c:strRef>
              <c:f>工作表1!$P$1</c:f>
              <c:strCache>
                <c:ptCount val="1"/>
                <c:pt idx="0">
                  <c:v>岡山區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工作表1!$P$2</c:f>
              <c:numCache>
                <c:formatCode>General</c:formatCode>
                <c:ptCount val="1"/>
                <c:pt idx="0">
                  <c:v>17.994700000000002</c:v>
                </c:pt>
              </c:numCache>
            </c:numRef>
          </c:val>
        </c:ser>
        <c:ser>
          <c:idx val="15"/>
          <c:order val="15"/>
          <c:tx>
            <c:strRef>
              <c:f>工作表1!$Q$1</c:f>
              <c:strCache>
                <c:ptCount val="1"/>
                <c:pt idx="0">
                  <c:v>林園區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工作表1!$Q$2</c:f>
              <c:numCache>
                <c:formatCode>General</c:formatCode>
                <c:ptCount val="1"/>
                <c:pt idx="0">
                  <c:v>21.133929999999999</c:v>
                </c:pt>
              </c:numCache>
            </c:numRef>
          </c:val>
        </c:ser>
        <c:ser>
          <c:idx val="16"/>
          <c:order val="16"/>
          <c:tx>
            <c:strRef>
              <c:f>工作表1!$R$1</c:f>
              <c:strCache>
                <c:ptCount val="1"/>
                <c:pt idx="0">
                  <c:v>阿蓮區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工作表1!$R$2</c:f>
              <c:numCache>
                <c:formatCode>General</c:formatCode>
                <c:ptCount val="1"/>
                <c:pt idx="0">
                  <c:v>23.817299999999999</c:v>
                </c:pt>
              </c:numCache>
            </c:numRef>
          </c:val>
        </c:ser>
        <c:ser>
          <c:idx val="17"/>
          <c:order val="17"/>
          <c:tx>
            <c:strRef>
              <c:f>工作表1!$S$1</c:f>
              <c:strCache>
                <c:ptCount val="1"/>
                <c:pt idx="0">
                  <c:v>前金區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工作表1!$S$2</c:f>
              <c:numCache>
                <c:formatCode>General</c:formatCode>
                <c:ptCount val="1"/>
                <c:pt idx="0">
                  <c:v>19.60482</c:v>
                </c:pt>
              </c:numCache>
            </c:numRef>
          </c:val>
        </c:ser>
        <c:ser>
          <c:idx val="18"/>
          <c:order val="18"/>
          <c:tx>
            <c:strRef>
              <c:f>工作表1!$T$1</c:f>
              <c:strCache>
                <c:ptCount val="1"/>
                <c:pt idx="0">
                  <c:v>前鎮區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工作表1!$T$2</c:f>
              <c:numCache>
                <c:formatCode>General</c:formatCode>
                <c:ptCount val="1"/>
                <c:pt idx="0">
                  <c:v>19.245699999999999</c:v>
                </c:pt>
              </c:numCache>
            </c:numRef>
          </c:val>
        </c:ser>
        <c:ser>
          <c:idx val="19"/>
          <c:order val="19"/>
          <c:tx>
            <c:strRef>
              <c:f>工作表1!$U$1</c:f>
              <c:strCache>
                <c:ptCount val="1"/>
                <c:pt idx="0">
                  <c:v>美濃區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工作表1!$U$2</c:f>
              <c:numCache>
                <c:formatCode>General</c:formatCode>
                <c:ptCount val="1"/>
                <c:pt idx="0">
                  <c:v>17.742180000000001</c:v>
                </c:pt>
              </c:numCache>
            </c:numRef>
          </c:val>
        </c:ser>
        <c:ser>
          <c:idx val="20"/>
          <c:order val="20"/>
          <c:tx>
            <c:strRef>
              <c:f>工作表1!$V$1</c:f>
              <c:strCache>
                <c:ptCount val="1"/>
                <c:pt idx="0">
                  <c:v>苓雅區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工作表1!$V$2</c:f>
              <c:numCache>
                <c:formatCode>General</c:formatCode>
                <c:ptCount val="1"/>
                <c:pt idx="0">
                  <c:v>25.069590000000002</c:v>
                </c:pt>
              </c:numCache>
            </c:numRef>
          </c:val>
        </c:ser>
        <c:ser>
          <c:idx val="21"/>
          <c:order val="21"/>
          <c:tx>
            <c:strRef>
              <c:f>工作表1!$W$1</c:f>
              <c:strCache>
                <c:ptCount val="1"/>
                <c:pt idx="0">
                  <c:v>茄萣區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工作表1!$W$2</c:f>
              <c:numCache>
                <c:formatCode>General</c:formatCode>
                <c:ptCount val="1"/>
                <c:pt idx="0">
                  <c:v>13.245430000000001</c:v>
                </c:pt>
              </c:numCache>
            </c:numRef>
          </c:val>
        </c:ser>
        <c:ser>
          <c:idx val="22"/>
          <c:order val="22"/>
          <c:tx>
            <c:strRef>
              <c:f>工作表1!$X$1</c:f>
              <c:strCache>
                <c:ptCount val="1"/>
                <c:pt idx="0">
                  <c:v>桃源區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工作表1!$X$2</c:f>
              <c:numCache>
                <c:formatCode>General</c:formatCode>
                <c:ptCount val="1"/>
                <c:pt idx="0">
                  <c:v>16.384930000000001</c:v>
                </c:pt>
              </c:numCache>
            </c:numRef>
          </c:val>
        </c:ser>
        <c:ser>
          <c:idx val="23"/>
          <c:order val="23"/>
          <c:tx>
            <c:strRef>
              <c:f>工作表1!$Y$1</c:f>
              <c:strCache>
                <c:ptCount val="1"/>
                <c:pt idx="0">
                  <c:v>梓官區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工作表1!$Y$2</c:f>
              <c:numCache>
                <c:formatCode>General</c:formatCode>
                <c:ptCount val="1"/>
                <c:pt idx="0">
                  <c:v>22.082100000000001</c:v>
                </c:pt>
              </c:numCache>
            </c:numRef>
          </c:val>
        </c:ser>
        <c:ser>
          <c:idx val="24"/>
          <c:order val="24"/>
          <c:tx>
            <c:strRef>
              <c:f>工作表1!$Z$1</c:f>
              <c:strCache>
                <c:ptCount val="1"/>
                <c:pt idx="0">
                  <c:v>鳥松區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工作表1!$Z$2</c:f>
              <c:numCache>
                <c:formatCode>General</c:formatCode>
                <c:ptCount val="1"/>
                <c:pt idx="0">
                  <c:v>14.78551</c:v>
                </c:pt>
              </c:numCache>
            </c:numRef>
          </c:val>
        </c:ser>
        <c:ser>
          <c:idx val="25"/>
          <c:order val="25"/>
          <c:tx>
            <c:strRef>
              <c:f>工作表1!$AA$1</c:f>
              <c:strCache>
                <c:ptCount val="1"/>
                <c:pt idx="0">
                  <c:v>湖內區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工作表1!$AA$2</c:f>
              <c:numCache>
                <c:formatCode>General</c:formatCode>
                <c:ptCount val="1"/>
                <c:pt idx="0">
                  <c:v>12.486520000000001</c:v>
                </c:pt>
              </c:numCache>
            </c:numRef>
          </c:val>
        </c:ser>
        <c:ser>
          <c:idx val="26"/>
          <c:order val="26"/>
          <c:tx>
            <c:strRef>
              <c:f>工作表1!$AB$1</c:f>
              <c:strCache>
                <c:ptCount val="1"/>
                <c:pt idx="0">
                  <c:v>新興區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工作表1!$AB$2</c:f>
              <c:numCache>
                <c:formatCode>General</c:formatCode>
                <c:ptCount val="1"/>
                <c:pt idx="0">
                  <c:v>24.855799999999999</c:v>
                </c:pt>
              </c:numCache>
            </c:numRef>
          </c:val>
        </c:ser>
        <c:ser>
          <c:idx val="27"/>
          <c:order val="27"/>
          <c:tx>
            <c:strRef>
              <c:f>工作表1!$AC$1</c:f>
              <c:strCache>
                <c:ptCount val="1"/>
                <c:pt idx="0">
                  <c:v>楠梓區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工作表1!$AC$2</c:f>
              <c:numCache>
                <c:formatCode>General</c:formatCode>
                <c:ptCount val="1"/>
                <c:pt idx="0">
                  <c:v>10.48804</c:v>
                </c:pt>
              </c:numCache>
            </c:numRef>
          </c:val>
        </c:ser>
        <c:ser>
          <c:idx val="28"/>
          <c:order val="28"/>
          <c:tx>
            <c:strRef>
              <c:f>工作表1!$AD$1</c:f>
              <c:strCache>
                <c:ptCount val="1"/>
                <c:pt idx="0">
                  <c:v>路竹區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工作表1!$AD$2</c:f>
              <c:numCache>
                <c:formatCode>General</c:formatCode>
                <c:ptCount val="1"/>
                <c:pt idx="0">
                  <c:v>11.005750000000001</c:v>
                </c:pt>
              </c:numCache>
            </c:numRef>
          </c:val>
        </c:ser>
        <c:ser>
          <c:idx val="29"/>
          <c:order val="29"/>
          <c:tx>
            <c:strRef>
              <c:f>工作表1!$AE$1</c:f>
              <c:strCache>
                <c:ptCount val="1"/>
                <c:pt idx="0">
                  <c:v>鼓山區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工作表1!$AE$2</c:f>
              <c:numCache>
                <c:formatCode>General</c:formatCode>
                <c:ptCount val="1"/>
                <c:pt idx="0">
                  <c:v>10.4201</c:v>
                </c:pt>
              </c:numCache>
            </c:numRef>
          </c:val>
        </c:ser>
        <c:ser>
          <c:idx val="30"/>
          <c:order val="30"/>
          <c:tx>
            <c:strRef>
              <c:f>工作表1!$AF$1</c:f>
              <c:strCache>
                <c:ptCount val="1"/>
                <c:pt idx="0">
                  <c:v>旗山區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工作表1!$AF$2</c:f>
              <c:numCache>
                <c:formatCode>General</c:formatCode>
                <c:ptCount val="1"/>
                <c:pt idx="0">
                  <c:v>24.804539999999999</c:v>
                </c:pt>
              </c:numCache>
            </c:numRef>
          </c:val>
        </c:ser>
        <c:ser>
          <c:idx val="31"/>
          <c:order val="31"/>
          <c:tx>
            <c:strRef>
              <c:f>工作表1!$AG$1</c:f>
              <c:strCache>
                <c:ptCount val="1"/>
                <c:pt idx="0">
                  <c:v>旗津區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工作表1!$AG$2</c:f>
              <c:numCache>
                <c:formatCode>General</c:formatCode>
                <c:ptCount val="1"/>
                <c:pt idx="0">
                  <c:v>28.397629999999999</c:v>
                </c:pt>
              </c:numCache>
            </c:numRef>
          </c:val>
        </c:ser>
        <c:ser>
          <c:idx val="32"/>
          <c:order val="32"/>
          <c:tx>
            <c:strRef>
              <c:f>工作表1!$AH$1</c:f>
              <c:strCache>
                <c:ptCount val="1"/>
                <c:pt idx="0">
                  <c:v>鳳山區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工作表1!$AH$2</c:f>
              <c:numCache>
                <c:formatCode>General</c:formatCode>
                <c:ptCount val="1"/>
                <c:pt idx="0">
                  <c:v>14.633100000000001</c:v>
                </c:pt>
              </c:numCache>
            </c:numRef>
          </c:val>
        </c:ser>
        <c:ser>
          <c:idx val="33"/>
          <c:order val="33"/>
          <c:tx>
            <c:strRef>
              <c:f>工作表1!$AI$1</c:f>
              <c:strCache>
                <c:ptCount val="1"/>
                <c:pt idx="0">
                  <c:v>橋頭區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工作表1!$AI$2</c:f>
              <c:numCache>
                <c:formatCode>General</c:formatCode>
                <c:ptCount val="1"/>
                <c:pt idx="0">
                  <c:v>9.7020040000000005</c:v>
                </c:pt>
              </c:numCache>
            </c:numRef>
          </c:val>
        </c:ser>
        <c:ser>
          <c:idx val="34"/>
          <c:order val="34"/>
          <c:tx>
            <c:strRef>
              <c:f>工作表1!$AJ$1</c:f>
              <c:strCache>
                <c:ptCount val="1"/>
                <c:pt idx="0">
                  <c:v>燕巢區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工作表1!$AJ$2</c:f>
              <c:numCache>
                <c:formatCode>General</c:formatCode>
                <c:ptCount val="1"/>
                <c:pt idx="0">
                  <c:v>18.1937</c:v>
                </c:pt>
              </c:numCache>
            </c:numRef>
          </c:val>
        </c:ser>
        <c:ser>
          <c:idx val="35"/>
          <c:order val="35"/>
          <c:tx>
            <c:strRef>
              <c:f>工作表1!$AK$1</c:f>
              <c:strCache>
                <c:ptCount val="1"/>
                <c:pt idx="0">
                  <c:v>彌陀區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區域平均屋齡</c:v>
                </c:pt>
              </c:strCache>
            </c:strRef>
          </c:cat>
          <c:val>
            <c:numRef>
              <c:f>工作表1!$AK$2</c:f>
              <c:numCache>
                <c:formatCode>General</c:formatCode>
                <c:ptCount val="1"/>
                <c:pt idx="0">
                  <c:v>15.58211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4851136"/>
        <c:axId val="934844608"/>
      </c:barChart>
      <c:catAx>
        <c:axId val="93485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34844608"/>
        <c:crosses val="autoZero"/>
        <c:auto val="1"/>
        <c:lblAlgn val="ctr"/>
        <c:lblOffset val="100"/>
        <c:noMultiLvlLbl val="0"/>
      </c:catAx>
      <c:valAx>
        <c:axId val="93484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3485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三民區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工作表1!$B$2</c:f>
              <c:numCache>
                <c:formatCode>General</c:formatCode>
                <c:ptCount val="1"/>
                <c:pt idx="0">
                  <c:v>1174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大社區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工作表1!$C$2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大寮區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工作表1!$D$2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大樹區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工作表1!$E$2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小港區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工作表1!$F$2</c:f>
              <c:numCache>
                <c:formatCode>General</c:formatCode>
                <c:ptCount val="1"/>
                <c:pt idx="0">
                  <c:v>105</c:v>
                </c:pt>
              </c:numCache>
            </c:numRef>
          </c:val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仁武區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工作表1!$G$2</c:f>
              <c:numCache>
                <c:formatCode>General</c:formatCode>
                <c:ptCount val="1"/>
                <c:pt idx="0">
                  <c:v>356</c:v>
                </c:pt>
              </c:numCache>
            </c:numRef>
          </c:val>
        </c:ser>
        <c:ser>
          <c:idx val="6"/>
          <c:order val="6"/>
          <c:tx>
            <c:strRef>
              <c:f>工作表1!$H$1</c:f>
              <c:strCache>
                <c:ptCount val="1"/>
                <c:pt idx="0">
                  <c:v>內門區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工作表1!$H$2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7"/>
          <c:order val="7"/>
          <c:tx>
            <c:strRef>
              <c:f>工作表1!$I$1</c:f>
              <c:strCache>
                <c:ptCount val="1"/>
                <c:pt idx="0">
                  <c:v>六龜區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工作表1!$I$2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8"/>
          <c:order val="8"/>
          <c:tx>
            <c:strRef>
              <c:f>工作表1!$J$1</c:f>
              <c:strCache>
                <c:ptCount val="1"/>
                <c:pt idx="0">
                  <c:v>左營區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工作表1!$J$2</c:f>
              <c:numCache>
                <c:formatCode>General</c:formatCode>
                <c:ptCount val="1"/>
                <c:pt idx="0">
                  <c:v>1147</c:v>
                </c:pt>
              </c:numCache>
            </c:numRef>
          </c:val>
        </c:ser>
        <c:ser>
          <c:idx val="9"/>
          <c:order val="9"/>
          <c:tx>
            <c:strRef>
              <c:f>工作表1!$K$1</c:f>
              <c:strCache>
                <c:ptCount val="1"/>
                <c:pt idx="0">
                  <c:v>永安區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工作表1!$K$2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0"/>
          <c:order val="10"/>
          <c:tx>
            <c:strRef>
              <c:f>工作表1!$L$1</c:f>
              <c:strCache>
                <c:ptCount val="1"/>
                <c:pt idx="0">
                  <c:v>田寮區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工作表1!$L$2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1"/>
          <c:order val="11"/>
          <c:tx>
            <c:strRef>
              <c:f>工作表1!$M$1</c:f>
              <c:strCache>
                <c:ptCount val="1"/>
                <c:pt idx="0">
                  <c:v>甲仙區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工作表1!$M$2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2"/>
          <c:order val="12"/>
          <c:tx>
            <c:strRef>
              <c:f>工作表1!$N$1</c:f>
              <c:strCache>
                <c:ptCount val="1"/>
                <c:pt idx="0">
                  <c:v>杉林區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工作表1!$N$2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3"/>
          <c:order val="13"/>
          <c:tx>
            <c:strRef>
              <c:f>工作表1!$O$1</c:f>
              <c:strCache>
                <c:ptCount val="1"/>
                <c:pt idx="0">
                  <c:v>那瑪夏區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工作表1!$O$2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4"/>
          <c:order val="14"/>
          <c:tx>
            <c:strRef>
              <c:f>工作表1!$P$1</c:f>
              <c:strCache>
                <c:ptCount val="1"/>
                <c:pt idx="0">
                  <c:v>岡山區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工作表1!$P$2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</c:ser>
        <c:ser>
          <c:idx val="15"/>
          <c:order val="15"/>
          <c:tx>
            <c:strRef>
              <c:f>工作表1!$Q$1</c:f>
              <c:strCache>
                <c:ptCount val="1"/>
                <c:pt idx="0">
                  <c:v>林園區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工作表1!$Q$2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6"/>
          <c:order val="16"/>
          <c:tx>
            <c:strRef>
              <c:f>工作表1!$R$1</c:f>
              <c:strCache>
                <c:ptCount val="1"/>
                <c:pt idx="0">
                  <c:v>阿蓮區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工作表1!$R$2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17"/>
          <c:order val="17"/>
          <c:tx>
            <c:strRef>
              <c:f>工作表1!$S$1</c:f>
              <c:strCache>
                <c:ptCount val="1"/>
                <c:pt idx="0">
                  <c:v>前金區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工作表1!$S$2</c:f>
              <c:numCache>
                <c:formatCode>General</c:formatCode>
                <c:ptCount val="1"/>
                <c:pt idx="0">
                  <c:v>286</c:v>
                </c:pt>
              </c:numCache>
            </c:numRef>
          </c:val>
        </c:ser>
        <c:ser>
          <c:idx val="18"/>
          <c:order val="18"/>
          <c:tx>
            <c:strRef>
              <c:f>工作表1!$T$1</c:f>
              <c:strCache>
                <c:ptCount val="1"/>
                <c:pt idx="0">
                  <c:v>前鎮區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工作表1!$T$2</c:f>
              <c:numCache>
                <c:formatCode>General</c:formatCode>
                <c:ptCount val="1"/>
                <c:pt idx="0">
                  <c:v>504</c:v>
                </c:pt>
              </c:numCache>
            </c:numRef>
          </c:val>
        </c:ser>
        <c:ser>
          <c:idx val="19"/>
          <c:order val="19"/>
          <c:tx>
            <c:strRef>
              <c:f>工作表1!$U$1</c:f>
              <c:strCache>
                <c:ptCount val="1"/>
                <c:pt idx="0">
                  <c:v>美濃區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工作表1!$U$2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0"/>
          <c:order val="20"/>
          <c:tx>
            <c:strRef>
              <c:f>工作表1!$V$1</c:f>
              <c:strCache>
                <c:ptCount val="1"/>
                <c:pt idx="0">
                  <c:v>苓雅區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工作表1!$V$2</c:f>
              <c:numCache>
                <c:formatCode>General</c:formatCode>
                <c:ptCount val="1"/>
                <c:pt idx="0">
                  <c:v>881</c:v>
                </c:pt>
              </c:numCache>
            </c:numRef>
          </c:val>
        </c:ser>
        <c:ser>
          <c:idx val="21"/>
          <c:order val="21"/>
          <c:tx>
            <c:strRef>
              <c:f>工作表1!$W$1</c:f>
              <c:strCache>
                <c:ptCount val="1"/>
                <c:pt idx="0">
                  <c:v>茄萣區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工作表1!$W$2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2"/>
          <c:order val="22"/>
          <c:tx>
            <c:strRef>
              <c:f>工作表1!$X$1</c:f>
              <c:strCache>
                <c:ptCount val="1"/>
                <c:pt idx="0">
                  <c:v>桃源區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工作表1!$X$2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23"/>
          <c:order val="23"/>
          <c:tx>
            <c:strRef>
              <c:f>工作表1!$Y$1</c:f>
              <c:strCache>
                <c:ptCount val="1"/>
                <c:pt idx="0">
                  <c:v>梓官區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工作表1!$Y$2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24"/>
          <c:order val="24"/>
          <c:tx>
            <c:strRef>
              <c:f>工作表1!$Z$1</c:f>
              <c:strCache>
                <c:ptCount val="1"/>
                <c:pt idx="0">
                  <c:v>鳥松區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工作表1!$Z$2</c:f>
              <c:numCache>
                <c:formatCode>General</c:formatCode>
                <c:ptCount val="1"/>
                <c:pt idx="0">
                  <c:v>227</c:v>
                </c:pt>
              </c:numCache>
            </c:numRef>
          </c:val>
        </c:ser>
        <c:ser>
          <c:idx val="25"/>
          <c:order val="25"/>
          <c:tx>
            <c:strRef>
              <c:f>工作表1!$AA$1</c:f>
              <c:strCache>
                <c:ptCount val="1"/>
                <c:pt idx="0">
                  <c:v>湖內區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工作表1!$AA$2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6"/>
          <c:order val="26"/>
          <c:tx>
            <c:strRef>
              <c:f>工作表1!$AB$1</c:f>
              <c:strCache>
                <c:ptCount val="1"/>
                <c:pt idx="0">
                  <c:v>新興區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工作表1!$AB$2</c:f>
              <c:numCache>
                <c:formatCode>General</c:formatCode>
                <c:ptCount val="1"/>
                <c:pt idx="0">
                  <c:v>329</c:v>
                </c:pt>
              </c:numCache>
            </c:numRef>
          </c:val>
        </c:ser>
        <c:ser>
          <c:idx val="27"/>
          <c:order val="27"/>
          <c:tx>
            <c:strRef>
              <c:f>工作表1!$AC$1</c:f>
              <c:strCache>
                <c:ptCount val="1"/>
                <c:pt idx="0">
                  <c:v>楠梓區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工作表1!$AC$2</c:f>
              <c:numCache>
                <c:formatCode>General</c:formatCode>
                <c:ptCount val="1"/>
                <c:pt idx="0">
                  <c:v>213</c:v>
                </c:pt>
              </c:numCache>
            </c:numRef>
          </c:val>
        </c:ser>
        <c:ser>
          <c:idx val="28"/>
          <c:order val="28"/>
          <c:tx>
            <c:strRef>
              <c:f>工作表1!$AD$1</c:f>
              <c:strCache>
                <c:ptCount val="1"/>
                <c:pt idx="0">
                  <c:v>路竹區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工作表1!$AD$2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</c:ser>
        <c:ser>
          <c:idx val="29"/>
          <c:order val="29"/>
          <c:tx>
            <c:strRef>
              <c:f>工作表1!$AE$1</c:f>
              <c:strCache>
                <c:ptCount val="1"/>
                <c:pt idx="0">
                  <c:v>鼓山區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工作表1!$AE$2</c:f>
              <c:numCache>
                <c:formatCode>General</c:formatCode>
                <c:ptCount val="1"/>
                <c:pt idx="0">
                  <c:v>2040</c:v>
                </c:pt>
              </c:numCache>
            </c:numRef>
          </c:val>
        </c:ser>
        <c:ser>
          <c:idx val="30"/>
          <c:order val="30"/>
          <c:tx>
            <c:strRef>
              <c:f>工作表1!$AF$1</c:f>
              <c:strCache>
                <c:ptCount val="1"/>
                <c:pt idx="0">
                  <c:v>旗山區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工作表1!$AF$2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31"/>
          <c:order val="31"/>
          <c:tx>
            <c:strRef>
              <c:f>工作表1!$AG$1</c:f>
              <c:strCache>
                <c:ptCount val="1"/>
                <c:pt idx="0">
                  <c:v>旗津區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工作表1!$AG$2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2"/>
          <c:order val="32"/>
          <c:tx>
            <c:strRef>
              <c:f>工作表1!$AH$1</c:f>
              <c:strCache>
                <c:ptCount val="1"/>
                <c:pt idx="0">
                  <c:v>鳳山區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工作表1!$AH$2</c:f>
              <c:numCache>
                <c:formatCode>General</c:formatCode>
                <c:ptCount val="1"/>
                <c:pt idx="0">
                  <c:v>590</c:v>
                </c:pt>
              </c:numCache>
            </c:numRef>
          </c:val>
        </c:ser>
        <c:ser>
          <c:idx val="33"/>
          <c:order val="33"/>
          <c:tx>
            <c:strRef>
              <c:f>工作表1!$AI$1</c:f>
              <c:strCache>
                <c:ptCount val="1"/>
                <c:pt idx="0">
                  <c:v>橋頭區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工作表1!$AI$2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</c:ser>
        <c:ser>
          <c:idx val="34"/>
          <c:order val="34"/>
          <c:tx>
            <c:strRef>
              <c:f>工作表1!$AJ$1</c:f>
              <c:strCache>
                <c:ptCount val="1"/>
                <c:pt idx="0">
                  <c:v>燕巢區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工作表1!$AJ$2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35"/>
          <c:order val="35"/>
          <c:tx>
            <c:strRef>
              <c:f>工作表1!$AK$1</c:f>
              <c:strCache>
                <c:ptCount val="1"/>
                <c:pt idx="0">
                  <c:v>彌陀區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高房價分布</c:v>
                </c:pt>
              </c:strCache>
            </c:strRef>
          </c:cat>
          <c:val>
            <c:numRef>
              <c:f>工作表1!$AK$2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4841344"/>
        <c:axId val="934845696"/>
      </c:barChart>
      <c:catAx>
        <c:axId val="93484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34845696"/>
        <c:crosses val="autoZero"/>
        <c:auto val="1"/>
        <c:lblAlgn val="ctr"/>
        <c:lblOffset val="100"/>
        <c:noMultiLvlLbl val="0"/>
      </c:catAx>
      <c:valAx>
        <c:axId val="93484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3484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3AFB67-FB53-4FC3-A289-26FD5EE3961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15620D6-D719-472A-9464-20752A00B471}">
      <dgm:prSet phldrT="[文字]"/>
      <dgm:spPr/>
      <dgm:t>
        <a:bodyPr/>
        <a:lstStyle/>
        <a:p>
          <a:r>
            <a:rPr lang="zh-TW" altLang="en-US" dirty="0"/>
            <a:t>一</a:t>
          </a:r>
        </a:p>
      </dgm:t>
    </dgm:pt>
    <dgm:pt modelId="{8AFD9095-A271-465D-B7C1-9F8D7666A852}" type="parTrans" cxnId="{0582E4A7-7C5C-4617-B011-3CD0CF5B4F5D}">
      <dgm:prSet/>
      <dgm:spPr/>
      <dgm:t>
        <a:bodyPr/>
        <a:lstStyle/>
        <a:p>
          <a:endParaRPr lang="zh-TW" altLang="en-US"/>
        </a:p>
      </dgm:t>
    </dgm:pt>
    <dgm:pt modelId="{DB0DD71B-5F71-4AAB-8883-8339420D33A3}" type="sibTrans" cxnId="{0582E4A7-7C5C-4617-B011-3CD0CF5B4F5D}">
      <dgm:prSet/>
      <dgm:spPr/>
      <dgm:t>
        <a:bodyPr/>
        <a:lstStyle/>
        <a:p>
          <a:endParaRPr lang="zh-TW" altLang="en-US"/>
        </a:p>
      </dgm:t>
    </dgm:pt>
    <dgm:pt modelId="{F6BA1988-F81D-4987-AEED-E3D81A587DED}">
      <dgm:prSet phldrT="[文字]" custT="1"/>
      <dgm:spPr/>
      <dgm:t>
        <a:bodyPr/>
        <a:lstStyle/>
        <a:p>
          <a:pPr marL="0" algn="l" defTabSz="914400" rtl="0" eaLnBrk="1" latinLnBrk="0" hangingPunct="1"/>
          <a:r>
            <a:rPr lang="zh-TW" altLang="en-US" sz="2000" kern="1200" cap="all" spc="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議題背景</a:t>
          </a:r>
        </a:p>
      </dgm:t>
    </dgm:pt>
    <dgm:pt modelId="{741DE5A3-61B7-46C7-866E-15018813DFEB}" type="parTrans" cxnId="{845F17C4-2EC1-4310-8241-C96FF8A6957F}">
      <dgm:prSet/>
      <dgm:spPr/>
      <dgm:t>
        <a:bodyPr/>
        <a:lstStyle/>
        <a:p>
          <a:endParaRPr lang="zh-TW" altLang="en-US"/>
        </a:p>
      </dgm:t>
    </dgm:pt>
    <dgm:pt modelId="{99B83AC2-FB7C-4AEB-AFBD-CFB4A7B8F067}" type="sibTrans" cxnId="{845F17C4-2EC1-4310-8241-C96FF8A6957F}">
      <dgm:prSet/>
      <dgm:spPr/>
      <dgm:t>
        <a:bodyPr/>
        <a:lstStyle/>
        <a:p>
          <a:endParaRPr lang="zh-TW" altLang="en-US"/>
        </a:p>
      </dgm:t>
    </dgm:pt>
    <dgm:pt modelId="{6F33918B-2DC5-4BC6-9D93-C37F39260ED7}">
      <dgm:prSet phldrT="[文字]"/>
      <dgm:spPr/>
      <dgm:t>
        <a:bodyPr/>
        <a:lstStyle/>
        <a:p>
          <a:r>
            <a:rPr lang="zh-TW" altLang="en-US" dirty="0"/>
            <a:t>二</a:t>
          </a:r>
        </a:p>
      </dgm:t>
    </dgm:pt>
    <dgm:pt modelId="{4AE189F3-57EA-4F8A-80E9-CA67B88CA201}" type="parTrans" cxnId="{E391E163-1E4C-422C-8672-3188AD268238}">
      <dgm:prSet/>
      <dgm:spPr/>
      <dgm:t>
        <a:bodyPr/>
        <a:lstStyle/>
        <a:p>
          <a:endParaRPr lang="zh-TW" altLang="en-US"/>
        </a:p>
      </dgm:t>
    </dgm:pt>
    <dgm:pt modelId="{2F23EA74-66B8-4E4C-ABF5-C7FC000D9711}" type="sibTrans" cxnId="{E391E163-1E4C-422C-8672-3188AD268238}">
      <dgm:prSet/>
      <dgm:spPr/>
      <dgm:t>
        <a:bodyPr/>
        <a:lstStyle/>
        <a:p>
          <a:endParaRPr lang="zh-TW" altLang="en-US"/>
        </a:p>
      </dgm:t>
    </dgm:pt>
    <dgm:pt modelId="{5321D1D4-A3C8-4B04-9DB7-3DE9C056A04E}">
      <dgm:prSet phldrT="[文字]" custT="1"/>
      <dgm:spPr/>
      <dgm:t>
        <a:bodyPr/>
        <a:lstStyle/>
        <a:p>
          <a:pPr marL="0" algn="l" defTabSz="914400" rtl="0" eaLnBrk="1" latinLnBrk="0" hangingPunct="1"/>
          <a:r>
            <a:rPr lang="zh-TW" altLang="en-US" sz="2000" kern="1200" cap="all" spc="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研究目的</a:t>
          </a:r>
        </a:p>
      </dgm:t>
    </dgm:pt>
    <dgm:pt modelId="{E7EF7B93-627D-4A00-9A1E-7B2D75EEFFB6}" type="parTrans" cxnId="{0E2D2DDA-8BEE-4E61-9F68-B94AC97BF18D}">
      <dgm:prSet/>
      <dgm:spPr/>
      <dgm:t>
        <a:bodyPr/>
        <a:lstStyle/>
        <a:p>
          <a:endParaRPr lang="zh-TW" altLang="en-US"/>
        </a:p>
      </dgm:t>
    </dgm:pt>
    <dgm:pt modelId="{05EEEA6A-59E4-488A-9A9C-195759F8A137}" type="sibTrans" cxnId="{0E2D2DDA-8BEE-4E61-9F68-B94AC97BF18D}">
      <dgm:prSet/>
      <dgm:spPr/>
      <dgm:t>
        <a:bodyPr/>
        <a:lstStyle/>
        <a:p>
          <a:endParaRPr lang="zh-TW" altLang="en-US"/>
        </a:p>
      </dgm:t>
    </dgm:pt>
    <dgm:pt modelId="{47483772-35EB-473B-AB6F-8F0BF7AB9488}">
      <dgm:prSet phldrT="[文字]"/>
      <dgm:spPr/>
      <dgm:t>
        <a:bodyPr/>
        <a:lstStyle/>
        <a:p>
          <a:r>
            <a:rPr lang="zh-TW" altLang="en-US" dirty="0"/>
            <a:t>三</a:t>
          </a:r>
        </a:p>
      </dgm:t>
    </dgm:pt>
    <dgm:pt modelId="{0DF7BB6A-FCF1-4DC3-A246-CB07859A6349}" type="parTrans" cxnId="{1C73EC60-10B3-466A-81EA-C247FEB0DDD2}">
      <dgm:prSet/>
      <dgm:spPr/>
      <dgm:t>
        <a:bodyPr/>
        <a:lstStyle/>
        <a:p>
          <a:endParaRPr lang="zh-TW" altLang="en-US"/>
        </a:p>
      </dgm:t>
    </dgm:pt>
    <dgm:pt modelId="{BF58FAFA-E8F6-4179-A66B-73A29E228038}" type="sibTrans" cxnId="{1C73EC60-10B3-466A-81EA-C247FEB0DDD2}">
      <dgm:prSet/>
      <dgm:spPr/>
      <dgm:t>
        <a:bodyPr/>
        <a:lstStyle/>
        <a:p>
          <a:endParaRPr lang="zh-TW" altLang="en-US"/>
        </a:p>
      </dgm:t>
    </dgm:pt>
    <dgm:pt modelId="{C6290DC0-288D-44E6-8754-0E8CEA3B9EAE}">
      <dgm:prSet phldrT="[文字]" custT="1"/>
      <dgm:spPr/>
      <dgm:t>
        <a:bodyPr/>
        <a:lstStyle/>
        <a:p>
          <a:pPr marL="0" algn="l" defTabSz="914400" rtl="0" eaLnBrk="1" latinLnBrk="0" hangingPunct="1"/>
          <a:r>
            <a:rPr lang="zh-TW" altLang="en-US" sz="2000" kern="1200" cap="all" spc="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研究</a:t>
          </a:r>
          <a:r>
            <a:rPr lang="zh-TW" altLang="en-US" sz="2000" kern="1200" cap="all" spc="200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資料、資料清理</a:t>
          </a:r>
          <a:endParaRPr lang="zh-TW" altLang="en-US" sz="2000" kern="1200" cap="all" spc="200" dirty="0">
            <a:solidFill>
              <a:schemeClr val="tx2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7E88ADAF-9A9D-4C13-9BF4-C48144D9954D}" type="parTrans" cxnId="{F4B05D41-A1A1-48C6-B520-B41EFA35D14E}">
      <dgm:prSet/>
      <dgm:spPr/>
      <dgm:t>
        <a:bodyPr/>
        <a:lstStyle/>
        <a:p>
          <a:endParaRPr lang="zh-TW" altLang="en-US"/>
        </a:p>
      </dgm:t>
    </dgm:pt>
    <dgm:pt modelId="{11A36B40-1052-4B1C-B7E3-85D97D817511}" type="sibTrans" cxnId="{F4B05D41-A1A1-48C6-B520-B41EFA35D14E}">
      <dgm:prSet/>
      <dgm:spPr/>
      <dgm:t>
        <a:bodyPr/>
        <a:lstStyle/>
        <a:p>
          <a:endParaRPr lang="zh-TW" altLang="en-US"/>
        </a:p>
      </dgm:t>
    </dgm:pt>
    <dgm:pt modelId="{7B488259-EC49-477A-9647-28557DDDBFF8}">
      <dgm:prSet phldrT="[文字]"/>
      <dgm:spPr/>
      <dgm:t>
        <a:bodyPr/>
        <a:lstStyle/>
        <a:p>
          <a:r>
            <a:rPr lang="zh-TW" altLang="en-US" dirty="0" smtClean="0"/>
            <a:t>六</a:t>
          </a:r>
          <a:endParaRPr lang="zh-TW" altLang="en-US" dirty="0"/>
        </a:p>
      </dgm:t>
    </dgm:pt>
    <dgm:pt modelId="{6C222A22-5259-4966-8825-EA6745E2ED8B}" type="parTrans" cxnId="{DD1F45D2-5911-4CA1-8D2D-E759B801E0F6}">
      <dgm:prSet/>
      <dgm:spPr/>
      <dgm:t>
        <a:bodyPr/>
        <a:lstStyle/>
        <a:p>
          <a:endParaRPr lang="zh-TW" altLang="en-US"/>
        </a:p>
      </dgm:t>
    </dgm:pt>
    <dgm:pt modelId="{F5E330F6-623E-40BD-99CE-A8A31027563C}" type="sibTrans" cxnId="{DD1F45D2-5911-4CA1-8D2D-E759B801E0F6}">
      <dgm:prSet/>
      <dgm:spPr/>
      <dgm:t>
        <a:bodyPr/>
        <a:lstStyle/>
        <a:p>
          <a:endParaRPr lang="zh-TW" altLang="en-US"/>
        </a:p>
      </dgm:t>
    </dgm:pt>
    <dgm:pt modelId="{7BB4B9AD-6F31-46A1-A6EF-3C01CEB655EA}">
      <dgm:prSet custT="1"/>
      <dgm:spPr/>
      <dgm:t>
        <a:bodyPr/>
        <a:lstStyle/>
        <a:p>
          <a:pPr marL="0" algn="l" defTabSz="914400" rtl="0" eaLnBrk="1" latinLnBrk="0" hangingPunct="1"/>
          <a:r>
            <a:rPr lang="zh-TW" altLang="en-US" sz="2000" kern="1200" cap="all" spc="200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結論</a:t>
          </a:r>
          <a:endParaRPr lang="zh-TW" altLang="en-US" sz="2000" kern="1200" cap="all" spc="200" dirty="0">
            <a:solidFill>
              <a:schemeClr val="tx2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00DC0049-4D4D-4C39-BFEA-E6BE0BB68676}" type="parTrans" cxnId="{5F22B144-1A5B-4F77-9B14-EB563CF2719D}">
      <dgm:prSet/>
      <dgm:spPr/>
      <dgm:t>
        <a:bodyPr/>
        <a:lstStyle/>
        <a:p>
          <a:endParaRPr lang="zh-TW" altLang="en-US"/>
        </a:p>
      </dgm:t>
    </dgm:pt>
    <dgm:pt modelId="{7611E3E7-3C5B-42F7-8BB2-8E9EC4BEDE45}" type="sibTrans" cxnId="{5F22B144-1A5B-4F77-9B14-EB563CF2719D}">
      <dgm:prSet/>
      <dgm:spPr/>
      <dgm:t>
        <a:bodyPr/>
        <a:lstStyle/>
        <a:p>
          <a:endParaRPr lang="zh-TW" altLang="en-US"/>
        </a:p>
      </dgm:t>
    </dgm:pt>
    <dgm:pt modelId="{91478B13-688B-4502-BDC5-5A4576346776}">
      <dgm:prSet phldrT="[文字]"/>
      <dgm:spPr/>
      <dgm:t>
        <a:bodyPr/>
        <a:lstStyle/>
        <a:p>
          <a:r>
            <a:rPr lang="zh-TW" altLang="en-US" dirty="0" smtClean="0"/>
            <a:t>四</a:t>
          </a:r>
          <a:endParaRPr lang="zh-TW" altLang="en-US" dirty="0"/>
        </a:p>
      </dgm:t>
    </dgm:pt>
    <dgm:pt modelId="{34134D0D-AC34-4BD4-B84D-4D7BC27AF295}" type="parTrans" cxnId="{8A819DED-E7C9-4DCF-9E0E-EEEBE0E172B6}">
      <dgm:prSet/>
      <dgm:spPr/>
      <dgm:t>
        <a:bodyPr/>
        <a:lstStyle/>
        <a:p>
          <a:endParaRPr lang="zh-TW" altLang="en-US"/>
        </a:p>
      </dgm:t>
    </dgm:pt>
    <dgm:pt modelId="{420A6AB0-1589-4258-855E-80B43EF09FFB}" type="sibTrans" cxnId="{8A819DED-E7C9-4DCF-9E0E-EEEBE0E172B6}">
      <dgm:prSet/>
      <dgm:spPr/>
      <dgm:t>
        <a:bodyPr/>
        <a:lstStyle/>
        <a:p>
          <a:endParaRPr lang="zh-TW" altLang="en-US"/>
        </a:p>
      </dgm:t>
    </dgm:pt>
    <dgm:pt modelId="{A3BC6310-B323-400B-A3AA-7BD70DAE3ED1}">
      <dgm:prSet phldrT="[文字]"/>
      <dgm:spPr/>
      <dgm:t>
        <a:bodyPr/>
        <a:lstStyle/>
        <a:p>
          <a:r>
            <a:rPr lang="zh-TW" altLang="en-US" dirty="0" smtClean="0"/>
            <a:t>五</a:t>
          </a:r>
          <a:endParaRPr lang="zh-TW" altLang="en-US" dirty="0"/>
        </a:p>
      </dgm:t>
    </dgm:pt>
    <dgm:pt modelId="{B1BF2C1F-1367-4B2C-9127-1ED8BE85FC9B}" type="parTrans" cxnId="{56F3D507-58C5-4D78-8E1C-098166C1976C}">
      <dgm:prSet/>
      <dgm:spPr/>
      <dgm:t>
        <a:bodyPr/>
        <a:lstStyle/>
        <a:p>
          <a:endParaRPr lang="zh-TW" altLang="en-US"/>
        </a:p>
      </dgm:t>
    </dgm:pt>
    <dgm:pt modelId="{902373A8-ED9B-47F5-8E31-4E2D92B85A1B}" type="sibTrans" cxnId="{56F3D507-58C5-4D78-8E1C-098166C1976C}">
      <dgm:prSet/>
      <dgm:spPr/>
      <dgm:t>
        <a:bodyPr/>
        <a:lstStyle/>
        <a:p>
          <a:endParaRPr lang="zh-TW" altLang="en-US"/>
        </a:p>
      </dgm:t>
    </dgm:pt>
    <dgm:pt modelId="{F787A79C-A805-4F59-9D17-97E7B945A834}">
      <dgm:prSet custT="1"/>
      <dgm:spPr/>
      <dgm:t>
        <a:bodyPr/>
        <a:lstStyle/>
        <a:p>
          <a:r>
            <a:rPr lang="zh-TW" altLang="en-US" sz="2000" kern="1200" cap="all" spc="200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母體分布圖介紹</a:t>
          </a:r>
          <a:endParaRPr lang="zh-TW" altLang="en-US" sz="2000" kern="1200" cap="all" spc="200" dirty="0">
            <a:solidFill>
              <a:schemeClr val="tx2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6FDA0DAB-2431-465C-A1AB-F1618F6FBE2A}" type="parTrans" cxnId="{847B40DC-21A8-4059-9E5D-70439EF61E45}">
      <dgm:prSet/>
      <dgm:spPr/>
      <dgm:t>
        <a:bodyPr/>
        <a:lstStyle/>
        <a:p>
          <a:endParaRPr lang="zh-TW" altLang="en-US"/>
        </a:p>
      </dgm:t>
    </dgm:pt>
    <dgm:pt modelId="{6B29EFA5-7CD5-4FEA-A46E-3CDB60E06798}" type="sibTrans" cxnId="{847B40DC-21A8-4059-9E5D-70439EF61E45}">
      <dgm:prSet/>
      <dgm:spPr/>
      <dgm:t>
        <a:bodyPr/>
        <a:lstStyle/>
        <a:p>
          <a:endParaRPr lang="zh-TW" altLang="en-US"/>
        </a:p>
      </dgm:t>
    </dgm:pt>
    <dgm:pt modelId="{56C1D7D2-4BA8-424E-B914-1B1B18A8D35C}">
      <dgm:prSet custT="1"/>
      <dgm:spPr/>
      <dgm:t>
        <a:bodyPr/>
        <a:lstStyle/>
        <a:p>
          <a:r>
            <a:rPr lang="zh-TW" altLang="en-US" sz="2000" kern="1200" cap="all" spc="200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研究方法</a:t>
          </a:r>
          <a:endParaRPr lang="zh-TW" altLang="en-US" sz="2000" kern="1200" cap="all" spc="200" dirty="0">
            <a:solidFill>
              <a:schemeClr val="tx2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7486EC09-8904-4656-A3EF-E125868C84CB}" type="parTrans" cxnId="{F637A7B3-07B2-4C3C-A35D-7EAD9D1B9CE8}">
      <dgm:prSet/>
      <dgm:spPr/>
      <dgm:t>
        <a:bodyPr/>
        <a:lstStyle/>
        <a:p>
          <a:endParaRPr lang="zh-TW" altLang="en-US"/>
        </a:p>
      </dgm:t>
    </dgm:pt>
    <dgm:pt modelId="{E383906A-7DD3-4348-B82B-BB970F09DD8D}" type="sibTrans" cxnId="{F637A7B3-07B2-4C3C-A35D-7EAD9D1B9CE8}">
      <dgm:prSet/>
      <dgm:spPr/>
      <dgm:t>
        <a:bodyPr/>
        <a:lstStyle/>
        <a:p>
          <a:endParaRPr lang="zh-TW" altLang="en-US"/>
        </a:p>
      </dgm:t>
    </dgm:pt>
    <dgm:pt modelId="{D7FE2560-14F5-47BB-B812-7D4D667BB2D4}" type="pres">
      <dgm:prSet presAssocID="{FE3AFB67-FB53-4FC3-A289-26FD5EE3961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F5CFF1D-4024-4494-98E9-356CFCC670ED}" type="pres">
      <dgm:prSet presAssocID="{A15620D6-D719-472A-9464-20752A00B471}" presName="composite" presStyleCnt="0"/>
      <dgm:spPr/>
    </dgm:pt>
    <dgm:pt modelId="{1E12BA6A-ED93-49C2-B5CE-017C91AB9887}" type="pres">
      <dgm:prSet presAssocID="{A15620D6-D719-472A-9464-20752A00B471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7273C08-365A-44C1-A982-7388F7E6D359}" type="pres">
      <dgm:prSet presAssocID="{A15620D6-D719-472A-9464-20752A00B471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1DE9CD4-2E97-4306-80A3-22FFFE7A5895}" type="pres">
      <dgm:prSet presAssocID="{DB0DD71B-5F71-4AAB-8883-8339420D33A3}" presName="sp" presStyleCnt="0"/>
      <dgm:spPr/>
    </dgm:pt>
    <dgm:pt modelId="{EE9A66CF-E176-443B-92E1-56246B711211}" type="pres">
      <dgm:prSet presAssocID="{6F33918B-2DC5-4BC6-9D93-C37F39260ED7}" presName="composite" presStyleCnt="0"/>
      <dgm:spPr/>
    </dgm:pt>
    <dgm:pt modelId="{332B63BC-63D2-4D9D-8F33-F9FB48DC9BA4}" type="pres">
      <dgm:prSet presAssocID="{6F33918B-2DC5-4BC6-9D93-C37F39260ED7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CDA7A3-75B8-4EFB-8C8C-8676022D1EAD}" type="pres">
      <dgm:prSet presAssocID="{6F33918B-2DC5-4BC6-9D93-C37F39260ED7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C54CAB1-BA1A-4D9F-92AB-9E13553029E2}" type="pres">
      <dgm:prSet presAssocID="{2F23EA74-66B8-4E4C-ABF5-C7FC000D9711}" presName="sp" presStyleCnt="0"/>
      <dgm:spPr/>
    </dgm:pt>
    <dgm:pt modelId="{1215C7BC-681F-498A-89BC-58AC5D32BE19}" type="pres">
      <dgm:prSet presAssocID="{47483772-35EB-473B-AB6F-8F0BF7AB9488}" presName="composite" presStyleCnt="0"/>
      <dgm:spPr/>
    </dgm:pt>
    <dgm:pt modelId="{D5C14983-8C02-40CE-893B-26884E4722DF}" type="pres">
      <dgm:prSet presAssocID="{47483772-35EB-473B-AB6F-8F0BF7AB9488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572BC8-5494-427B-B325-85DEAF180A44}" type="pres">
      <dgm:prSet presAssocID="{47483772-35EB-473B-AB6F-8F0BF7AB9488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BBE3D7-E313-4502-90B5-7A927DF2F69A}" type="pres">
      <dgm:prSet presAssocID="{BF58FAFA-E8F6-4179-A66B-73A29E228038}" presName="sp" presStyleCnt="0"/>
      <dgm:spPr/>
    </dgm:pt>
    <dgm:pt modelId="{1037E618-8F8B-4CC2-908F-3B46BA5D0D1F}" type="pres">
      <dgm:prSet presAssocID="{91478B13-688B-4502-BDC5-5A4576346776}" presName="composite" presStyleCnt="0"/>
      <dgm:spPr/>
    </dgm:pt>
    <dgm:pt modelId="{F231969B-3635-499F-8D67-0F6158C61D70}" type="pres">
      <dgm:prSet presAssocID="{91478B13-688B-4502-BDC5-5A4576346776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1821800-A2C7-4410-9F58-A6D0C5441030}" type="pres">
      <dgm:prSet presAssocID="{91478B13-688B-4502-BDC5-5A4576346776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418B841-1613-41B3-A2BD-186F09E44ABF}" type="pres">
      <dgm:prSet presAssocID="{420A6AB0-1589-4258-855E-80B43EF09FFB}" presName="sp" presStyleCnt="0"/>
      <dgm:spPr/>
    </dgm:pt>
    <dgm:pt modelId="{0D7AC5AA-F62F-4579-838A-86B1CB4577F9}" type="pres">
      <dgm:prSet presAssocID="{A3BC6310-B323-400B-A3AA-7BD70DAE3ED1}" presName="composite" presStyleCnt="0"/>
      <dgm:spPr/>
    </dgm:pt>
    <dgm:pt modelId="{A4F638A7-D14A-4E07-A7CA-6D891F8ED7BF}" type="pres">
      <dgm:prSet presAssocID="{A3BC6310-B323-400B-A3AA-7BD70DAE3ED1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F8397D9-B806-48E7-9F74-FCADC1789229}" type="pres">
      <dgm:prSet presAssocID="{A3BC6310-B323-400B-A3AA-7BD70DAE3ED1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525E6C0-F60F-4027-9AE5-82AB30BC9628}" type="pres">
      <dgm:prSet presAssocID="{902373A8-ED9B-47F5-8E31-4E2D92B85A1B}" presName="sp" presStyleCnt="0"/>
      <dgm:spPr/>
    </dgm:pt>
    <dgm:pt modelId="{32899AE6-3935-4DCD-AAD5-0BB4787FBF4A}" type="pres">
      <dgm:prSet presAssocID="{7B488259-EC49-477A-9647-28557DDDBFF8}" presName="composite" presStyleCnt="0"/>
      <dgm:spPr/>
    </dgm:pt>
    <dgm:pt modelId="{D246E34E-6BBC-47BF-AB71-80D25E8B52FD}" type="pres">
      <dgm:prSet presAssocID="{7B488259-EC49-477A-9647-28557DDDBFF8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9B5478A-7D7D-466F-8331-B8EA0794CC85}" type="pres">
      <dgm:prSet presAssocID="{7B488259-EC49-477A-9647-28557DDDBFF8}" presName="descendantText" presStyleLbl="alignAcc1" presStyleIdx="5" presStyleCnt="6" custLinFactNeighborX="3766" custLinFactNeighborY="-270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4B05D41-A1A1-48C6-B520-B41EFA35D14E}" srcId="{47483772-35EB-473B-AB6F-8F0BF7AB9488}" destId="{C6290DC0-288D-44E6-8754-0E8CEA3B9EAE}" srcOrd="0" destOrd="0" parTransId="{7E88ADAF-9A9D-4C13-9BF4-C48144D9954D}" sibTransId="{11A36B40-1052-4B1C-B7E3-85D97D817511}"/>
    <dgm:cxn modelId="{0582E4A7-7C5C-4617-B011-3CD0CF5B4F5D}" srcId="{FE3AFB67-FB53-4FC3-A289-26FD5EE3961C}" destId="{A15620D6-D719-472A-9464-20752A00B471}" srcOrd="0" destOrd="0" parTransId="{8AFD9095-A271-465D-B7C1-9F8D7666A852}" sibTransId="{DB0DD71B-5F71-4AAB-8883-8339420D33A3}"/>
    <dgm:cxn modelId="{1C73EC60-10B3-466A-81EA-C247FEB0DDD2}" srcId="{FE3AFB67-FB53-4FC3-A289-26FD5EE3961C}" destId="{47483772-35EB-473B-AB6F-8F0BF7AB9488}" srcOrd="2" destOrd="0" parTransId="{0DF7BB6A-FCF1-4DC3-A246-CB07859A6349}" sibTransId="{BF58FAFA-E8F6-4179-A66B-73A29E228038}"/>
    <dgm:cxn modelId="{813E08E1-6760-4138-9960-C188B6DEC97D}" type="presOf" srcId="{7B488259-EC49-477A-9647-28557DDDBFF8}" destId="{D246E34E-6BBC-47BF-AB71-80D25E8B52FD}" srcOrd="0" destOrd="0" presId="urn:microsoft.com/office/officeart/2005/8/layout/chevron2"/>
    <dgm:cxn modelId="{136DD234-3D9A-4CA7-88CB-E6C567EA6030}" type="presOf" srcId="{A3BC6310-B323-400B-A3AA-7BD70DAE3ED1}" destId="{A4F638A7-D14A-4E07-A7CA-6D891F8ED7BF}" srcOrd="0" destOrd="0" presId="urn:microsoft.com/office/officeart/2005/8/layout/chevron2"/>
    <dgm:cxn modelId="{774BCFA9-7B15-4600-B4DD-79ECADD680AF}" type="presOf" srcId="{F787A79C-A805-4F59-9D17-97E7B945A834}" destId="{71821800-A2C7-4410-9F58-A6D0C5441030}" srcOrd="0" destOrd="0" presId="urn:microsoft.com/office/officeart/2005/8/layout/chevron2"/>
    <dgm:cxn modelId="{EF94B23E-30A9-4BE7-9D6C-7F8D96A5DC22}" type="presOf" srcId="{F6BA1988-F81D-4987-AEED-E3D81A587DED}" destId="{67273C08-365A-44C1-A982-7388F7E6D359}" srcOrd="0" destOrd="0" presId="urn:microsoft.com/office/officeart/2005/8/layout/chevron2"/>
    <dgm:cxn modelId="{5F22B144-1A5B-4F77-9B14-EB563CF2719D}" srcId="{7B488259-EC49-477A-9647-28557DDDBFF8}" destId="{7BB4B9AD-6F31-46A1-A6EF-3C01CEB655EA}" srcOrd="0" destOrd="0" parTransId="{00DC0049-4D4D-4C39-BFEA-E6BE0BB68676}" sibTransId="{7611E3E7-3C5B-42F7-8BB2-8E9EC4BEDE45}"/>
    <dgm:cxn modelId="{E391E163-1E4C-422C-8672-3188AD268238}" srcId="{FE3AFB67-FB53-4FC3-A289-26FD5EE3961C}" destId="{6F33918B-2DC5-4BC6-9D93-C37F39260ED7}" srcOrd="1" destOrd="0" parTransId="{4AE189F3-57EA-4F8A-80E9-CA67B88CA201}" sibTransId="{2F23EA74-66B8-4E4C-ABF5-C7FC000D9711}"/>
    <dgm:cxn modelId="{3EFB0162-E4C9-4091-8499-1A0D6A69A7BF}" type="presOf" srcId="{56C1D7D2-4BA8-424E-B914-1B1B18A8D35C}" destId="{AF8397D9-B806-48E7-9F74-FCADC1789229}" srcOrd="0" destOrd="0" presId="urn:microsoft.com/office/officeart/2005/8/layout/chevron2"/>
    <dgm:cxn modelId="{380F6A77-54E9-4564-B767-7E0FAB0CF8AD}" type="presOf" srcId="{6F33918B-2DC5-4BC6-9D93-C37F39260ED7}" destId="{332B63BC-63D2-4D9D-8F33-F9FB48DC9BA4}" srcOrd="0" destOrd="0" presId="urn:microsoft.com/office/officeart/2005/8/layout/chevron2"/>
    <dgm:cxn modelId="{8873C73A-08E9-40FF-B97B-3E18FEFFDB24}" type="presOf" srcId="{5321D1D4-A3C8-4B04-9DB7-3DE9C056A04E}" destId="{8BCDA7A3-75B8-4EFB-8C8C-8676022D1EAD}" srcOrd="0" destOrd="0" presId="urn:microsoft.com/office/officeart/2005/8/layout/chevron2"/>
    <dgm:cxn modelId="{F4831A34-607F-46F9-ABC9-993F79EDA986}" type="presOf" srcId="{7BB4B9AD-6F31-46A1-A6EF-3C01CEB655EA}" destId="{F9B5478A-7D7D-466F-8331-B8EA0794CC85}" srcOrd="0" destOrd="0" presId="urn:microsoft.com/office/officeart/2005/8/layout/chevron2"/>
    <dgm:cxn modelId="{4E4EE609-E947-4AAA-AA46-60A5C19C39CF}" type="presOf" srcId="{A15620D6-D719-472A-9464-20752A00B471}" destId="{1E12BA6A-ED93-49C2-B5CE-017C91AB9887}" srcOrd="0" destOrd="0" presId="urn:microsoft.com/office/officeart/2005/8/layout/chevron2"/>
    <dgm:cxn modelId="{C0D992DC-C7B8-47D9-9D03-D3F0FDE31531}" type="presOf" srcId="{91478B13-688B-4502-BDC5-5A4576346776}" destId="{F231969B-3635-499F-8D67-0F6158C61D70}" srcOrd="0" destOrd="0" presId="urn:microsoft.com/office/officeart/2005/8/layout/chevron2"/>
    <dgm:cxn modelId="{845F17C4-2EC1-4310-8241-C96FF8A6957F}" srcId="{A15620D6-D719-472A-9464-20752A00B471}" destId="{F6BA1988-F81D-4987-AEED-E3D81A587DED}" srcOrd="0" destOrd="0" parTransId="{741DE5A3-61B7-46C7-866E-15018813DFEB}" sibTransId="{99B83AC2-FB7C-4AEB-AFBD-CFB4A7B8F067}"/>
    <dgm:cxn modelId="{DD1F45D2-5911-4CA1-8D2D-E759B801E0F6}" srcId="{FE3AFB67-FB53-4FC3-A289-26FD5EE3961C}" destId="{7B488259-EC49-477A-9647-28557DDDBFF8}" srcOrd="5" destOrd="0" parTransId="{6C222A22-5259-4966-8825-EA6745E2ED8B}" sibTransId="{F5E330F6-623E-40BD-99CE-A8A31027563C}"/>
    <dgm:cxn modelId="{8A819DED-E7C9-4DCF-9E0E-EEEBE0E172B6}" srcId="{FE3AFB67-FB53-4FC3-A289-26FD5EE3961C}" destId="{91478B13-688B-4502-BDC5-5A4576346776}" srcOrd="3" destOrd="0" parTransId="{34134D0D-AC34-4BD4-B84D-4D7BC27AF295}" sibTransId="{420A6AB0-1589-4258-855E-80B43EF09FFB}"/>
    <dgm:cxn modelId="{56F3D507-58C5-4D78-8E1C-098166C1976C}" srcId="{FE3AFB67-FB53-4FC3-A289-26FD5EE3961C}" destId="{A3BC6310-B323-400B-A3AA-7BD70DAE3ED1}" srcOrd="4" destOrd="0" parTransId="{B1BF2C1F-1367-4B2C-9127-1ED8BE85FC9B}" sibTransId="{902373A8-ED9B-47F5-8E31-4E2D92B85A1B}"/>
    <dgm:cxn modelId="{D7CF78FE-7FCD-4332-9BBF-6B23A407DDD4}" type="presOf" srcId="{FE3AFB67-FB53-4FC3-A289-26FD5EE3961C}" destId="{D7FE2560-14F5-47BB-B812-7D4D667BB2D4}" srcOrd="0" destOrd="0" presId="urn:microsoft.com/office/officeart/2005/8/layout/chevron2"/>
    <dgm:cxn modelId="{0E2D2DDA-8BEE-4E61-9F68-B94AC97BF18D}" srcId="{6F33918B-2DC5-4BC6-9D93-C37F39260ED7}" destId="{5321D1D4-A3C8-4B04-9DB7-3DE9C056A04E}" srcOrd="0" destOrd="0" parTransId="{E7EF7B93-627D-4A00-9A1E-7B2D75EEFFB6}" sibTransId="{05EEEA6A-59E4-488A-9A9C-195759F8A137}"/>
    <dgm:cxn modelId="{278D6158-CC6D-4F73-8327-2F1C3D83D108}" type="presOf" srcId="{47483772-35EB-473B-AB6F-8F0BF7AB9488}" destId="{D5C14983-8C02-40CE-893B-26884E4722DF}" srcOrd="0" destOrd="0" presId="urn:microsoft.com/office/officeart/2005/8/layout/chevron2"/>
    <dgm:cxn modelId="{847B40DC-21A8-4059-9E5D-70439EF61E45}" srcId="{91478B13-688B-4502-BDC5-5A4576346776}" destId="{F787A79C-A805-4F59-9D17-97E7B945A834}" srcOrd="0" destOrd="0" parTransId="{6FDA0DAB-2431-465C-A1AB-F1618F6FBE2A}" sibTransId="{6B29EFA5-7CD5-4FEA-A46E-3CDB60E06798}"/>
    <dgm:cxn modelId="{2ABF7957-8214-4B4F-97F4-35FC582D4955}" type="presOf" srcId="{C6290DC0-288D-44E6-8754-0E8CEA3B9EAE}" destId="{3A572BC8-5494-427B-B325-85DEAF180A44}" srcOrd="0" destOrd="0" presId="urn:microsoft.com/office/officeart/2005/8/layout/chevron2"/>
    <dgm:cxn modelId="{F637A7B3-07B2-4C3C-A35D-7EAD9D1B9CE8}" srcId="{A3BC6310-B323-400B-A3AA-7BD70DAE3ED1}" destId="{56C1D7D2-4BA8-424E-B914-1B1B18A8D35C}" srcOrd="0" destOrd="0" parTransId="{7486EC09-8904-4656-A3EF-E125868C84CB}" sibTransId="{E383906A-7DD3-4348-B82B-BB970F09DD8D}"/>
    <dgm:cxn modelId="{D5AC303B-8707-4FFB-BC9B-9CDDE56BDB3C}" type="presParOf" srcId="{D7FE2560-14F5-47BB-B812-7D4D667BB2D4}" destId="{DF5CFF1D-4024-4494-98E9-356CFCC670ED}" srcOrd="0" destOrd="0" presId="urn:microsoft.com/office/officeart/2005/8/layout/chevron2"/>
    <dgm:cxn modelId="{DEBD1610-9255-429A-B4F8-3990391B1359}" type="presParOf" srcId="{DF5CFF1D-4024-4494-98E9-356CFCC670ED}" destId="{1E12BA6A-ED93-49C2-B5CE-017C91AB9887}" srcOrd="0" destOrd="0" presId="urn:microsoft.com/office/officeart/2005/8/layout/chevron2"/>
    <dgm:cxn modelId="{0AC4FA34-DDBF-49B0-A7B0-47AA6043D9F0}" type="presParOf" srcId="{DF5CFF1D-4024-4494-98E9-356CFCC670ED}" destId="{67273C08-365A-44C1-A982-7388F7E6D359}" srcOrd="1" destOrd="0" presId="urn:microsoft.com/office/officeart/2005/8/layout/chevron2"/>
    <dgm:cxn modelId="{B862DE4B-090C-4091-8111-3BCC8A5968E8}" type="presParOf" srcId="{D7FE2560-14F5-47BB-B812-7D4D667BB2D4}" destId="{D1DE9CD4-2E97-4306-80A3-22FFFE7A5895}" srcOrd="1" destOrd="0" presId="urn:microsoft.com/office/officeart/2005/8/layout/chevron2"/>
    <dgm:cxn modelId="{311927F2-48A5-4F2D-8E64-596061D878CA}" type="presParOf" srcId="{D7FE2560-14F5-47BB-B812-7D4D667BB2D4}" destId="{EE9A66CF-E176-443B-92E1-56246B711211}" srcOrd="2" destOrd="0" presId="urn:microsoft.com/office/officeart/2005/8/layout/chevron2"/>
    <dgm:cxn modelId="{C39422F9-C36E-4292-A705-E603E327EC75}" type="presParOf" srcId="{EE9A66CF-E176-443B-92E1-56246B711211}" destId="{332B63BC-63D2-4D9D-8F33-F9FB48DC9BA4}" srcOrd="0" destOrd="0" presId="urn:microsoft.com/office/officeart/2005/8/layout/chevron2"/>
    <dgm:cxn modelId="{0DA4F834-9FEF-4B56-9C73-DAFE42405500}" type="presParOf" srcId="{EE9A66CF-E176-443B-92E1-56246B711211}" destId="{8BCDA7A3-75B8-4EFB-8C8C-8676022D1EAD}" srcOrd="1" destOrd="0" presId="urn:microsoft.com/office/officeart/2005/8/layout/chevron2"/>
    <dgm:cxn modelId="{6139383C-00DF-4129-A621-DC4AC588067C}" type="presParOf" srcId="{D7FE2560-14F5-47BB-B812-7D4D667BB2D4}" destId="{BC54CAB1-BA1A-4D9F-92AB-9E13553029E2}" srcOrd="3" destOrd="0" presId="urn:microsoft.com/office/officeart/2005/8/layout/chevron2"/>
    <dgm:cxn modelId="{3AA5A980-5F16-41FA-9E7E-C08C57D8463F}" type="presParOf" srcId="{D7FE2560-14F5-47BB-B812-7D4D667BB2D4}" destId="{1215C7BC-681F-498A-89BC-58AC5D32BE19}" srcOrd="4" destOrd="0" presId="urn:microsoft.com/office/officeart/2005/8/layout/chevron2"/>
    <dgm:cxn modelId="{02CFFEFF-1AD4-4C90-83BE-EAB1AF451DD7}" type="presParOf" srcId="{1215C7BC-681F-498A-89BC-58AC5D32BE19}" destId="{D5C14983-8C02-40CE-893B-26884E4722DF}" srcOrd="0" destOrd="0" presId="urn:microsoft.com/office/officeart/2005/8/layout/chevron2"/>
    <dgm:cxn modelId="{D3C191D0-DB36-49AD-94B0-3D245F96DF8B}" type="presParOf" srcId="{1215C7BC-681F-498A-89BC-58AC5D32BE19}" destId="{3A572BC8-5494-427B-B325-85DEAF180A44}" srcOrd="1" destOrd="0" presId="urn:microsoft.com/office/officeart/2005/8/layout/chevron2"/>
    <dgm:cxn modelId="{3CCACA9C-063D-4CEE-9FEF-FBBAA1BE8C49}" type="presParOf" srcId="{D7FE2560-14F5-47BB-B812-7D4D667BB2D4}" destId="{5CBBE3D7-E313-4502-90B5-7A927DF2F69A}" srcOrd="5" destOrd="0" presId="urn:microsoft.com/office/officeart/2005/8/layout/chevron2"/>
    <dgm:cxn modelId="{D73C0BB1-537C-4E02-BFFC-50326A9C1267}" type="presParOf" srcId="{D7FE2560-14F5-47BB-B812-7D4D667BB2D4}" destId="{1037E618-8F8B-4CC2-908F-3B46BA5D0D1F}" srcOrd="6" destOrd="0" presId="urn:microsoft.com/office/officeart/2005/8/layout/chevron2"/>
    <dgm:cxn modelId="{1AF6F875-A84E-4756-A23C-B8099438F0CE}" type="presParOf" srcId="{1037E618-8F8B-4CC2-908F-3B46BA5D0D1F}" destId="{F231969B-3635-499F-8D67-0F6158C61D70}" srcOrd="0" destOrd="0" presId="urn:microsoft.com/office/officeart/2005/8/layout/chevron2"/>
    <dgm:cxn modelId="{684F30C8-5B35-4385-BC14-F58F368D848A}" type="presParOf" srcId="{1037E618-8F8B-4CC2-908F-3B46BA5D0D1F}" destId="{71821800-A2C7-4410-9F58-A6D0C5441030}" srcOrd="1" destOrd="0" presId="urn:microsoft.com/office/officeart/2005/8/layout/chevron2"/>
    <dgm:cxn modelId="{7AFBE26C-28FA-4A7A-A713-76214BCADAD4}" type="presParOf" srcId="{D7FE2560-14F5-47BB-B812-7D4D667BB2D4}" destId="{D418B841-1613-41B3-A2BD-186F09E44ABF}" srcOrd="7" destOrd="0" presId="urn:microsoft.com/office/officeart/2005/8/layout/chevron2"/>
    <dgm:cxn modelId="{C3CD5807-8407-42A6-B6C8-9D4A67309844}" type="presParOf" srcId="{D7FE2560-14F5-47BB-B812-7D4D667BB2D4}" destId="{0D7AC5AA-F62F-4579-838A-86B1CB4577F9}" srcOrd="8" destOrd="0" presId="urn:microsoft.com/office/officeart/2005/8/layout/chevron2"/>
    <dgm:cxn modelId="{D9352E48-B735-4B6F-9E77-3EF5F03CE992}" type="presParOf" srcId="{0D7AC5AA-F62F-4579-838A-86B1CB4577F9}" destId="{A4F638A7-D14A-4E07-A7CA-6D891F8ED7BF}" srcOrd="0" destOrd="0" presId="urn:microsoft.com/office/officeart/2005/8/layout/chevron2"/>
    <dgm:cxn modelId="{1F3A55E9-0D36-4E54-922F-3174A43D48E4}" type="presParOf" srcId="{0D7AC5AA-F62F-4579-838A-86B1CB4577F9}" destId="{AF8397D9-B806-48E7-9F74-FCADC1789229}" srcOrd="1" destOrd="0" presId="urn:microsoft.com/office/officeart/2005/8/layout/chevron2"/>
    <dgm:cxn modelId="{68C3A277-88DF-4689-9803-CA1E31F51623}" type="presParOf" srcId="{D7FE2560-14F5-47BB-B812-7D4D667BB2D4}" destId="{8525E6C0-F60F-4027-9AE5-82AB30BC9628}" srcOrd="9" destOrd="0" presId="urn:microsoft.com/office/officeart/2005/8/layout/chevron2"/>
    <dgm:cxn modelId="{2A5C04AD-F204-4097-B95B-058ACA2D5519}" type="presParOf" srcId="{D7FE2560-14F5-47BB-B812-7D4D667BB2D4}" destId="{32899AE6-3935-4DCD-AAD5-0BB4787FBF4A}" srcOrd="10" destOrd="0" presId="urn:microsoft.com/office/officeart/2005/8/layout/chevron2"/>
    <dgm:cxn modelId="{66EFE169-1453-4751-AE60-C13318E699A7}" type="presParOf" srcId="{32899AE6-3935-4DCD-AAD5-0BB4787FBF4A}" destId="{D246E34E-6BBC-47BF-AB71-80D25E8B52FD}" srcOrd="0" destOrd="0" presId="urn:microsoft.com/office/officeart/2005/8/layout/chevron2"/>
    <dgm:cxn modelId="{B99FFD18-401B-427D-937A-D76CC28680C2}" type="presParOf" srcId="{32899AE6-3935-4DCD-AAD5-0BB4787FBF4A}" destId="{F9B5478A-7D7D-466F-8331-B8EA0794CC8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2BA6A-ED93-49C2-B5CE-017C91AB9887}">
      <dsp:nvSpPr>
        <dsp:cNvPr id="0" name=""/>
        <dsp:cNvSpPr/>
      </dsp:nvSpPr>
      <dsp:spPr>
        <a:xfrm rot="5400000">
          <a:off x="-111345" y="112763"/>
          <a:ext cx="742305" cy="5196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/>
            <a:t>一</a:t>
          </a:r>
        </a:p>
      </dsp:txBody>
      <dsp:txXfrm rot="-5400000">
        <a:off x="2" y="261224"/>
        <a:ext cx="519613" cy="222692"/>
      </dsp:txXfrm>
    </dsp:sp>
    <dsp:sp modelId="{67273C08-365A-44C1-A982-7388F7E6D359}">
      <dsp:nvSpPr>
        <dsp:cNvPr id="0" name=""/>
        <dsp:cNvSpPr/>
      </dsp:nvSpPr>
      <dsp:spPr>
        <a:xfrm rot="5400000">
          <a:off x="4004568" y="-3483537"/>
          <a:ext cx="482498" cy="74524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0" lvl="1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cap="all" spc="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議題背景</a:t>
          </a:r>
        </a:p>
      </dsp:txBody>
      <dsp:txXfrm rot="-5400000">
        <a:off x="519613" y="24972"/>
        <a:ext cx="7428854" cy="435390"/>
      </dsp:txXfrm>
    </dsp:sp>
    <dsp:sp modelId="{332B63BC-63D2-4D9D-8F33-F9FB48DC9BA4}">
      <dsp:nvSpPr>
        <dsp:cNvPr id="0" name=""/>
        <dsp:cNvSpPr/>
      </dsp:nvSpPr>
      <dsp:spPr>
        <a:xfrm rot="5400000">
          <a:off x="-111345" y="754498"/>
          <a:ext cx="742305" cy="5196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/>
            <a:t>二</a:t>
          </a:r>
        </a:p>
      </dsp:txBody>
      <dsp:txXfrm rot="-5400000">
        <a:off x="2" y="902959"/>
        <a:ext cx="519613" cy="222692"/>
      </dsp:txXfrm>
    </dsp:sp>
    <dsp:sp modelId="{8BCDA7A3-75B8-4EFB-8C8C-8676022D1EAD}">
      <dsp:nvSpPr>
        <dsp:cNvPr id="0" name=""/>
        <dsp:cNvSpPr/>
      </dsp:nvSpPr>
      <dsp:spPr>
        <a:xfrm rot="5400000">
          <a:off x="4004568" y="-2841802"/>
          <a:ext cx="482498" cy="74524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0" lvl="1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cap="all" spc="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研究目的</a:t>
          </a:r>
        </a:p>
      </dsp:txBody>
      <dsp:txXfrm rot="-5400000">
        <a:off x="519613" y="666707"/>
        <a:ext cx="7428854" cy="435390"/>
      </dsp:txXfrm>
    </dsp:sp>
    <dsp:sp modelId="{D5C14983-8C02-40CE-893B-26884E4722DF}">
      <dsp:nvSpPr>
        <dsp:cNvPr id="0" name=""/>
        <dsp:cNvSpPr/>
      </dsp:nvSpPr>
      <dsp:spPr>
        <a:xfrm rot="5400000">
          <a:off x="-111345" y="1396232"/>
          <a:ext cx="742305" cy="5196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/>
            <a:t>三</a:t>
          </a:r>
        </a:p>
      </dsp:txBody>
      <dsp:txXfrm rot="-5400000">
        <a:off x="2" y="1544693"/>
        <a:ext cx="519613" cy="222692"/>
      </dsp:txXfrm>
    </dsp:sp>
    <dsp:sp modelId="{3A572BC8-5494-427B-B325-85DEAF180A44}">
      <dsp:nvSpPr>
        <dsp:cNvPr id="0" name=""/>
        <dsp:cNvSpPr/>
      </dsp:nvSpPr>
      <dsp:spPr>
        <a:xfrm rot="5400000">
          <a:off x="4004568" y="-2200067"/>
          <a:ext cx="482498" cy="74524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0" lvl="1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cap="all" spc="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研究</a:t>
          </a:r>
          <a:r>
            <a:rPr lang="zh-TW" altLang="en-US" sz="2000" kern="1200" cap="all" spc="200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資料、資料清理</a:t>
          </a:r>
          <a:endParaRPr lang="zh-TW" altLang="en-US" sz="2000" kern="1200" cap="all" spc="200" dirty="0">
            <a:solidFill>
              <a:schemeClr val="tx2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 rot="-5400000">
        <a:off x="519613" y="1308442"/>
        <a:ext cx="7428854" cy="435390"/>
      </dsp:txXfrm>
    </dsp:sp>
    <dsp:sp modelId="{F231969B-3635-499F-8D67-0F6158C61D70}">
      <dsp:nvSpPr>
        <dsp:cNvPr id="0" name=""/>
        <dsp:cNvSpPr/>
      </dsp:nvSpPr>
      <dsp:spPr>
        <a:xfrm rot="5400000">
          <a:off x="-111345" y="2037967"/>
          <a:ext cx="742305" cy="5196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 smtClean="0"/>
            <a:t>四</a:t>
          </a:r>
          <a:endParaRPr lang="zh-TW" altLang="en-US" sz="1300" kern="1200" dirty="0"/>
        </a:p>
      </dsp:txBody>
      <dsp:txXfrm rot="-5400000">
        <a:off x="2" y="2186428"/>
        <a:ext cx="519613" cy="222692"/>
      </dsp:txXfrm>
    </dsp:sp>
    <dsp:sp modelId="{71821800-A2C7-4410-9F58-A6D0C5441030}">
      <dsp:nvSpPr>
        <dsp:cNvPr id="0" name=""/>
        <dsp:cNvSpPr/>
      </dsp:nvSpPr>
      <dsp:spPr>
        <a:xfrm rot="5400000">
          <a:off x="4004568" y="-1558333"/>
          <a:ext cx="482498" cy="74524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cap="all" spc="200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母體分布圖介紹</a:t>
          </a:r>
          <a:endParaRPr lang="zh-TW" altLang="en-US" sz="2000" kern="1200" cap="all" spc="200" dirty="0">
            <a:solidFill>
              <a:schemeClr val="tx2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 rot="-5400000">
        <a:off x="519613" y="1950176"/>
        <a:ext cx="7428854" cy="435390"/>
      </dsp:txXfrm>
    </dsp:sp>
    <dsp:sp modelId="{A4F638A7-D14A-4E07-A7CA-6D891F8ED7BF}">
      <dsp:nvSpPr>
        <dsp:cNvPr id="0" name=""/>
        <dsp:cNvSpPr/>
      </dsp:nvSpPr>
      <dsp:spPr>
        <a:xfrm rot="5400000">
          <a:off x="-111345" y="2679702"/>
          <a:ext cx="742305" cy="5196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 smtClean="0"/>
            <a:t>五</a:t>
          </a:r>
          <a:endParaRPr lang="zh-TW" altLang="en-US" sz="1300" kern="1200" dirty="0"/>
        </a:p>
      </dsp:txBody>
      <dsp:txXfrm rot="-5400000">
        <a:off x="2" y="2828163"/>
        <a:ext cx="519613" cy="222692"/>
      </dsp:txXfrm>
    </dsp:sp>
    <dsp:sp modelId="{AF8397D9-B806-48E7-9F74-FCADC1789229}">
      <dsp:nvSpPr>
        <dsp:cNvPr id="0" name=""/>
        <dsp:cNvSpPr/>
      </dsp:nvSpPr>
      <dsp:spPr>
        <a:xfrm rot="5400000">
          <a:off x="4004568" y="-916598"/>
          <a:ext cx="482498" cy="74524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cap="all" spc="200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研究方法</a:t>
          </a:r>
          <a:endParaRPr lang="zh-TW" altLang="en-US" sz="2000" kern="1200" cap="all" spc="200" dirty="0">
            <a:solidFill>
              <a:schemeClr val="tx2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 rot="-5400000">
        <a:off x="519613" y="2591911"/>
        <a:ext cx="7428854" cy="435390"/>
      </dsp:txXfrm>
    </dsp:sp>
    <dsp:sp modelId="{D246E34E-6BBC-47BF-AB71-80D25E8B52FD}">
      <dsp:nvSpPr>
        <dsp:cNvPr id="0" name=""/>
        <dsp:cNvSpPr/>
      </dsp:nvSpPr>
      <dsp:spPr>
        <a:xfrm rot="5400000">
          <a:off x="-111345" y="3321436"/>
          <a:ext cx="742305" cy="5196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 smtClean="0"/>
            <a:t>六</a:t>
          </a:r>
          <a:endParaRPr lang="zh-TW" altLang="en-US" sz="1300" kern="1200" dirty="0"/>
        </a:p>
      </dsp:txBody>
      <dsp:txXfrm rot="-5400000">
        <a:off x="2" y="3469897"/>
        <a:ext cx="519613" cy="222692"/>
      </dsp:txXfrm>
    </dsp:sp>
    <dsp:sp modelId="{F9B5478A-7D7D-466F-8331-B8EA0794CC85}">
      <dsp:nvSpPr>
        <dsp:cNvPr id="0" name=""/>
        <dsp:cNvSpPr/>
      </dsp:nvSpPr>
      <dsp:spPr>
        <a:xfrm rot="5400000">
          <a:off x="4004568" y="-287934"/>
          <a:ext cx="482498" cy="74524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0" lvl="1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cap="all" spc="200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結論</a:t>
          </a:r>
          <a:endParaRPr lang="zh-TW" altLang="en-US" sz="2000" kern="1200" cap="all" spc="200" dirty="0">
            <a:solidFill>
              <a:schemeClr val="tx2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 rot="-5400000">
        <a:off x="519613" y="3220575"/>
        <a:ext cx="7428854" cy="435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0.77879</cdr:x>
      <cdr:y>0.01424</cdr:y>
    </cdr:from>
    <cdr:to>
      <cdr:x>0.8622</cdr:x>
      <cdr:y>0.09912</cdr:y>
    </cdr:to>
    <cdr:sp macro="" textlink="">
      <cdr:nvSpPr>
        <cdr:cNvPr id="2" name="文字方塊 12"/>
        <cdr:cNvSpPr txBox="1"/>
      </cdr:nvSpPr>
      <cdr:spPr>
        <a:xfrm xmlns:a="http://schemas.openxmlformats.org/drawingml/2006/main">
          <a:off x="8189421" y="61963"/>
          <a:ext cx="877163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TW" altLang="en-US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</a:t>
          </a:r>
          <a:r>
            <a: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興</a:t>
          </a:r>
          <a:r>
            <a:rPr lang="zh-TW" altLang="en-US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區</a:t>
          </a:r>
          <a:endParaRPr lang="zh-TW" altLang="en-US" dirty="0">
            <a:solidFill>
              <a:srgbClr val="FF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cdr:txBody>
    </cdr:sp>
  </cdr:relSizeAnchor>
  <cdr:relSizeAnchor xmlns:cdr="http://schemas.openxmlformats.org/drawingml/2006/chartDrawing">
    <cdr:from>
      <cdr:x>0.59516</cdr:x>
      <cdr:y>0.5</cdr:y>
    </cdr:from>
    <cdr:to>
      <cdr:x>0.67858</cdr:x>
      <cdr:y>0.58488</cdr:y>
    </cdr:to>
    <cdr:sp macro="" textlink="">
      <cdr:nvSpPr>
        <cdr:cNvPr id="3" name="文字方塊 12"/>
        <cdr:cNvSpPr txBox="1"/>
      </cdr:nvSpPr>
      <cdr:spPr>
        <a:xfrm xmlns:a="http://schemas.openxmlformats.org/drawingml/2006/main">
          <a:off x="6258494" y="2175669"/>
          <a:ext cx="877163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TW" altLang="en-US" sz="18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桃</a:t>
          </a:r>
          <a:r>
            <a:rPr lang="zh-TW" altLang="en-US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源</a:t>
          </a:r>
          <a:r>
            <a:rPr lang="zh-TW" altLang="en-US" sz="18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區</a:t>
          </a:r>
          <a:endParaRPr lang="zh-TW" altLang="en-US" sz="1800" dirty="0">
            <a:solidFill>
              <a:srgbClr val="FF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cdr:txBody>
    </cdr:sp>
  </cdr:relSizeAnchor>
  <cdr:relSizeAnchor xmlns:cdr="http://schemas.openxmlformats.org/drawingml/2006/chartDrawing">
    <cdr:from>
      <cdr:x>0.474</cdr:x>
      <cdr:y>0.1797</cdr:y>
    </cdr:from>
    <cdr:to>
      <cdr:x>0.55742</cdr:x>
      <cdr:y>0.26458</cdr:y>
    </cdr:to>
    <cdr:sp macro="" textlink="">
      <cdr:nvSpPr>
        <cdr:cNvPr id="4" name="文字方塊 12"/>
        <cdr:cNvSpPr txBox="1"/>
      </cdr:nvSpPr>
      <cdr:spPr>
        <a:xfrm xmlns:a="http://schemas.openxmlformats.org/drawingml/2006/main">
          <a:off x="4984397" y="781950"/>
          <a:ext cx="877163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TW" altLang="en-US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前金</a:t>
          </a:r>
          <a:r>
            <a:rPr lang="zh-TW" altLang="en-US" sz="18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區</a:t>
          </a:r>
          <a:endParaRPr lang="zh-TW" altLang="en-US" sz="1800" dirty="0">
            <a:solidFill>
              <a:srgbClr val="FF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cdr:txBody>
    </cdr:sp>
  </cdr:relSizeAnchor>
  <cdr:relSizeAnchor xmlns:cdr="http://schemas.openxmlformats.org/drawingml/2006/chartDrawing">
    <cdr:from>
      <cdr:x>0.55709</cdr:x>
      <cdr:y>0.1832</cdr:y>
    </cdr:from>
    <cdr:to>
      <cdr:x>0.6405</cdr:x>
      <cdr:y>0.26808</cdr:y>
    </cdr:to>
    <cdr:sp macro="" textlink="">
      <cdr:nvSpPr>
        <cdr:cNvPr id="5" name="文字方塊 12"/>
        <cdr:cNvSpPr txBox="1"/>
      </cdr:nvSpPr>
      <cdr:spPr>
        <a:xfrm xmlns:a="http://schemas.openxmlformats.org/drawingml/2006/main">
          <a:off x="5858114" y="797157"/>
          <a:ext cx="877163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TW" altLang="en-US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苓雅</a:t>
          </a:r>
          <a:r>
            <a:rPr lang="zh-TW" altLang="en-US" sz="18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區</a:t>
          </a:r>
          <a:endParaRPr lang="zh-TW" altLang="en-US" sz="1800" dirty="0">
            <a:solidFill>
              <a:srgbClr val="FF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0.22661</cdr:x>
      <cdr:y>0.65408</cdr:y>
    </cdr:from>
    <cdr:to>
      <cdr:x>0.28485</cdr:x>
      <cdr:y>0.77994</cdr:y>
    </cdr:to>
    <cdr:sp macro="" textlink="">
      <cdr:nvSpPr>
        <cdr:cNvPr id="2" name="橢圓 1"/>
        <cdr:cNvSpPr/>
      </cdr:nvSpPr>
      <cdr:spPr>
        <a:xfrm xmlns:a="http://schemas.openxmlformats.org/drawingml/2006/main">
          <a:off x="2382981" y="2846127"/>
          <a:ext cx="612371" cy="547676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  <cdr:relSizeAnchor xmlns:cdr="http://schemas.openxmlformats.org/drawingml/2006/chartDrawing">
    <cdr:from>
      <cdr:x>0.35984</cdr:x>
      <cdr:y>0.6522</cdr:y>
    </cdr:from>
    <cdr:to>
      <cdr:x>0.40886</cdr:x>
      <cdr:y>0.77807</cdr:y>
    </cdr:to>
    <cdr:sp macro="" textlink="">
      <cdr:nvSpPr>
        <cdr:cNvPr id="3" name="橢圓 2"/>
        <cdr:cNvSpPr/>
      </cdr:nvSpPr>
      <cdr:spPr>
        <a:xfrm xmlns:a="http://schemas.openxmlformats.org/drawingml/2006/main">
          <a:off x="3783974" y="2837957"/>
          <a:ext cx="515389" cy="547676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  <cdr:relSizeAnchor xmlns:cdr="http://schemas.openxmlformats.org/drawingml/2006/chartDrawing">
    <cdr:from>
      <cdr:x>0.33228</cdr:x>
      <cdr:y>0.6522</cdr:y>
    </cdr:from>
    <cdr:to>
      <cdr:x>0.38435</cdr:x>
      <cdr:y>0.77807</cdr:y>
    </cdr:to>
    <cdr:sp macro="" textlink="">
      <cdr:nvSpPr>
        <cdr:cNvPr id="4" name="橢圓 3"/>
        <cdr:cNvSpPr/>
      </cdr:nvSpPr>
      <cdr:spPr>
        <a:xfrm xmlns:a="http://schemas.openxmlformats.org/drawingml/2006/main">
          <a:off x="3494117" y="2837957"/>
          <a:ext cx="547552" cy="547676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A09C3-2F5C-42FA-9A3D-241D1F0CC63C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D27D1-79B2-41B1-B060-016E3A674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47766-2BEC-42C4-ACF2-5766D21E7401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56CF6-4E68-4A7E-BA7C-A77BA4D92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26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分層、文字探勘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56CF6-4E68-4A7E-BA7C-A77BA4D9296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925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正的影響</a:t>
            </a:r>
            <a:endParaRPr lang="en-US" altLang="zh-TW" dirty="0" smtClean="0"/>
          </a:p>
          <a:p>
            <a:r>
              <a:rPr lang="zh-TW" altLang="en-US" dirty="0" smtClean="0"/>
              <a:t>取指數的意義</a:t>
            </a:r>
            <a:endParaRPr lang="en-US" altLang="zh-TW" dirty="0" smtClean="0"/>
          </a:p>
          <a:p>
            <a:r>
              <a:rPr lang="en-US" altLang="zh-TW" dirty="0" smtClean="0"/>
              <a:t>Y</a:t>
            </a:r>
            <a:r>
              <a:rPr lang="zh-TW" altLang="en-US" dirty="0" smtClean="0"/>
              <a:t>是取</a:t>
            </a:r>
            <a:r>
              <a:rPr lang="en-US" altLang="zh-TW" dirty="0" smtClean="0"/>
              <a:t>log</a:t>
            </a:r>
            <a:r>
              <a:rPr lang="zh-TW" altLang="en-US" dirty="0" smtClean="0"/>
              <a:t>的值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56CF6-4E68-4A7E-BA7C-A77BA4D9296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553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2.7^11</a:t>
            </a:r>
            <a:r>
              <a:rPr lang="zh-TW" altLang="en-US" dirty="0" smtClean="0"/>
              <a:t>大約</a:t>
            </a:r>
            <a:r>
              <a:rPr lang="en-US" altLang="zh-TW" dirty="0" smtClean="0"/>
              <a:t>20000</a:t>
            </a:r>
            <a:r>
              <a:rPr lang="zh-TW" altLang="en-US" dirty="0" smtClean="0"/>
              <a:t>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56CF6-4E68-4A7E-BA7C-A77BA4D9296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08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顯著表</a:t>
            </a:r>
            <a:endParaRPr lang="en-US" altLang="zh-TW" dirty="0" smtClean="0"/>
          </a:p>
          <a:p>
            <a:r>
              <a:rPr lang="zh-TW" altLang="en-US" dirty="0" smtClean="0"/>
              <a:t>與剛剛結果變數不太一樣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56CF6-4E68-4A7E-BA7C-A77BA4D9296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126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一個區一個區做</a:t>
            </a:r>
            <a:r>
              <a:rPr lang="en-US" altLang="zh-TW" dirty="0" smtClean="0"/>
              <a:t>best subset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56CF6-4E68-4A7E-BA7C-A77BA4D9296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962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56CF6-4E68-4A7E-BA7C-A77BA4D9296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250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單位每平方公尺</a:t>
            </a:r>
            <a:br>
              <a:rPr lang="zh-TW" altLang="en-US" dirty="0" smtClean="0"/>
            </a:br>
            <a:r>
              <a:rPr lang="zh-TW" altLang="en-US" dirty="0" smtClean="0"/>
              <a:t>再乘以</a:t>
            </a:r>
            <a:r>
              <a:rPr lang="en-US" altLang="zh-TW" dirty="0" smtClean="0"/>
              <a:t>3.3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56CF6-4E68-4A7E-BA7C-A77BA4D9296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214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前</a:t>
            </a:r>
            <a:r>
              <a:rPr lang="en-US" altLang="zh-TW" dirty="0" smtClean="0"/>
              <a:t>30%</a:t>
            </a:r>
            <a:r>
              <a:rPr lang="zh-TW" altLang="en-US" dirty="0" smtClean="0"/>
              <a:t>價位最低點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六龜</a:t>
            </a:r>
            <a:r>
              <a:rPr lang="en-US" altLang="zh-TW" dirty="0" smtClean="0"/>
              <a:t>41</a:t>
            </a:r>
            <a:r>
              <a:rPr lang="zh-TW" altLang="en-US" dirty="0" smtClean="0"/>
              <a:t>筆</a:t>
            </a:r>
            <a:endParaRPr lang="en-US" altLang="zh-TW" dirty="0" smtClean="0"/>
          </a:p>
          <a:p>
            <a:r>
              <a:rPr lang="zh-TW" altLang="en-US" dirty="0" smtClean="0"/>
              <a:t>甲仙</a:t>
            </a:r>
            <a:r>
              <a:rPr lang="en-US" altLang="zh-TW" dirty="0" smtClean="0"/>
              <a:t>26</a:t>
            </a:r>
            <a:r>
              <a:rPr lang="zh-TW" altLang="en-US" dirty="0" smtClean="0"/>
              <a:t>筆</a:t>
            </a:r>
            <a:endParaRPr lang="en-US" altLang="zh-TW" dirty="0" smtClean="0"/>
          </a:p>
          <a:p>
            <a:r>
              <a:rPr lang="zh-TW" altLang="en-US" dirty="0" smtClean="0"/>
              <a:t>杉林</a:t>
            </a:r>
            <a:r>
              <a:rPr lang="en-US" altLang="zh-TW" dirty="0" smtClean="0"/>
              <a:t>23</a:t>
            </a:r>
            <a:r>
              <a:rPr lang="zh-TW" altLang="en-US" dirty="0" smtClean="0"/>
              <a:t>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56CF6-4E68-4A7E-BA7C-A77BA4D9296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49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大社、林園、茄萣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56CF6-4E68-4A7E-BA7C-A77BA4D9296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446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1.2 </a:t>
            </a:r>
            <a:r>
              <a:rPr lang="zh-TW" altLang="en-US" dirty="0" smtClean="0"/>
              <a:t>差不多</a:t>
            </a:r>
            <a:r>
              <a:rPr lang="en-US" altLang="zh-TW" dirty="0" smtClean="0"/>
              <a:t>(best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一個一個慢慢加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加入懲罰項的選模標準，細數變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，降低誤差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找出最佳最好的切割點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一次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抽樣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56CF6-4E68-4A7E-BA7C-A77BA4D9296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820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建回歸、殘差需要符合常態</a:t>
            </a:r>
            <a:r>
              <a:rPr lang="en-US" altLang="zh-TW" dirty="0" smtClean="0"/>
              <a:t>normal</a:t>
            </a:r>
            <a:r>
              <a:rPr lang="zh-TW" altLang="en-US" dirty="0" smtClean="0"/>
              <a:t>，要隨機，獨立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才能做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沒有均勻分配</a:t>
            </a:r>
            <a:endParaRPr lang="en-US" altLang="zh-TW" dirty="0" smtClean="0"/>
          </a:p>
          <a:p>
            <a:r>
              <a:rPr lang="en-US" altLang="zh-TW" dirty="0" smtClean="0"/>
              <a:t>Qqplot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45%</a:t>
            </a:r>
            <a:r>
              <a:rPr lang="zh-TW" altLang="en-US" dirty="0" smtClean="0"/>
              <a:t>才比較合理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取</a:t>
            </a:r>
            <a:r>
              <a:rPr lang="en-US" altLang="zh-TW" dirty="0" smtClean="0"/>
              <a:t>log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再取回歸會比較符合假設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56CF6-4E68-4A7E-BA7C-A77BA4D9296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45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原本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多萬</a:t>
            </a:r>
            <a:endParaRPr lang="en-US" altLang="zh-TW" dirty="0" smtClean="0"/>
          </a:p>
          <a:p>
            <a:r>
              <a:rPr lang="zh-TW" altLang="en-US" dirty="0" smtClean="0"/>
              <a:t>取</a:t>
            </a:r>
            <a:r>
              <a:rPr lang="en-US" altLang="zh-TW" dirty="0" smtClean="0"/>
              <a:t>Log</a:t>
            </a:r>
          </a:p>
          <a:p>
            <a:r>
              <a:rPr lang="en-US" altLang="zh-TW" dirty="0" err="1" smtClean="0"/>
              <a:t>aic</a:t>
            </a:r>
            <a:r>
              <a:rPr lang="en-US" altLang="zh-TW" dirty="0" smtClean="0"/>
              <a:t>-=</a:t>
            </a:r>
            <a:r>
              <a:rPr lang="en-US" altLang="zh-TW" dirty="0" err="1" smtClean="0"/>
              <a:t>mse</a:t>
            </a:r>
            <a:r>
              <a:rPr lang="en-US" altLang="zh-TW" dirty="0" smtClean="0"/>
              <a:t>+</a:t>
            </a:r>
            <a:r>
              <a:rPr lang="zh-TW" altLang="en-US" dirty="0" smtClean="0"/>
              <a:t>懲罰項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56CF6-4E68-4A7E-BA7C-A77BA4D9296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012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可以把係數變成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56CF6-4E68-4A7E-BA7C-A77BA4D9296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39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59D7-8225-4B3F-A51E-893F729D9EAD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DAFF-BEF4-4009-8AD8-D63B4A9D52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07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59D7-8225-4B3F-A51E-893F729D9EAD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DAFF-BEF4-4009-8AD8-D63B4A9D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88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59D7-8225-4B3F-A51E-893F729D9EAD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DAFF-BEF4-4009-8AD8-D63B4A9D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60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59D7-8225-4B3F-A51E-893F729D9EAD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DAFF-BEF4-4009-8AD8-D63B4A9D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83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59D7-8225-4B3F-A51E-893F729D9EAD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DAFF-BEF4-4009-8AD8-D63B4A9D52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80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59D7-8225-4B3F-A51E-893F729D9EAD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DAFF-BEF4-4009-8AD8-D63B4A9D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6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59D7-8225-4B3F-A51E-893F729D9EAD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DAFF-BEF4-4009-8AD8-D63B4A9D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73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59D7-8225-4B3F-A51E-893F729D9EAD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DAFF-BEF4-4009-8AD8-D63B4A9D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6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59D7-8225-4B3F-A51E-893F729D9EAD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DAFF-BEF4-4009-8AD8-D63B4A9D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69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1E59D7-8225-4B3F-A51E-893F729D9EAD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BADAFF-BEF4-4009-8AD8-D63B4A9D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10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59D7-8225-4B3F-A51E-893F729D9EAD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DAFF-BEF4-4009-8AD8-D63B4A9D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30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1E59D7-8225-4B3F-A51E-893F729D9EAD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9BADAFF-BEF4-4009-8AD8-D63B4A9D52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67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70311" y="2266298"/>
            <a:ext cx="9144000" cy="1256160"/>
          </a:xfrm>
        </p:spPr>
        <p:txBody>
          <a:bodyPr>
            <a:normAutofit/>
          </a:bodyPr>
          <a:lstStyle/>
          <a:p>
            <a:r>
              <a:rPr lang="zh-TW" altLang="en-US" sz="6600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期末報告</a:t>
            </a:r>
            <a:r>
              <a:rPr lang="en-US" altLang="zh-TW" sz="66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en-US" sz="66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房價預測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170311" y="691707"/>
            <a:ext cx="9144000" cy="125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66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巨量資料分析導論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688556" y="4400731"/>
            <a:ext cx="55034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</a:t>
            </a:r>
            <a:r>
              <a:rPr lang="zh-TW" altLang="en-US" sz="2000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教授：李宜熹</a:t>
            </a:r>
            <a:endParaRPr lang="en-US" altLang="zh-TW" sz="2000" cap="all" spc="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　　生：黃彥翔　</a:t>
            </a:r>
            <a:r>
              <a:rPr lang="en-US" altLang="zh-TW" sz="20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M054810005</a:t>
            </a:r>
            <a:r>
              <a:rPr lang="zh-TW" altLang="en-US" sz="20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endParaRPr lang="en-US" altLang="zh-TW" sz="2000" cap="all" spc="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　謝宜君　</a:t>
            </a:r>
            <a:r>
              <a:rPr lang="en-US" altLang="zh-TW" sz="20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M054810004</a:t>
            </a:r>
          </a:p>
          <a:p>
            <a:r>
              <a:rPr lang="zh-TW" altLang="en-US" sz="20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　蕭伯任　</a:t>
            </a:r>
            <a:r>
              <a:rPr lang="en-US" altLang="zh-TW" sz="20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M052040036</a:t>
            </a:r>
          </a:p>
          <a:p>
            <a:r>
              <a:rPr lang="zh-TW" altLang="en-US" sz="20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　張絡鈞　</a:t>
            </a:r>
            <a:r>
              <a:rPr lang="en-US" altLang="zh-TW" sz="20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B011010034</a:t>
            </a:r>
          </a:p>
          <a:p>
            <a:r>
              <a:rPr lang="zh-TW" altLang="en-US" sz="2000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　蘇彥庭</a:t>
            </a:r>
            <a:endParaRPr lang="zh-TW" altLang="en-US" sz="2000" cap="all" spc="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70311" y="4778062"/>
            <a:ext cx="2706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第三組</a:t>
            </a:r>
          </a:p>
        </p:txBody>
      </p:sp>
    </p:spTree>
    <p:extLst>
      <p:ext uri="{BB962C8B-B14F-4D97-AF65-F5344CB8AC3E}">
        <p14:creationId xmlns:p14="http://schemas.microsoft.com/office/powerpoint/2010/main" val="13964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11</a:t>
            </a:r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樓以上大樓所在區域分布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橢圓 2"/>
          <p:cNvSpPr/>
          <p:nvPr/>
        </p:nvSpPr>
        <p:spPr>
          <a:xfrm>
            <a:off x="9659390" y="2061556"/>
            <a:ext cx="964276" cy="7148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12"/>
          <p:cNvSpPr txBox="1"/>
          <p:nvPr/>
        </p:nvSpPr>
        <p:spPr>
          <a:xfrm>
            <a:off x="10403123" y="17886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鳳</a:t>
            </a:r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山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zh-TW" altLang="en-US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77987" y="2042968"/>
            <a:ext cx="964276" cy="7148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12"/>
          <p:cNvSpPr txBox="1"/>
          <p:nvPr/>
        </p:nvSpPr>
        <p:spPr>
          <a:xfrm>
            <a:off x="2517415" y="18398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</a:t>
            </a:r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zh-TW" altLang="en-US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1195670" y="2179058"/>
            <a:ext cx="964276" cy="7148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12"/>
          <p:cNvSpPr txBox="1"/>
          <p:nvPr/>
        </p:nvSpPr>
        <p:spPr>
          <a:xfrm>
            <a:off x="1259966" y="18097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民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zh-TW" altLang="en-US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8811705" y="2215484"/>
            <a:ext cx="964276" cy="7148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2"/>
          <p:cNvSpPr txBox="1"/>
          <p:nvPr/>
        </p:nvSpPr>
        <p:spPr>
          <a:xfrm>
            <a:off x="8855261" y="18398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鼓山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zh-TW" altLang="en-US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312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區域平均屋齡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橢圓 3"/>
          <p:cNvSpPr/>
          <p:nvPr/>
        </p:nvSpPr>
        <p:spPr>
          <a:xfrm>
            <a:off x="2776451" y="2111433"/>
            <a:ext cx="713532" cy="599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12"/>
          <p:cNvSpPr txBox="1"/>
          <p:nvPr/>
        </p:nvSpPr>
        <p:spPr>
          <a:xfrm>
            <a:off x="2189552" y="18385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</a:t>
            </a:r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zh-TW" altLang="en-US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2969347" y="2481327"/>
            <a:ext cx="713532" cy="599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12"/>
          <p:cNvSpPr txBox="1"/>
          <p:nvPr/>
        </p:nvSpPr>
        <p:spPr>
          <a:xfrm>
            <a:off x="3638300" y="23417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六</a:t>
            </a:r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龜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zh-TW" altLang="en-US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9456045" y="2251228"/>
            <a:ext cx="713532" cy="599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12"/>
          <p:cNvSpPr txBox="1"/>
          <p:nvPr/>
        </p:nvSpPr>
        <p:spPr>
          <a:xfrm>
            <a:off x="10042943" y="19724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旗津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zh-TW" altLang="en-US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480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高房價</a:t>
            </a:r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平均</a:t>
            </a:r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+</a:t>
            </a:r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一倍標準差</a:t>
            </a:r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區域分布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橢圓 3"/>
          <p:cNvSpPr/>
          <p:nvPr/>
        </p:nvSpPr>
        <p:spPr>
          <a:xfrm>
            <a:off x="8973906" y="2267854"/>
            <a:ext cx="713532" cy="599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12"/>
          <p:cNvSpPr txBox="1"/>
          <p:nvPr/>
        </p:nvSpPr>
        <p:spPr>
          <a:xfrm>
            <a:off x="8214143" y="20831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鼓山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zh-TW" altLang="en-US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3423775" y="3248453"/>
            <a:ext cx="713532" cy="599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295717" y="3248453"/>
            <a:ext cx="713532" cy="599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2"/>
          <p:cNvSpPr txBox="1"/>
          <p:nvPr/>
        </p:nvSpPr>
        <p:spPr>
          <a:xfrm>
            <a:off x="3341959" y="27171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</a:t>
            </a:r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zh-TW" altLang="en-US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2"/>
          <p:cNvSpPr txBox="1"/>
          <p:nvPr/>
        </p:nvSpPr>
        <p:spPr>
          <a:xfrm>
            <a:off x="1276660" y="27171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民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zh-TW" altLang="en-US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963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研究方法</a:t>
            </a:r>
            <a:endParaRPr lang="zh-TW" altLang="en-US" cap="all" spc="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將資料去除分布小於</a:t>
            </a:r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(36</a:t>
            </a:r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區刪減到</a:t>
            </a:r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28</a:t>
            </a:r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將資料保留住宅型類別</a:t>
            </a:r>
            <a:endParaRPr lang="en-US" altLang="zh-TW" cap="all" spc="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迴歸模型之殘差須符合常態獨立假設，故將價錢取</a:t>
            </a:r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</a:p>
          <a:p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待模型</a:t>
            </a:r>
            <a:r>
              <a:rPr lang="zh-TW" altLang="en-US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建立完成</a:t>
            </a:r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後再將預測值取回反函數</a:t>
            </a:r>
            <a:endParaRPr lang="en-US" altLang="zh-TW" cap="all" spc="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將資料切割成</a:t>
            </a:r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</a:t>
            </a:r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及 </a:t>
            </a:r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</a:t>
            </a:r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</a:p>
          <a:p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1)FULL</a:t>
            </a:r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2)BEST SUBSET </a:t>
            </a:r>
            <a:r>
              <a:rPr lang="en-US" altLang="zh-TW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(3)LASSO</a:t>
            </a:r>
            <a:r>
              <a:rPr lang="zh-TW" altLang="en-US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</a:p>
          <a:p>
            <a:pPr marL="0" indent="0">
              <a:buNone/>
            </a:pPr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(4)DECISION </a:t>
            </a:r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TREE</a:t>
            </a:r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(5</a:t>
            </a:r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RAMDOM</a:t>
            </a:r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FOREST</a:t>
            </a:r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</a:p>
          <a:p>
            <a:pPr marL="0" indent="0">
              <a:buNone/>
            </a:pPr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zh-TW" altLang="en-US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並</a:t>
            </a:r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分別比較其</a:t>
            </a:r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MSE</a:t>
            </a:r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來決定最佳模型</a:t>
            </a:r>
          </a:p>
        </p:txBody>
      </p:sp>
    </p:spTree>
    <p:extLst>
      <p:ext uri="{BB962C8B-B14F-4D97-AF65-F5344CB8AC3E}">
        <p14:creationId xmlns:p14="http://schemas.microsoft.com/office/powerpoint/2010/main" val="27340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殘差分析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原始資料之殘差分析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62289" y="2505075"/>
            <a:ext cx="4912784" cy="3684588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價錢取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後之殘差分析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307402" y="2505075"/>
            <a:ext cx="491278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1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資料刪減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634925"/>
              </p:ext>
            </p:extLst>
          </p:nvPr>
        </p:nvGraphicFramePr>
        <p:xfrm>
          <a:off x="838200" y="2677296"/>
          <a:ext cx="10515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99"/>
                <a:gridCol w="3303373"/>
                <a:gridCol w="4697628"/>
              </a:tblGrid>
              <a:tr h="342951">
                <a:tc>
                  <a:txBody>
                    <a:bodyPr/>
                    <a:lstStyle/>
                    <a:p>
                      <a:pPr algn="ctr"/>
                      <a:endParaRPr lang="zh-TW" altLang="en-US" sz="2000" kern="1200" cap="all" spc="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原始資料</a:t>
                      </a:r>
                      <a:endParaRPr lang="zh-TW" altLang="en-US" sz="2000" kern="1200" cap="all" spc="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刪減後資料</a:t>
                      </a:r>
                      <a:endParaRPr lang="zh-TW" altLang="en-US" sz="2000" kern="1200" cap="all" spc="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價錢期望值</a:t>
                      </a:r>
                      <a:endParaRPr lang="zh-TW" altLang="en-US" sz="2000" kern="1200" cap="all" spc="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48873.51</a:t>
                      </a:r>
                      <a:endParaRPr lang="zh-TW" altLang="en-US" sz="2000" kern="1200" cap="all" spc="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47796.39</a:t>
                      </a:r>
                      <a:endParaRPr lang="zh-TW" altLang="en-US" sz="2000" kern="1200" cap="all" spc="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價錢標準差</a:t>
                      </a:r>
                      <a:endParaRPr lang="zh-TW" altLang="en-US" sz="2000" kern="1200" cap="all" spc="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25259.56</a:t>
                      </a:r>
                      <a:endParaRPr lang="zh-TW" altLang="en-US" sz="2000" kern="1200" cap="all" spc="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22305.23</a:t>
                      </a:r>
                      <a:endParaRPr lang="zh-TW" altLang="en-US" sz="2000" kern="1200" cap="all" spc="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274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Full model</a:t>
            </a:r>
            <a:endParaRPr lang="zh-TW" altLang="en-US" cap="all" spc="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972824" y="1825625"/>
            <a:ext cx="2912351" cy="4351338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6267797" y="2477502"/>
            <a:ext cx="5203767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cap="all" spc="200" dirty="0">
                <a:solidFill>
                  <a:schemeClr val="tx2"/>
                </a:solidFill>
              </a:rPr>
              <a:t>MSE : 15567.61</a:t>
            </a:r>
          </a:p>
          <a:p>
            <a:pPr marL="0" indent="0">
              <a:buNone/>
            </a:pPr>
            <a:r>
              <a:rPr lang="en-US" altLang="zh-TW" cap="all" spc="200" dirty="0">
                <a:solidFill>
                  <a:schemeClr val="tx2"/>
                </a:solidFill>
              </a:rPr>
              <a:t>AIC :  </a:t>
            </a:r>
            <a:r>
              <a:rPr lang="en-US" altLang="zh-TW" cap="all" spc="200" dirty="0" smtClean="0">
                <a:solidFill>
                  <a:schemeClr val="tx2"/>
                </a:solidFill>
              </a:rPr>
              <a:t>22643.07</a:t>
            </a:r>
          </a:p>
          <a:p>
            <a:pPr marL="0" indent="0">
              <a:buNone/>
            </a:pPr>
            <a:r>
              <a:rPr lang="zh-TW" altLang="en-US" cap="all" spc="200" dirty="0" smtClean="0">
                <a:solidFill>
                  <a:schemeClr val="tx2"/>
                </a:solidFill>
              </a:rPr>
              <a:t>阿蓮區、路竹區及旗山區為不顯著參數</a:t>
            </a:r>
            <a:endParaRPr lang="en-US" altLang="zh-TW" cap="all" spc="200" dirty="0" smtClean="0">
              <a:solidFill>
                <a:schemeClr val="tx2"/>
              </a:solidFill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257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36727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Best subset model</a:t>
            </a:r>
            <a:endParaRPr lang="zh-TW" altLang="en-US" cap="all" spc="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63703" y="1825625"/>
            <a:ext cx="2930593" cy="4351338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6217920" y="2344499"/>
            <a:ext cx="4937760" cy="4023360"/>
          </a:xfrm>
        </p:spPr>
        <p:txBody>
          <a:bodyPr/>
          <a:lstStyle/>
          <a:p>
            <a:r>
              <a:rPr lang="en-US" altLang="zh-TW" cap="all" spc="200" dirty="0">
                <a:solidFill>
                  <a:schemeClr val="tx2"/>
                </a:solidFill>
              </a:rPr>
              <a:t>MSE : 1898.247</a:t>
            </a:r>
          </a:p>
          <a:p>
            <a:r>
              <a:rPr lang="en-US" altLang="zh-TW" cap="all" spc="200" dirty="0">
                <a:solidFill>
                  <a:schemeClr val="tx2"/>
                </a:solidFill>
              </a:rPr>
              <a:t>AIC :  22639.4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68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Lasso model</a:t>
            </a:r>
            <a:endParaRPr lang="zh-TW" altLang="en-US" cap="all" spc="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501021" y="1825625"/>
            <a:ext cx="2251373" cy="4351338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17920" y="1989614"/>
            <a:ext cx="4937760" cy="4023360"/>
          </a:xfrm>
        </p:spPr>
        <p:txBody>
          <a:bodyPr>
            <a:normAutofit/>
          </a:bodyPr>
          <a:lstStyle/>
          <a:p>
            <a:r>
              <a:rPr lang="en-US" altLang="zh-TW" cap="all" spc="200" dirty="0">
                <a:solidFill>
                  <a:schemeClr val="tx2"/>
                </a:solidFill>
              </a:rPr>
              <a:t>MSE : 2025.738</a:t>
            </a:r>
          </a:p>
          <a:p>
            <a:r>
              <a:rPr lang="zh-TW" altLang="en-US" cap="all" spc="200" dirty="0">
                <a:solidFill>
                  <a:schemeClr val="tx2"/>
                </a:solidFill>
              </a:rPr>
              <a:t>仁武區、有無管理組織</a:t>
            </a:r>
            <a:r>
              <a:rPr lang="zh-TW" altLang="en-US" cap="all" spc="200" dirty="0" smtClean="0">
                <a:solidFill>
                  <a:schemeClr val="tx2"/>
                </a:solidFill>
              </a:rPr>
              <a:t>、</a:t>
            </a:r>
            <a:endParaRPr lang="en-US" altLang="zh-TW" cap="all" spc="200" dirty="0" smtClean="0">
              <a:solidFill>
                <a:schemeClr val="tx2"/>
              </a:solidFill>
            </a:endParaRPr>
          </a:p>
          <a:p>
            <a:r>
              <a:rPr lang="zh-TW" altLang="en-US" cap="all" spc="200" dirty="0" smtClean="0">
                <a:solidFill>
                  <a:schemeClr val="tx2"/>
                </a:solidFill>
              </a:rPr>
              <a:t>中</a:t>
            </a:r>
            <a:r>
              <a:rPr lang="zh-TW" altLang="en-US" cap="all" spc="200" dirty="0">
                <a:solidFill>
                  <a:schemeClr val="tx2"/>
                </a:solidFill>
              </a:rPr>
              <a:t>低樓層區間為</a:t>
            </a:r>
            <a:r>
              <a:rPr lang="en-US" altLang="zh-TW" cap="all" spc="200" dirty="0">
                <a:solidFill>
                  <a:schemeClr val="tx2"/>
                </a:solidFill>
              </a:rPr>
              <a:t>LASSO</a:t>
            </a:r>
            <a:r>
              <a:rPr lang="zh-TW" altLang="en-US" cap="all" spc="200" dirty="0">
                <a:solidFill>
                  <a:schemeClr val="tx2"/>
                </a:solidFill>
              </a:rPr>
              <a:t>所挑出之不</a:t>
            </a:r>
            <a:r>
              <a:rPr lang="zh-TW" altLang="en-US" cap="all" spc="200" dirty="0" smtClean="0">
                <a:solidFill>
                  <a:schemeClr val="tx2"/>
                </a:solidFill>
              </a:rPr>
              <a:t>顯</a:t>
            </a:r>
            <a:endParaRPr lang="en-US" altLang="zh-TW" cap="all" spc="200" dirty="0">
              <a:solidFill>
                <a:schemeClr val="tx2"/>
              </a:solidFill>
            </a:endParaRPr>
          </a:p>
          <a:p>
            <a:r>
              <a:rPr lang="zh-TW" altLang="en-US" cap="all" spc="200" dirty="0" smtClean="0">
                <a:solidFill>
                  <a:schemeClr val="tx2"/>
                </a:solidFill>
              </a:rPr>
              <a:t>著</a:t>
            </a:r>
            <a:r>
              <a:rPr lang="zh-TW" altLang="en-US" cap="all" spc="200" dirty="0">
                <a:solidFill>
                  <a:schemeClr val="tx2"/>
                </a:solidFill>
              </a:rPr>
              <a:t>參數</a:t>
            </a:r>
          </a:p>
        </p:txBody>
      </p:sp>
    </p:spTree>
    <p:extLst>
      <p:ext uri="{BB962C8B-B14F-4D97-AF65-F5344CB8AC3E}">
        <p14:creationId xmlns:p14="http://schemas.microsoft.com/office/powerpoint/2010/main" val="219988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139483" y="140969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Lasso model coefficient</a:t>
            </a:r>
            <a:endParaRPr lang="zh-TW" altLang="en-US" cap="all" spc="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3243" y="1591726"/>
            <a:ext cx="6113649" cy="4585237"/>
          </a:xfrm>
          <a:prstGeom prst="rect">
            <a:avLst/>
          </a:prstGeom>
        </p:spPr>
      </p:pic>
      <p:cxnSp>
        <p:nvCxnSpPr>
          <p:cNvPr id="3" name="直線接點 2"/>
          <p:cNvCxnSpPr/>
          <p:nvPr/>
        </p:nvCxnSpPr>
        <p:spPr>
          <a:xfrm flipV="1">
            <a:off x="4339243" y="1961804"/>
            <a:ext cx="0" cy="42151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4538749" y="3699678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係數 </a:t>
            </a:r>
            <a:r>
              <a:rPr lang="en-US" altLang="zh-TW" sz="20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0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2000" cap="all" spc="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084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1066" y="-232012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Agenda</a:t>
            </a:r>
            <a:endParaRPr lang="zh-TW" altLang="en-US" sz="6000" cap="all" spc="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573975587"/>
              </p:ext>
            </p:extLst>
          </p:nvPr>
        </p:nvGraphicFramePr>
        <p:xfrm>
          <a:off x="2009104" y="1880315"/>
          <a:ext cx="7972022" cy="3953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44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Decision tree model</a:t>
            </a:r>
            <a:endParaRPr lang="zh-TW" altLang="en-US" cap="all" spc="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4638502" y="1791706"/>
            <a:ext cx="4937760" cy="736282"/>
          </a:xfrm>
        </p:spPr>
        <p:txBody>
          <a:bodyPr>
            <a:normAutofit/>
          </a:bodyPr>
          <a:lstStyle/>
          <a:p>
            <a:pPr algn="ctr"/>
            <a:r>
              <a:rPr lang="zh-TW" altLang="en-US" spc="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決策數之剪枝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1902706"/>
            <a:ext cx="5915449" cy="4436587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34298" y="2966482"/>
            <a:ext cx="4937760" cy="3378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MSE </a:t>
            </a:r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2550.851</a:t>
            </a:r>
            <a:endParaRPr lang="zh-TW" altLang="en-US" cap="all" spc="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903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Random forest model</a:t>
            </a:r>
            <a:endParaRPr lang="zh-TW" altLang="en-US" cap="all" spc="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188720" y="1768792"/>
            <a:ext cx="4937760" cy="736282"/>
          </a:xfrm>
        </p:spPr>
        <p:txBody>
          <a:bodyPr>
            <a:normAutofit/>
          </a:bodyPr>
          <a:lstStyle/>
          <a:p>
            <a:r>
              <a:rPr lang="zh-TW" altLang="en-US" spc="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依照</a:t>
            </a:r>
            <a:r>
              <a:rPr lang="en-US" altLang="zh-TW" spc="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GINI</a:t>
            </a:r>
            <a:r>
              <a:rPr lang="zh-TW" altLang="en-US" spc="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pc="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  <a:r>
              <a:rPr lang="zh-TW" altLang="en-US" spc="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決定的重要性</a:t>
            </a: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62288" y="2505074"/>
            <a:ext cx="5051511" cy="3788633"/>
          </a:xfrm>
          <a:prstGeom prst="rect">
            <a:avLst/>
          </a:prstGeom>
        </p:spPr>
      </p:pic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>
          <a:xfrm>
            <a:off x="7099069" y="2915507"/>
            <a:ext cx="4937760" cy="337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MSE : 13672.74</a:t>
            </a:r>
            <a:endParaRPr lang="zh-TW" altLang="en-US" cap="all" spc="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429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結論</a:t>
            </a:r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850290"/>
              </p:ext>
            </p:extLst>
          </p:nvPr>
        </p:nvGraphicFramePr>
        <p:xfrm>
          <a:off x="480123" y="2737221"/>
          <a:ext cx="11292714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119"/>
                <a:gridCol w="1882119"/>
                <a:gridCol w="1882119"/>
                <a:gridCol w="1882119"/>
                <a:gridCol w="1882119"/>
                <a:gridCol w="1882119"/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kern="1200" cap="all" spc="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Full model</a:t>
                      </a:r>
                      <a:endParaRPr lang="zh-TW" altLang="en-US" sz="1400" kern="1200" cap="all" spc="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Best subset</a:t>
                      </a:r>
                      <a:endParaRPr lang="zh-TW" altLang="en-US" sz="1400" kern="1200" cap="all" spc="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Lasso</a:t>
                      </a:r>
                      <a:endParaRPr lang="zh-TW" altLang="en-US" sz="1400" kern="1200" cap="all" spc="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Decision tree </a:t>
                      </a:r>
                      <a:endParaRPr lang="zh-TW" altLang="en-US" sz="1400" kern="1200" cap="all" spc="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Random forest</a:t>
                      </a:r>
                      <a:endParaRPr lang="zh-TW" altLang="en-US" sz="1400" kern="1200" cap="all" spc="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MSE</a:t>
                      </a:r>
                      <a:endParaRPr lang="zh-TW" altLang="en-US" sz="1400" kern="1200" cap="all" spc="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15567.61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1898.247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2025.738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2550.851</a:t>
                      </a:r>
                      <a:endParaRPr lang="zh-TW" altLang="en-US" sz="1400" kern="1200" cap="all" spc="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13672.74</a:t>
                      </a:r>
                      <a:endParaRPr lang="zh-TW" altLang="en-US" sz="1400" kern="1200" cap="all" spc="200" dirty="0" smtClean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438" y="2135996"/>
            <a:ext cx="636006" cy="60122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80123" y="4225972"/>
            <a:ext cx="4966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未來建議方向</a:t>
            </a:r>
            <a:r>
              <a:rPr lang="en-US" altLang="zh-TW" sz="20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一區一區做</a:t>
            </a:r>
          </a:p>
        </p:txBody>
      </p:sp>
    </p:spTree>
    <p:extLst>
      <p:ext uri="{BB962C8B-B14F-4D97-AF65-F5344CB8AC3E}">
        <p14:creationId xmlns:p14="http://schemas.microsoft.com/office/powerpoint/2010/main" val="29684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thanks for listening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905" y="2047741"/>
            <a:ext cx="7023947" cy="278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5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898789"/>
            <a:ext cx="10058400" cy="693617"/>
          </a:xfrm>
        </p:spPr>
        <p:txBody>
          <a:bodyPr>
            <a:noAutofit/>
          </a:bodyPr>
          <a:lstStyle/>
          <a:p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議題背景</a:t>
            </a:r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&amp;</a:t>
            </a:r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研究目的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2448"/>
            <a:ext cx="10058400" cy="4168313"/>
          </a:xfrm>
        </p:spPr>
        <p:txBody>
          <a:bodyPr>
            <a:normAutofit/>
          </a:bodyPr>
          <a:lstStyle/>
          <a:p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灣現在市場房價居高不下，身為下一代的我們在未來也勢必面臨到買房與不買房的課題，所以現階段的我們也必須了解這一塊市場，藉由此次研究來觀察尋找哪些變數是影響房價的主因等。而這份研究的優點是觀察的變數多、資料亦較齊全，因此適合做研究分析</a:t>
            </a:r>
          </a:p>
          <a:p>
            <a:endParaRPr lang="zh-TW" altLang="en-US" cap="all" spc="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627" y="3057099"/>
            <a:ext cx="3893711" cy="32037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97276" y="3057099"/>
            <a:ext cx="5809909" cy="32037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47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01632" y="498763"/>
            <a:ext cx="10058400" cy="1106833"/>
          </a:xfrm>
        </p:spPr>
        <p:txBody>
          <a:bodyPr>
            <a:normAutofit/>
          </a:bodyPr>
          <a:lstStyle/>
          <a:p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研究資料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584767"/>
              </p:ext>
            </p:extLst>
          </p:nvPr>
        </p:nvGraphicFramePr>
        <p:xfrm>
          <a:off x="1201632" y="2250830"/>
          <a:ext cx="10058400" cy="28451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72222"/>
                <a:gridCol w="8486178"/>
              </a:tblGrid>
              <a:tr h="51384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資料集</a:t>
                      </a:r>
                      <a:endParaRPr lang="zh-TW" altLang="en-US" sz="2000" b="0" kern="1200" cap="all" spc="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政府資料開放平台</a:t>
                      </a:r>
                      <a:r>
                        <a:rPr lang="en-US" altLang="zh-TW" sz="2000" b="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2000" b="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不動產買賣實價登錄批次資料</a:t>
                      </a:r>
                      <a:r>
                        <a:rPr lang="en-US" altLang="zh-TW" sz="2000" b="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2000" b="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高雄房價</a:t>
                      </a:r>
                      <a:r>
                        <a:rPr lang="en-US" altLang="zh-TW" sz="2000" b="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2000" b="0" kern="1200" cap="all" spc="200" dirty="0" smtClean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51384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資料期間</a:t>
                      </a:r>
                      <a:endParaRPr lang="zh-TW" altLang="en-US" sz="2000" kern="1200" cap="all" spc="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103-106</a:t>
                      </a:r>
                      <a:r>
                        <a:rPr lang="zh-TW" altLang="en-US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第一季</a:t>
                      </a:r>
                      <a:endParaRPr lang="zh-TW" altLang="en-US" sz="2000" kern="1200" cap="all" spc="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3790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資料筆數</a:t>
                      </a:r>
                      <a:endParaRPr lang="zh-TW" altLang="en-US" sz="2000" kern="1200" cap="all" spc="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91271</a:t>
                      </a:r>
                      <a:r>
                        <a:rPr lang="zh-TW" altLang="en-US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筆</a:t>
                      </a:r>
                      <a:endParaRPr lang="zh-TW" altLang="en-US" sz="2000" kern="1200" cap="all" spc="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4153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資料特徵</a:t>
                      </a:r>
                      <a:endParaRPr lang="zh-TW" altLang="en-US" sz="2000" kern="1200" cap="all" spc="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鄉鎮地區、交易標的、土地使用、建築型態等</a:t>
                      </a:r>
                      <a:r>
                        <a:rPr lang="en-US" altLang="zh-TW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26</a:t>
                      </a:r>
                      <a:r>
                        <a:rPr lang="zh-TW" altLang="en-US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個解釋變數</a:t>
                      </a:r>
                      <a:endParaRPr lang="zh-TW" altLang="en-US" sz="2000" kern="1200" cap="all" spc="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6952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變數選取</a:t>
                      </a:r>
                      <a:endParaRPr lang="zh-TW" altLang="en-US" sz="2000" kern="1200" cap="all" spc="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建物現況格局</a:t>
                      </a:r>
                      <a:r>
                        <a:rPr lang="en-US" altLang="zh-TW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房、建物現況格局</a:t>
                      </a:r>
                      <a:r>
                        <a:rPr lang="en-US" altLang="zh-TW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廳、建物現況格局</a:t>
                      </a:r>
                      <a:r>
                        <a:rPr lang="en-US" altLang="zh-TW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衛、有無管理組織、鄉鎮市區、都市土地使用分區、建物型態</a:t>
                      </a:r>
                      <a:r>
                        <a:rPr lang="en-US" altLang="zh-TW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有無電梯</a:t>
                      </a:r>
                      <a:r>
                        <a:rPr lang="en-US" altLang="zh-TW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r>
                        <a:rPr lang="zh-TW" altLang="en-US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lang="en-US" altLang="zh-TW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交易年月日、建築完成日期</a:t>
                      </a:r>
                      <a:r>
                        <a:rPr lang="en-US" altLang="zh-TW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r>
                        <a:rPr lang="zh-TW" altLang="en-US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相減算屋齡、移轉層次</a:t>
                      </a:r>
                      <a:r>
                        <a:rPr lang="en-US" altLang="zh-TW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</a:t>
                      </a:r>
                      <a:r>
                        <a:rPr lang="zh-TW" altLang="en-US" sz="2000" kern="1200" cap="all" spc="200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總樓層數、備註</a:t>
                      </a:r>
                      <a:endParaRPr lang="zh-TW" altLang="en-US" sz="2000" kern="1200" cap="all" spc="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57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914401"/>
            <a:ext cx="10058400" cy="756768"/>
          </a:xfrm>
        </p:spPr>
        <p:txBody>
          <a:bodyPr>
            <a:normAutofit/>
          </a:bodyPr>
          <a:lstStyle/>
          <a:p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資料清理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045240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一、刪除相關交易人</a:t>
            </a:r>
            <a:endParaRPr lang="en-US" altLang="zh-TW" cap="all" spc="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二、土地使用分區刪除不合適的樣本</a:t>
            </a:r>
            <a:r>
              <a:rPr lang="en-US" altLang="zh-TW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(0)</a:t>
            </a:r>
          </a:p>
          <a:p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三、刪除建物型態非住宅資料</a:t>
            </a:r>
            <a:endParaRPr lang="en-US" altLang="zh-TW" cap="all" spc="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cap="all" spc="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cap="all" spc="200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</a:t>
            </a:r>
            <a:r>
              <a:rPr lang="zh-TW" altLang="en-US" sz="2800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剩下</a:t>
            </a:r>
            <a:r>
              <a:rPr lang="en-US" altLang="zh-TW" sz="28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79895</a:t>
            </a:r>
            <a:r>
              <a:rPr lang="zh-TW" altLang="en-US" sz="28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r>
              <a:rPr lang="zh-TW" altLang="en-US" sz="2800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800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  <a:endParaRPr lang="zh-TW" altLang="en-US" sz="2800" cap="all" spc="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32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房價資料地區</a:t>
            </a:r>
            <a:r>
              <a:rPr lang="zh-TW" altLang="en-US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分布</a:t>
            </a:r>
            <a:endParaRPr lang="zh-TW" altLang="en-US" cap="all" spc="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aphicFrame>
        <p:nvGraphicFramePr>
          <p:cNvPr id="22" name="內容版面配置區 21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橢圓 1"/>
          <p:cNvSpPr/>
          <p:nvPr/>
        </p:nvSpPr>
        <p:spPr>
          <a:xfrm>
            <a:off x="9376756" y="2058382"/>
            <a:ext cx="1413164" cy="12833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789920" y="1967945"/>
            <a:ext cx="19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鳳山區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3823855" y="4621876"/>
            <a:ext cx="681643" cy="548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976255" y="4164279"/>
            <a:ext cx="19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永安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5630488" y="4621876"/>
            <a:ext cx="615142" cy="532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508568" y="4208412"/>
            <a:ext cx="19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阿蓮區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0540538" y="4738254"/>
            <a:ext cx="615142" cy="532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0516986" y="4280657"/>
            <a:ext cx="19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彌陀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1468582" y="2425729"/>
            <a:ext cx="681643" cy="548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449186" y="1945576"/>
            <a:ext cx="19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民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8472054" y="2974369"/>
            <a:ext cx="681643" cy="548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251766" y="2488659"/>
            <a:ext cx="19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楠梓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23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房價平均值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橢圓 3"/>
          <p:cNvSpPr/>
          <p:nvPr/>
        </p:nvSpPr>
        <p:spPr>
          <a:xfrm>
            <a:off x="4713667" y="4520483"/>
            <a:ext cx="927280" cy="746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8906293" y="14121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鼓山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8856176" y="1962935"/>
            <a:ext cx="927280" cy="746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713667" y="40024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那瑪夏區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7016095" y="4146995"/>
            <a:ext cx="927280" cy="746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066212" y="36893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桃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源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3373141" y="2336422"/>
            <a:ext cx="899601" cy="746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363208" y="18929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5712974" y="2045539"/>
            <a:ext cx="927280" cy="746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738032" y="14342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前金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8080486" y="2160076"/>
            <a:ext cx="927280" cy="746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027772" y="17274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興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2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房價標準差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7032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橢圓 2"/>
          <p:cNvSpPr/>
          <p:nvPr/>
        </p:nvSpPr>
        <p:spPr>
          <a:xfrm>
            <a:off x="7963592" y="1975853"/>
            <a:ext cx="1064029" cy="9336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134896" y="4649273"/>
            <a:ext cx="654676" cy="5642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813738" y="3065172"/>
            <a:ext cx="788713" cy="5642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625791" y="3065172"/>
            <a:ext cx="755912" cy="5642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04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透天厝區域分布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069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橢圓 3"/>
          <p:cNvSpPr/>
          <p:nvPr/>
        </p:nvSpPr>
        <p:spPr>
          <a:xfrm>
            <a:off x="9559636" y="1992479"/>
            <a:ext cx="1064029" cy="9336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12"/>
          <p:cNvSpPr txBox="1"/>
          <p:nvPr/>
        </p:nvSpPr>
        <p:spPr>
          <a:xfrm>
            <a:off x="10550151" y="19042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鳳</a:t>
            </a:r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山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zh-TW" altLang="en-US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2463338" y="2409403"/>
            <a:ext cx="1064029" cy="9336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12"/>
          <p:cNvSpPr txBox="1"/>
          <p:nvPr/>
        </p:nvSpPr>
        <p:spPr>
          <a:xfrm>
            <a:off x="3125543" y="20709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仁武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zh-TW" altLang="en-US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8297486" y="2743200"/>
            <a:ext cx="1064029" cy="883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12"/>
          <p:cNvSpPr txBox="1"/>
          <p:nvPr/>
        </p:nvSpPr>
        <p:spPr>
          <a:xfrm>
            <a:off x="8272463" y="23297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楠梓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zh-TW" altLang="en-US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2"/>
          <p:cNvSpPr txBox="1"/>
          <p:nvPr/>
        </p:nvSpPr>
        <p:spPr>
          <a:xfrm>
            <a:off x="2995352" y="42059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六龜區</a:t>
            </a:r>
            <a:endParaRPr lang="zh-TW" altLang="en-US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002706" y="42059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甲仙區</a:t>
            </a:r>
            <a:endParaRPr lang="zh-TW" altLang="en-US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879869" y="42241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杉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林區</a:t>
            </a:r>
            <a:endParaRPr lang="zh-TW" altLang="en-US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67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主要賽事</Template>
  <TotalTime>984</TotalTime>
  <Words>752</Words>
  <Application>Microsoft Office PowerPoint</Application>
  <PresentationFormat>寬螢幕</PresentationFormat>
  <Paragraphs>175</Paragraphs>
  <Slides>23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微軟正黑體</vt:lpstr>
      <vt:lpstr>新細明體</vt:lpstr>
      <vt:lpstr>Calibri</vt:lpstr>
      <vt:lpstr>Calibri Light</vt:lpstr>
      <vt:lpstr>Wingdings</vt:lpstr>
      <vt:lpstr>回顧</vt:lpstr>
      <vt:lpstr>期末報告-房價預測</vt:lpstr>
      <vt:lpstr>Agenda</vt:lpstr>
      <vt:lpstr>議題背景&amp;研究目的</vt:lpstr>
      <vt:lpstr>研究資料</vt:lpstr>
      <vt:lpstr>資料清理</vt:lpstr>
      <vt:lpstr>房價資料地區分布</vt:lpstr>
      <vt:lpstr>房價平均值</vt:lpstr>
      <vt:lpstr>房價標準差</vt:lpstr>
      <vt:lpstr>透天厝區域分布</vt:lpstr>
      <vt:lpstr>11樓以上大樓所在區域分布</vt:lpstr>
      <vt:lpstr>區域平均屋齡</vt:lpstr>
      <vt:lpstr>高房價(平均+一倍標準差)區域分布</vt:lpstr>
      <vt:lpstr>研究方法</vt:lpstr>
      <vt:lpstr>殘差分析</vt:lpstr>
      <vt:lpstr>資料刪減</vt:lpstr>
      <vt:lpstr>Full model</vt:lpstr>
      <vt:lpstr>Best subset model</vt:lpstr>
      <vt:lpstr>Lasso model</vt:lpstr>
      <vt:lpstr>Lasso model coefficient</vt:lpstr>
      <vt:lpstr>Decision tree model</vt:lpstr>
      <vt:lpstr>Random forest model</vt:lpstr>
      <vt:lpstr>結論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期中報告</dc:title>
  <dc:creator>David</dc:creator>
  <cp:lastModifiedBy>David</cp:lastModifiedBy>
  <cp:revision>84</cp:revision>
  <dcterms:created xsi:type="dcterms:W3CDTF">2017-04-19T07:20:55Z</dcterms:created>
  <dcterms:modified xsi:type="dcterms:W3CDTF">2017-06-23T10:19:05Z</dcterms:modified>
</cp:coreProperties>
</file>