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6"/>
  </p:notesMasterIdLst>
  <p:handoutMasterIdLst>
    <p:handoutMasterId r:id="rId47"/>
  </p:handoutMasterIdLst>
  <p:sldIdLst>
    <p:sldId id="256" r:id="rId2"/>
    <p:sldId id="257" r:id="rId3"/>
    <p:sldId id="258" r:id="rId4"/>
    <p:sldId id="299" r:id="rId5"/>
    <p:sldId id="288" r:id="rId6"/>
    <p:sldId id="300" r:id="rId7"/>
    <p:sldId id="289" r:id="rId8"/>
    <p:sldId id="298" r:id="rId9"/>
    <p:sldId id="266" r:id="rId10"/>
    <p:sldId id="281" r:id="rId11"/>
    <p:sldId id="287" r:id="rId12"/>
    <p:sldId id="292" r:id="rId13"/>
    <p:sldId id="279" r:id="rId14"/>
    <p:sldId id="265" r:id="rId15"/>
    <p:sldId id="305" r:id="rId16"/>
    <p:sldId id="286" r:id="rId17"/>
    <p:sldId id="285" r:id="rId18"/>
    <p:sldId id="291" r:id="rId19"/>
    <p:sldId id="280" r:id="rId20"/>
    <p:sldId id="290" r:id="rId21"/>
    <p:sldId id="282" r:id="rId22"/>
    <p:sldId id="283" r:id="rId23"/>
    <p:sldId id="296" r:id="rId24"/>
    <p:sldId id="259" r:id="rId25"/>
    <p:sldId id="267" r:id="rId26"/>
    <p:sldId id="268" r:id="rId27"/>
    <p:sldId id="284" r:id="rId28"/>
    <p:sldId id="301" r:id="rId29"/>
    <p:sldId id="302" r:id="rId30"/>
    <p:sldId id="303" r:id="rId31"/>
    <p:sldId id="304" r:id="rId32"/>
    <p:sldId id="272" r:id="rId33"/>
    <p:sldId id="270" r:id="rId34"/>
    <p:sldId id="271" r:id="rId35"/>
    <p:sldId id="269" r:id="rId36"/>
    <p:sldId id="261" r:id="rId37"/>
    <p:sldId id="277" r:id="rId38"/>
    <p:sldId id="276" r:id="rId39"/>
    <p:sldId id="260" r:id="rId40"/>
    <p:sldId id="263" r:id="rId41"/>
    <p:sldId id="293" r:id="rId42"/>
    <p:sldId id="294" r:id="rId43"/>
    <p:sldId id="295" r:id="rId44"/>
    <p:sldId id="297" r:id="rId45"/>
  </p:sldIdLst>
  <p:sldSz cx="9144000" cy="6858000" type="screen4x3"/>
  <p:notesSz cx="6708775" cy="97742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CC0000"/>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87801" autoAdjust="0"/>
  </p:normalViewPr>
  <p:slideViewPr>
    <p:cSldViewPr>
      <p:cViewPr varScale="1">
        <p:scale>
          <a:sx n="102" d="100"/>
          <a:sy n="102" d="100"/>
        </p:scale>
        <p:origin x="199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270"/>
    </p:cViewPr>
  </p:sorterViewPr>
  <p:notesViewPr>
    <p:cSldViewPr>
      <p:cViewPr varScale="1">
        <p:scale>
          <a:sx n="83" d="100"/>
          <a:sy n="83" d="100"/>
        </p:scale>
        <p:origin x="397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06713" cy="4905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00475" y="0"/>
            <a:ext cx="2906713" cy="490538"/>
          </a:xfrm>
          <a:prstGeom prst="rect">
            <a:avLst/>
          </a:prstGeom>
        </p:spPr>
        <p:txBody>
          <a:bodyPr vert="horz" lIns="91440" tIns="45720" rIns="91440" bIns="45720" rtlCol="0"/>
          <a:lstStyle>
            <a:lvl1pPr algn="r">
              <a:defRPr sz="1200"/>
            </a:lvl1pPr>
          </a:lstStyle>
          <a:p>
            <a:fld id="{EA458771-82EB-4BC9-92D4-77A54AB4FAA0}" type="datetimeFigureOut">
              <a:rPr lang="zh-TW" altLang="en-US" smtClean="0"/>
              <a:t>2015/10/17</a:t>
            </a:fld>
            <a:endParaRPr lang="zh-TW" altLang="en-US"/>
          </a:p>
        </p:txBody>
      </p:sp>
      <p:sp>
        <p:nvSpPr>
          <p:cNvPr id="4" name="頁尾版面配置區 3"/>
          <p:cNvSpPr>
            <a:spLocks noGrp="1"/>
          </p:cNvSpPr>
          <p:nvPr>
            <p:ph type="ftr" sz="quarter" idx="2"/>
          </p:nvPr>
        </p:nvSpPr>
        <p:spPr>
          <a:xfrm>
            <a:off x="0" y="9283700"/>
            <a:ext cx="2906713" cy="4905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00475" y="9283700"/>
            <a:ext cx="2906713" cy="490538"/>
          </a:xfrm>
          <a:prstGeom prst="rect">
            <a:avLst/>
          </a:prstGeom>
        </p:spPr>
        <p:txBody>
          <a:bodyPr vert="horz" lIns="91440" tIns="45720" rIns="91440" bIns="45720" rtlCol="0" anchor="b"/>
          <a:lstStyle>
            <a:lvl1pPr algn="r">
              <a:defRPr sz="1200"/>
            </a:lvl1pPr>
          </a:lstStyle>
          <a:p>
            <a:fld id="{27A03DEA-7C53-41D5-B8AC-0C3ABDD6A22D}" type="slidenum">
              <a:rPr lang="zh-TW" altLang="en-US" smtClean="0"/>
              <a:t>‹#›</a:t>
            </a:fld>
            <a:endParaRPr lang="zh-TW" altLang="en-US"/>
          </a:p>
        </p:txBody>
      </p:sp>
    </p:spTree>
    <p:extLst>
      <p:ext uri="{BB962C8B-B14F-4D97-AF65-F5344CB8AC3E}">
        <p14:creationId xmlns:p14="http://schemas.microsoft.com/office/powerpoint/2010/main" val="3339773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7136" cy="488712"/>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00087" y="0"/>
            <a:ext cx="2907136" cy="488712"/>
          </a:xfrm>
          <a:prstGeom prst="rect">
            <a:avLst/>
          </a:prstGeom>
        </p:spPr>
        <p:txBody>
          <a:bodyPr vert="horz" lIns="91440" tIns="45720" rIns="91440" bIns="45720" rtlCol="0"/>
          <a:lstStyle>
            <a:lvl1pPr algn="r">
              <a:defRPr sz="1200"/>
            </a:lvl1pPr>
          </a:lstStyle>
          <a:p>
            <a:fld id="{27A49975-3E81-4D3D-A7F9-BA0B0FA66FD5}" type="datetimeFigureOut">
              <a:rPr lang="zh-TW" altLang="en-US" smtClean="0"/>
              <a:t>2015/10/17</a:t>
            </a:fld>
            <a:endParaRPr lang="zh-TW" altLang="en-US"/>
          </a:p>
        </p:txBody>
      </p:sp>
      <p:sp>
        <p:nvSpPr>
          <p:cNvPr id="4" name="Slide Image Placeholder 3"/>
          <p:cNvSpPr>
            <a:spLocks noGrp="1" noRot="1" noChangeAspect="1"/>
          </p:cNvSpPr>
          <p:nvPr>
            <p:ph type="sldImg" idx="2"/>
          </p:nvPr>
        </p:nvSpPr>
        <p:spPr>
          <a:xfrm>
            <a:off x="911225" y="733425"/>
            <a:ext cx="4886325" cy="366553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70878" y="4642763"/>
            <a:ext cx="5367020" cy="4398407"/>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9283830"/>
            <a:ext cx="2907136" cy="488712"/>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00087" y="9283830"/>
            <a:ext cx="2907136" cy="488712"/>
          </a:xfrm>
          <a:prstGeom prst="rect">
            <a:avLst/>
          </a:prstGeom>
        </p:spPr>
        <p:txBody>
          <a:bodyPr vert="horz" lIns="91440" tIns="45720" rIns="91440" bIns="45720" rtlCol="0" anchor="b"/>
          <a:lstStyle>
            <a:lvl1pPr algn="r">
              <a:defRPr sz="1200"/>
            </a:lvl1pPr>
          </a:lstStyle>
          <a:p>
            <a:fld id="{80192C64-0D4F-4423-B508-145B8D89D521}" type="slidenum">
              <a:rPr lang="zh-TW" altLang="en-US" smtClean="0"/>
              <a:t>‹#›</a:t>
            </a:fld>
            <a:endParaRPr lang="zh-TW" altLang="en-US"/>
          </a:p>
        </p:txBody>
      </p:sp>
    </p:spTree>
    <p:extLst>
      <p:ext uri="{BB962C8B-B14F-4D97-AF65-F5344CB8AC3E}">
        <p14:creationId xmlns:p14="http://schemas.microsoft.com/office/powerpoint/2010/main" val="37764965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zh-TW" altLang="en-US" dirty="0"/>
          </a:p>
        </p:txBody>
      </p:sp>
      <p:sp>
        <p:nvSpPr>
          <p:cNvPr id="4" name="Slide Number Placeholder 3"/>
          <p:cNvSpPr>
            <a:spLocks noGrp="1"/>
          </p:cNvSpPr>
          <p:nvPr>
            <p:ph type="sldNum" sz="quarter" idx="10"/>
          </p:nvPr>
        </p:nvSpPr>
        <p:spPr/>
        <p:txBody>
          <a:bodyPr/>
          <a:lstStyle/>
          <a:p>
            <a:fld id="{80192C64-0D4F-4423-B508-145B8D89D521}" type="slidenum">
              <a:rPr lang="zh-TW" altLang="en-US" smtClean="0"/>
              <a:t>1</a:t>
            </a:fld>
            <a:endParaRPr lang="zh-TW" altLang="en-US"/>
          </a:p>
        </p:txBody>
      </p:sp>
    </p:spTree>
    <p:extLst>
      <p:ext uri="{BB962C8B-B14F-4D97-AF65-F5344CB8AC3E}">
        <p14:creationId xmlns:p14="http://schemas.microsoft.com/office/powerpoint/2010/main" val="261984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0192C64-0D4F-4423-B508-145B8D89D521}" type="slidenum">
              <a:rPr lang="zh-TW" altLang="en-US" smtClean="0"/>
              <a:t>29</a:t>
            </a:fld>
            <a:endParaRPr lang="zh-TW" altLang="en-US"/>
          </a:p>
        </p:txBody>
      </p:sp>
    </p:spTree>
    <p:extLst>
      <p:ext uri="{BB962C8B-B14F-4D97-AF65-F5344CB8AC3E}">
        <p14:creationId xmlns:p14="http://schemas.microsoft.com/office/powerpoint/2010/main" val="1753887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oleObject" Target="../embeddings/Microsoft_PowerPoint_97-2003_Presentation1.ppt"/></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542730" name="Picture 10" descr="公司"/>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42722" name="Rectangle 2"/>
          <p:cNvSpPr>
            <a:spLocks noGrp="1" noChangeArrowheads="1"/>
          </p:cNvSpPr>
          <p:nvPr>
            <p:ph type="ctrTitle"/>
          </p:nvPr>
        </p:nvSpPr>
        <p:spPr>
          <a:xfrm>
            <a:off x="685800" y="1771650"/>
            <a:ext cx="7772400" cy="1371600"/>
          </a:xfrm>
        </p:spPr>
        <p:txBody>
          <a:bodyPr/>
          <a:lstStyle>
            <a:lvl1pPr>
              <a:defRPr sz="4000">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5427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100">
                <a:latin typeface="微軟正黑體" pitchFamily="34" charset="-120"/>
                <a:ea typeface="微軟正黑體" pitchFamily="34" charset="-120"/>
              </a:defRPr>
            </a:lvl1pPr>
          </a:lstStyle>
          <a:p>
            <a:r>
              <a:rPr lang="zh-TW" altLang="en-US" dirty="0" smtClean="0"/>
              <a:t>按一下以編輯母片副標題樣式</a:t>
            </a:r>
            <a:endParaRPr lang="zh-TW" altLang="en-US" dirty="0"/>
          </a:p>
        </p:txBody>
      </p:sp>
      <p:sp>
        <p:nvSpPr>
          <p:cNvPr id="542724" name="Rectangle 4"/>
          <p:cNvSpPr>
            <a:spLocks noGrp="1" noChangeArrowheads="1"/>
          </p:cNvSpPr>
          <p:nvPr>
            <p:ph type="dt" sz="half" idx="2"/>
          </p:nvPr>
        </p:nvSpPr>
        <p:spPr>
          <a:xfrm>
            <a:off x="611560" y="6525344"/>
            <a:ext cx="2736304" cy="323872"/>
          </a:xfrm>
        </p:spPr>
        <p:txBody>
          <a:bodyPr/>
          <a:lstStyle>
            <a:lvl1pPr>
              <a:defRPr sz="1200">
                <a:latin typeface="微軟正黑體" pitchFamily="34" charset="-120"/>
                <a:ea typeface="微軟正黑體" pitchFamily="34" charset="-120"/>
              </a:defRPr>
            </a:lvl1pPr>
          </a:lstStyle>
          <a:p>
            <a:fld id="{C787BA86-B27C-4C9D-895F-FE8F144911B6}" type="datetime1">
              <a:rPr lang="zh-TW" altLang="en-US" smtClean="0"/>
              <a:t>2015/10/17</a:t>
            </a:fld>
            <a:endParaRPr lang="zh-TW" altLang="en-US" dirty="0"/>
          </a:p>
        </p:txBody>
      </p:sp>
      <p:sp>
        <p:nvSpPr>
          <p:cNvPr id="542725" name="Rectangle 5"/>
          <p:cNvSpPr>
            <a:spLocks noGrp="1" noChangeArrowheads="1"/>
          </p:cNvSpPr>
          <p:nvPr>
            <p:ph type="ftr" sz="quarter" idx="3"/>
          </p:nvPr>
        </p:nvSpPr>
        <p:spPr>
          <a:xfrm>
            <a:off x="3124200" y="6248400"/>
            <a:ext cx="2895600" cy="457200"/>
          </a:xfrm>
        </p:spPr>
        <p:txBody>
          <a:bodyPr/>
          <a:lstStyle>
            <a:lvl1pPr>
              <a:defRPr/>
            </a:lvl1pPr>
          </a:lstStyle>
          <a:p>
            <a:endParaRPr lang="zh-TW" altLang="en-US"/>
          </a:p>
        </p:txBody>
      </p:sp>
      <p:sp>
        <p:nvSpPr>
          <p:cNvPr id="542727" name="AutoShape 7"/>
          <p:cNvSpPr>
            <a:spLocks noChangeArrowheads="1"/>
          </p:cNvSpPr>
          <p:nvPr/>
        </p:nvSpPr>
        <p:spPr bwMode="auto">
          <a:xfrm>
            <a:off x="685800" y="31750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graphicFrame>
        <p:nvGraphicFramePr>
          <p:cNvPr id="542731" name="Base" hidden="1"/>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432" r:id="rId4" imgW="0" imgH="0" progId="PowerPoint.Show.8">
                  <p:embed/>
                </p:oleObj>
              </mc:Choice>
              <mc:Fallback>
                <p:oleObj r:id="rId4" imgW="0" imgH="0" progId="PowerPoint.Show.8">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C2C2CB7C-AF0C-4E52-8108-8048BEAB7F22}" type="datetime1">
              <a:rPr lang="zh-TW" altLang="en-US" smtClean="0"/>
              <a:t>2015/10/17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直排標題 1"/>
          <p:cNvSpPr>
            <a:spLocks noGrp="1"/>
          </p:cNvSpPr>
          <p:nvPr>
            <p:ph type="title" orient="vert"/>
          </p:nvPr>
        </p:nvSpPr>
        <p:spPr>
          <a:xfrm>
            <a:off x="6921500" y="377825"/>
            <a:ext cx="2114550" cy="56435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74675" y="377825"/>
            <a:ext cx="6194425" cy="56435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A1E7AB1F-959E-4491-AF42-63816FA7945B}" type="datetime1">
              <a:rPr lang="zh-TW" altLang="en-US" smtClean="0"/>
              <a:t>2015/10/17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0FCDD0C1-9253-4323-993E-FA31E2BEEE71}" type="datetime1">
              <a:rPr lang="zh-TW" altLang="en-US" smtClean="0"/>
              <a:t>2015/10/17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8" name="Rectangle 8"/>
          <p:cNvSpPr>
            <a:spLocks noGrp="1" noChangeArrowheads="1"/>
          </p:cNvSpPr>
          <p:nvPr>
            <p:ph type="sldNum" sz="quarter" idx="4"/>
          </p:nvPr>
        </p:nvSpPr>
        <p:spPr bwMode="auto">
          <a:xfrm>
            <a:off x="6516688" y="60928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u="none"/>
            </a:lvl1pPr>
          </a:lstStyle>
          <a:p>
            <a:fld id="{1B4050F5-7C0C-4C02-ADBC-126D7B02657F}"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71600" y="3561035"/>
            <a:ext cx="7772400" cy="1362075"/>
          </a:xfrm>
        </p:spPr>
        <p:txBody>
          <a:bodyPr anchor="t"/>
          <a:lstStyle>
            <a:lvl1pPr algn="l">
              <a:defRPr sz="40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971600" y="206084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F0A7F967-7E6A-490E-B170-D2C779AFE000}" type="datetime1">
              <a:rPr lang="zh-TW" altLang="en-US" smtClean="0"/>
              <a:t>2015/10/17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350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11750" y="1414463"/>
            <a:ext cx="39243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0B5661E4-B5D7-48CD-A58D-5D08675B39B2}" type="datetime1">
              <a:rPr lang="zh-TW" altLang="en-US" smtClean="0"/>
              <a:t>2015/10/17</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90264"/>
            <a:ext cx="8229600" cy="1143000"/>
          </a:xfrm>
        </p:spPr>
        <p:txBody>
          <a:bodyPr/>
          <a:lstStyle>
            <a:lvl1pPr>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5211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4" name="內容版面配置區 3"/>
          <p:cNvSpPr>
            <a:spLocks noGrp="1"/>
          </p:cNvSpPr>
          <p:nvPr>
            <p:ph sz="half" idx="2"/>
          </p:nvPr>
        </p:nvSpPr>
        <p:spPr>
          <a:xfrm>
            <a:off x="457200" y="216088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211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6088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AA14EC56-7158-4363-A268-8EF25FFB8220}" type="datetime1">
              <a:rPr lang="zh-TW" altLang="en-US" smtClean="0"/>
              <a:t>2015/10/17</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dirty="0"/>
          </a:p>
        </p:txBody>
      </p:sp>
      <p:sp>
        <p:nvSpPr>
          <p:cNvPr id="3" name="日期版面配置區 2"/>
          <p:cNvSpPr>
            <a:spLocks noGrp="1"/>
          </p:cNvSpPr>
          <p:nvPr>
            <p:ph type="dt" sz="half" idx="10"/>
          </p:nvPr>
        </p:nvSpPr>
        <p:spPr/>
        <p:txBody>
          <a:bodyPr/>
          <a:lstStyle>
            <a:lvl1pPr>
              <a:defRPr/>
            </a:lvl1pPr>
          </a:lstStyle>
          <a:p>
            <a:fld id="{CBF83A82-8858-4BFA-BC15-96CF0087B9BD}" type="datetime1">
              <a:rPr lang="zh-TW" altLang="en-US" smtClean="0"/>
              <a:t>2015/10/17</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34650CE2-3034-4FEF-A7B9-EBCD6D2497B2}" type="datetime1">
              <a:rPr lang="zh-TW" altLang="en-US" smtClean="0"/>
              <a:t>2015/10/17</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B2E5D920-11C2-48C7-B30E-9C3C72FCD52E}" type="datetime1">
              <a:rPr lang="zh-TW" altLang="en-US" smtClean="0"/>
              <a:t>2015/10/17</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矩形 7"/>
          <p:cNvSpPr/>
          <p:nvPr/>
        </p:nvSpPr>
        <p:spPr bwMode="auto">
          <a:xfrm>
            <a:off x="0" y="0"/>
            <a:ext cx="9144000" cy="6858000"/>
          </a:xfrm>
          <a:prstGeom prst="rect">
            <a:avLst/>
          </a:prstGeom>
          <a:solidFill>
            <a:schemeClr val="bg1">
              <a:alpha val="42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000" b="0" i="0" u="sng" strike="noStrike" cap="none" normalizeH="0" baseline="0" smtClean="0">
              <a:ln>
                <a:noFill/>
              </a:ln>
              <a:solidFill>
                <a:schemeClr val="tx1"/>
              </a:solidFill>
              <a:effectLst/>
              <a:latin typeface="Verdana" pitchFamily="34" charset="0"/>
              <a:ea typeface="華康細黑體" pitchFamily="49" charset="-120"/>
            </a:endParaRPr>
          </a:p>
        </p:txBody>
      </p:sp>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22C67F70-208B-4447-87CD-7A3B56DD4EAD}" type="datetime1">
              <a:rPr lang="zh-TW" altLang="en-US" smtClean="0"/>
              <a:t>2015/10/17</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1714" name="Picture 18" descr="公司"/>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541698" name="Rectangle 2"/>
          <p:cNvSpPr>
            <a:spLocks noGrp="1" noChangeArrowheads="1"/>
          </p:cNvSpPr>
          <p:nvPr>
            <p:ph type="title"/>
          </p:nvPr>
        </p:nvSpPr>
        <p:spPr bwMode="auto">
          <a:xfrm>
            <a:off x="574675" y="305023"/>
            <a:ext cx="8001000" cy="747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dirty="0" smtClean="0"/>
              <a:t>按一下以編輯母片標題樣式</a:t>
            </a:r>
          </a:p>
        </p:txBody>
      </p:sp>
      <p:sp>
        <p:nvSpPr>
          <p:cNvPr id="541699" name="Rectangle 3"/>
          <p:cNvSpPr>
            <a:spLocks noGrp="1" noChangeArrowheads="1"/>
          </p:cNvSpPr>
          <p:nvPr>
            <p:ph type="body" idx="1"/>
          </p:nvPr>
        </p:nvSpPr>
        <p:spPr bwMode="auto">
          <a:xfrm>
            <a:off x="1035050" y="1414463"/>
            <a:ext cx="8001000" cy="460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541700" name="AutoShape 4"/>
          <p:cNvSpPr>
            <a:spLocks noChangeArrowheads="1"/>
          </p:cNvSpPr>
          <p:nvPr/>
        </p:nvSpPr>
        <p:spPr bwMode="auto">
          <a:xfrm>
            <a:off x="609600" y="1196975"/>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FFCC99"/>
          </a:solidFill>
          <a:ln w="9525">
            <a:solidFill>
              <a:srgbClr val="FFCC99"/>
            </a:solidFill>
            <a:round/>
            <a:headEnd/>
            <a:tailEnd/>
          </a:ln>
        </p:spPr>
        <p:txBody>
          <a:bodyPr/>
          <a:lstStyle/>
          <a:p>
            <a:endParaRPr kumimoji="0" lang="zh-TW" altLang="zh-TW" sz="2400" u="none">
              <a:latin typeface="Times New Roman" pitchFamily="18" charset="0"/>
              <a:ea typeface="新細明體" pitchFamily="18" charset="-120"/>
            </a:endParaRPr>
          </a:p>
        </p:txBody>
      </p:sp>
      <p:sp>
        <p:nvSpPr>
          <p:cNvPr id="541702" name="Rectangle 6"/>
          <p:cNvSpPr>
            <a:spLocks noGrp="1" noChangeArrowheads="1"/>
          </p:cNvSpPr>
          <p:nvPr>
            <p:ph type="dt" sz="half" idx="2"/>
          </p:nvPr>
        </p:nvSpPr>
        <p:spPr bwMode="auto">
          <a:xfrm>
            <a:off x="1763713" y="6381750"/>
            <a:ext cx="37449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u="none"/>
            </a:lvl1pPr>
          </a:lstStyle>
          <a:p>
            <a:fld id="{277CD144-54BF-4B26-9533-C86504424FDB}" type="datetime1">
              <a:rPr lang="zh-TW" altLang="en-US" smtClean="0"/>
              <a:t>2015/10/17</a:t>
            </a:fld>
            <a:endParaRPr lang="zh-TW" altLang="en-US"/>
          </a:p>
        </p:txBody>
      </p:sp>
      <p:sp>
        <p:nvSpPr>
          <p:cNvPr id="541703" name="Rectangle 7"/>
          <p:cNvSpPr>
            <a:spLocks noGrp="1" noChangeArrowheads="1"/>
          </p:cNvSpPr>
          <p:nvPr>
            <p:ph type="ftr" sz="quarter" idx="3"/>
          </p:nvPr>
        </p:nvSpPr>
        <p:spPr bwMode="auto">
          <a:xfrm>
            <a:off x="312420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u="none">
                <a:latin typeface="細明體" pitchFamily="49" charset="-120"/>
              </a:defRPr>
            </a:lvl1pPr>
          </a:lstStyle>
          <a:p>
            <a:endParaRPr lang="zh-TW" altLang="en-US" dirty="0"/>
          </a:p>
        </p:txBody>
      </p:sp>
      <p:sp>
        <p:nvSpPr>
          <p:cNvPr id="541712" name="Text Box 16"/>
          <p:cNvSpPr txBox="1">
            <a:spLocks noChangeArrowheads="1"/>
          </p:cNvSpPr>
          <p:nvPr/>
        </p:nvSpPr>
        <p:spPr bwMode="auto">
          <a:xfrm>
            <a:off x="1403350" y="981075"/>
            <a:ext cx="5184775" cy="304800"/>
          </a:xfrm>
          <a:prstGeom prst="rect">
            <a:avLst/>
          </a:prstGeom>
          <a:noFill/>
          <a:ln w="9525">
            <a:noFill/>
            <a:miter lim="800000"/>
            <a:headEnd/>
            <a:tailEnd/>
          </a:ln>
          <a:effectLst/>
        </p:spPr>
        <p:txBody>
          <a:bodyPr>
            <a:spAutoFit/>
          </a:bodyPr>
          <a:lstStyle/>
          <a:p>
            <a:r>
              <a:rPr kumimoji="0" lang="en-US" altLang="zh-TW" sz="1400" u="none"/>
              <a:t>All services from your imperative.</a:t>
            </a:r>
            <a:endParaRPr lang="en-US" altLang="zh-TW" sz="1400" b="1"/>
          </a:p>
        </p:txBody>
      </p:sp>
      <p:sp>
        <p:nvSpPr>
          <p:cNvPr id="14" name="Rectangle 8"/>
          <p:cNvSpPr txBox="1">
            <a:spLocks noChangeArrowheads="1"/>
          </p:cNvSpPr>
          <p:nvPr/>
        </p:nvSpPr>
        <p:spPr bwMode="auto">
          <a:xfrm>
            <a:off x="0" y="6572272"/>
            <a:ext cx="785786" cy="2857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u="none"/>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EDADD3C-1F1C-4435-A6A1-DBBDE6E9F13E}" type="slidenum">
              <a:rPr kumimoji="0" lang="en-US" altLang="zh-TW" sz="1050" b="0" i="0" u="none" strike="noStrike" kern="1200" cap="none" spc="0" normalizeH="0" baseline="0" noProof="0" smtClean="0">
                <a:ln>
                  <a:noFill/>
                </a:ln>
                <a:solidFill>
                  <a:schemeClr val="bg1">
                    <a:lumMod val="50000"/>
                  </a:schemeClr>
                </a:solidFill>
                <a:effectLst/>
                <a:uLnTx/>
                <a:uFillTx/>
                <a:latin typeface="Verdana" pitchFamily="34" charset="0"/>
                <a:ea typeface="華康細黑體" pitchFamily="49"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TW" sz="1050" b="0" i="0" u="none" strike="noStrike" kern="1200" cap="none" spc="0" normalizeH="0" baseline="0" noProof="0" dirty="0">
              <a:ln>
                <a:noFill/>
              </a:ln>
              <a:solidFill>
                <a:schemeClr val="bg1">
                  <a:lumMod val="50000"/>
                </a:schemeClr>
              </a:solidFill>
              <a:effectLst/>
              <a:uLnTx/>
              <a:uFillTx/>
              <a:latin typeface="Verdana" pitchFamily="34" charset="0"/>
              <a:ea typeface="華康細黑體" pitchFamily="49" charset="-120"/>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800" baseline="0">
          <a:solidFill>
            <a:schemeClr val="hlink"/>
          </a:solidFill>
          <a:latin typeface="微軟正黑體" pitchFamily="34" charset="-120"/>
          <a:ea typeface="微軟正黑體" pitchFamily="34" charset="-120"/>
          <a:cs typeface="+mj-cs"/>
        </a:defRPr>
      </a:lvl1pPr>
      <a:lvl2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2pPr>
      <a:lvl3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3pPr>
      <a:lvl4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4pPr>
      <a:lvl5pPr algn="l" rtl="0" eaLnBrk="1" fontAlgn="base" hangingPunct="1">
        <a:spcBef>
          <a:spcPct val="0"/>
        </a:spcBef>
        <a:spcAft>
          <a:spcPct val="0"/>
        </a:spcAft>
        <a:defRPr kumimoji="1" sz="3800">
          <a:solidFill>
            <a:schemeClr val="hlink"/>
          </a:solidFill>
          <a:latin typeface="Verdana" pitchFamily="34" charset="0"/>
          <a:ea typeface="標楷體" pitchFamily="65" charset="-120"/>
        </a:defRPr>
      </a:lvl5pPr>
      <a:lvl6pPr marL="4572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6pPr>
      <a:lvl7pPr marL="9144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7pPr>
      <a:lvl8pPr marL="13716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8pPr>
      <a:lvl9pPr marL="1828800" algn="l" rtl="0" eaLnBrk="1" fontAlgn="base" hangingPunct="1">
        <a:spcBef>
          <a:spcPct val="0"/>
        </a:spcBef>
        <a:spcAft>
          <a:spcPct val="0"/>
        </a:spcAft>
        <a:defRPr kumimoji="1" sz="3800">
          <a:solidFill>
            <a:schemeClr val="hlink"/>
          </a:solidFill>
          <a:latin typeface="Verdana" pitchFamily="34" charset="0"/>
          <a:ea typeface="標楷體" pitchFamily="65" charset="-120"/>
        </a:defRPr>
      </a:lvl9pPr>
    </p:titleStyle>
    <p:bodyStyle>
      <a:lvl1pPr marL="469900" indent="-469900" algn="l" rtl="0" eaLnBrk="1" fontAlgn="base" hangingPunct="1">
        <a:spcBef>
          <a:spcPct val="20000"/>
        </a:spcBef>
        <a:spcAft>
          <a:spcPct val="0"/>
        </a:spcAft>
        <a:buClr>
          <a:schemeClr val="hlink"/>
        </a:buClr>
        <a:buFont typeface="Wingdings" pitchFamily="2" charset="2"/>
        <a:buChar char="o"/>
        <a:defRPr kumimoji="1" sz="32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sdn.microsoft.com/zh-tw/library/system.threading.thread.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sdn.microsoft.com/zh-tw/library/system.iasyncresult(v=vs.110).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system.threading.tasks.task.run.aspx" TargetMode="External"/><Relationship Id="rId2" Type="http://schemas.openxmlformats.org/officeDocument/2006/relationships/hyperlink" Target="http://msdn.microsoft.com/en-us/library/system.threading.tasks.taskfactory.startnew.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threading.tasks.taskfactory.continuewhenany.aspx" TargetMode="External"/><Relationship Id="rId5" Type="http://schemas.openxmlformats.org/officeDocument/2006/relationships/hyperlink" Target="http://msdn.microsoft.com/en-us/library/system.threading.tasks.taskfactory.continuewhenall.aspx" TargetMode="External"/><Relationship Id="rId4" Type="http://schemas.openxmlformats.org/officeDocument/2006/relationships/hyperlink" Target="http://msdn.microsoft.com/en-us/library/system.threading.tasks.task.continuewith.aspx"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msdn.microsoft.com/en-us/library/dd449174.asp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mylabtw.blogspot.tw/2015/10/async-await-c-2.html" TargetMode="External"/><Relationship Id="rId2" Type="http://schemas.openxmlformats.org/officeDocument/2006/relationships/hyperlink" Target="http://www.filipekberg.se/2013/01/16/what-does-async-await-generate/" TargetMode="External"/><Relationship Id="rId1" Type="http://schemas.openxmlformats.org/officeDocument/2006/relationships/slideLayout" Target="../slideLayouts/slideLayout2.xml"/><Relationship Id="rId4" Type="http://schemas.openxmlformats.org/officeDocument/2006/relationships/hyperlink" Target="http://mylabtw.blogspot.tw/2015/10/async-await-c-1.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msdn.microsoft.com/en-us/library/system.threading.tasks.aspx" TargetMode="External"/><Relationship Id="rId2" Type="http://schemas.openxmlformats.org/officeDocument/2006/relationships/hyperlink" Target="http://msdn.microsoft.com/en-us/library/system.threading.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hyperlink" Target="https://msdn.microsoft.com/en-us/library/dd381779(v=vs.110).aspx" TargetMode="External"/><Relationship Id="rId3" Type="http://schemas.openxmlformats.org/officeDocument/2006/relationships/hyperlink" Target="https://msdn.microsoft.com/en-us/library/dd287147(v=vs.110).aspx" TargetMode="External"/><Relationship Id="rId7" Type="http://schemas.openxmlformats.org/officeDocument/2006/relationships/hyperlink" Target="https://msdn.microsoft.com/en-us/library/dd267331(v=vs.110).aspx" TargetMode="External"/><Relationship Id="rId2" Type="http://schemas.openxmlformats.org/officeDocument/2006/relationships/hyperlink" Target="https://msdn.microsoft.com/en-us/library/dd267312(v=vs.110).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dd267265(v=vs.110).aspx" TargetMode="External"/><Relationship Id="rId5" Type="http://schemas.openxmlformats.org/officeDocument/2006/relationships/hyperlink" Target="https://msdn.microsoft.com/en-us/library/dd287191(v=vs.110).aspx" TargetMode="External"/><Relationship Id="rId4" Type="http://schemas.openxmlformats.org/officeDocument/2006/relationships/hyperlink" Target="https://msdn.microsoft.com/en-us/library/dd997371(v=vs.110).aspx"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mputation"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zh.wikipedia.org/wiki/%E5%B9%B6%E5%8F%91%E8%AE%A1%E7%AE%97" TargetMode="External"/><Relationship Id="rId4" Type="http://schemas.openxmlformats.org/officeDocument/2006/relationships/hyperlink" Target="https://en.wikipedia.org/wiki/Concurrency_(computer_sci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C#</a:t>
            </a:r>
            <a:br>
              <a:rPr lang="en-US" altLang="zh-TW" dirty="0" smtClean="0"/>
            </a:br>
            <a:r>
              <a:rPr lang="zh-TW" altLang="en-US" dirty="0" smtClean="0"/>
              <a:t>多</a:t>
            </a:r>
            <a:r>
              <a:rPr lang="zh-TW" altLang="en-US" dirty="0"/>
              <a:t>執行緒處理和非同步處理</a:t>
            </a:r>
          </a:p>
        </p:txBody>
      </p:sp>
      <p:sp>
        <p:nvSpPr>
          <p:cNvPr id="7" name="Subtitle 2"/>
          <p:cNvSpPr txBox="1">
            <a:spLocks/>
          </p:cNvSpPr>
          <p:nvPr/>
        </p:nvSpPr>
        <p:spPr bwMode="auto">
          <a:xfrm>
            <a:off x="4537030" y="3813250"/>
            <a:ext cx="4142973" cy="1500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hlink"/>
              </a:buClr>
              <a:buFont typeface="Wingdings" pitchFamily="2" charset="2"/>
              <a:buNone/>
              <a:defRPr kumimoji="1" sz="3100" baseline="0">
                <a:solidFill>
                  <a:schemeClr val="accent2"/>
                </a:solidFill>
                <a:latin typeface="微軟正黑體" pitchFamily="34" charset="-120"/>
                <a:ea typeface="微軟正黑體" pitchFamily="34" charset="-120"/>
                <a:cs typeface="+mn-cs"/>
              </a:defRPr>
            </a:lvl1pPr>
            <a:lvl2pPr marL="908050" indent="-436563" algn="l" rtl="0" eaLnBrk="1" fontAlgn="base" hangingPunct="1">
              <a:spcBef>
                <a:spcPct val="20000"/>
              </a:spcBef>
              <a:spcAft>
                <a:spcPct val="0"/>
              </a:spcAft>
              <a:buClr>
                <a:schemeClr val="hlink"/>
              </a:buClr>
              <a:buFont typeface="Wingdings" pitchFamily="2" charset="2"/>
              <a:buChar char="n"/>
              <a:defRPr kumimoji="1" sz="2800" baseline="0">
                <a:solidFill>
                  <a:schemeClr val="folHlink"/>
                </a:solidFill>
                <a:latin typeface="微軟正黑體" pitchFamily="34" charset="-120"/>
                <a:ea typeface="微軟正黑體" pitchFamily="34" charset="-120"/>
              </a:defRPr>
            </a:lvl2pPr>
            <a:lvl3pPr marL="1304925" indent="-395288" algn="l" rtl="0" eaLnBrk="1" fontAlgn="base" hangingPunct="1">
              <a:spcBef>
                <a:spcPct val="20000"/>
              </a:spcBef>
              <a:spcAft>
                <a:spcPct val="0"/>
              </a:spcAft>
              <a:buClr>
                <a:schemeClr val="hlink"/>
              </a:buClr>
              <a:buFont typeface="Wingdings" pitchFamily="2" charset="2"/>
              <a:buChar char="o"/>
              <a:defRPr kumimoji="1" sz="2400" baseline="0">
                <a:solidFill>
                  <a:schemeClr val="tx1"/>
                </a:solidFill>
                <a:latin typeface="微軟正黑體" pitchFamily="34" charset="-120"/>
                <a:ea typeface="微軟正黑體" pitchFamily="34" charset="-120"/>
              </a:defRPr>
            </a:lvl3pPr>
            <a:lvl4pPr marL="1693863" indent="-387350" algn="l" rtl="0" eaLnBrk="1" fontAlgn="base" hangingPunct="1">
              <a:spcBef>
                <a:spcPct val="20000"/>
              </a:spcBef>
              <a:spcAft>
                <a:spcPct val="0"/>
              </a:spcAft>
              <a:buClr>
                <a:schemeClr val="hlink"/>
              </a:buClr>
              <a:buFont typeface="Wingdings" pitchFamily="2" charset="2"/>
              <a:buChar char="n"/>
              <a:defRPr kumimoji="1" sz="2000" baseline="0">
                <a:solidFill>
                  <a:schemeClr val="tx1"/>
                </a:solidFill>
                <a:latin typeface="微軟正黑體" pitchFamily="34" charset="-120"/>
                <a:ea typeface="微軟正黑體" pitchFamily="34" charset="-120"/>
              </a:defRPr>
            </a:lvl4pPr>
            <a:lvl5pPr marL="2093913" indent="-398463" algn="l" rtl="0" eaLnBrk="1" fontAlgn="base" hangingPunct="1">
              <a:spcBef>
                <a:spcPct val="25000"/>
              </a:spcBef>
              <a:spcAft>
                <a:spcPct val="0"/>
              </a:spcAft>
              <a:buClr>
                <a:schemeClr val="hlink"/>
              </a:buClr>
              <a:buFont typeface="Wingdings" pitchFamily="2" charset="2"/>
              <a:buChar char="§"/>
              <a:defRPr kumimoji="1" baseline="0">
                <a:solidFill>
                  <a:schemeClr val="tx1"/>
                </a:solidFill>
                <a:latin typeface="微軟正黑體" pitchFamily="34" charset="-120"/>
                <a:ea typeface="微軟正黑體" pitchFamily="34" charset="-120"/>
              </a:defRPr>
            </a:lvl5pPr>
            <a:lvl6pPr marL="25511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6pPr>
            <a:lvl7pPr marL="30083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7pPr>
            <a:lvl8pPr marL="34655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8pPr>
            <a:lvl9pPr marL="3922713" indent="-398463" algn="l" rtl="0" eaLnBrk="1" fontAlgn="base" hangingPunct="1">
              <a:spcBef>
                <a:spcPct val="25000"/>
              </a:spcBef>
              <a:spcAft>
                <a:spcPct val="0"/>
              </a:spcAft>
              <a:buClr>
                <a:schemeClr val="hlink"/>
              </a:buClr>
              <a:buFont typeface="Wingdings" pitchFamily="2" charset="2"/>
              <a:buChar char="§"/>
              <a:defRPr kumimoji="1">
                <a:solidFill>
                  <a:schemeClr val="tx1"/>
                </a:solidFill>
                <a:latin typeface="+mn-lt"/>
                <a:ea typeface="+mn-ea"/>
              </a:defRPr>
            </a:lvl9pPr>
          </a:lstStyle>
          <a:p>
            <a:r>
              <a:rPr lang="zh-TW" altLang="en-US" sz="2800" dirty="0"/>
              <a:t>李進興</a:t>
            </a:r>
            <a:r>
              <a:rPr lang="zh-TW" altLang="en-US" sz="2800" dirty="0" smtClean="0"/>
              <a:t> </a:t>
            </a:r>
            <a:r>
              <a:rPr lang="en-US" altLang="zh-TW" sz="2800" dirty="0" smtClean="0"/>
              <a:t>( Vulcan Lee )</a:t>
            </a:r>
          </a:p>
          <a:p>
            <a:r>
              <a:rPr lang="zh-TW" altLang="en-US" sz="2800" dirty="0" smtClean="0"/>
              <a:t>多奇數位創意有限公司</a:t>
            </a:r>
            <a:endParaRPr lang="en-US" altLang="zh-TW" sz="2800" dirty="0" smtClean="0"/>
          </a:p>
        </p:txBody>
      </p:sp>
    </p:spTree>
    <p:extLst>
      <p:ext uri="{BB962C8B-B14F-4D97-AF65-F5344CB8AC3E}">
        <p14:creationId xmlns:p14="http://schemas.microsoft.com/office/powerpoint/2010/main" val="3534797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Synchronization</a:t>
            </a:r>
            <a:endParaRPr lang="zh-TW" altLang="en-US" dirty="0"/>
          </a:p>
        </p:txBody>
      </p:sp>
      <p:sp>
        <p:nvSpPr>
          <p:cNvPr id="3" name="內容版面配置區 2"/>
          <p:cNvSpPr>
            <a:spLocks noGrp="1"/>
          </p:cNvSpPr>
          <p:nvPr>
            <p:ph idx="1"/>
          </p:nvPr>
        </p:nvSpPr>
        <p:spPr/>
        <p:txBody>
          <a:bodyPr/>
          <a:lstStyle/>
          <a:p>
            <a:r>
              <a:rPr lang="en-US" altLang="zh-TW" dirty="0"/>
              <a:t>ensuring that two threads don’t execute a specific portion of your program at the same </a:t>
            </a:r>
            <a:r>
              <a:rPr lang="en-US" altLang="zh-TW" dirty="0" smtClean="0"/>
              <a:t>time</a:t>
            </a:r>
          </a:p>
          <a:p>
            <a:r>
              <a:rPr lang="zh-TW" altLang="en-US" dirty="0" smtClean="0"/>
              <a:t>不同執行緒若都有執行到 </a:t>
            </a:r>
            <a:r>
              <a:rPr lang="en-US" altLang="zh-TW" dirty="0" err="1" smtClean="0"/>
              <a:t>Console.Write</a:t>
            </a:r>
            <a:r>
              <a:rPr lang="zh-TW" altLang="en-US" dirty="0" smtClean="0"/>
              <a:t>，則，當</a:t>
            </a:r>
            <a:r>
              <a:rPr lang="en-US" altLang="zh-TW" dirty="0" smtClean="0"/>
              <a:t>Console</a:t>
            </a:r>
            <a:r>
              <a:rPr lang="zh-TW" altLang="en-US" dirty="0" smtClean="0"/>
              <a:t>正在輸出的時候，其他執行緒必須等候。</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10</a:t>
            </a:fld>
            <a:endParaRPr lang="zh-TW" altLang="en-US"/>
          </a:p>
        </p:txBody>
      </p:sp>
    </p:spTree>
    <p:extLst>
      <p:ext uri="{BB962C8B-B14F-4D97-AF65-F5344CB8AC3E}">
        <p14:creationId xmlns:p14="http://schemas.microsoft.com/office/powerpoint/2010/main" val="3381460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3" name="內容版面配置區 2"/>
          <p:cNvSpPr>
            <a:spLocks noGrp="1"/>
          </p:cNvSpPr>
          <p:nvPr>
            <p:ph idx="1"/>
          </p:nvPr>
        </p:nvSpPr>
        <p:spPr/>
        <p:txBody>
          <a:bodyPr/>
          <a:lstStyle/>
          <a:p>
            <a:r>
              <a:rPr lang="en-US" altLang="zh-TW" b="1" cap="all" dirty="0" smtClean="0"/>
              <a:t>THREAD.JOIN</a:t>
            </a:r>
          </a:p>
          <a:p>
            <a:r>
              <a:rPr lang="en-US" altLang="zh-TW" b="1" cap="all" dirty="0" smtClean="0"/>
              <a:t>TASK.CONTINUEWITH</a:t>
            </a:r>
            <a:endParaRPr lang="en-US" altLang="zh-TW" b="1" cap="all" dirty="0"/>
          </a:p>
          <a:p>
            <a:r>
              <a:rPr lang="en-US" altLang="zh-TW" b="1" cap="all" dirty="0" smtClean="0"/>
              <a:t>LOCK</a:t>
            </a:r>
            <a:endParaRPr lang="en-US" altLang="zh-TW" b="1" cap="all" dirty="0"/>
          </a:p>
          <a:p>
            <a:r>
              <a:rPr lang="en-US" altLang="zh-TW" b="1" cap="all" dirty="0" smtClean="0"/>
              <a:t>MONITOR.ENTER </a:t>
            </a:r>
            <a:r>
              <a:rPr lang="en-US" altLang="zh-TW" b="1" cap="all" dirty="0"/>
              <a:t>– MONITOR.EXIT</a:t>
            </a:r>
          </a:p>
          <a:p>
            <a:endParaRPr lang="en-US" altLang="zh-TW" b="1" cap="all" dirty="0"/>
          </a:p>
          <a:p>
            <a:endParaRPr lang="en-US" altLang="zh-TW" b="1" cap="all" dirty="0" smtClean="0"/>
          </a:p>
          <a:p>
            <a:endParaRPr lang="en-US" altLang="zh-TW" b="1" cap="all" dirty="0"/>
          </a:p>
          <a:p>
            <a:endParaRPr lang="en-US" altLang="zh-TW" b="1" cap="all" dirty="0" smtClean="0"/>
          </a:p>
          <a:p>
            <a:endParaRPr lang="en-US" altLang="zh-TW" b="1" cap="all"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11</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spTree>
    <p:extLst>
      <p:ext uri="{BB962C8B-B14F-4D97-AF65-F5344CB8AC3E}">
        <p14:creationId xmlns:p14="http://schemas.microsoft.com/office/powerpoint/2010/main" val="3249668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Synchronization</a:t>
            </a:r>
            <a:r>
              <a:rPr lang="zh-TW" altLang="en-US" dirty="0" smtClean="0"/>
              <a:t>解決方案</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12</a:t>
            </a:fld>
            <a:endParaRPr lang="zh-TW" altLang="en-US"/>
          </a:p>
        </p:txBody>
      </p:sp>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http://prasadhonrao.com/how-to-avoid-race-condition-in-csharp/</a:t>
            </a:r>
            <a:endParaRPr lang="en-US" altLang="zh-TW" dirty="0" smtClean="0">
              <a:solidFill>
                <a:schemeClr val="bg1"/>
              </a:solidFill>
            </a:endParaRPr>
          </a:p>
        </p:txBody>
      </p:sp>
      <p:pic>
        <p:nvPicPr>
          <p:cNvPr id="6" name="內容版面配置區 5"/>
          <p:cNvPicPr>
            <a:picLocks noGrp="1" noChangeAspect="1"/>
          </p:cNvPicPr>
          <p:nvPr>
            <p:ph idx="1"/>
          </p:nvPr>
        </p:nvPicPr>
        <p:blipFill>
          <a:blip r:embed="rId2"/>
          <a:stretch>
            <a:fillRect/>
          </a:stretch>
        </p:blipFill>
        <p:spPr>
          <a:xfrm>
            <a:off x="157335" y="1541992"/>
            <a:ext cx="8657454" cy="4394814"/>
          </a:xfrm>
          <a:prstGeom prst="rect">
            <a:avLst/>
          </a:prstGeom>
        </p:spPr>
      </p:pic>
    </p:spTree>
    <p:extLst>
      <p:ext uri="{BB962C8B-B14F-4D97-AF65-F5344CB8AC3E}">
        <p14:creationId xmlns:p14="http://schemas.microsoft.com/office/powerpoint/2010/main" val="254958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SynchronizationContext</a:t>
            </a:r>
            <a:r>
              <a:rPr lang="en-US" altLang="zh-TW" dirty="0"/>
              <a:t> </a:t>
            </a:r>
            <a:endParaRPr lang="zh-TW" altLang="en-US" dirty="0"/>
          </a:p>
        </p:txBody>
      </p:sp>
      <p:sp>
        <p:nvSpPr>
          <p:cNvPr id="3" name="內容版面配置區 2"/>
          <p:cNvSpPr>
            <a:spLocks noGrp="1"/>
          </p:cNvSpPr>
          <p:nvPr>
            <p:ph idx="1"/>
          </p:nvPr>
        </p:nvSpPr>
        <p:spPr/>
        <p:txBody>
          <a:bodyPr/>
          <a:lstStyle/>
          <a:p>
            <a:r>
              <a:rPr lang="en-US" altLang="zh-TW" sz="2800" dirty="0"/>
              <a:t>allows a thread to communicate with another thread. Suppose you have two </a:t>
            </a:r>
            <a:r>
              <a:rPr lang="en-US" altLang="zh-TW" sz="2800" dirty="0" smtClean="0"/>
              <a:t>threads</a:t>
            </a:r>
          </a:p>
          <a:p>
            <a:r>
              <a:rPr lang="en-US" altLang="zh-TW" sz="2800" dirty="0"/>
              <a:t>Using </a:t>
            </a:r>
            <a:r>
              <a:rPr lang="en-US" altLang="zh-TW" sz="2800" dirty="0" err="1"/>
              <a:t>SynchronizationContext</a:t>
            </a:r>
            <a:r>
              <a:rPr lang="en-US" altLang="zh-TW" sz="2800" dirty="0"/>
              <a:t> to Marshal Code from One Thread to </a:t>
            </a:r>
            <a:r>
              <a:rPr lang="en-US" altLang="zh-TW" sz="2800" dirty="0" smtClean="0"/>
              <a:t>Another</a:t>
            </a:r>
          </a:p>
          <a:p>
            <a:r>
              <a:rPr lang="en-US" altLang="zh-TW" sz="2800" dirty="0" smtClean="0"/>
              <a:t>WPF</a:t>
            </a:r>
          </a:p>
          <a:p>
            <a:pPr lvl="1"/>
            <a:r>
              <a:rPr lang="en-US" altLang="zh-TW" sz="2400" dirty="0" smtClean="0"/>
              <a:t>UI Thread</a:t>
            </a:r>
            <a:endParaRPr lang="en-US" altLang="zh-TW" sz="2400" dirty="0"/>
          </a:p>
          <a:p>
            <a:r>
              <a:rPr lang="en-US" altLang="zh-TW" dirty="0" smtClean="0"/>
              <a:t>ASP.NET</a:t>
            </a:r>
          </a:p>
          <a:p>
            <a:pPr lvl="1"/>
            <a:r>
              <a:rPr lang="en-US" altLang="zh-TW" dirty="0" err="1"/>
              <a:t>HttpContext.Current</a:t>
            </a:r>
            <a:endParaRPr lang="en-US" altLang="zh-TW" dirty="0" smtClean="0"/>
          </a:p>
          <a:p>
            <a:pPr lvl="1"/>
            <a:r>
              <a:rPr lang="en-US" altLang="zh-TW" dirty="0" err="1" smtClean="0"/>
              <a:t>appSettings</a:t>
            </a:r>
            <a:r>
              <a:rPr lang="en-US" altLang="zh-TW" dirty="0" smtClean="0"/>
              <a:t>&gt;</a:t>
            </a:r>
            <a:r>
              <a:rPr lang="en-US" altLang="zh-TW" dirty="0" err="1" smtClean="0"/>
              <a:t>aspnet:UseTaskFriendlySynchronizationContext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13</a:t>
            </a:fld>
            <a:endParaRPr lang="zh-TW" altLang="en-US"/>
          </a:p>
        </p:txBody>
      </p:sp>
    </p:spTree>
    <p:extLst>
      <p:ext uri="{BB962C8B-B14F-4D97-AF65-F5344CB8AC3E}">
        <p14:creationId xmlns:p14="http://schemas.microsoft.com/office/powerpoint/2010/main" val="1356547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Thread </a:t>
            </a:r>
            <a:r>
              <a:rPr lang="en-US" altLang="zh-TW" dirty="0" smtClean="0"/>
              <a:t>safe</a:t>
            </a:r>
            <a:endParaRPr lang="zh-TW" altLang="en-US" dirty="0"/>
          </a:p>
        </p:txBody>
      </p:sp>
      <p:sp>
        <p:nvSpPr>
          <p:cNvPr id="3" name="內容版面配置區 2"/>
          <p:cNvSpPr>
            <a:spLocks noGrp="1"/>
          </p:cNvSpPr>
          <p:nvPr>
            <p:ph idx="1"/>
          </p:nvPr>
        </p:nvSpPr>
        <p:spPr/>
        <p:txBody>
          <a:bodyPr/>
          <a:lstStyle/>
          <a:p>
            <a:r>
              <a:rPr lang="en-US" altLang="zh-TW" sz="2800" dirty="0"/>
              <a:t>if it only manipulates shared data structures in a manner that guarantees safe execution by multiple threads at the same </a:t>
            </a:r>
            <a:r>
              <a:rPr lang="en-US" altLang="zh-TW" sz="2800" dirty="0" smtClean="0"/>
              <a:t>time.</a:t>
            </a:r>
          </a:p>
          <a:p>
            <a:r>
              <a:rPr lang="en-US" altLang="zh-TW" sz="2800" dirty="0" smtClean="0"/>
              <a:t>Implementation </a:t>
            </a:r>
            <a:r>
              <a:rPr lang="en-US" altLang="zh-TW" sz="2800" dirty="0"/>
              <a:t>is guaranteed to be free of race conditions when accessed by multiple threads simultaneously.</a:t>
            </a:r>
            <a:endParaRPr lang="en-US" altLang="zh-TW" sz="2800" dirty="0" smtClean="0"/>
          </a:p>
          <a:p>
            <a:r>
              <a:rPr lang="en-US" altLang="zh-TW" sz="2800" dirty="0"/>
              <a:t>prevent or limit the risk of different forms of deadlocks</a:t>
            </a:r>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14</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https://en.wikipedia.org/wiki/Thread_safety</a:t>
            </a:r>
            <a:endParaRPr lang="en-US" altLang="zh-TW" dirty="0" smtClean="0">
              <a:solidFill>
                <a:schemeClr val="bg1"/>
              </a:solidFill>
            </a:endParaRPr>
          </a:p>
        </p:txBody>
      </p:sp>
    </p:spTree>
    <p:extLst>
      <p:ext uri="{BB962C8B-B14F-4D97-AF65-F5344CB8AC3E}">
        <p14:creationId xmlns:p14="http://schemas.microsoft.com/office/powerpoint/2010/main" val="2799865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HttpContext</a:t>
            </a:r>
            <a:r>
              <a:rPr lang="en-US" altLang="zh-TW" dirty="0"/>
              <a:t> </a:t>
            </a:r>
            <a:r>
              <a:rPr lang="en-US" altLang="zh-TW" dirty="0" smtClean="0"/>
              <a:t>vs Thread </a:t>
            </a:r>
            <a:r>
              <a:rPr lang="en-US" altLang="zh-TW" dirty="0"/>
              <a:t>safe</a:t>
            </a:r>
            <a:endParaRPr lang="zh-TW" altLang="en-US" dirty="0"/>
          </a:p>
        </p:txBody>
      </p:sp>
      <p:sp>
        <p:nvSpPr>
          <p:cNvPr id="3" name="內容版面配置區 2"/>
          <p:cNvSpPr>
            <a:spLocks noGrp="1"/>
          </p:cNvSpPr>
          <p:nvPr>
            <p:ph idx="1"/>
          </p:nvPr>
        </p:nvSpPr>
        <p:spPr/>
        <p:txBody>
          <a:bodyPr/>
          <a:lstStyle/>
          <a:p>
            <a:r>
              <a:rPr lang="en-US" altLang="zh-TW" dirty="0"/>
              <a:t>https://msdn.microsoft.com/zh-tw/library/System.Web.HttpContext(v=vs.110).</a:t>
            </a:r>
            <a:r>
              <a:rPr lang="en-US" altLang="zh-TW" dirty="0" smtClean="0"/>
              <a:t>aspx</a:t>
            </a:r>
          </a:p>
          <a:p>
            <a:r>
              <a:rPr lang="zh-TW" altLang="en-US" dirty="0"/>
              <a:t>執行緒安全</a:t>
            </a:r>
          </a:p>
          <a:p>
            <a:pPr lvl="1"/>
            <a:r>
              <a:rPr lang="zh-TW" altLang="en-US" dirty="0"/>
              <a:t>這個類型的任何 </a:t>
            </a:r>
            <a:r>
              <a:rPr lang="en-US" altLang="zh-TW" dirty="0"/>
              <a:t>Public </a:t>
            </a:r>
            <a:r>
              <a:rPr lang="en-US" altLang="zh-TW"/>
              <a:t>static </a:t>
            </a:r>
            <a:r>
              <a:rPr lang="zh-TW" altLang="en-US" smtClean="0"/>
              <a:t>成員</a:t>
            </a:r>
            <a:r>
              <a:rPr lang="zh-TW" altLang="en-US" dirty="0"/>
              <a:t>都是安全執行緒。不保證任何執行個體成員是安全執行緒。</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15</a:t>
            </a:fld>
            <a:endParaRPr lang="zh-TW" altLang="en-US"/>
          </a:p>
        </p:txBody>
      </p:sp>
    </p:spTree>
    <p:extLst>
      <p:ext uri="{BB962C8B-B14F-4D97-AF65-F5344CB8AC3E}">
        <p14:creationId xmlns:p14="http://schemas.microsoft.com/office/powerpoint/2010/main" val="2246626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死結和競爭</a:t>
            </a:r>
          </a:p>
        </p:txBody>
      </p:sp>
      <p:sp>
        <p:nvSpPr>
          <p:cNvPr id="3" name="內容版面配置區 2"/>
          <p:cNvSpPr>
            <a:spLocks noGrp="1"/>
          </p:cNvSpPr>
          <p:nvPr>
            <p:ph idx="1"/>
          </p:nvPr>
        </p:nvSpPr>
        <p:spPr/>
        <p:txBody>
          <a:bodyPr/>
          <a:lstStyle/>
          <a:p>
            <a:r>
              <a:rPr lang="zh-TW" altLang="en-US" dirty="0" smtClean="0"/>
              <a:t>死結</a:t>
            </a:r>
            <a:endParaRPr lang="en-US" altLang="zh-TW" dirty="0" smtClean="0"/>
          </a:p>
          <a:p>
            <a:pPr lvl="1"/>
            <a:r>
              <a:rPr lang="zh-TW" altLang="en-US" dirty="0"/>
              <a:t>當兩個執行緒都嘗試鎖定另一個執行緒已經鎖定的資源時，就會發生死結。  兩個執行緒都不能繼續進行。 </a:t>
            </a:r>
            <a:endParaRPr lang="en-US" altLang="zh-TW" dirty="0"/>
          </a:p>
          <a:p>
            <a:r>
              <a:rPr lang="zh-TW" altLang="en-US" dirty="0" smtClean="0"/>
              <a:t>競爭</a:t>
            </a:r>
            <a:endParaRPr lang="en-US" altLang="zh-TW" dirty="0" smtClean="0"/>
          </a:p>
          <a:p>
            <a:pPr lvl="1"/>
            <a:r>
              <a:rPr lang="zh-TW" altLang="en-US" dirty="0"/>
              <a:t>競爭情形是一種錯誤，這種錯誤是指根據兩個或多個執行緒之中，哪一個先到達程式碼的特定區塊而決定程式的結果。  執行程式多次會產生不同的結果，並且無法預測任何指定的執行結果。</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16</a:t>
            </a:fld>
            <a:endParaRPr lang="zh-TW" altLang="en-US"/>
          </a:p>
        </p:txBody>
      </p:sp>
      <p:sp>
        <p:nvSpPr>
          <p:cNvPr id="8" name="矩形 7"/>
          <p:cNvSpPr/>
          <p:nvPr/>
        </p:nvSpPr>
        <p:spPr>
          <a:xfrm>
            <a:off x="251520" y="6384409"/>
            <a:ext cx="8064896" cy="369332"/>
          </a:xfrm>
          <a:prstGeom prst="rect">
            <a:avLst/>
          </a:prstGeom>
          <a:solidFill>
            <a:schemeClr val="accent2">
              <a:lumMod val="60000"/>
              <a:lumOff val="40000"/>
            </a:schemeClr>
          </a:solidFill>
        </p:spPr>
        <p:txBody>
          <a:bodyPr wrap="square">
            <a:spAutoFit/>
          </a:bodyPr>
          <a:lstStyle/>
          <a:p>
            <a:r>
              <a:rPr lang="en-US" altLang="zh-TW" dirty="0">
                <a:solidFill>
                  <a:schemeClr val="bg1"/>
                </a:solidFill>
                <a:latin typeface="Microsoft JhengHei UI" panose="020B0604030504040204" pitchFamily="34" charset="-120"/>
                <a:ea typeface="Microsoft JhengHei UI" panose="020B0604030504040204" pitchFamily="34" charset="-120"/>
              </a:rPr>
              <a:t>https://msdn.microsoft.com/zh-tw/library/hyz69czz(v=vs.110).aspx</a:t>
            </a:r>
            <a:endParaRPr lang="zh-TW" altLang="en-US" dirty="0">
              <a:solidFill>
                <a:schemeClr val="bg1"/>
              </a:solidFill>
            </a:endParaRPr>
          </a:p>
        </p:txBody>
      </p:sp>
    </p:spTree>
    <p:extLst>
      <p:ext uri="{BB962C8B-B14F-4D97-AF65-F5344CB8AC3E}">
        <p14:creationId xmlns:p14="http://schemas.microsoft.com/office/powerpoint/2010/main" val="4014677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r>
              <a:rPr lang="zh-TW" altLang="en-US" dirty="0" smtClean="0"/>
              <a:t> 考量</a:t>
            </a:r>
            <a:endParaRPr lang="zh-TW" altLang="en-US" dirty="0"/>
          </a:p>
        </p:txBody>
      </p:sp>
      <p:sp>
        <p:nvSpPr>
          <p:cNvPr id="3" name="內容版面配置區 2"/>
          <p:cNvSpPr>
            <a:spLocks noGrp="1"/>
          </p:cNvSpPr>
          <p:nvPr>
            <p:ph idx="1"/>
          </p:nvPr>
        </p:nvSpPr>
        <p:spPr/>
        <p:txBody>
          <a:bodyPr/>
          <a:lstStyle/>
          <a:p>
            <a:r>
              <a:rPr lang="en-US" altLang="zh-TW" dirty="0" smtClean="0"/>
              <a:t>Enhance Performance</a:t>
            </a:r>
          </a:p>
          <a:p>
            <a:r>
              <a:rPr lang="en-US" altLang="zh-TW" dirty="0" smtClean="0"/>
              <a:t>Overhead performance</a:t>
            </a:r>
            <a:r>
              <a:rPr lang="en-US" altLang="zh-TW" dirty="0"/>
              <a:t>.</a:t>
            </a:r>
            <a:endParaRPr lang="en-US" altLang="zh-TW" dirty="0" smtClean="0"/>
          </a:p>
          <a:p>
            <a:r>
              <a:rPr lang="en-US" altLang="zh-TW" dirty="0" smtClean="0"/>
              <a:t>Responsiveness </a:t>
            </a:r>
          </a:p>
          <a:p>
            <a:r>
              <a:rPr lang="en-US" altLang="zh-TW" dirty="0" smtClean="0"/>
              <a:t>Hardware</a:t>
            </a:r>
          </a:p>
          <a:p>
            <a:r>
              <a:rPr lang="en-US" altLang="zh-TW" dirty="0" smtClean="0"/>
              <a:t>Complexity</a:t>
            </a:r>
          </a:p>
          <a:p>
            <a:r>
              <a:rPr lang="zh-TW" altLang="en-US" dirty="0"/>
              <a:t>死結和競爭</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17</a:t>
            </a:fld>
            <a:endParaRPr lang="zh-TW" altLang="en-US"/>
          </a:p>
        </p:txBody>
      </p:sp>
    </p:spTree>
    <p:extLst>
      <p:ext uri="{BB962C8B-B14F-4D97-AF65-F5344CB8AC3E}">
        <p14:creationId xmlns:p14="http://schemas.microsoft.com/office/powerpoint/2010/main" val="1015429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正式進入主題</a:t>
            </a:r>
            <a:endParaRPr lang="zh-TW" altLang="en-US" dirty="0"/>
          </a:p>
        </p:txBody>
      </p:sp>
      <p:sp>
        <p:nvSpPr>
          <p:cNvPr id="3" name="內容版面配置區 2"/>
          <p:cNvSpPr>
            <a:spLocks noGrp="1"/>
          </p:cNvSpPr>
          <p:nvPr>
            <p:ph idx="1"/>
          </p:nvPr>
        </p:nvSpPr>
        <p:spPr/>
        <p:txBody>
          <a:bodyPr/>
          <a:lstStyle/>
          <a:p>
            <a:r>
              <a:rPr lang="zh-TW" altLang="en-US" dirty="0" smtClean="0"/>
              <a:t>接下來會有許多實際範例</a:t>
            </a:r>
            <a:endParaRPr lang="en-US" altLang="zh-TW" dirty="0" smtClean="0"/>
          </a:p>
          <a:p>
            <a:r>
              <a:rPr lang="zh-TW" altLang="en-US" dirty="0" smtClean="0"/>
              <a:t>不要</a:t>
            </a:r>
            <a:r>
              <a:rPr lang="zh-TW" altLang="en-US" dirty="0"/>
              <a:t>再</a:t>
            </a:r>
            <a:r>
              <a:rPr lang="zh-TW" altLang="en-US" dirty="0" smtClean="0"/>
              <a:t>打瞌睡了</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18</a:t>
            </a:fld>
            <a:endParaRPr lang="zh-TW" altLang="en-US"/>
          </a:p>
        </p:txBody>
      </p:sp>
    </p:spTree>
    <p:extLst>
      <p:ext uri="{BB962C8B-B14F-4D97-AF65-F5344CB8AC3E}">
        <p14:creationId xmlns:p14="http://schemas.microsoft.com/office/powerpoint/2010/main" val="215703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會用到的</a:t>
            </a:r>
            <a:r>
              <a:rPr lang="en-US" altLang="zh-TW" dirty="0" smtClean="0"/>
              <a:t>Class</a:t>
            </a:r>
            <a:endParaRPr lang="zh-TW" altLang="en-US" dirty="0"/>
          </a:p>
        </p:txBody>
      </p:sp>
      <p:sp>
        <p:nvSpPr>
          <p:cNvPr id="3" name="內容版面配置區 2"/>
          <p:cNvSpPr>
            <a:spLocks noGrp="1"/>
          </p:cNvSpPr>
          <p:nvPr>
            <p:ph idx="1"/>
          </p:nvPr>
        </p:nvSpPr>
        <p:spPr/>
        <p:txBody>
          <a:bodyPr/>
          <a:lstStyle/>
          <a:p>
            <a:r>
              <a:rPr lang="en-US" altLang="zh-TW" sz="2400" dirty="0"/>
              <a:t>Thread</a:t>
            </a:r>
          </a:p>
          <a:p>
            <a:pPr lvl="1"/>
            <a:r>
              <a:rPr lang="zh-TW" altLang="en-US" sz="1800" dirty="0"/>
              <a:t>可建立和控制執行緒，設定執行緒的優先權，並取得它的狀態</a:t>
            </a:r>
            <a:endParaRPr lang="en-US" altLang="zh-TW" sz="1800" dirty="0" smtClean="0"/>
          </a:p>
          <a:p>
            <a:r>
              <a:rPr lang="en-US" altLang="zh-TW" sz="2400" dirty="0" err="1"/>
              <a:t>ThreadPool</a:t>
            </a:r>
            <a:endParaRPr lang="en-US" altLang="zh-TW" sz="2400" dirty="0"/>
          </a:p>
          <a:p>
            <a:pPr lvl="1"/>
            <a:r>
              <a:rPr lang="zh-TW" altLang="en-US" sz="1800" dirty="0" smtClean="0"/>
              <a:t>提供</a:t>
            </a:r>
            <a:r>
              <a:rPr lang="zh-TW" altLang="en-US" sz="1800" dirty="0"/>
              <a:t>執行緒的集區，可用來執行工作、張貼工作項目、處理非同步 </a:t>
            </a:r>
            <a:r>
              <a:rPr lang="en-US" altLang="zh-TW" sz="1800" dirty="0"/>
              <a:t>I/O</a:t>
            </a:r>
            <a:r>
              <a:rPr lang="zh-TW" altLang="en-US" sz="1800" dirty="0"/>
              <a:t>、代表其他執行緒等候，以及處理計時器。</a:t>
            </a:r>
            <a:endParaRPr lang="en-US" altLang="zh-TW" sz="1800" dirty="0" smtClean="0"/>
          </a:p>
          <a:p>
            <a:r>
              <a:rPr lang="en-US" altLang="zh-TW" sz="2400" dirty="0"/>
              <a:t>Task</a:t>
            </a:r>
          </a:p>
          <a:p>
            <a:pPr lvl="1"/>
            <a:r>
              <a:rPr lang="zh-TW" altLang="en-US" sz="1800" dirty="0"/>
              <a:t>表示非同步</a:t>
            </a:r>
            <a:r>
              <a:rPr lang="zh-TW" altLang="en-US" sz="1800" dirty="0" smtClean="0"/>
              <a:t>作業</a:t>
            </a:r>
            <a:endParaRPr lang="en-US" altLang="zh-TW" sz="1800" dirty="0" smtClean="0"/>
          </a:p>
          <a:p>
            <a:r>
              <a:rPr lang="en-US" altLang="zh-TW" sz="2400" dirty="0" err="1" smtClean="0"/>
              <a:t>Task.Factory</a:t>
            </a:r>
            <a:endParaRPr lang="en-US" altLang="zh-TW" sz="2400" dirty="0" smtClean="0"/>
          </a:p>
          <a:p>
            <a:pPr lvl="1"/>
            <a:r>
              <a:rPr lang="zh-TW" altLang="en-US" sz="2000" dirty="0"/>
              <a:t>提供建立和排程 </a:t>
            </a:r>
            <a:r>
              <a:rPr lang="en-US" altLang="zh-TW" sz="2000" dirty="0"/>
              <a:t>Task </a:t>
            </a:r>
            <a:r>
              <a:rPr lang="zh-TW" altLang="en-US" sz="2000" dirty="0"/>
              <a:t>物件的</a:t>
            </a:r>
            <a:r>
              <a:rPr lang="zh-TW" altLang="en-US" sz="2000" dirty="0" smtClean="0"/>
              <a:t>支援</a:t>
            </a:r>
            <a:endParaRPr lang="en-US" altLang="zh-TW" sz="2000" dirty="0" smtClean="0"/>
          </a:p>
          <a:p>
            <a:pPr lvl="1"/>
            <a:r>
              <a:rPr lang="zh-CN" altLang="en-US" sz="2000" dirty="0"/>
              <a:t>创建一个任务，并通过调用立即启动该 </a:t>
            </a:r>
            <a:r>
              <a:rPr lang="en-US" altLang="zh-CN" sz="2000" dirty="0" err="1"/>
              <a:t>StartNew</a:t>
            </a:r>
            <a:r>
              <a:rPr lang="en-US" altLang="zh-CN" sz="2000" dirty="0"/>
              <a:t> </a:t>
            </a:r>
            <a:r>
              <a:rPr lang="zh-CN" altLang="en-US" sz="2000" dirty="0"/>
              <a:t>方法</a:t>
            </a:r>
            <a:endParaRPr lang="en-US" altLang="zh-TW" sz="2000" dirty="0" smtClean="0"/>
          </a:p>
          <a:p>
            <a:r>
              <a:rPr lang="en-US" altLang="zh-TW" sz="2400" dirty="0"/>
              <a:t> </a:t>
            </a:r>
            <a:r>
              <a:rPr lang="en-US" altLang="zh-TW" sz="2400" dirty="0" err="1" smtClean="0"/>
              <a:t>Task.Run</a:t>
            </a:r>
            <a:endParaRPr lang="en-US" altLang="zh-TW" sz="2400" dirty="0" smtClean="0"/>
          </a:p>
          <a:p>
            <a:pPr lvl="1"/>
            <a:r>
              <a:rPr lang="zh-CN" altLang="en-US" sz="2000" dirty="0"/>
              <a:t>提供了最简单的方式使用默认配置值创建一个任务并立即开始</a:t>
            </a:r>
            <a:endParaRPr lang="en-US" altLang="zh-TW" sz="2000"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19</a:t>
            </a:fld>
            <a:endParaRPr lang="zh-TW" altLang="en-US"/>
          </a:p>
        </p:txBody>
      </p:sp>
    </p:spTree>
    <p:extLst>
      <p:ext uri="{BB962C8B-B14F-4D97-AF65-F5344CB8AC3E}">
        <p14:creationId xmlns:p14="http://schemas.microsoft.com/office/powerpoint/2010/main" val="115070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課程大綱</a:t>
            </a:r>
            <a:endParaRPr lang="zh-TW" altLang="en-US" dirty="0"/>
          </a:p>
        </p:txBody>
      </p:sp>
      <p:sp>
        <p:nvSpPr>
          <p:cNvPr id="3" name="內容版面配置區 2"/>
          <p:cNvSpPr>
            <a:spLocks noGrp="1"/>
          </p:cNvSpPr>
          <p:nvPr>
            <p:ph idx="1"/>
          </p:nvPr>
        </p:nvSpPr>
        <p:spPr/>
        <p:txBody>
          <a:bodyPr/>
          <a:lstStyle/>
          <a:p>
            <a:r>
              <a:rPr lang="en-US" altLang="zh-TW" dirty="0"/>
              <a:t>Thread</a:t>
            </a:r>
          </a:p>
          <a:p>
            <a:r>
              <a:rPr lang="en-US" altLang="zh-TW" dirty="0"/>
              <a:t>Asynchronous Programming </a:t>
            </a:r>
            <a:r>
              <a:rPr lang="en-US" altLang="zh-TW" dirty="0" smtClean="0"/>
              <a:t>Patterns</a:t>
            </a:r>
          </a:p>
          <a:p>
            <a:r>
              <a:rPr lang="en-US" altLang="zh-TW" dirty="0"/>
              <a:t>Data Parallelism (Task Parallel Library</a:t>
            </a:r>
            <a:r>
              <a:rPr lang="en-US" altLang="zh-TW" dirty="0" smtClean="0"/>
              <a:t>)</a:t>
            </a:r>
          </a:p>
          <a:p>
            <a:r>
              <a:rPr lang="en-US" altLang="zh-TW" dirty="0" smtClean="0"/>
              <a:t>Concurrent </a:t>
            </a:r>
            <a:r>
              <a:rPr lang="en-US" altLang="zh-TW" dirty="0"/>
              <a:t>collections </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a:t>
            </a:fld>
            <a:endParaRPr lang="zh-TW" altLang="en-US"/>
          </a:p>
        </p:txBody>
      </p:sp>
    </p:spTree>
    <p:extLst>
      <p:ext uri="{BB962C8B-B14F-4D97-AF65-F5344CB8AC3E}">
        <p14:creationId xmlns:p14="http://schemas.microsoft.com/office/powerpoint/2010/main" val="4018681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a:t>Thread</a:t>
            </a:r>
            <a:endParaRPr lang="zh-TW" altLang="en-US" dirty="0"/>
          </a:p>
        </p:txBody>
      </p:sp>
      <p:sp>
        <p:nvSpPr>
          <p:cNvPr id="3" name="內容版面配置區 2"/>
          <p:cNvSpPr>
            <a:spLocks noGrp="1"/>
          </p:cNvSpPr>
          <p:nvPr>
            <p:ph idx="1"/>
          </p:nvPr>
        </p:nvSpPr>
        <p:spPr/>
        <p:txBody>
          <a:bodyPr/>
          <a:lstStyle/>
          <a:p>
            <a:r>
              <a:rPr lang="en-US" altLang="zh-TW" sz="2400" dirty="0" err="1" smtClean="0"/>
              <a:t>CurrentContext</a:t>
            </a:r>
            <a:endParaRPr lang="en-US" altLang="zh-TW" sz="2400" dirty="0" smtClean="0"/>
          </a:p>
          <a:p>
            <a:pPr lvl="1"/>
            <a:r>
              <a:rPr lang="zh-TW" altLang="en-US" sz="2000" dirty="0"/>
              <a:t>取得執行緒正在執行的目前內容</a:t>
            </a:r>
            <a:endParaRPr lang="en-US" altLang="zh-TW" sz="2000" dirty="0" smtClean="0"/>
          </a:p>
          <a:p>
            <a:r>
              <a:rPr lang="en-US" altLang="zh-TW" sz="2400" dirty="0" err="1"/>
              <a:t>CurrentCulture</a:t>
            </a:r>
            <a:endParaRPr lang="en-US" altLang="zh-TW" sz="2400" dirty="0"/>
          </a:p>
          <a:p>
            <a:pPr lvl="1"/>
            <a:r>
              <a:rPr lang="zh-TW" altLang="en-US" sz="2000" dirty="0"/>
              <a:t>取得或設定目前執行緒的文化特性 </a:t>
            </a:r>
            <a:r>
              <a:rPr lang="en-US" altLang="zh-TW" sz="2000" dirty="0"/>
              <a:t>(Culture)</a:t>
            </a:r>
          </a:p>
          <a:p>
            <a:r>
              <a:rPr lang="en-US" altLang="zh-TW" sz="2400" dirty="0" err="1"/>
              <a:t>CurrentPrincipal</a:t>
            </a:r>
            <a:endParaRPr lang="en-US" altLang="zh-TW" sz="2400" dirty="0"/>
          </a:p>
          <a:p>
            <a:pPr lvl="1"/>
            <a:r>
              <a:rPr lang="zh-TW" altLang="en-US" sz="2000" dirty="0"/>
              <a:t>取得或設定執行緒目前的原則 </a:t>
            </a:r>
            <a:r>
              <a:rPr lang="en-US" altLang="zh-TW" sz="2000" dirty="0"/>
              <a:t>(</a:t>
            </a:r>
            <a:r>
              <a:rPr lang="zh-TW" altLang="en-US" sz="2000" dirty="0"/>
              <a:t>角色架構安全性之用</a:t>
            </a:r>
            <a:r>
              <a:rPr lang="en-US" altLang="zh-TW" sz="2000" dirty="0"/>
              <a:t>)</a:t>
            </a:r>
          </a:p>
          <a:p>
            <a:r>
              <a:rPr lang="en-US" altLang="zh-TW" sz="2400" dirty="0" err="1" smtClean="0"/>
              <a:t>CurrentThread</a:t>
            </a:r>
            <a:endParaRPr lang="en-US" altLang="zh-TW" sz="2400" dirty="0" smtClean="0"/>
          </a:p>
          <a:p>
            <a:pPr lvl="1"/>
            <a:r>
              <a:rPr lang="zh-TW" altLang="en-US" sz="2000" dirty="0"/>
              <a:t>取得目前執行的執行</a:t>
            </a:r>
            <a:r>
              <a:rPr lang="zh-TW" altLang="en-US" sz="2000" dirty="0" smtClean="0"/>
              <a:t>緒</a:t>
            </a:r>
            <a:endParaRPr lang="en-US" altLang="zh-TW" sz="2000" dirty="0" smtClean="0"/>
          </a:p>
          <a:p>
            <a:r>
              <a:rPr lang="en-US" altLang="zh-TW" sz="2400" dirty="0" err="1" smtClean="0"/>
              <a:t>CurrentUICulture</a:t>
            </a:r>
            <a:endParaRPr lang="en-US" altLang="zh-TW" sz="2400" dirty="0" smtClean="0"/>
          </a:p>
          <a:p>
            <a:pPr lvl="1"/>
            <a:r>
              <a:rPr lang="zh-TW" altLang="en-US" sz="2000" dirty="0"/>
              <a:t>取得或設定資源管理員目前用以在執行階段查詢特定文化特性資源所用的文化特性</a:t>
            </a:r>
            <a:endParaRPr lang="en-US" altLang="zh-TW" sz="2000" dirty="0"/>
          </a:p>
          <a:p>
            <a:pPr lvl="1"/>
            <a:endParaRPr lang="en-US" altLang="zh-TW" sz="2000" dirty="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20</a:t>
            </a:fld>
            <a:endParaRPr lang="zh-TW" altLang="en-US"/>
          </a:p>
        </p:txBody>
      </p:sp>
      <p:sp>
        <p:nvSpPr>
          <p:cNvPr id="5" name="文字方塊 4"/>
          <p:cNvSpPr txBox="1"/>
          <p:nvPr/>
        </p:nvSpPr>
        <p:spPr>
          <a:xfrm>
            <a:off x="-236" y="6176750"/>
            <a:ext cx="9144000" cy="646331"/>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https://msdn.microsoft.com/zh-tw/library/system.threading.thread(v=vs.110).aspx</a:t>
            </a:r>
            <a:endParaRPr lang="en-US" altLang="zh-TW" dirty="0" smtClean="0">
              <a:solidFill>
                <a:schemeClr val="bg1"/>
              </a:solidFill>
            </a:endParaRPr>
          </a:p>
        </p:txBody>
      </p:sp>
    </p:spTree>
    <p:extLst>
      <p:ext uri="{BB962C8B-B14F-4D97-AF65-F5344CB8AC3E}">
        <p14:creationId xmlns:p14="http://schemas.microsoft.com/office/powerpoint/2010/main" val="196405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 in Visual Studio</a:t>
            </a:r>
            <a:endParaRPr lang="zh-TW" altLang="en-US" dirty="0"/>
          </a:p>
        </p:txBody>
      </p:sp>
      <p:sp>
        <p:nvSpPr>
          <p:cNvPr id="3" name="內容版面配置區 2"/>
          <p:cNvSpPr>
            <a:spLocks noGrp="1"/>
          </p:cNvSpPr>
          <p:nvPr>
            <p:ph idx="1"/>
          </p:nvPr>
        </p:nvSpPr>
        <p:spPr/>
        <p:txBody>
          <a:bodyPr/>
          <a:lstStyle/>
          <a:p>
            <a:r>
              <a:rPr lang="zh-TW" altLang="en-US" dirty="0" smtClean="0"/>
              <a:t>功能表</a:t>
            </a:r>
            <a:endParaRPr lang="en-US" altLang="zh-TW" dirty="0" smtClean="0"/>
          </a:p>
          <a:p>
            <a:pPr lvl="1"/>
            <a:r>
              <a:rPr lang="zh-TW" altLang="en-US" dirty="0"/>
              <a:t>偵</a:t>
            </a:r>
            <a:r>
              <a:rPr lang="zh-TW" altLang="en-US" dirty="0" smtClean="0"/>
              <a:t>錯 </a:t>
            </a:r>
            <a:r>
              <a:rPr lang="en-US" altLang="zh-TW" dirty="0" smtClean="0"/>
              <a:t>&gt;</a:t>
            </a:r>
            <a:r>
              <a:rPr lang="zh-TW" altLang="en-US" dirty="0" smtClean="0"/>
              <a:t> 視窗 </a:t>
            </a:r>
            <a:r>
              <a:rPr lang="en-US" altLang="zh-TW" dirty="0" smtClean="0"/>
              <a:t>&gt;</a:t>
            </a:r>
            <a:r>
              <a:rPr lang="zh-TW" altLang="en-US" dirty="0" smtClean="0"/>
              <a:t> 執行緒</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21</a:t>
            </a:fld>
            <a:endParaRPr lang="zh-TW" altLang="en-US"/>
          </a:p>
        </p:txBody>
      </p:sp>
    </p:spTree>
    <p:extLst>
      <p:ext uri="{BB962C8B-B14F-4D97-AF65-F5344CB8AC3E}">
        <p14:creationId xmlns:p14="http://schemas.microsoft.com/office/powerpoint/2010/main" val="346898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Thread</a:t>
            </a:r>
            <a:endParaRPr lang="zh-TW" altLang="en-US" dirty="0"/>
          </a:p>
        </p:txBody>
      </p:sp>
      <p:sp>
        <p:nvSpPr>
          <p:cNvPr id="3" name="內容版面配置區 2"/>
          <p:cNvSpPr>
            <a:spLocks noGrp="1"/>
          </p:cNvSpPr>
          <p:nvPr>
            <p:ph idx="1"/>
          </p:nvPr>
        </p:nvSpPr>
        <p:spPr/>
        <p:txBody>
          <a:bodyPr/>
          <a:lstStyle/>
          <a:p>
            <a:r>
              <a:rPr lang="zh-TW" altLang="en-US" dirty="0" smtClean="0"/>
              <a:t>建立 </a:t>
            </a:r>
            <a:r>
              <a:rPr lang="en-US" altLang="zh-TW" dirty="0" smtClean="0"/>
              <a:t>Thread</a:t>
            </a:r>
          </a:p>
          <a:p>
            <a:pPr lvl="1"/>
            <a:r>
              <a:rPr lang="en-US" altLang="zh-TW" sz="2000" dirty="0"/>
              <a:t>Thread t = new Thread(new </a:t>
            </a:r>
            <a:r>
              <a:rPr lang="en-US" altLang="zh-TW" sz="2000" dirty="0" err="1"/>
              <a:t>ThreadStart</a:t>
            </a:r>
            <a:r>
              <a:rPr lang="en-US" altLang="zh-TW" sz="2000" dirty="0"/>
              <a:t>(</a:t>
            </a:r>
            <a:r>
              <a:rPr lang="en-US" altLang="zh-TW" sz="2000" dirty="0" err="1"/>
              <a:t>ThreadMethod</a:t>
            </a:r>
            <a:r>
              <a:rPr lang="en-US" altLang="zh-TW" sz="2000" dirty="0" smtClean="0"/>
              <a:t>));</a:t>
            </a:r>
          </a:p>
          <a:p>
            <a:r>
              <a:rPr lang="zh-TW" altLang="en-US" sz="2400" dirty="0" smtClean="0"/>
              <a:t>重要屬性</a:t>
            </a:r>
            <a:endParaRPr lang="en-US" altLang="zh-TW" sz="2400" dirty="0" smtClean="0"/>
          </a:p>
          <a:p>
            <a:pPr lvl="1"/>
            <a:r>
              <a:rPr lang="zh-TW" altLang="en-US" sz="2000" dirty="0" smtClean="0"/>
              <a:t>前景</a:t>
            </a:r>
            <a:r>
              <a:rPr lang="en-US" altLang="zh-TW" sz="2000" dirty="0" smtClean="0"/>
              <a:t>/</a:t>
            </a:r>
            <a:r>
              <a:rPr lang="zh-TW" altLang="en-US" sz="2000" dirty="0" smtClean="0"/>
              <a:t>背景</a:t>
            </a:r>
            <a:r>
              <a:rPr lang="en-US" altLang="zh-TW" sz="2000" dirty="0" smtClean="0"/>
              <a:t>, </a:t>
            </a:r>
            <a:r>
              <a:rPr lang="zh-TW" altLang="en-US" sz="2000" dirty="0" smtClean="0"/>
              <a:t>排程優先權</a:t>
            </a:r>
            <a:r>
              <a:rPr lang="en-US" altLang="zh-TW" sz="2000" dirty="0" smtClean="0"/>
              <a:t>, </a:t>
            </a:r>
            <a:r>
              <a:rPr lang="zh-TW" altLang="en-US" sz="2000" dirty="0" smtClean="0"/>
              <a:t>名稱</a:t>
            </a:r>
            <a:r>
              <a:rPr lang="en-US" altLang="zh-TW" sz="2000" dirty="0"/>
              <a:t>, Managed </a:t>
            </a:r>
            <a:r>
              <a:rPr lang="zh-TW" altLang="en-US" sz="2000" dirty="0"/>
              <a:t>執行緒的唯一識別</a:t>
            </a:r>
            <a:r>
              <a:rPr lang="zh-TW" altLang="en-US" sz="2000" dirty="0" smtClean="0"/>
              <a:t>項</a:t>
            </a:r>
            <a:endParaRPr lang="en-US" altLang="zh-TW" sz="2000" dirty="0" smtClean="0"/>
          </a:p>
          <a:p>
            <a:pPr lvl="1"/>
            <a:r>
              <a:rPr lang="en-US" altLang="zh-TW" sz="2000" dirty="0">
                <a:hlinkClick r:id="rId2"/>
              </a:rPr>
              <a:t>https://</a:t>
            </a:r>
            <a:r>
              <a:rPr lang="en-US" altLang="zh-TW" sz="2000" dirty="0" smtClean="0">
                <a:hlinkClick r:id="rId2"/>
              </a:rPr>
              <a:t>msdn.microsoft.com/zh-tw/library/system.threading.thread.aspx</a:t>
            </a:r>
            <a:endParaRPr lang="en-US" altLang="zh-TW" sz="2000" dirty="0" smtClean="0"/>
          </a:p>
          <a:p>
            <a:r>
              <a:rPr lang="zh-TW" altLang="en-US" sz="2400" dirty="0" smtClean="0"/>
              <a:t>重要方法</a:t>
            </a:r>
            <a:endParaRPr lang="en-US" altLang="zh-TW" sz="2400" dirty="0" smtClean="0"/>
          </a:p>
          <a:p>
            <a:pPr lvl="1"/>
            <a:r>
              <a:rPr lang="zh-TW" altLang="en-US" sz="2000" dirty="0" smtClean="0"/>
              <a:t>開始</a:t>
            </a:r>
            <a:r>
              <a:rPr lang="en-US" altLang="zh-TW" sz="2000" dirty="0" smtClean="0"/>
              <a:t>, </a:t>
            </a:r>
            <a:r>
              <a:rPr lang="zh-TW" altLang="en-US" sz="2000" dirty="0" smtClean="0"/>
              <a:t>終止</a:t>
            </a:r>
            <a:r>
              <a:rPr lang="en-US" altLang="zh-TW" sz="2000" dirty="0" smtClean="0"/>
              <a:t>, </a:t>
            </a:r>
            <a:r>
              <a:rPr lang="zh-TW" altLang="en-US" sz="2000" dirty="0" smtClean="0"/>
              <a:t>等候結束</a:t>
            </a:r>
            <a:r>
              <a:rPr lang="en-US" altLang="zh-TW" sz="2000" dirty="0" smtClean="0"/>
              <a:t>, </a:t>
            </a:r>
            <a:r>
              <a:rPr lang="zh-TW" altLang="en-US" sz="2000" dirty="0" smtClean="0"/>
              <a:t>暫停</a:t>
            </a:r>
            <a:endParaRPr lang="en-US" altLang="zh-TW" sz="2000" dirty="0" smtClean="0"/>
          </a:p>
          <a:p>
            <a:pPr lvl="1"/>
            <a:endParaRPr lang="zh-TW" altLang="en-US" sz="20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22</a:t>
            </a:fld>
            <a:endParaRPr lang="zh-TW" altLang="en-US"/>
          </a:p>
        </p:txBody>
      </p:sp>
    </p:spTree>
    <p:extLst>
      <p:ext uri="{BB962C8B-B14F-4D97-AF65-F5344CB8AC3E}">
        <p14:creationId xmlns:p14="http://schemas.microsoft.com/office/powerpoint/2010/main" val="71573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b="1" dirty="0"/>
              <a:t>Asynchronous Programming Patterns</a:t>
            </a:r>
            <a:br>
              <a:rPr lang="en-US" altLang="zh-TW" sz="2800" b="1" dirty="0"/>
            </a:br>
            <a:r>
              <a:rPr lang="zh-TW" altLang="en-US" sz="2800" b="1" dirty="0"/>
              <a:t>檢視非同步開發的歷史</a:t>
            </a:r>
            <a:endParaRPr lang="zh-TW" altLang="en-US" sz="2800" dirty="0"/>
          </a:p>
        </p:txBody>
      </p:sp>
      <p:sp>
        <p:nvSpPr>
          <p:cNvPr id="3" name="內容版面配置區 2"/>
          <p:cNvSpPr>
            <a:spLocks noGrp="1"/>
          </p:cNvSpPr>
          <p:nvPr>
            <p:ph idx="1"/>
          </p:nvPr>
        </p:nvSpPr>
        <p:spPr/>
        <p:txBody>
          <a:bodyPr/>
          <a:lstStyle/>
          <a:p>
            <a:r>
              <a:rPr lang="en-US" altLang="zh-TW" sz="2800" dirty="0" err="1" smtClean="0"/>
              <a:t>.Net</a:t>
            </a:r>
            <a:r>
              <a:rPr lang="en-US" altLang="zh-TW" sz="2800" dirty="0" smtClean="0"/>
              <a:t> 1.0</a:t>
            </a:r>
          </a:p>
          <a:p>
            <a:pPr lvl="1"/>
            <a:r>
              <a:rPr lang="en-US" altLang="zh-TW" sz="2400" dirty="0" smtClean="0"/>
              <a:t>Nothing</a:t>
            </a:r>
          </a:p>
          <a:p>
            <a:r>
              <a:rPr lang="en-US" altLang="zh-TW" sz="2800" dirty="0" err="1" smtClean="0"/>
              <a:t>.Net</a:t>
            </a:r>
            <a:r>
              <a:rPr lang="en-US" altLang="zh-TW" sz="2800" dirty="0" smtClean="0"/>
              <a:t> 1.1</a:t>
            </a:r>
          </a:p>
          <a:p>
            <a:pPr lvl="1"/>
            <a:r>
              <a:rPr lang="en-US" altLang="zh-TW" sz="2400" dirty="0" smtClean="0"/>
              <a:t>APM</a:t>
            </a:r>
          </a:p>
          <a:p>
            <a:r>
              <a:rPr lang="en-US" altLang="zh-TW" sz="2800" dirty="0" err="1" smtClean="0"/>
              <a:t>.Net</a:t>
            </a:r>
            <a:r>
              <a:rPr lang="en-US" altLang="zh-TW" sz="2800" dirty="0" smtClean="0"/>
              <a:t> 2.0</a:t>
            </a:r>
          </a:p>
          <a:p>
            <a:pPr lvl="1"/>
            <a:r>
              <a:rPr lang="en-US" altLang="zh-TW" sz="2400" dirty="0" smtClean="0"/>
              <a:t>EAP</a:t>
            </a:r>
          </a:p>
          <a:p>
            <a:r>
              <a:rPr lang="en-US" altLang="zh-TW" sz="2800" dirty="0" err="1" smtClean="0"/>
              <a:t>.Net</a:t>
            </a:r>
            <a:r>
              <a:rPr lang="en-US" altLang="zh-TW" sz="2800" dirty="0" smtClean="0"/>
              <a:t> 4.0</a:t>
            </a:r>
          </a:p>
          <a:p>
            <a:pPr lvl="1"/>
            <a:r>
              <a:rPr lang="en-US" altLang="zh-TW" sz="2400" dirty="0" smtClean="0"/>
              <a:t>TPL</a:t>
            </a:r>
          </a:p>
          <a:p>
            <a:r>
              <a:rPr lang="en-US" altLang="zh-TW" sz="2800" dirty="0" err="1" smtClean="0"/>
              <a:t>.Net</a:t>
            </a:r>
            <a:r>
              <a:rPr lang="en-US" altLang="zh-TW" sz="2800" dirty="0" smtClean="0"/>
              <a:t> 4.5</a:t>
            </a:r>
          </a:p>
          <a:p>
            <a:pPr lvl="1"/>
            <a:r>
              <a:rPr lang="en-US" altLang="zh-TW" sz="2400" dirty="0" smtClean="0"/>
              <a:t>TPL with </a:t>
            </a:r>
            <a:r>
              <a:rPr lang="en-US" altLang="zh-TW" sz="2400" dirty="0" err="1" smtClean="0"/>
              <a:t>async</a:t>
            </a:r>
            <a:r>
              <a:rPr lang="en-US" altLang="zh-TW" sz="2400" dirty="0" smtClean="0"/>
              <a:t> / await</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23</a:t>
            </a:fld>
            <a:endParaRPr lang="zh-TW" altLang="en-US"/>
          </a:p>
        </p:txBody>
      </p:sp>
    </p:spTree>
    <p:extLst>
      <p:ext uri="{BB962C8B-B14F-4D97-AF65-F5344CB8AC3E}">
        <p14:creationId xmlns:p14="http://schemas.microsoft.com/office/powerpoint/2010/main" val="213093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b="1" dirty="0"/>
              <a:t>Asynchronous Programming </a:t>
            </a:r>
            <a:r>
              <a:rPr lang="en-US" altLang="zh-TW" sz="3200" b="1" dirty="0" smtClean="0"/>
              <a:t>Patterns</a:t>
            </a:r>
            <a:br>
              <a:rPr lang="en-US" altLang="zh-TW" sz="3200" b="1" dirty="0" smtClean="0"/>
            </a:br>
            <a:r>
              <a:rPr lang="zh-TW" altLang="en-US" sz="3200" b="1" dirty="0" smtClean="0"/>
              <a:t>檢視非同步開發的</a:t>
            </a:r>
            <a:r>
              <a:rPr lang="zh-TW" altLang="en-US" sz="3200" b="1" dirty="0"/>
              <a:t>歷史</a:t>
            </a:r>
            <a:endParaRPr lang="zh-TW" altLang="en-US" sz="3200" dirty="0"/>
          </a:p>
        </p:txBody>
      </p:sp>
      <p:sp>
        <p:nvSpPr>
          <p:cNvPr id="3" name="內容版面配置區 2"/>
          <p:cNvSpPr>
            <a:spLocks noGrp="1"/>
          </p:cNvSpPr>
          <p:nvPr>
            <p:ph idx="1"/>
          </p:nvPr>
        </p:nvSpPr>
        <p:spPr/>
        <p:txBody>
          <a:bodyPr/>
          <a:lstStyle/>
          <a:p>
            <a:r>
              <a:rPr lang="en-US" altLang="zh-TW" dirty="0"/>
              <a:t>APM</a:t>
            </a:r>
          </a:p>
          <a:p>
            <a:pPr lvl="1"/>
            <a:r>
              <a:rPr lang="en-US" altLang="zh-TW" sz="2000" dirty="0" smtClean="0"/>
              <a:t>Asynchronous </a:t>
            </a:r>
            <a:r>
              <a:rPr lang="en-US" altLang="zh-TW" sz="2000" dirty="0"/>
              <a:t>Programming Model </a:t>
            </a:r>
            <a:r>
              <a:rPr lang="en-US" altLang="zh-TW" sz="2000" dirty="0" smtClean="0"/>
              <a:t> pattern</a:t>
            </a:r>
          </a:p>
          <a:p>
            <a:pPr lvl="1"/>
            <a:r>
              <a:rPr lang="zh-TW" altLang="en-US" sz="2000" dirty="0"/>
              <a:t>使用 </a:t>
            </a:r>
            <a:r>
              <a:rPr lang="en-US" altLang="zh-TW" sz="2000" dirty="0" err="1">
                <a:hlinkClick r:id="rId2"/>
              </a:rPr>
              <a:t>IAsyncResult</a:t>
            </a:r>
            <a:r>
              <a:rPr lang="en-US" altLang="zh-TW" sz="2000" dirty="0"/>
              <a:t> </a:t>
            </a:r>
            <a:r>
              <a:rPr lang="zh-TW" altLang="en-US" sz="2000" dirty="0"/>
              <a:t>設計模式的非同步作業會被實作成兩個方法，名稱為 </a:t>
            </a:r>
            <a:r>
              <a:rPr lang="en-US" altLang="zh-TW" sz="2000" b="1" dirty="0" err="1"/>
              <a:t>Begin</a:t>
            </a:r>
            <a:r>
              <a:rPr lang="en-US" altLang="zh-TW" sz="2000" i="1" dirty="0" err="1"/>
              <a:t>OperationName</a:t>
            </a:r>
            <a:r>
              <a:rPr lang="en-US" altLang="zh-TW" sz="2000" dirty="0"/>
              <a:t> </a:t>
            </a:r>
            <a:r>
              <a:rPr lang="zh-TW" altLang="en-US" sz="2000" dirty="0"/>
              <a:t>及 </a:t>
            </a:r>
            <a:r>
              <a:rPr lang="en-US" altLang="zh-TW" sz="2000" b="1" dirty="0" err="1"/>
              <a:t>End</a:t>
            </a:r>
            <a:r>
              <a:rPr lang="en-US" altLang="zh-TW" sz="2000" i="1" dirty="0" err="1"/>
              <a:t>OperationName</a:t>
            </a:r>
            <a:r>
              <a:rPr lang="zh-TW" altLang="en-US" sz="2000" dirty="0"/>
              <a:t>，分別負責開始和結束非同步作業 </a:t>
            </a:r>
            <a:r>
              <a:rPr lang="en-US" altLang="zh-TW" sz="2000" i="1" dirty="0" err="1"/>
              <a:t>OperationName</a:t>
            </a:r>
            <a:r>
              <a:rPr lang="zh-TW" altLang="en-US" sz="2000" dirty="0" smtClean="0"/>
              <a:t>。</a:t>
            </a:r>
            <a:endParaRPr lang="en-US" altLang="zh-TW" sz="2000" dirty="0" smtClean="0"/>
          </a:p>
          <a:p>
            <a:pPr lvl="1"/>
            <a:r>
              <a:rPr lang="zh-TW" altLang="en-US" sz="2000" dirty="0" smtClean="0"/>
              <a:t>並不總是非同步執行</a:t>
            </a:r>
            <a:endParaRPr lang="en-US" altLang="zh-TW" sz="2000" dirty="0" smtClean="0"/>
          </a:p>
          <a:p>
            <a:r>
              <a:rPr lang="en-US" altLang="zh-TW" dirty="0" smtClean="0"/>
              <a:t>EAP </a:t>
            </a:r>
          </a:p>
          <a:p>
            <a:pPr lvl="1"/>
            <a:r>
              <a:rPr lang="en-US" altLang="zh-TW" sz="2200" dirty="0" smtClean="0"/>
              <a:t>Event-based </a:t>
            </a:r>
            <a:r>
              <a:rPr lang="en-US" altLang="zh-TW" sz="2200" dirty="0"/>
              <a:t>Asynchronous </a:t>
            </a:r>
            <a:r>
              <a:rPr lang="en-US" altLang="zh-TW" sz="2200" dirty="0" smtClean="0"/>
              <a:t>Pattern</a:t>
            </a:r>
            <a:endParaRPr lang="en-US" altLang="zh-TW" sz="2200" dirty="0"/>
          </a:p>
          <a:p>
            <a:pPr lvl="1"/>
            <a:r>
              <a:rPr lang="zh-TW" altLang="en-US" sz="2200" dirty="0" smtClean="0"/>
              <a:t>完成，使用事件通知</a:t>
            </a:r>
            <a:endParaRPr lang="en-US" altLang="zh-TW" sz="2200" dirty="0" smtClean="0"/>
          </a:p>
          <a:p>
            <a:r>
              <a:rPr lang="en-US" altLang="zh-TW" dirty="0"/>
              <a:t>TAP</a:t>
            </a:r>
          </a:p>
          <a:p>
            <a:pPr lvl="1"/>
            <a:r>
              <a:rPr lang="en-US" altLang="zh-TW" sz="2000" dirty="0" smtClean="0"/>
              <a:t>Task-based </a:t>
            </a:r>
            <a:r>
              <a:rPr lang="en-US" altLang="zh-TW" sz="2000" dirty="0"/>
              <a:t>Asynchronous </a:t>
            </a:r>
            <a:r>
              <a:rPr lang="en-US" altLang="zh-TW" sz="2000" dirty="0" smtClean="0"/>
              <a:t>Pattern</a:t>
            </a:r>
          </a:p>
          <a:p>
            <a:pPr lvl="1"/>
            <a:r>
              <a:rPr lang="zh-TW" altLang="en-US" sz="2000" dirty="0" smtClean="0"/>
              <a:t>完成，由編譯器處理，不需要特別處理</a:t>
            </a:r>
            <a:endParaRPr lang="en-US" altLang="zh-TW" sz="2000" dirty="0" smtClean="0"/>
          </a:p>
          <a:p>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24</a:t>
            </a:fld>
            <a:endParaRPr lang="zh-TW" altLang="en-US"/>
          </a:p>
        </p:txBody>
      </p:sp>
      <p:sp>
        <p:nvSpPr>
          <p:cNvPr id="5" name="文字方塊 4"/>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https://msdn.microsoft.com/en-us/library/jj152938(v=vs.110).aspx</a:t>
            </a:r>
            <a:endParaRPr lang="en-US" altLang="zh-TW" dirty="0" smtClean="0">
              <a:solidFill>
                <a:schemeClr val="bg1"/>
              </a:solidFill>
            </a:endParaRPr>
          </a:p>
        </p:txBody>
      </p:sp>
    </p:spTree>
    <p:extLst>
      <p:ext uri="{BB962C8B-B14F-4D97-AF65-F5344CB8AC3E}">
        <p14:creationId xmlns:p14="http://schemas.microsoft.com/office/powerpoint/2010/main" val="3978348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25</a:t>
            </a:fld>
            <a:endParaRPr lang="zh-TW" altLang="en-US"/>
          </a:p>
        </p:txBody>
      </p:sp>
      <p:sp>
        <p:nvSpPr>
          <p:cNvPr id="8" name="文字方塊 7"/>
          <p:cNvSpPr txBox="1"/>
          <p:nvPr/>
        </p:nvSpPr>
        <p:spPr>
          <a:xfrm>
            <a:off x="35496" y="1798530"/>
            <a:ext cx="7213834" cy="1200329"/>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en-US" altLang="zh-TW" b="1" dirty="0" smtClean="0"/>
              <a:t>{</a:t>
            </a:r>
            <a:endParaRPr lang="en-US" altLang="zh-TW" b="1" dirty="0"/>
          </a:p>
          <a:p>
            <a:r>
              <a:rPr lang="en-US" altLang="zh-TW" b="1" dirty="0"/>
              <a:t>    </a:t>
            </a:r>
            <a:r>
              <a:rPr lang="en-US" altLang="zh-TW" b="1" dirty="0" smtClean="0"/>
              <a:t> public </a:t>
            </a:r>
            <a:r>
              <a:rPr lang="en-US" altLang="zh-TW" b="1" dirty="0" err="1"/>
              <a:t>int</a:t>
            </a:r>
            <a:r>
              <a:rPr lang="en-US" altLang="zh-TW" b="1" dirty="0"/>
              <a:t> Read(byte[]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smtClean="0"/>
              <a:t>}</a:t>
            </a:r>
            <a:endParaRPr lang="zh-TW" altLang="en-US" b="1" dirty="0"/>
          </a:p>
        </p:txBody>
      </p:sp>
      <p:sp>
        <p:nvSpPr>
          <p:cNvPr id="10" name="文字方塊 9"/>
          <p:cNvSpPr txBox="1"/>
          <p:nvPr/>
        </p:nvSpPr>
        <p:spPr>
          <a:xfrm>
            <a:off x="35496" y="3717422"/>
            <a:ext cx="6936514" cy="2031325"/>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a:t>
            </a:r>
            <a:r>
              <a:rPr lang="en-US" altLang="zh-TW" b="1" dirty="0" err="1"/>
              <a:t>IAsyncResult</a:t>
            </a:r>
            <a:r>
              <a:rPr lang="en-US" altLang="zh-TW" b="1" dirty="0"/>
              <a:t> </a:t>
            </a:r>
            <a:r>
              <a:rPr lang="en-US" altLang="zh-TW" b="1" dirty="0" err="1"/>
              <a:t>BeginRead</a:t>
            </a:r>
            <a:r>
              <a:rPr lang="en-US" altLang="zh-TW" b="1" dirty="0"/>
              <a:t>(</a:t>
            </a:r>
          </a:p>
          <a:p>
            <a:r>
              <a:rPr lang="en-US" altLang="zh-TW" b="1" dirty="0"/>
              <a:t>            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a:t>
            </a:r>
            <a:r>
              <a:rPr lang="en-US" altLang="zh-TW" b="1" dirty="0" err="1"/>
              <a:t>AsyncCallback</a:t>
            </a:r>
            <a:r>
              <a:rPr lang="en-US" altLang="zh-TW" b="1" dirty="0"/>
              <a:t> callback, object state);</a:t>
            </a:r>
          </a:p>
          <a:p>
            <a:r>
              <a:rPr lang="en-US" altLang="zh-TW" b="1" dirty="0"/>
              <a:t>        public </a:t>
            </a:r>
            <a:r>
              <a:rPr lang="en-US" altLang="zh-TW" b="1" dirty="0" err="1"/>
              <a:t>int</a:t>
            </a:r>
            <a:r>
              <a:rPr lang="en-US" altLang="zh-TW" b="1" dirty="0"/>
              <a:t> </a:t>
            </a:r>
            <a:r>
              <a:rPr lang="en-US" altLang="zh-TW" b="1" dirty="0" err="1"/>
              <a:t>EndRead</a:t>
            </a:r>
            <a:r>
              <a:rPr lang="en-US" altLang="zh-TW" b="1" dirty="0"/>
              <a:t>(</a:t>
            </a:r>
            <a:r>
              <a:rPr lang="en-US" altLang="zh-TW" b="1" dirty="0" err="1"/>
              <a:t>IAsyncResult</a:t>
            </a:r>
            <a:r>
              <a:rPr lang="en-US" altLang="zh-TW" b="1" dirty="0"/>
              <a:t> </a:t>
            </a:r>
            <a:r>
              <a:rPr lang="en-US" altLang="zh-TW" b="1" dirty="0" err="1"/>
              <a:t>asyncResult</a:t>
            </a:r>
            <a:r>
              <a:rPr lang="en-US" altLang="zh-TW" b="1" dirty="0"/>
              <a: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07996" cy="369332"/>
          </a:xfrm>
          <a:prstGeom prst="rect">
            <a:avLst/>
          </a:prstGeom>
          <a:solidFill>
            <a:schemeClr val="accent2">
              <a:lumMod val="60000"/>
              <a:lumOff val="40000"/>
            </a:schemeClr>
          </a:solidFill>
        </p:spPr>
        <p:txBody>
          <a:bodyPr wrap="none" rtlCol="0">
            <a:spAutoFit/>
          </a:bodyPr>
          <a:lstStyle/>
          <a:p>
            <a:r>
              <a:rPr lang="zh-TW" altLang="en-US" b="1" dirty="0" smtClean="0">
                <a:solidFill>
                  <a:schemeClr val="bg1"/>
                </a:solidFill>
              </a:rPr>
              <a:t>同步方法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1429198"/>
            <a:ext cx="7452320" cy="369332"/>
          </a:xfrm>
          <a:prstGeom prst="rect">
            <a:avLst/>
          </a:prstGeom>
          <a:solidFill>
            <a:srgbClr val="7030A0"/>
          </a:solidFill>
        </p:spPr>
        <p:txBody>
          <a:bodyPr wrap="square" rtlCol="0">
            <a:spAutoFit/>
          </a:bodyPr>
          <a:lstStyle/>
          <a:p>
            <a:r>
              <a:rPr lang="zh-TW" altLang="en-US" b="1" dirty="0" smtClean="0">
                <a:solidFill>
                  <a:schemeClr val="bg1"/>
                </a:solidFill>
              </a:rPr>
              <a:t>若尚未讀取資料完成，該</a:t>
            </a:r>
            <a:r>
              <a:rPr lang="en-US" altLang="zh-TW" b="1" dirty="0" smtClean="0">
                <a:solidFill>
                  <a:schemeClr val="bg1"/>
                </a:solidFill>
              </a:rPr>
              <a:t>Thread</a:t>
            </a:r>
            <a:r>
              <a:rPr lang="zh-TW" altLang="en-US" b="1" dirty="0" smtClean="0">
                <a:solidFill>
                  <a:schemeClr val="bg1"/>
                </a:solidFill>
              </a:rPr>
              <a:t>無法繼續執行下去</a:t>
            </a:r>
            <a:endParaRPr lang="zh-TW" altLang="en-US" b="1" dirty="0">
              <a:solidFill>
                <a:schemeClr val="bg1"/>
              </a:solidFill>
            </a:endParaRPr>
          </a:p>
        </p:txBody>
      </p:sp>
      <p:sp>
        <p:nvSpPr>
          <p:cNvPr id="13" name="文字方塊 12"/>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smtClean="0">
                <a:solidFill>
                  <a:schemeClr val="bg1"/>
                </a:solidFill>
              </a:rPr>
              <a:t>AsyncCallback</a:t>
            </a:r>
            <a:r>
              <a:rPr lang="zh-TW" altLang="en-US" b="1" dirty="0" smtClean="0">
                <a:solidFill>
                  <a:schemeClr val="bg1"/>
                </a:solidFill>
              </a:rPr>
              <a:t>通知</a:t>
            </a:r>
            <a:endParaRPr lang="zh-TW" altLang="en-US" b="1" dirty="0">
              <a:solidFill>
                <a:schemeClr val="bg1"/>
              </a:solidFill>
            </a:endParaRPr>
          </a:p>
        </p:txBody>
      </p:sp>
      <p:sp>
        <p:nvSpPr>
          <p:cNvPr id="14" name="文字方塊 13"/>
          <p:cNvSpPr txBox="1"/>
          <p:nvPr/>
        </p:nvSpPr>
        <p:spPr>
          <a:xfrm>
            <a:off x="1691680" y="5736120"/>
            <a:ext cx="7452320" cy="369332"/>
          </a:xfrm>
          <a:prstGeom prst="rect">
            <a:avLst/>
          </a:prstGeom>
          <a:solidFill>
            <a:srgbClr val="7030A0"/>
          </a:solidFill>
        </p:spPr>
        <p:txBody>
          <a:bodyPr wrap="square" rtlCol="0">
            <a:spAutoFit/>
          </a:bodyPr>
          <a:lstStyle/>
          <a:p>
            <a:r>
              <a:rPr lang="zh-TW" altLang="en-US" b="1" dirty="0" smtClean="0">
                <a:solidFill>
                  <a:schemeClr val="bg1"/>
                </a:solidFill>
              </a:rPr>
              <a:t>需要使用 </a:t>
            </a:r>
            <a:r>
              <a:rPr lang="en-US" altLang="zh-TW" b="1" dirty="0" err="1" smtClean="0">
                <a:solidFill>
                  <a:schemeClr val="bg1"/>
                </a:solidFill>
              </a:rPr>
              <a:t>EndRead</a:t>
            </a:r>
            <a:r>
              <a:rPr lang="zh-TW" altLang="en-US" b="1" dirty="0" smtClean="0">
                <a:solidFill>
                  <a:schemeClr val="bg1"/>
                </a:solidFill>
              </a:rPr>
              <a:t> 取得所讀取到的資料</a:t>
            </a:r>
            <a:endParaRPr lang="zh-TW" altLang="en-US" b="1" dirty="0">
              <a:solidFill>
                <a:schemeClr val="bg1"/>
              </a:solidFill>
            </a:endParaRPr>
          </a:p>
        </p:txBody>
      </p:sp>
    </p:spTree>
    <p:extLst>
      <p:ext uri="{BB962C8B-B14F-4D97-AF65-F5344CB8AC3E}">
        <p14:creationId xmlns:p14="http://schemas.microsoft.com/office/powerpoint/2010/main" val="87609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Comparing </a:t>
            </a:r>
            <a:r>
              <a:rPr lang="en-US" altLang="zh-TW" dirty="0" smtClean="0"/>
              <a:t>Patterns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26</a:t>
            </a:fld>
            <a:endParaRPr lang="zh-TW" altLang="en-US"/>
          </a:p>
        </p:txBody>
      </p:sp>
      <p:sp>
        <p:nvSpPr>
          <p:cNvPr id="8" name="文字方塊 7"/>
          <p:cNvSpPr txBox="1"/>
          <p:nvPr/>
        </p:nvSpPr>
        <p:spPr>
          <a:xfrm>
            <a:off x="35496" y="1798530"/>
            <a:ext cx="8480207" cy="1477328"/>
          </a:xfrm>
          <a:prstGeom prst="rect">
            <a:avLst/>
          </a:prstGeom>
          <a:solidFill>
            <a:schemeClr val="bg1">
              <a:lumMod val="85000"/>
            </a:schemeClr>
          </a:solidFill>
        </p:spPr>
        <p:txBody>
          <a:bodyPr wrap="non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void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en-US" altLang="zh-TW" b="1" dirty="0"/>
              <a:t>        public event </a:t>
            </a:r>
            <a:r>
              <a:rPr lang="en-US" altLang="zh-TW" b="1" dirty="0" err="1"/>
              <a:t>ReadCompletedEventHandler</a:t>
            </a:r>
            <a:r>
              <a:rPr lang="en-US" altLang="zh-TW" b="1" dirty="0"/>
              <a:t> </a:t>
            </a:r>
            <a:r>
              <a:rPr lang="en-US" altLang="zh-TW" b="1" dirty="0" err="1"/>
              <a:t>ReadCompleted</a:t>
            </a:r>
            <a:r>
              <a:rPr lang="en-US" altLang="zh-TW" b="1" dirty="0"/>
              <a:t>;</a:t>
            </a:r>
          </a:p>
          <a:p>
            <a:r>
              <a:rPr lang="zh-TW" altLang="en-US" b="1" dirty="0"/>
              <a:t>    </a:t>
            </a:r>
            <a:r>
              <a:rPr lang="en-US" altLang="zh-TW" b="1" dirty="0"/>
              <a:t>}</a:t>
            </a:r>
            <a:endParaRPr lang="zh-TW" altLang="en-US" b="1" dirty="0"/>
          </a:p>
        </p:txBody>
      </p:sp>
      <p:sp>
        <p:nvSpPr>
          <p:cNvPr id="10" name="文字方塊 9"/>
          <p:cNvSpPr txBox="1"/>
          <p:nvPr/>
        </p:nvSpPr>
        <p:spPr>
          <a:xfrm>
            <a:off x="35496" y="3717422"/>
            <a:ext cx="9108504" cy="1200329"/>
          </a:xfrm>
          <a:prstGeom prst="rect">
            <a:avLst/>
          </a:prstGeom>
          <a:solidFill>
            <a:schemeClr val="bg1">
              <a:lumMod val="85000"/>
            </a:schemeClr>
          </a:solidFill>
        </p:spPr>
        <p:txBody>
          <a:bodyPr wrap="square" rtlCol="0">
            <a:spAutoFit/>
          </a:bodyPr>
          <a:lstStyle/>
          <a:p>
            <a:r>
              <a:rPr lang="en-US" altLang="zh-TW" b="1" dirty="0"/>
              <a:t> public class </a:t>
            </a:r>
            <a:r>
              <a:rPr lang="en-US" altLang="zh-TW" b="1" dirty="0" err="1"/>
              <a:t>MyClass</a:t>
            </a:r>
            <a:endParaRPr lang="en-US" altLang="zh-TW" b="1" dirty="0"/>
          </a:p>
          <a:p>
            <a:r>
              <a:rPr lang="zh-TW" altLang="en-US" b="1" dirty="0"/>
              <a:t>    </a:t>
            </a:r>
            <a:r>
              <a:rPr lang="en-US" altLang="zh-TW" b="1" dirty="0"/>
              <a:t>{</a:t>
            </a:r>
          </a:p>
          <a:p>
            <a:r>
              <a:rPr lang="en-US" altLang="zh-TW" b="1" dirty="0"/>
              <a:t>        public Task&lt;</a:t>
            </a:r>
            <a:r>
              <a:rPr lang="en-US" altLang="zh-TW" b="1" dirty="0" err="1"/>
              <a:t>int</a:t>
            </a:r>
            <a:r>
              <a:rPr lang="en-US" altLang="zh-TW" b="1" dirty="0"/>
              <a:t>&gt; </a:t>
            </a:r>
            <a:r>
              <a:rPr lang="en-US" altLang="zh-TW" b="1" dirty="0" err="1"/>
              <a:t>ReadAsync</a:t>
            </a:r>
            <a:r>
              <a:rPr lang="en-US" altLang="zh-TW" b="1" dirty="0"/>
              <a:t>(byte[] buffer, </a:t>
            </a:r>
            <a:r>
              <a:rPr lang="en-US" altLang="zh-TW" b="1" dirty="0" err="1"/>
              <a:t>int</a:t>
            </a:r>
            <a:r>
              <a:rPr lang="en-US" altLang="zh-TW" b="1" dirty="0"/>
              <a:t> offset, </a:t>
            </a:r>
            <a:r>
              <a:rPr lang="en-US" altLang="zh-TW" b="1" dirty="0" err="1"/>
              <a:t>int</a:t>
            </a:r>
            <a:r>
              <a:rPr lang="en-US" altLang="zh-TW" b="1" dirty="0"/>
              <a:t> count);</a:t>
            </a:r>
          </a:p>
          <a:p>
            <a:r>
              <a:rPr lang="zh-TW" altLang="en-US" b="1" dirty="0"/>
              <a:t>    </a:t>
            </a:r>
            <a:r>
              <a:rPr lang="en-US" altLang="zh-TW" b="1" dirty="0"/>
              <a:t>}</a:t>
            </a:r>
            <a:endParaRPr lang="zh-TW" altLang="en-US" b="1" dirty="0"/>
          </a:p>
        </p:txBody>
      </p:sp>
      <p:sp>
        <p:nvSpPr>
          <p:cNvPr id="11" name="文字方塊 10"/>
          <p:cNvSpPr txBox="1"/>
          <p:nvPr/>
        </p:nvSpPr>
        <p:spPr>
          <a:xfrm>
            <a:off x="62038" y="1454452"/>
            <a:ext cx="1152880" cy="369332"/>
          </a:xfrm>
          <a:prstGeom prst="rect">
            <a:avLst/>
          </a:prstGeom>
          <a:solidFill>
            <a:schemeClr val="accent2">
              <a:lumMod val="60000"/>
              <a:lumOff val="40000"/>
            </a:schemeClr>
          </a:solidFill>
        </p:spPr>
        <p:txBody>
          <a:bodyPr wrap="none" rtlCol="0">
            <a:spAutoFit/>
          </a:bodyPr>
          <a:lstStyle/>
          <a:p>
            <a:r>
              <a:rPr lang="en-US" altLang="zh-TW" b="1" dirty="0" smtClean="0">
                <a:solidFill>
                  <a:schemeClr val="bg1"/>
                </a:solidFill>
              </a:rPr>
              <a:t>EAP</a:t>
            </a:r>
            <a:r>
              <a:rPr lang="zh-TW" altLang="en-US" b="1" dirty="0" smtClean="0">
                <a:solidFill>
                  <a:schemeClr val="bg1"/>
                </a:solidFill>
              </a:rPr>
              <a:t>方法</a:t>
            </a:r>
            <a:endParaRPr lang="zh-TW" altLang="en-US" b="1" dirty="0">
              <a:solidFill>
                <a:schemeClr val="bg1"/>
              </a:solidFill>
            </a:endParaRPr>
          </a:p>
        </p:txBody>
      </p:sp>
      <p:sp>
        <p:nvSpPr>
          <p:cNvPr id="12" name="文字方塊 11"/>
          <p:cNvSpPr txBox="1"/>
          <p:nvPr/>
        </p:nvSpPr>
        <p:spPr>
          <a:xfrm>
            <a:off x="35496" y="3342937"/>
            <a:ext cx="1213794" cy="369332"/>
          </a:xfrm>
          <a:prstGeom prst="rect">
            <a:avLst/>
          </a:prstGeom>
          <a:solidFill>
            <a:schemeClr val="accent2">
              <a:lumMod val="60000"/>
              <a:lumOff val="40000"/>
            </a:schemeClr>
          </a:solidFill>
        </p:spPr>
        <p:txBody>
          <a:bodyPr wrap="none" rtlCol="0">
            <a:spAutoFit/>
          </a:bodyPr>
          <a:lstStyle/>
          <a:p>
            <a:r>
              <a:rPr lang="en-US" altLang="zh-TW" b="1" dirty="0">
                <a:solidFill>
                  <a:schemeClr val="bg1"/>
                </a:solidFill>
              </a:rPr>
              <a:t>APM</a:t>
            </a:r>
            <a:r>
              <a:rPr lang="zh-TW" altLang="en-US" b="1" dirty="0" smtClean="0">
                <a:solidFill>
                  <a:schemeClr val="bg1"/>
                </a:solidFill>
              </a:rPr>
              <a:t>方法</a:t>
            </a:r>
            <a:endParaRPr lang="zh-TW" altLang="en-US" b="1" dirty="0">
              <a:solidFill>
                <a:schemeClr val="bg1"/>
              </a:solidFill>
            </a:endParaRPr>
          </a:p>
        </p:txBody>
      </p:sp>
      <p:sp>
        <p:nvSpPr>
          <p:cNvPr id="9" name="文字方塊 8"/>
          <p:cNvSpPr txBox="1"/>
          <p:nvPr/>
        </p:nvSpPr>
        <p:spPr>
          <a:xfrm>
            <a:off x="1691680" y="3349765"/>
            <a:ext cx="7452320" cy="369332"/>
          </a:xfrm>
          <a:prstGeom prst="rect">
            <a:avLst/>
          </a:prstGeom>
          <a:solidFill>
            <a:srgbClr val="7030A0"/>
          </a:solidFill>
        </p:spPr>
        <p:txBody>
          <a:bodyPr wrap="square" rtlCol="0">
            <a:spAutoFit/>
          </a:bodyPr>
          <a:lstStyle/>
          <a:p>
            <a:r>
              <a:rPr lang="zh-TW" altLang="en-US" b="1" dirty="0" smtClean="0">
                <a:solidFill>
                  <a:schemeClr val="bg1"/>
                </a:solidFill>
              </a:rPr>
              <a:t>在讀取資料時候，</a:t>
            </a:r>
            <a:r>
              <a:rPr lang="en-US" altLang="zh-TW" b="1" dirty="0" smtClean="0">
                <a:solidFill>
                  <a:schemeClr val="bg1"/>
                </a:solidFill>
              </a:rPr>
              <a:t>Thread</a:t>
            </a:r>
            <a:r>
              <a:rPr lang="zh-TW" altLang="en-US" b="1" dirty="0" smtClean="0">
                <a:solidFill>
                  <a:schemeClr val="bg1"/>
                </a:solidFill>
              </a:rPr>
              <a:t>可以繼續執行其他工作，讀完後，繼續執行</a:t>
            </a:r>
            <a:endParaRPr lang="zh-TW" altLang="en-US" b="1" dirty="0">
              <a:solidFill>
                <a:schemeClr val="bg1"/>
              </a:solidFill>
            </a:endParaRPr>
          </a:p>
        </p:txBody>
      </p:sp>
      <p:sp>
        <p:nvSpPr>
          <p:cNvPr id="13" name="文字方塊 12"/>
          <p:cNvSpPr txBox="1"/>
          <p:nvPr/>
        </p:nvSpPr>
        <p:spPr>
          <a:xfrm>
            <a:off x="1691680" y="1454738"/>
            <a:ext cx="7452320" cy="369332"/>
          </a:xfrm>
          <a:prstGeom prst="rect">
            <a:avLst/>
          </a:prstGeom>
          <a:solidFill>
            <a:srgbClr val="7030A0"/>
          </a:solidFill>
        </p:spPr>
        <p:txBody>
          <a:bodyPr wrap="square" rtlCol="0">
            <a:spAutoFit/>
          </a:bodyPr>
          <a:lstStyle/>
          <a:p>
            <a:r>
              <a:rPr lang="zh-TW" altLang="en-US" b="1" dirty="0" smtClean="0">
                <a:solidFill>
                  <a:schemeClr val="bg1"/>
                </a:solidFill>
              </a:rPr>
              <a:t>讀取資料完成後，會使用 </a:t>
            </a:r>
            <a:r>
              <a:rPr lang="en-US" altLang="zh-TW" b="1" dirty="0" err="1">
                <a:solidFill>
                  <a:schemeClr val="bg1"/>
                </a:solidFill>
              </a:rPr>
              <a:t>ReadCompletedEventHandler</a:t>
            </a:r>
            <a:r>
              <a:rPr lang="zh-TW" altLang="en-US" b="1" dirty="0" smtClean="0">
                <a:solidFill>
                  <a:schemeClr val="bg1"/>
                </a:solidFill>
              </a:rPr>
              <a:t>通知</a:t>
            </a:r>
            <a:endParaRPr lang="zh-TW" altLang="en-US" b="1" dirty="0">
              <a:solidFill>
                <a:schemeClr val="bg1"/>
              </a:solidFill>
            </a:endParaRPr>
          </a:p>
        </p:txBody>
      </p:sp>
    </p:spTree>
    <p:extLst>
      <p:ext uri="{BB962C8B-B14F-4D97-AF65-F5344CB8AC3E}">
        <p14:creationId xmlns:p14="http://schemas.microsoft.com/office/powerpoint/2010/main" val="3431471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smtClean="0"/>
              <a:t>Task Parallelism </a:t>
            </a:r>
            <a:br>
              <a:rPr lang="en-US" altLang="zh-TW" sz="3200" dirty="0" smtClean="0"/>
            </a:br>
            <a:r>
              <a:rPr lang="en-US" altLang="zh-TW" sz="3200" dirty="0" smtClean="0"/>
              <a:t>(Task Parallel Library TPL)</a:t>
            </a:r>
            <a:endParaRPr lang="zh-TW" altLang="en-US" sz="3200" dirty="0"/>
          </a:p>
        </p:txBody>
      </p:sp>
      <p:sp>
        <p:nvSpPr>
          <p:cNvPr id="3" name="內容版面配置區 2"/>
          <p:cNvSpPr>
            <a:spLocks noGrp="1"/>
          </p:cNvSpPr>
          <p:nvPr>
            <p:ph idx="1"/>
          </p:nvPr>
        </p:nvSpPr>
        <p:spPr/>
        <p:txBody>
          <a:bodyPr/>
          <a:lstStyle/>
          <a:p>
            <a:r>
              <a:rPr lang="zh-TW" altLang="en-US" dirty="0" smtClean="0"/>
              <a:t>了解這些不同</a:t>
            </a:r>
            <a:endParaRPr lang="en-US" altLang="zh-TW" dirty="0" smtClean="0"/>
          </a:p>
          <a:p>
            <a:pPr lvl="1"/>
            <a:r>
              <a:rPr lang="en-US" altLang="zh-TW" dirty="0" err="1" smtClean="0"/>
              <a:t>Async</a:t>
            </a:r>
            <a:r>
              <a:rPr lang="en-US" altLang="zh-TW" dirty="0" smtClean="0"/>
              <a:t> Task</a:t>
            </a:r>
          </a:p>
          <a:p>
            <a:pPr lvl="1"/>
            <a:r>
              <a:rPr lang="en-US" altLang="zh-TW" dirty="0" err="1" smtClean="0"/>
              <a:t>Async</a:t>
            </a:r>
            <a:r>
              <a:rPr lang="en-US" altLang="zh-TW" dirty="0" smtClean="0"/>
              <a:t> Task&lt;</a:t>
            </a:r>
            <a:r>
              <a:rPr lang="en-US" altLang="zh-TW" dirty="0" err="1" smtClean="0"/>
              <a:t>Tresult</a:t>
            </a:r>
            <a:r>
              <a:rPr lang="en-US" altLang="zh-TW" dirty="0" smtClean="0"/>
              <a:t>&gt;</a:t>
            </a:r>
          </a:p>
          <a:p>
            <a:pPr lvl="1"/>
            <a:r>
              <a:rPr lang="en-US" altLang="zh-TW" dirty="0" err="1" smtClean="0"/>
              <a:t>Async</a:t>
            </a:r>
            <a:r>
              <a:rPr lang="en-US" altLang="zh-TW" dirty="0"/>
              <a:t> </a:t>
            </a:r>
            <a:r>
              <a:rPr lang="en-US" altLang="zh-TW" dirty="0" smtClean="0"/>
              <a:t>void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772814201"/>
              </p:ext>
            </p:extLst>
          </p:nvPr>
        </p:nvGraphicFramePr>
        <p:xfrm>
          <a:off x="546349" y="3717925"/>
          <a:ext cx="7947660" cy="2148840"/>
        </p:xfrm>
        <a:graphic>
          <a:graphicData uri="http://schemas.openxmlformats.org/drawingml/2006/table">
            <a:tbl>
              <a:tblPr/>
              <a:tblGrid>
                <a:gridCol w="2649220"/>
                <a:gridCol w="2649220"/>
                <a:gridCol w="2649220"/>
              </a:tblGrid>
              <a:tr h="0">
                <a:tc>
                  <a:txBody>
                    <a:bodyPr/>
                    <a:lstStyle/>
                    <a:p>
                      <a:pPr fontAlgn="ctr"/>
                      <a:r>
                        <a:rPr lang="en-US">
                          <a:effectLst/>
                          <a:latin typeface="inherit"/>
                        </a:rPr>
                        <a:t>Name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Description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Exceptions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Avoid async void</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Prefer async Task methods over async void methods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Event handlers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Async all the way</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Don’t mix blocking and async code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Console main method</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a:effectLst/>
                          <a:latin typeface="inherit"/>
                        </a:rPr>
                        <a:t>Configure context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a:effectLst/>
                          <a:latin typeface="inherit"/>
                        </a:rPr>
                        <a:t>Use ConfigureAwait(false) when you can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dirty="0">
                          <a:effectLst/>
                          <a:latin typeface="inherit"/>
                        </a:rPr>
                        <a:t>Methods that require con­text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32069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兩種 </a:t>
            </a:r>
            <a:r>
              <a:rPr lang="en-US" altLang="zh-TW" dirty="0" smtClean="0"/>
              <a:t>Sleep</a:t>
            </a:r>
            <a:r>
              <a:rPr lang="zh-TW" altLang="en-US" dirty="0" smtClean="0"/>
              <a:t> 到底有何不同</a:t>
            </a:r>
            <a:endParaRPr lang="zh-TW" altLang="en-US" dirty="0"/>
          </a:p>
        </p:txBody>
      </p:sp>
      <p:sp>
        <p:nvSpPr>
          <p:cNvPr id="3" name="內容版面配置區 2"/>
          <p:cNvSpPr>
            <a:spLocks noGrp="1"/>
          </p:cNvSpPr>
          <p:nvPr>
            <p:ph idx="1"/>
          </p:nvPr>
        </p:nvSpPr>
        <p:spPr/>
        <p:txBody>
          <a:bodyPr/>
          <a:lstStyle/>
          <a:p>
            <a:pPr marL="0" indent="0">
              <a:buNone/>
            </a:pPr>
            <a:r>
              <a:rPr lang="en-US" altLang="zh-TW" sz="2000" b="1" dirty="0"/>
              <a:t>void </a:t>
            </a:r>
            <a:r>
              <a:rPr lang="en-US" altLang="zh-TW" sz="2000" b="1" dirty="0" err="1"/>
              <a:t>MyMethod</a:t>
            </a:r>
            <a:r>
              <a:rPr lang="en-US" altLang="zh-TW" sz="2000" b="1" dirty="0"/>
              <a:t>()</a:t>
            </a:r>
          </a:p>
          <a:p>
            <a:pPr marL="0" indent="0">
              <a:buNone/>
            </a:pPr>
            <a:r>
              <a:rPr lang="en-US" altLang="zh-TW" sz="2000" b="1" dirty="0"/>
              <a:t>{</a:t>
            </a:r>
          </a:p>
          <a:p>
            <a:pPr marL="0" indent="0">
              <a:buNone/>
            </a:pPr>
            <a:r>
              <a:rPr lang="en-US" altLang="zh-TW" sz="2000" b="1" dirty="0"/>
              <a:t>  // Do synchronous work.</a:t>
            </a:r>
          </a:p>
          <a:p>
            <a:pPr marL="0" indent="0">
              <a:buNone/>
            </a:pPr>
            <a:r>
              <a:rPr lang="en-US" altLang="zh-TW" sz="2000" b="1" dirty="0"/>
              <a:t>  </a:t>
            </a:r>
            <a:r>
              <a:rPr lang="en-US" altLang="zh-TW" sz="2000" b="1" dirty="0" err="1"/>
              <a:t>Thread.Sleep</a:t>
            </a:r>
            <a:r>
              <a:rPr lang="en-US" altLang="zh-TW" sz="2000" b="1" dirty="0"/>
              <a:t>(1000);</a:t>
            </a:r>
          </a:p>
          <a:p>
            <a:pPr marL="0" indent="0">
              <a:buNone/>
            </a:pPr>
            <a:r>
              <a:rPr lang="en-US" altLang="zh-TW" sz="2000" b="1" dirty="0"/>
              <a:t>}</a:t>
            </a:r>
          </a:p>
          <a:p>
            <a:pPr marL="0" indent="0">
              <a:buNone/>
            </a:pPr>
            <a:r>
              <a:rPr lang="en-US" altLang="zh-TW" sz="2000" b="1" dirty="0" err="1"/>
              <a:t>async</a:t>
            </a:r>
            <a:r>
              <a:rPr lang="en-US" altLang="zh-TW" sz="2000" b="1" dirty="0"/>
              <a:t> Task </a:t>
            </a:r>
            <a:r>
              <a:rPr lang="en-US" altLang="zh-TW" sz="2000" b="1" dirty="0" err="1"/>
              <a:t>MyMethodAsync</a:t>
            </a:r>
            <a:r>
              <a:rPr lang="en-US" altLang="zh-TW" sz="2000" b="1" dirty="0"/>
              <a:t>()</a:t>
            </a:r>
          </a:p>
          <a:p>
            <a:pPr marL="0" indent="0">
              <a:buNone/>
            </a:pPr>
            <a:r>
              <a:rPr lang="en-US" altLang="zh-TW" sz="2000" b="1" dirty="0"/>
              <a:t>{</a:t>
            </a:r>
          </a:p>
          <a:p>
            <a:pPr marL="0" indent="0">
              <a:buNone/>
            </a:pPr>
            <a:r>
              <a:rPr lang="en-US" altLang="zh-TW" sz="2000" b="1" dirty="0"/>
              <a:t>  // Do asynchronous work.</a:t>
            </a:r>
          </a:p>
          <a:p>
            <a:pPr marL="0" indent="0">
              <a:buNone/>
            </a:pPr>
            <a:r>
              <a:rPr lang="en-US" altLang="zh-TW" sz="2000" b="1" dirty="0"/>
              <a:t>  await </a:t>
            </a:r>
            <a:r>
              <a:rPr lang="en-US" altLang="zh-TW" sz="2000" b="1" dirty="0" err="1"/>
              <a:t>Task.Delay</a:t>
            </a:r>
            <a:r>
              <a:rPr lang="en-US" altLang="zh-TW" sz="2000" b="1" dirty="0"/>
              <a:t>(1000);</a:t>
            </a:r>
          </a:p>
          <a:p>
            <a:pPr marL="0" indent="0">
              <a:buNone/>
            </a:pPr>
            <a:r>
              <a:rPr lang="en-US" altLang="zh-TW" sz="2000" b="1" dirty="0"/>
              <a:t>}</a:t>
            </a:r>
          </a:p>
          <a:p>
            <a:pPr marL="0" indent="0">
              <a:buNone/>
            </a:pPr>
            <a:endParaRPr lang="zh-TW" altLang="en-US" sz="2000" b="1"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28</a:t>
            </a:fld>
            <a:endParaRPr lang="zh-TW" altLang="en-US"/>
          </a:p>
        </p:txBody>
      </p:sp>
    </p:spTree>
    <p:extLst>
      <p:ext uri="{BB962C8B-B14F-4D97-AF65-F5344CB8AC3E}">
        <p14:creationId xmlns:p14="http://schemas.microsoft.com/office/powerpoint/2010/main" val="3773221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The “</a:t>
            </a:r>
            <a:r>
              <a:rPr lang="en-US" altLang="zh-TW" sz="3600" dirty="0" err="1"/>
              <a:t>Async</a:t>
            </a:r>
            <a:r>
              <a:rPr lang="en-US" altLang="zh-TW" sz="3600" dirty="0"/>
              <a:t> Way” of Doing Things</a:t>
            </a:r>
            <a:endParaRPr lang="zh-TW" altLang="en-US" sz="3600" dirty="0"/>
          </a:p>
        </p:txBody>
      </p:sp>
      <p:pic>
        <p:nvPicPr>
          <p:cNvPr id="5" name="內容版面配置區 4"/>
          <p:cNvPicPr>
            <a:picLocks noGrp="1" noChangeAspect="1"/>
          </p:cNvPicPr>
          <p:nvPr>
            <p:ph idx="1"/>
          </p:nvPr>
        </p:nvPicPr>
        <p:blipFill>
          <a:blip r:embed="rId3"/>
          <a:stretch>
            <a:fillRect/>
          </a:stretch>
        </p:blipFill>
        <p:spPr>
          <a:xfrm>
            <a:off x="574675" y="1844824"/>
            <a:ext cx="8202254" cy="2802644"/>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29</a:t>
            </a:fld>
            <a:endParaRPr lang="zh-TW" altLang="en-US"/>
          </a:p>
        </p:txBody>
      </p:sp>
    </p:spTree>
    <p:extLst>
      <p:ext uri="{BB962C8B-B14F-4D97-AF65-F5344CB8AC3E}">
        <p14:creationId xmlns:p14="http://schemas.microsoft.com/office/powerpoint/2010/main" val="265047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作業系統 基本概念</a:t>
            </a:r>
            <a:endParaRPr lang="zh-TW" altLang="en-US" dirty="0"/>
          </a:p>
        </p:txBody>
      </p:sp>
      <p:sp>
        <p:nvSpPr>
          <p:cNvPr id="3" name="內容版面配置區 2"/>
          <p:cNvSpPr>
            <a:spLocks noGrp="1"/>
          </p:cNvSpPr>
          <p:nvPr>
            <p:ph idx="1"/>
          </p:nvPr>
        </p:nvSpPr>
        <p:spPr/>
        <p:txBody>
          <a:bodyPr/>
          <a:lstStyle/>
          <a:p>
            <a:r>
              <a:rPr lang="en-US" altLang="zh-TW" sz="2800" dirty="0" smtClean="0"/>
              <a:t>Program</a:t>
            </a:r>
            <a:endParaRPr lang="en-US" altLang="zh-TW" sz="2800" dirty="0"/>
          </a:p>
          <a:p>
            <a:pPr lvl="1"/>
            <a:r>
              <a:rPr lang="zh-TW" altLang="en-US" sz="2400" dirty="0" smtClean="0"/>
              <a:t>放在</a:t>
            </a:r>
            <a:r>
              <a:rPr lang="zh-TW" altLang="en-US" sz="2400" dirty="0"/>
              <a:t>二次儲存裝置中，尚沒有被</a:t>
            </a:r>
            <a:r>
              <a:rPr lang="en-US" altLang="zh-TW" sz="2400" dirty="0"/>
              <a:t>Load</a:t>
            </a:r>
            <a:r>
              <a:rPr lang="zh-TW" altLang="en-US" sz="2400" dirty="0"/>
              <a:t>到記憶體的一堆</a:t>
            </a:r>
            <a:r>
              <a:rPr lang="en-US" altLang="zh-TW" sz="2400" dirty="0" smtClean="0"/>
              <a:t>Code</a:t>
            </a:r>
            <a:r>
              <a:rPr lang="zh-TW" altLang="en-US" sz="2400" dirty="0" smtClean="0"/>
              <a:t>稱</a:t>
            </a:r>
            <a:r>
              <a:rPr lang="zh-TW" altLang="en-US" sz="2400" dirty="0"/>
              <a:t>之為「程式」。  </a:t>
            </a:r>
            <a:r>
              <a:rPr lang="en-US" altLang="zh-TW" sz="2400" dirty="0"/>
              <a:t>(</a:t>
            </a:r>
            <a:r>
              <a:rPr lang="zh-TW" altLang="en-US" sz="2400" dirty="0"/>
              <a:t>也就是還是死的</a:t>
            </a:r>
            <a:r>
              <a:rPr lang="en-US" altLang="zh-TW" sz="2400" dirty="0" smtClean="0"/>
              <a:t>)</a:t>
            </a:r>
          </a:p>
          <a:p>
            <a:r>
              <a:rPr lang="en-US" altLang="zh-TW" sz="2800" dirty="0" smtClean="0"/>
              <a:t>Process</a:t>
            </a:r>
          </a:p>
          <a:p>
            <a:pPr lvl="1"/>
            <a:r>
              <a:rPr lang="zh-TW" altLang="en-US" sz="2400" dirty="0" smtClean="0"/>
              <a:t>已經</a:t>
            </a:r>
            <a:r>
              <a:rPr lang="zh-TW" altLang="en-US" sz="2400" dirty="0"/>
              <a:t>被</a:t>
            </a:r>
            <a:r>
              <a:rPr lang="en-US" altLang="zh-TW" sz="2400" dirty="0"/>
              <a:t>Load</a:t>
            </a:r>
            <a:r>
              <a:rPr lang="zh-TW" altLang="en-US" sz="2400" dirty="0"/>
              <a:t>到記憶體中，任何一行</a:t>
            </a:r>
            <a:r>
              <a:rPr lang="en-US" altLang="zh-TW" sz="2400" dirty="0"/>
              <a:t>Code</a:t>
            </a:r>
            <a:r>
              <a:rPr lang="zh-TW" altLang="en-US" sz="2400" dirty="0"/>
              <a:t>隨時會被</a:t>
            </a:r>
            <a:r>
              <a:rPr lang="en-US" altLang="zh-TW" sz="2400" dirty="0"/>
              <a:t>CPU</a:t>
            </a:r>
            <a:r>
              <a:rPr lang="zh-TW" altLang="en-US" sz="2400" dirty="0"/>
              <a:t>執行，且其宣告的在</a:t>
            </a:r>
            <a:r>
              <a:rPr lang="zh-TW" altLang="en-US" sz="2400" dirty="0" smtClean="0"/>
              <a:t>記憶體的</a:t>
            </a:r>
            <a:r>
              <a:rPr lang="zh-TW" altLang="en-US" sz="2400" dirty="0"/>
              <a:t>變數的值會隨著需求而不斷變動</a:t>
            </a:r>
            <a:r>
              <a:rPr lang="zh-TW" altLang="en-US" sz="2400" dirty="0" smtClean="0"/>
              <a:t>。</a:t>
            </a:r>
            <a:endParaRPr lang="en-US" altLang="zh-TW" sz="2400" dirty="0" smtClean="0"/>
          </a:p>
          <a:p>
            <a:r>
              <a:rPr lang="en-US" altLang="zh-TW" sz="2800" dirty="0"/>
              <a:t>Thread </a:t>
            </a:r>
            <a:endParaRPr lang="en-US" altLang="zh-TW" sz="2800" dirty="0" smtClean="0"/>
          </a:p>
          <a:p>
            <a:pPr lvl="1"/>
            <a:r>
              <a:rPr lang="zh-TW" altLang="en-US" sz="2400" dirty="0" smtClean="0"/>
              <a:t>在</a:t>
            </a:r>
            <a:r>
              <a:rPr lang="zh-TW" altLang="en-US" sz="2400" dirty="0"/>
              <a:t>同一個</a:t>
            </a:r>
            <a:r>
              <a:rPr lang="en-US" altLang="zh-TW" sz="2400" dirty="0"/>
              <a:t>Process</a:t>
            </a:r>
            <a:r>
              <a:rPr lang="zh-TW" altLang="en-US" sz="2400" dirty="0"/>
              <a:t>底下，有許多自己的分身，就是</a:t>
            </a:r>
            <a:r>
              <a:rPr lang="en-US" altLang="zh-TW" sz="2400" dirty="0"/>
              <a:t>Thread</a:t>
            </a:r>
            <a:r>
              <a:rPr lang="zh-TW" altLang="en-US" sz="2400" dirty="0"/>
              <a:t>，中文又翻成執行緒</a:t>
            </a:r>
            <a:r>
              <a:rPr lang="zh-TW" altLang="en-US" sz="2400" dirty="0" smtClean="0"/>
              <a:t>。</a:t>
            </a:r>
            <a:endParaRPr lang="en-US" altLang="zh-TW" sz="2400" dirty="0" smtClean="0"/>
          </a:p>
          <a:p>
            <a:pPr lvl="1"/>
            <a:r>
              <a:rPr lang="en-US" altLang="zh-TW" sz="2400" dirty="0"/>
              <a:t>A </a:t>
            </a:r>
            <a:r>
              <a:rPr lang="en-US" altLang="zh-TW" sz="2400" i="1" dirty="0"/>
              <a:t>thread </a:t>
            </a:r>
            <a:r>
              <a:rPr lang="en-US" altLang="zh-TW" sz="2400" dirty="0"/>
              <a:t>is something like a virtualized CPU </a:t>
            </a:r>
            <a:endParaRPr lang="en-US" altLang="zh-TW" sz="2400" dirty="0" smtClean="0"/>
          </a:p>
          <a:p>
            <a:endParaRPr lang="zh-TW" altLang="en-US" sz="28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https://en.wikipedia.org/wiki/Thread_(computing)</a:t>
            </a:r>
            <a:endParaRPr lang="en-US" altLang="zh-TW" dirty="0" smtClean="0">
              <a:solidFill>
                <a:schemeClr val="bg1"/>
              </a:solidFill>
            </a:endParaRPr>
          </a:p>
        </p:txBody>
      </p:sp>
    </p:spTree>
    <p:extLst>
      <p:ext uri="{BB962C8B-B14F-4D97-AF65-F5344CB8AC3E}">
        <p14:creationId xmlns:p14="http://schemas.microsoft.com/office/powerpoint/2010/main" val="21621346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Task</a:t>
            </a:r>
            <a:r>
              <a:rPr lang="zh-TW" altLang="en-US" dirty="0" smtClean="0"/>
              <a:t>使用注意事項</a:t>
            </a:r>
            <a:endParaRPr lang="zh-TW" altLang="en-US" dirty="0"/>
          </a:p>
        </p:txBody>
      </p:sp>
      <p:sp>
        <p:nvSpPr>
          <p:cNvPr id="3" name="內容版面配置區 2"/>
          <p:cNvSpPr>
            <a:spLocks noGrp="1"/>
          </p:cNvSpPr>
          <p:nvPr>
            <p:ph idx="1"/>
          </p:nvPr>
        </p:nvSpPr>
        <p:spPr/>
        <p:txBody>
          <a:bodyPr/>
          <a:lstStyle/>
          <a:p>
            <a:r>
              <a:rPr lang="zh-TW" altLang="en-US" dirty="0" smtClean="0"/>
              <a:t>建立、取消、進度、異常管理</a:t>
            </a:r>
            <a:endParaRPr lang="en-US" altLang="zh-TW" dirty="0" smtClean="0"/>
          </a:p>
          <a:p>
            <a:r>
              <a:rPr lang="zh-TW" altLang="en-US" dirty="0" smtClean="0"/>
              <a:t>不要混和同步與非同步程式碼</a:t>
            </a:r>
            <a:endParaRPr lang="en-US" altLang="zh-TW" dirty="0" smtClean="0"/>
          </a:p>
          <a:p>
            <a:pPr lvl="1"/>
            <a:r>
              <a:rPr lang="en-US" altLang="zh-TW" dirty="0"/>
              <a:t>012 Task </a:t>
            </a:r>
            <a:r>
              <a:rPr lang="en-US" altLang="zh-TW" dirty="0" smtClean="0"/>
              <a:t>Deadlock</a:t>
            </a:r>
          </a:p>
          <a:p>
            <a:r>
              <a:rPr lang="en-US" altLang="zh-TW" dirty="0" smtClean="0"/>
              <a:t>GUI</a:t>
            </a:r>
            <a:r>
              <a:rPr lang="zh-TW" altLang="en-US" dirty="0" smtClean="0"/>
              <a:t> </a:t>
            </a:r>
            <a:r>
              <a:rPr lang="en-US" altLang="zh-TW" dirty="0" smtClean="0"/>
              <a:t>&amp;</a:t>
            </a:r>
            <a:r>
              <a:rPr lang="zh-TW" altLang="en-US" dirty="0" smtClean="0"/>
              <a:t> </a:t>
            </a:r>
            <a:r>
              <a:rPr lang="en-US" altLang="zh-TW" dirty="0"/>
              <a:t>ASP.NET </a:t>
            </a:r>
            <a:r>
              <a:rPr lang="en-US" altLang="zh-TW" dirty="0" err="1"/>
              <a:t>SynchronizationContext</a:t>
            </a:r>
            <a:r>
              <a:rPr lang="en-US" altLang="zh-TW" dirty="0"/>
              <a:t> </a:t>
            </a:r>
            <a:endParaRPr lang="en-US" altLang="zh-TW" dirty="0" smtClean="0"/>
          </a:p>
          <a:p>
            <a:pPr lvl="1"/>
            <a:r>
              <a:rPr lang="en-US" altLang="zh-TW" dirty="0" smtClean="0"/>
              <a:t>UI Thread </a:t>
            </a:r>
            <a:r>
              <a:rPr lang="en-US" altLang="zh-TW" dirty="0"/>
              <a:t>/ ASP.NET request context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30</a:t>
            </a:fld>
            <a:endParaRPr lang="zh-TW" altLang="en-US"/>
          </a:p>
        </p:txBody>
      </p:sp>
    </p:spTree>
    <p:extLst>
      <p:ext uri="{BB962C8B-B14F-4D97-AF65-F5344CB8AC3E}">
        <p14:creationId xmlns:p14="http://schemas.microsoft.com/office/powerpoint/2010/main" val="1272776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Solutions to Common </a:t>
            </a:r>
            <a:r>
              <a:rPr lang="en-US" altLang="zh-TW" sz="3200" dirty="0" err="1"/>
              <a:t>Async</a:t>
            </a:r>
            <a:r>
              <a:rPr lang="en-US" altLang="zh-TW" sz="3200" dirty="0"/>
              <a:t> Problems</a:t>
            </a:r>
            <a:endParaRPr lang="zh-TW" altLang="en-US" sz="3200"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084400124"/>
              </p:ext>
            </p:extLst>
          </p:nvPr>
        </p:nvGraphicFramePr>
        <p:xfrm>
          <a:off x="628015" y="1669685"/>
          <a:ext cx="7947660" cy="3695700"/>
        </p:xfrm>
        <a:graphic>
          <a:graphicData uri="http://schemas.openxmlformats.org/drawingml/2006/table">
            <a:tbl>
              <a:tblPr/>
              <a:tblGrid>
                <a:gridCol w="3973830"/>
                <a:gridCol w="3973830"/>
              </a:tblGrid>
              <a:tr h="0">
                <a:tc>
                  <a:txBody>
                    <a:bodyPr/>
                    <a:lstStyle/>
                    <a:p>
                      <a:pPr fontAlgn="ctr"/>
                      <a:r>
                        <a:rPr lang="en-US" sz="2000" b="1" dirty="0">
                          <a:effectLst/>
                          <a:latin typeface="inherit"/>
                        </a:rPr>
                        <a:t>Problem</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Solution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Create a task to execute code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Task.Run or TaskFactory.StartNew (</a:t>
                      </a:r>
                      <a:r>
                        <a:rPr lang="en-US" sz="2000" b="1" i="1">
                          <a:effectLst/>
                          <a:latin typeface="inherit"/>
                        </a:rPr>
                        <a:t>not</a:t>
                      </a:r>
                      <a:r>
                        <a:rPr lang="en-US" sz="2000" b="1">
                          <a:effectLst/>
                          <a:latin typeface="inherit"/>
                        </a:rPr>
                        <a:t> the Task constructor or Task.Start)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Create a task wrapper for an operation or event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TaskFactory.FromAsync or TaskCompletionSource&lt;T&gt;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Support cancellation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CancellationTokenSource and CancellationToken</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a:effectLst/>
                          <a:latin typeface="inherit"/>
                        </a:rPr>
                        <a:t>Report progress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a:effectLst/>
                          <a:latin typeface="inherit"/>
                        </a:rPr>
                        <a:t>IProgress&lt;T&gt; and Progress&lt;T&gt;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fontAlgn="ctr"/>
                      <a:r>
                        <a:rPr lang="en-US" sz="2000" b="1" dirty="0">
                          <a:effectLst/>
                          <a:latin typeface="inherit"/>
                        </a:rPr>
                        <a:t>Synchronize access to a shared resource</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ctr"/>
                      <a:r>
                        <a:rPr lang="en-US" sz="2000" b="1" dirty="0" err="1">
                          <a:effectLst/>
                          <a:latin typeface="inherit"/>
                        </a:rPr>
                        <a:t>SemaphoreSlim</a:t>
                      </a:r>
                      <a:endParaRPr lang="en-US" sz="2000" b="1" dirty="0">
                        <a:effectLst/>
                        <a:latin typeface="inheri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31</a:t>
            </a:fld>
            <a:endParaRPr lang="zh-TW" altLang="en-US"/>
          </a:p>
        </p:txBody>
      </p:sp>
    </p:spTree>
    <p:extLst>
      <p:ext uri="{BB962C8B-B14F-4D97-AF65-F5344CB8AC3E}">
        <p14:creationId xmlns:p14="http://schemas.microsoft.com/office/powerpoint/2010/main" val="2075780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Using the Built-in Task-based </a:t>
            </a:r>
            <a:r>
              <a:rPr lang="en-US" altLang="zh-TW" sz="2800" dirty="0" err="1"/>
              <a:t>Combinators</a:t>
            </a:r>
            <a:endParaRPr lang="zh-TW" altLang="en-US" sz="2800" dirty="0"/>
          </a:p>
        </p:txBody>
      </p:sp>
      <p:sp>
        <p:nvSpPr>
          <p:cNvPr id="3" name="內容版面配置區 2"/>
          <p:cNvSpPr>
            <a:spLocks noGrp="1"/>
          </p:cNvSpPr>
          <p:nvPr>
            <p:ph idx="1"/>
          </p:nvPr>
        </p:nvSpPr>
        <p:spPr/>
        <p:txBody>
          <a:bodyPr/>
          <a:lstStyle/>
          <a:p>
            <a:r>
              <a:rPr lang="en-US" altLang="zh-TW" dirty="0" err="1"/>
              <a:t>Task.Run</a:t>
            </a:r>
            <a:endParaRPr lang="zh-TW" altLang="zh-TW" dirty="0"/>
          </a:p>
          <a:p>
            <a:r>
              <a:rPr lang="en-US" altLang="zh-TW" dirty="0" err="1"/>
              <a:t>Task.FromResult</a:t>
            </a:r>
            <a:endParaRPr lang="zh-TW" altLang="zh-TW" dirty="0"/>
          </a:p>
          <a:p>
            <a:r>
              <a:rPr lang="en-US" altLang="zh-TW" dirty="0" err="1"/>
              <a:t>Task.WhenAll</a:t>
            </a:r>
            <a:endParaRPr lang="zh-TW" altLang="zh-TW" dirty="0"/>
          </a:p>
          <a:p>
            <a:r>
              <a:rPr lang="en-US" altLang="zh-TW" dirty="0" err="1"/>
              <a:t>Task.WhenAny</a:t>
            </a:r>
            <a:endParaRPr lang="zh-TW" altLang="zh-TW" dirty="0"/>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32</a:t>
            </a:fld>
            <a:endParaRPr lang="zh-TW" altLang="en-US"/>
          </a:p>
        </p:txBody>
      </p:sp>
    </p:spTree>
    <p:extLst>
      <p:ext uri="{BB962C8B-B14F-4D97-AF65-F5344CB8AC3E}">
        <p14:creationId xmlns:p14="http://schemas.microsoft.com/office/powerpoint/2010/main" val="279967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Compute-bound </a:t>
            </a:r>
            <a:r>
              <a:rPr lang="en-US" altLang="zh-TW" dirty="0" smtClean="0"/>
              <a:t>Tasks</a:t>
            </a:r>
            <a:endParaRPr lang="zh-TW" altLang="en-US" dirty="0"/>
          </a:p>
        </p:txBody>
      </p:sp>
      <p:sp>
        <p:nvSpPr>
          <p:cNvPr id="3" name="內容版面配置區 2"/>
          <p:cNvSpPr>
            <a:spLocks noGrp="1"/>
          </p:cNvSpPr>
          <p:nvPr>
            <p:ph idx="1"/>
          </p:nvPr>
        </p:nvSpPr>
        <p:spPr/>
        <p:txBody>
          <a:bodyPr/>
          <a:lstStyle/>
          <a:p>
            <a:r>
              <a:rPr lang="en-US" altLang="zh-TW" sz="2400" dirty="0"/>
              <a:t>In the .NET Framework 4, use the </a:t>
            </a:r>
            <a:r>
              <a:rPr lang="en-US" altLang="zh-TW" sz="2400" dirty="0" err="1">
                <a:hlinkClick r:id="rId2"/>
              </a:rPr>
              <a:t>TaskFactory.StartNew</a:t>
            </a:r>
            <a:r>
              <a:rPr lang="en-US" altLang="zh-TW" sz="2400" dirty="0"/>
              <a:t> </a:t>
            </a:r>
            <a:r>
              <a:rPr lang="en-US" altLang="zh-TW" sz="2400" dirty="0" smtClean="0"/>
              <a:t>method</a:t>
            </a:r>
          </a:p>
          <a:p>
            <a:r>
              <a:rPr lang="en-US" altLang="zh-TW" sz="2400" dirty="0"/>
              <a:t>In the .NET Framework 4.5, use the static </a:t>
            </a:r>
            <a:r>
              <a:rPr lang="en-US" altLang="zh-TW" sz="2400" dirty="0" err="1">
                <a:hlinkClick r:id="rId3"/>
              </a:rPr>
              <a:t>Task.Run</a:t>
            </a:r>
            <a:r>
              <a:rPr lang="en-US" altLang="zh-TW" sz="2400" dirty="0"/>
              <a:t> method as a shortcut to </a:t>
            </a:r>
            <a:r>
              <a:rPr lang="en-US" altLang="zh-TW" sz="2400" dirty="0" err="1" smtClean="0">
                <a:hlinkClick r:id="rId2"/>
              </a:rPr>
              <a:t>TaskFactory.StartNew</a:t>
            </a:r>
            <a:endParaRPr lang="en-US" altLang="zh-TW" sz="2400" dirty="0" smtClean="0"/>
          </a:p>
          <a:p>
            <a:r>
              <a:rPr lang="en-US" altLang="zh-TW" sz="2400" dirty="0"/>
              <a:t>Use the constructors of the </a:t>
            </a:r>
            <a:r>
              <a:rPr lang="en-US" altLang="zh-TW" sz="2400" b="1" dirty="0"/>
              <a:t>Task</a:t>
            </a:r>
            <a:r>
              <a:rPr lang="en-US" altLang="zh-TW" sz="2400" dirty="0"/>
              <a:t> type or the </a:t>
            </a:r>
            <a:r>
              <a:rPr lang="en-US" altLang="zh-TW" sz="2400" b="1" dirty="0"/>
              <a:t>Start</a:t>
            </a:r>
            <a:r>
              <a:rPr lang="en-US" altLang="zh-TW" sz="2400" dirty="0"/>
              <a:t> method if you want to generate and schedule the task </a:t>
            </a:r>
            <a:r>
              <a:rPr lang="en-US" altLang="zh-TW" sz="2400" dirty="0" smtClean="0"/>
              <a:t>separately</a:t>
            </a:r>
          </a:p>
          <a:p>
            <a:r>
              <a:rPr lang="en-US" altLang="zh-TW" sz="2400" dirty="0"/>
              <a:t>Use the overloads of the </a:t>
            </a:r>
            <a:r>
              <a:rPr lang="en-US" altLang="zh-TW" sz="2400" dirty="0" err="1">
                <a:hlinkClick r:id="rId4"/>
              </a:rPr>
              <a:t>Task.ContinueWith</a:t>
            </a:r>
            <a:r>
              <a:rPr lang="en-US" altLang="zh-TW" sz="2400" dirty="0"/>
              <a:t> </a:t>
            </a:r>
            <a:r>
              <a:rPr lang="en-US" altLang="zh-TW" sz="2400" dirty="0" smtClean="0"/>
              <a:t>method</a:t>
            </a:r>
          </a:p>
          <a:p>
            <a:r>
              <a:rPr lang="en-US" altLang="zh-TW" sz="2400" dirty="0"/>
              <a:t>Use the </a:t>
            </a:r>
            <a:r>
              <a:rPr lang="en-US" altLang="zh-TW" sz="2400" dirty="0" err="1">
                <a:hlinkClick r:id="rId5"/>
              </a:rPr>
              <a:t>TaskFactory.ContinueWhenAll</a:t>
            </a:r>
            <a:r>
              <a:rPr lang="en-US" altLang="zh-TW" sz="2400" dirty="0"/>
              <a:t> and </a:t>
            </a:r>
            <a:r>
              <a:rPr lang="en-US" altLang="zh-TW" sz="2400" dirty="0" err="1">
                <a:hlinkClick r:id="rId6"/>
              </a:rPr>
              <a:t>TaskFactory.ContinueWhenAny</a:t>
            </a:r>
            <a:r>
              <a:rPr lang="en-US" altLang="zh-TW" sz="2400" dirty="0"/>
              <a:t> methods.</a:t>
            </a:r>
            <a:endParaRPr lang="zh-TW" altLang="en-US" sz="24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33</a:t>
            </a:fld>
            <a:endParaRPr lang="zh-TW" altLang="en-US"/>
          </a:p>
        </p:txBody>
      </p:sp>
    </p:spTree>
    <p:extLst>
      <p:ext uri="{BB962C8B-B14F-4D97-AF65-F5344CB8AC3E}">
        <p14:creationId xmlns:p14="http://schemas.microsoft.com/office/powerpoint/2010/main" val="2114530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I/O-bound Tasks</a:t>
            </a:r>
            <a:endParaRPr lang="zh-TW" altLang="en-US" dirty="0"/>
          </a:p>
        </p:txBody>
      </p:sp>
      <p:sp>
        <p:nvSpPr>
          <p:cNvPr id="3" name="內容版面配置區 2"/>
          <p:cNvSpPr>
            <a:spLocks noGrp="1"/>
          </p:cNvSpPr>
          <p:nvPr>
            <p:ph idx="1"/>
          </p:nvPr>
        </p:nvSpPr>
        <p:spPr/>
        <p:txBody>
          <a:bodyPr/>
          <a:lstStyle/>
          <a:p>
            <a:r>
              <a:rPr lang="en-US" altLang="zh-TW" dirty="0"/>
              <a:t>use the </a:t>
            </a:r>
            <a:r>
              <a:rPr lang="en-US" altLang="zh-TW" dirty="0" err="1">
                <a:hlinkClick r:id="rId2"/>
              </a:rPr>
              <a:t>TaskCompletionSource</a:t>
            </a:r>
            <a:r>
              <a:rPr lang="en-US" altLang="zh-TW" dirty="0">
                <a:hlinkClick r:id="rId2"/>
              </a:rPr>
              <a:t>&lt;</a:t>
            </a:r>
            <a:r>
              <a:rPr lang="en-US" altLang="zh-TW" dirty="0" err="1">
                <a:hlinkClick r:id="rId2"/>
              </a:rPr>
              <a:t>TResult</a:t>
            </a:r>
            <a:r>
              <a:rPr lang="en-US" altLang="zh-TW" dirty="0" smtClean="0">
                <a:hlinkClick r:id="rId2"/>
              </a:rPr>
              <a:t>&gt;</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34</a:t>
            </a:fld>
            <a:endParaRPr lang="zh-TW" altLang="en-US"/>
          </a:p>
        </p:txBody>
      </p:sp>
    </p:spTree>
    <p:extLst>
      <p:ext uri="{BB962C8B-B14F-4D97-AF65-F5344CB8AC3E}">
        <p14:creationId xmlns:p14="http://schemas.microsoft.com/office/powerpoint/2010/main" val="2977334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製作自己的</a:t>
            </a:r>
            <a:r>
              <a:rPr lang="en-US" altLang="zh-TW" dirty="0" smtClean="0"/>
              <a:t>TAP</a:t>
            </a:r>
            <a:r>
              <a:rPr lang="zh-TW" altLang="en-US" dirty="0" smtClean="0"/>
              <a:t>  </a:t>
            </a:r>
            <a:r>
              <a:rPr lang="en-US" altLang="zh-TW" dirty="0" smtClean="0"/>
              <a:t>I/O Bound</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35</a:t>
            </a:fld>
            <a:endParaRPr lang="zh-TW" altLang="en-US"/>
          </a:p>
        </p:txBody>
      </p:sp>
      <p:sp>
        <p:nvSpPr>
          <p:cNvPr id="8" name="文字方塊 7"/>
          <p:cNvSpPr txBox="1"/>
          <p:nvPr/>
        </p:nvSpPr>
        <p:spPr>
          <a:xfrm>
            <a:off x="797346" y="2013124"/>
            <a:ext cx="7555658" cy="3139321"/>
          </a:xfrm>
          <a:prstGeom prst="rect">
            <a:avLst/>
          </a:prstGeom>
          <a:solidFill>
            <a:schemeClr val="bg1">
              <a:lumMod val="85000"/>
            </a:schemeClr>
          </a:solidFill>
        </p:spPr>
        <p:txBody>
          <a:bodyPr wrap="none" rtlCol="0">
            <a:spAutoFit/>
          </a:bodyPr>
          <a:lstStyle/>
          <a:p>
            <a:r>
              <a:rPr lang="en-US" altLang="zh-TW" dirty="0"/>
              <a:t> public static </a:t>
            </a:r>
            <a:r>
              <a:rPr lang="en-US" altLang="zh-TW" b="1" dirty="0">
                <a:solidFill>
                  <a:srgbClr val="FF0000"/>
                </a:solidFill>
              </a:rPr>
              <a:t>Task&lt;</a:t>
            </a:r>
            <a:r>
              <a:rPr lang="en-US" altLang="zh-TW" b="1" dirty="0" err="1">
                <a:solidFill>
                  <a:srgbClr val="FF0000"/>
                </a:solidFill>
              </a:rPr>
              <a:t>int</a:t>
            </a:r>
            <a:r>
              <a:rPr lang="en-US" altLang="zh-TW" b="1" dirty="0">
                <a:solidFill>
                  <a:srgbClr val="FF0000"/>
                </a:solidFill>
              </a:rPr>
              <a:t>&gt;</a:t>
            </a:r>
            <a:r>
              <a:rPr lang="en-US" altLang="zh-TW" dirty="0"/>
              <a:t> </a:t>
            </a:r>
            <a:r>
              <a:rPr lang="en-US" altLang="zh-TW" dirty="0" err="1"/>
              <a:t>ReadTask</a:t>
            </a:r>
            <a:r>
              <a:rPr lang="en-US" altLang="zh-TW" dirty="0"/>
              <a:t>(this Stream </a:t>
            </a:r>
            <a:r>
              <a:rPr lang="en-US" altLang="zh-TW" dirty="0" err="1"/>
              <a:t>stream</a:t>
            </a:r>
            <a:r>
              <a:rPr lang="en-US" altLang="zh-TW" dirty="0"/>
              <a:t>, </a:t>
            </a:r>
            <a:endParaRPr lang="en-US" altLang="zh-TW" dirty="0" smtClean="0"/>
          </a:p>
          <a:p>
            <a:r>
              <a:rPr lang="en-US" altLang="zh-TW" dirty="0"/>
              <a:t> </a:t>
            </a:r>
            <a:r>
              <a:rPr lang="en-US" altLang="zh-TW" dirty="0" smtClean="0"/>
              <a:t>                      byte</a:t>
            </a:r>
            <a:r>
              <a:rPr lang="en-US" altLang="zh-TW" dirty="0"/>
              <a:t>[] buffer, </a:t>
            </a:r>
            <a:r>
              <a:rPr lang="en-US" altLang="zh-TW" dirty="0" err="1"/>
              <a:t>int</a:t>
            </a:r>
            <a:r>
              <a:rPr lang="en-US" altLang="zh-TW" dirty="0"/>
              <a:t> offset, </a:t>
            </a:r>
            <a:r>
              <a:rPr lang="en-US" altLang="zh-TW" dirty="0" err="1"/>
              <a:t>int</a:t>
            </a:r>
            <a:r>
              <a:rPr lang="en-US" altLang="zh-TW" dirty="0"/>
              <a:t> count, object state)</a:t>
            </a:r>
          </a:p>
          <a:p>
            <a:r>
              <a:rPr lang="zh-TW" altLang="en-US" dirty="0"/>
              <a:t>    </a:t>
            </a:r>
            <a:r>
              <a:rPr lang="en-US" altLang="zh-TW" dirty="0"/>
              <a:t>{</a:t>
            </a:r>
          </a:p>
          <a:p>
            <a:r>
              <a:rPr lang="en-US" altLang="zh-TW" dirty="0"/>
              <a:t>        </a:t>
            </a:r>
            <a:r>
              <a:rPr lang="en-US" altLang="zh-TW" dirty="0" err="1"/>
              <a:t>var</a:t>
            </a:r>
            <a:r>
              <a:rPr lang="en-US" altLang="zh-TW" dirty="0"/>
              <a:t> </a:t>
            </a:r>
            <a:r>
              <a:rPr lang="en-US" altLang="zh-TW" dirty="0" err="1"/>
              <a:t>tcs</a:t>
            </a:r>
            <a:r>
              <a:rPr lang="en-US" altLang="zh-TW" dirty="0"/>
              <a:t> = new </a:t>
            </a:r>
            <a:r>
              <a:rPr lang="en-US" altLang="zh-TW" dirty="0" err="1"/>
              <a:t>TaskCompletionSource</a:t>
            </a:r>
            <a:r>
              <a:rPr lang="en-US" altLang="zh-TW" dirty="0"/>
              <a:t>&lt;</a:t>
            </a:r>
            <a:r>
              <a:rPr lang="en-US" altLang="zh-TW" dirty="0" err="1"/>
              <a:t>int</a:t>
            </a:r>
            <a:r>
              <a:rPr lang="en-US" altLang="zh-TW" dirty="0"/>
              <a:t>&gt;();</a:t>
            </a:r>
          </a:p>
          <a:p>
            <a:r>
              <a:rPr lang="en-US" altLang="zh-TW" dirty="0"/>
              <a:t>        </a:t>
            </a:r>
            <a:r>
              <a:rPr lang="en-US" altLang="zh-TW" dirty="0" err="1"/>
              <a:t>stream.BeginRead</a:t>
            </a:r>
            <a:r>
              <a:rPr lang="en-US" altLang="zh-TW" dirty="0"/>
              <a:t>(buffer, offset, count, </a:t>
            </a:r>
            <a:r>
              <a:rPr lang="en-US" altLang="zh-TW" dirty="0" err="1"/>
              <a:t>ar</a:t>
            </a:r>
            <a:r>
              <a:rPr lang="en-US" altLang="zh-TW" dirty="0"/>
              <a:t> =&gt;</a:t>
            </a:r>
          </a:p>
          <a:p>
            <a:r>
              <a:rPr lang="zh-TW" altLang="en-US" dirty="0"/>
              <a:t>        </a:t>
            </a:r>
            <a:r>
              <a:rPr lang="en-US" altLang="zh-TW" dirty="0"/>
              <a:t>{</a:t>
            </a:r>
          </a:p>
          <a:p>
            <a:r>
              <a:rPr lang="en-US" altLang="zh-TW" dirty="0"/>
              <a:t>            try { </a:t>
            </a:r>
            <a:r>
              <a:rPr lang="en-US" altLang="zh-TW" b="1" dirty="0" err="1">
                <a:solidFill>
                  <a:srgbClr val="FF0000"/>
                </a:solidFill>
              </a:rPr>
              <a:t>tcs.SetResult</a:t>
            </a:r>
            <a:r>
              <a:rPr lang="en-US" altLang="zh-TW" dirty="0"/>
              <a:t>(</a:t>
            </a:r>
            <a:r>
              <a:rPr lang="en-US" altLang="zh-TW" dirty="0" err="1"/>
              <a:t>stream.EndRead</a:t>
            </a:r>
            <a:r>
              <a:rPr lang="en-US" altLang="zh-TW" dirty="0"/>
              <a:t>(</a:t>
            </a:r>
            <a:r>
              <a:rPr lang="en-US" altLang="zh-TW" dirty="0" err="1"/>
              <a:t>ar</a:t>
            </a:r>
            <a:r>
              <a:rPr lang="en-US" altLang="zh-TW" dirty="0"/>
              <a:t>)); }</a:t>
            </a:r>
          </a:p>
          <a:p>
            <a:r>
              <a:rPr lang="en-US" altLang="zh-TW" dirty="0"/>
              <a:t>            catch (Exception </a:t>
            </a:r>
            <a:r>
              <a:rPr lang="en-US" altLang="zh-TW" dirty="0" err="1"/>
              <a:t>exc</a:t>
            </a:r>
            <a:r>
              <a:rPr lang="en-US" altLang="zh-TW" dirty="0"/>
              <a:t>) { </a:t>
            </a:r>
            <a:r>
              <a:rPr lang="en-US" altLang="zh-TW" dirty="0" err="1"/>
              <a:t>tcs.SetException</a:t>
            </a:r>
            <a:r>
              <a:rPr lang="en-US" altLang="zh-TW" dirty="0"/>
              <a:t>(</a:t>
            </a:r>
            <a:r>
              <a:rPr lang="en-US" altLang="zh-TW" dirty="0" err="1"/>
              <a:t>exc</a:t>
            </a:r>
            <a:r>
              <a:rPr lang="en-US" altLang="zh-TW" dirty="0"/>
              <a:t>); }</a:t>
            </a:r>
          </a:p>
          <a:p>
            <a:r>
              <a:rPr lang="en-US" altLang="zh-TW" dirty="0"/>
              <a:t>        }, state);</a:t>
            </a:r>
          </a:p>
          <a:p>
            <a:r>
              <a:rPr lang="en-US" altLang="zh-TW" dirty="0"/>
              <a:t>        return </a:t>
            </a:r>
            <a:r>
              <a:rPr lang="en-US" altLang="zh-TW" b="1" dirty="0" err="1">
                <a:solidFill>
                  <a:srgbClr val="FF0000"/>
                </a:solidFill>
              </a:rPr>
              <a:t>tcs.Task</a:t>
            </a:r>
            <a:r>
              <a:rPr lang="en-US" altLang="zh-TW" dirty="0"/>
              <a:t>;</a:t>
            </a:r>
          </a:p>
          <a:p>
            <a:r>
              <a:rPr lang="zh-TW" altLang="en-US" dirty="0"/>
              <a:t>    </a:t>
            </a:r>
            <a:r>
              <a:rPr lang="en-US" altLang="zh-TW" dirty="0"/>
              <a:t>}</a:t>
            </a:r>
            <a:endParaRPr lang="zh-TW" altLang="en-US" b="1" dirty="0"/>
          </a:p>
        </p:txBody>
      </p:sp>
    </p:spTree>
    <p:extLst>
      <p:ext uri="{BB962C8B-B14F-4D97-AF65-F5344CB8AC3E}">
        <p14:creationId xmlns:p14="http://schemas.microsoft.com/office/powerpoint/2010/main" val="3991971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600" dirty="0"/>
              <a:t>What does </a:t>
            </a:r>
            <a:r>
              <a:rPr lang="en-US" altLang="zh-TW" sz="3600" dirty="0" err="1"/>
              <a:t>async</a:t>
            </a:r>
            <a:r>
              <a:rPr lang="en-US" altLang="zh-TW" sz="3600" dirty="0"/>
              <a:t> &amp; await generate?</a:t>
            </a:r>
            <a:endParaRPr lang="zh-TW" altLang="en-US" sz="3600" dirty="0"/>
          </a:p>
        </p:txBody>
      </p:sp>
      <p:sp>
        <p:nvSpPr>
          <p:cNvPr id="3" name="內容版面配置區 2"/>
          <p:cNvSpPr>
            <a:spLocks noGrp="1"/>
          </p:cNvSpPr>
          <p:nvPr>
            <p:ph idx="1"/>
          </p:nvPr>
        </p:nvSpPr>
        <p:spPr/>
        <p:txBody>
          <a:bodyPr/>
          <a:lstStyle/>
          <a:p>
            <a:r>
              <a:rPr lang="en-US" altLang="zh-TW" dirty="0">
                <a:hlinkClick r:id="rId2"/>
              </a:rPr>
              <a:t>http://www.filipekberg.se/2013/01/16/what-does-async-await-generate</a:t>
            </a:r>
            <a:r>
              <a:rPr lang="en-US" altLang="zh-TW" dirty="0" smtClean="0">
                <a:hlinkClick r:id="rId2"/>
              </a:rPr>
              <a:t>/</a:t>
            </a:r>
            <a:endParaRPr lang="en-US" altLang="zh-TW" dirty="0" smtClean="0"/>
          </a:p>
          <a:p>
            <a:r>
              <a:rPr lang="en-US" altLang="zh-TW" dirty="0" err="1">
                <a:hlinkClick r:id="rId3"/>
              </a:rPr>
              <a:t>Async</a:t>
            </a:r>
            <a:r>
              <a:rPr lang="en-US" altLang="zh-TW" dirty="0">
                <a:hlinkClick r:id="rId3"/>
              </a:rPr>
              <a:t> Await </a:t>
            </a:r>
            <a:r>
              <a:rPr lang="zh-TW" altLang="en-US" dirty="0">
                <a:hlinkClick r:id="rId3"/>
              </a:rPr>
              <a:t>， </a:t>
            </a:r>
            <a:r>
              <a:rPr lang="en-US" altLang="zh-TW" dirty="0">
                <a:hlinkClick r:id="rId3"/>
              </a:rPr>
              <a:t>C# </a:t>
            </a:r>
            <a:r>
              <a:rPr lang="zh-TW" altLang="en-US" dirty="0">
                <a:hlinkClick r:id="rId3"/>
              </a:rPr>
              <a:t>編譯器做了些甚麼事情呢</a:t>
            </a:r>
            <a:r>
              <a:rPr lang="en-US" altLang="zh-TW" dirty="0">
                <a:hlinkClick r:id="rId3"/>
              </a:rPr>
              <a:t>–2?</a:t>
            </a:r>
            <a:endParaRPr lang="zh-TW" altLang="en-US" dirty="0"/>
          </a:p>
          <a:p>
            <a:r>
              <a:rPr lang="en-US" altLang="zh-TW" u="sng" dirty="0" err="1">
                <a:hlinkClick r:id="rId4"/>
              </a:rPr>
              <a:t>Async</a:t>
            </a:r>
            <a:r>
              <a:rPr lang="en-US" altLang="zh-TW" u="sng" dirty="0">
                <a:hlinkClick r:id="rId4"/>
              </a:rPr>
              <a:t> Await </a:t>
            </a:r>
            <a:r>
              <a:rPr lang="zh-TW" altLang="en-US" u="sng" dirty="0">
                <a:hlinkClick r:id="rId4"/>
              </a:rPr>
              <a:t>， </a:t>
            </a:r>
            <a:r>
              <a:rPr lang="en-US" altLang="zh-TW" u="sng" dirty="0">
                <a:hlinkClick r:id="rId4"/>
              </a:rPr>
              <a:t>C# </a:t>
            </a:r>
            <a:r>
              <a:rPr lang="zh-TW" altLang="en-US" u="sng" dirty="0">
                <a:hlinkClick r:id="rId4"/>
              </a:rPr>
              <a:t>編譯器做了些甚麼事情呢</a:t>
            </a:r>
            <a:r>
              <a:rPr lang="en-US" altLang="zh-TW" u="sng" dirty="0">
                <a:hlinkClick r:id="rId4"/>
              </a:rPr>
              <a:t>–1 ?</a:t>
            </a:r>
            <a:endParaRPr lang="zh-TW" altLang="en-US" dirty="0"/>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36</a:t>
            </a:fld>
            <a:endParaRPr lang="zh-TW" altLang="en-US"/>
          </a:p>
        </p:txBody>
      </p:sp>
    </p:spTree>
    <p:extLst>
      <p:ext uri="{BB962C8B-B14F-4D97-AF65-F5344CB8AC3E}">
        <p14:creationId xmlns:p14="http://schemas.microsoft.com/office/powerpoint/2010/main" val="2521170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Data Parallelism (Task Parallel Library)</a:t>
            </a:r>
            <a:endParaRPr lang="zh-TW" altLang="en-US" sz="3200" dirty="0"/>
          </a:p>
        </p:txBody>
      </p:sp>
      <p:sp>
        <p:nvSpPr>
          <p:cNvPr id="3" name="內容版面配置區 2"/>
          <p:cNvSpPr>
            <a:spLocks noGrp="1"/>
          </p:cNvSpPr>
          <p:nvPr>
            <p:ph idx="1"/>
          </p:nvPr>
        </p:nvSpPr>
        <p:spPr/>
        <p:txBody>
          <a:bodyPr/>
          <a:lstStyle/>
          <a:p>
            <a:r>
              <a:rPr lang="en-US" altLang="zh-TW" i="1" dirty="0"/>
              <a:t>Data parallelism</a:t>
            </a:r>
            <a:r>
              <a:rPr lang="en-US" altLang="zh-TW" dirty="0"/>
              <a:t> refers to scenarios in which the same operation is performed concurrently (that is, in parallel) on elements in a source collection or </a:t>
            </a:r>
            <a:r>
              <a:rPr lang="en-US" altLang="zh-TW" dirty="0" smtClean="0"/>
              <a:t>array</a:t>
            </a:r>
          </a:p>
          <a:p>
            <a:r>
              <a:rPr lang="en-US" altLang="zh-TW" dirty="0"/>
              <a:t>The Task Parallel Library (TPL) is a set of public types and APIs in the </a:t>
            </a:r>
            <a:r>
              <a:rPr lang="en-US" altLang="zh-TW" dirty="0" err="1">
                <a:hlinkClick r:id="rId2"/>
              </a:rPr>
              <a:t>System.Threading</a:t>
            </a:r>
            <a:r>
              <a:rPr lang="en-US" altLang="zh-TW" dirty="0"/>
              <a:t> and </a:t>
            </a:r>
            <a:r>
              <a:rPr lang="en-US" altLang="zh-TW" dirty="0" err="1">
                <a:hlinkClick r:id="rId3"/>
              </a:rPr>
              <a:t>System.Threading.Tasks</a:t>
            </a:r>
            <a:r>
              <a:rPr lang="en-US" altLang="zh-TW" dirty="0"/>
              <a:t> namespaces in the .NET Framework 4</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37</a:t>
            </a:fld>
            <a:endParaRPr lang="zh-TW" altLang="en-US"/>
          </a:p>
        </p:txBody>
      </p:sp>
    </p:spTree>
    <p:extLst>
      <p:ext uri="{BB962C8B-B14F-4D97-AF65-F5344CB8AC3E}">
        <p14:creationId xmlns:p14="http://schemas.microsoft.com/office/powerpoint/2010/main" val="3910101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200" dirty="0"/>
              <a:t>parallel programming architecture in the .NET Framework 4.</a:t>
            </a:r>
            <a:endParaRPr lang="zh-TW" altLang="en-US" sz="32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38</a:t>
            </a:fld>
            <a:endParaRPr lang="zh-TW" altLang="en-US"/>
          </a:p>
        </p:txBody>
      </p:sp>
      <p:pic>
        <p:nvPicPr>
          <p:cNvPr id="7" name="圖片 6"/>
          <p:cNvPicPr>
            <a:picLocks noChangeAspect="1"/>
          </p:cNvPicPr>
          <p:nvPr/>
        </p:nvPicPr>
        <p:blipFill>
          <a:blip r:embed="rId2"/>
          <a:stretch>
            <a:fillRect/>
          </a:stretch>
        </p:blipFill>
        <p:spPr>
          <a:xfrm>
            <a:off x="123951" y="1719262"/>
            <a:ext cx="8861553" cy="4734074"/>
          </a:xfrm>
          <a:prstGeom prst="rect">
            <a:avLst/>
          </a:prstGeom>
        </p:spPr>
      </p:pic>
      <p:sp>
        <p:nvSpPr>
          <p:cNvPr id="8" name="文字方塊 7"/>
          <p:cNvSpPr txBox="1"/>
          <p:nvPr/>
        </p:nvSpPr>
        <p:spPr>
          <a:xfrm>
            <a:off x="179512" y="6355762"/>
            <a:ext cx="8712968" cy="369332"/>
          </a:xfrm>
          <a:prstGeom prst="rect">
            <a:avLst/>
          </a:prstGeom>
          <a:solidFill>
            <a:schemeClr val="accent2">
              <a:lumMod val="60000"/>
              <a:lumOff val="40000"/>
            </a:schemeClr>
          </a:solidFill>
        </p:spPr>
        <p:txBody>
          <a:bodyPr wrap="square" rtlCol="0">
            <a:spAutoFit/>
          </a:bodyPr>
          <a:lstStyle/>
          <a:p>
            <a:r>
              <a:rPr lang="zh-TW" altLang="en-US" dirty="0">
                <a:solidFill>
                  <a:schemeClr val="bg1"/>
                </a:solidFill>
              </a:rPr>
              <a:t>https://msdn.microsoft.com/en-us/library/dd460693(v=vs.110).aspx</a:t>
            </a:r>
          </a:p>
        </p:txBody>
      </p:sp>
    </p:spTree>
    <p:extLst>
      <p:ext uri="{BB962C8B-B14F-4D97-AF65-F5344CB8AC3E}">
        <p14:creationId xmlns:p14="http://schemas.microsoft.com/office/powerpoint/2010/main" val="4269312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Parallel class example</a:t>
            </a:r>
            <a:endParaRPr lang="zh-TW" altLang="en-US" dirty="0"/>
          </a:p>
        </p:txBody>
      </p:sp>
      <p:sp>
        <p:nvSpPr>
          <p:cNvPr id="3" name="內容版面配置區 2"/>
          <p:cNvSpPr>
            <a:spLocks noGrp="1"/>
          </p:cNvSpPr>
          <p:nvPr>
            <p:ph idx="1"/>
          </p:nvPr>
        </p:nvSpPr>
        <p:spPr/>
        <p:txBody>
          <a:bodyPr/>
          <a:lstStyle/>
          <a:p>
            <a:r>
              <a:rPr lang="en-US" altLang="zh-TW" dirty="0"/>
              <a:t>Write a Simple </a:t>
            </a:r>
            <a:r>
              <a:rPr lang="en-US" altLang="zh-TW" dirty="0" err="1"/>
              <a:t>Parallel.For</a:t>
            </a:r>
            <a:r>
              <a:rPr lang="en-US" altLang="zh-TW" dirty="0"/>
              <a:t> </a:t>
            </a:r>
            <a:r>
              <a:rPr lang="en-US" altLang="zh-TW" dirty="0" smtClean="0"/>
              <a:t>Loop</a:t>
            </a:r>
          </a:p>
          <a:p>
            <a:r>
              <a:rPr lang="en-US" altLang="zh-TW" dirty="0"/>
              <a:t>Write a Simple </a:t>
            </a:r>
            <a:r>
              <a:rPr lang="en-US" altLang="zh-TW" dirty="0" err="1"/>
              <a:t>Parallel.ForEach</a:t>
            </a:r>
            <a:r>
              <a:rPr lang="en-US" altLang="zh-TW" dirty="0"/>
              <a:t> </a:t>
            </a:r>
            <a:r>
              <a:rPr lang="en-US" altLang="zh-TW" dirty="0" smtClean="0"/>
              <a:t>Loop</a:t>
            </a:r>
          </a:p>
          <a:p>
            <a:r>
              <a:rPr lang="en-US" altLang="zh-TW" dirty="0"/>
              <a:t>Cancel a </a:t>
            </a:r>
            <a:r>
              <a:rPr lang="en-US" altLang="zh-TW" dirty="0" err="1"/>
              <a:t>Parallel.For</a:t>
            </a:r>
            <a:r>
              <a:rPr lang="en-US" altLang="zh-TW" dirty="0"/>
              <a:t> or </a:t>
            </a:r>
            <a:r>
              <a:rPr lang="en-US" altLang="zh-TW" dirty="0" err="1"/>
              <a:t>ForEach</a:t>
            </a:r>
            <a:r>
              <a:rPr lang="en-US" altLang="zh-TW" dirty="0"/>
              <a:t> </a:t>
            </a:r>
            <a:r>
              <a:rPr lang="en-US" altLang="zh-TW" dirty="0" smtClean="0"/>
              <a:t>Loop</a:t>
            </a:r>
          </a:p>
          <a:p>
            <a:r>
              <a:rPr lang="en-US" altLang="zh-TW" dirty="0"/>
              <a:t>Handle Exceptions in Parallel </a:t>
            </a:r>
            <a:r>
              <a:rPr lang="en-US" altLang="zh-TW" dirty="0" smtClean="0"/>
              <a:t>Loops</a:t>
            </a:r>
          </a:p>
          <a:p>
            <a:r>
              <a:rPr lang="en-US" altLang="zh-TW" dirty="0"/>
              <a:t>Iterate File Directories with the Parallel Class</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39</a:t>
            </a:fld>
            <a:endParaRPr lang="zh-TW" altLang="en-US"/>
          </a:p>
        </p:txBody>
      </p:sp>
    </p:spTree>
    <p:extLst>
      <p:ext uri="{BB962C8B-B14F-4D97-AF65-F5344CB8AC3E}">
        <p14:creationId xmlns:p14="http://schemas.microsoft.com/office/powerpoint/2010/main" val="176242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Multi-Thread</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3779912" y="133128"/>
            <a:ext cx="5169984" cy="3012078"/>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4</a:t>
            </a:fld>
            <a:endParaRPr lang="zh-TW" altLang="en-US"/>
          </a:p>
        </p:txBody>
      </p:sp>
      <p:pic>
        <p:nvPicPr>
          <p:cNvPr id="6" name="圖片 5"/>
          <p:cNvPicPr>
            <a:picLocks noChangeAspect="1"/>
          </p:cNvPicPr>
          <p:nvPr/>
        </p:nvPicPr>
        <p:blipFill>
          <a:blip r:embed="rId3"/>
          <a:stretch>
            <a:fillRect/>
          </a:stretch>
        </p:blipFill>
        <p:spPr>
          <a:xfrm>
            <a:off x="1691680" y="3223891"/>
            <a:ext cx="6511487" cy="1349227"/>
          </a:xfrm>
          <a:prstGeom prst="rect">
            <a:avLst/>
          </a:prstGeom>
        </p:spPr>
      </p:pic>
      <p:pic>
        <p:nvPicPr>
          <p:cNvPr id="7" name="圖片 6"/>
          <p:cNvPicPr>
            <a:picLocks noChangeAspect="1"/>
          </p:cNvPicPr>
          <p:nvPr/>
        </p:nvPicPr>
        <p:blipFill>
          <a:blip r:embed="rId4"/>
          <a:stretch>
            <a:fillRect/>
          </a:stretch>
        </p:blipFill>
        <p:spPr>
          <a:xfrm>
            <a:off x="2770922" y="4743347"/>
            <a:ext cx="4353001" cy="1981716"/>
          </a:xfrm>
          <a:prstGeom prst="rect">
            <a:avLst/>
          </a:prstGeom>
        </p:spPr>
      </p:pic>
    </p:spTree>
    <p:extLst>
      <p:ext uri="{BB962C8B-B14F-4D97-AF65-F5344CB8AC3E}">
        <p14:creationId xmlns:p14="http://schemas.microsoft.com/office/powerpoint/2010/main" val="1399911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Concurrent collections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453955887"/>
              </p:ext>
            </p:extLst>
          </p:nvPr>
        </p:nvGraphicFramePr>
        <p:xfrm>
          <a:off x="606125" y="1380244"/>
          <a:ext cx="8208914" cy="4170981"/>
        </p:xfrm>
        <a:graphic>
          <a:graphicData uri="http://schemas.openxmlformats.org/drawingml/2006/table">
            <a:tbl>
              <a:tblPr/>
              <a:tblGrid>
                <a:gridCol w="3240363"/>
                <a:gridCol w="4968551"/>
              </a:tblGrid>
              <a:tr h="327151">
                <a:tc>
                  <a:txBody>
                    <a:bodyPr/>
                    <a:lstStyle/>
                    <a:p>
                      <a:pPr algn="l"/>
                      <a:r>
                        <a:rPr lang="en-US" sz="1300">
                          <a:solidFill>
                            <a:srgbClr val="2A2A2A"/>
                          </a:solidFill>
                          <a:effectLst/>
                        </a:rPr>
                        <a:t>Type</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300">
                          <a:solidFill>
                            <a:srgbClr val="2A2A2A"/>
                          </a:solidFill>
                          <a:effectLst/>
                        </a:rPr>
                        <a:t>Description</a:t>
                      </a:r>
                    </a:p>
                  </a:txBody>
                  <a:tcPr marL="53631" marR="53631" marT="67039" marB="6703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821237">
                <a:tc>
                  <a:txBody>
                    <a:bodyPr/>
                    <a:lstStyle/>
                    <a:p>
                      <a:pPr fontAlgn="t"/>
                      <a:r>
                        <a:rPr lang="en-US" sz="1300" u="none" strike="noStrike">
                          <a:solidFill>
                            <a:srgbClr val="03697A"/>
                          </a:solidFill>
                          <a:effectLst/>
                          <a:hlinkClick r:id="rId2"/>
                        </a:rPr>
                        <a:t>BlockingCollection&lt;T&gt;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Provides bounding and blocking functionality for any type that implements </a:t>
                      </a:r>
                      <a:r>
                        <a:rPr lang="en-US" sz="1300" u="none" strike="noStrike">
                          <a:solidFill>
                            <a:srgbClr val="03697A"/>
                          </a:solidFill>
                          <a:effectLst/>
                          <a:hlinkClick r:id="rId3"/>
                        </a:rPr>
                        <a:t>IProducerConsumerCollection&lt;T&gt;</a:t>
                      </a:r>
                      <a:r>
                        <a:rPr lang="en-US" sz="1300">
                          <a:solidFill>
                            <a:srgbClr val="2A2A2A"/>
                          </a:solidFill>
                          <a:effectLst/>
                        </a:rPr>
                        <a:t>. For more information, see</a:t>
                      </a:r>
                      <a:r>
                        <a:rPr lang="en-US" sz="1300" u="none" strike="noStrike">
                          <a:solidFill>
                            <a:srgbClr val="03697A"/>
                          </a:solidFill>
                          <a:effectLst/>
                          <a:hlinkClick r:id="rId4"/>
                        </a:rPr>
                        <a:t>BlockingCollection Overview</a:t>
                      </a:r>
                      <a:r>
                        <a:rPr lang="en-US" sz="130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5"/>
                        </a:rPr>
                        <a:t>ConcurrentDictionary&lt;TKey, TValue&gt;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dictionary of key-value pairs.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6"/>
                        </a:rPr>
                        <a:t>ConcurrentQueue&lt;T&gt;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FIFO (first-in, first-out) queue.</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520223">
                <a:tc>
                  <a:txBody>
                    <a:bodyPr/>
                    <a:lstStyle/>
                    <a:p>
                      <a:pPr fontAlgn="t"/>
                      <a:r>
                        <a:rPr lang="en-US" sz="1300" u="none" strike="noStrike">
                          <a:solidFill>
                            <a:srgbClr val="03697A"/>
                          </a:solidFill>
                          <a:effectLst/>
                          <a:hlinkClick r:id="rId7"/>
                        </a:rPr>
                        <a:t>ConcurrentStack&lt;T&gt;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 LIFO (last-in, first-out) stack.</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8"/>
                        </a:rPr>
                        <a:t>ConcurrentBag&lt;T&gt;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a:solidFill>
                            <a:srgbClr val="2A2A2A"/>
                          </a:solidFill>
                          <a:effectLst/>
                        </a:rPr>
                        <a:t>Thread-safe implementation of an unordered collection of elements.</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13296">
                <a:tc>
                  <a:txBody>
                    <a:bodyPr/>
                    <a:lstStyle/>
                    <a:p>
                      <a:pPr fontAlgn="t"/>
                      <a:r>
                        <a:rPr lang="en-US" sz="1300" u="none" strike="noStrike">
                          <a:solidFill>
                            <a:srgbClr val="03697A"/>
                          </a:solidFill>
                          <a:effectLst/>
                          <a:hlinkClick r:id="rId3"/>
                        </a:rPr>
                        <a:t>IProducerConsumerCollection&lt;T&gt;</a:t>
                      </a:r>
                      <a:endParaRPr lang="en-US" sz="1300">
                        <a:solidFill>
                          <a:srgbClr val="2A2A2A"/>
                        </a:solidFill>
                        <a:effectLst/>
                      </a:endParaRP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300" dirty="0">
                          <a:solidFill>
                            <a:srgbClr val="2A2A2A"/>
                          </a:solidFill>
                          <a:effectLst/>
                        </a:rPr>
                        <a:t>The interface that a type must implement to be used in </a:t>
                      </a:r>
                      <a:r>
                        <a:rPr lang="en-US" sz="1300" dirty="0" err="1">
                          <a:solidFill>
                            <a:srgbClr val="2A2A2A"/>
                          </a:solidFill>
                          <a:effectLst/>
                        </a:rPr>
                        <a:t>a</a:t>
                      </a:r>
                      <a:r>
                        <a:rPr lang="en-US" sz="1300" b="1" dirty="0" err="1">
                          <a:solidFill>
                            <a:srgbClr val="2A2A2A"/>
                          </a:solidFill>
                          <a:effectLst/>
                        </a:rPr>
                        <a:t>BlockingCollection</a:t>
                      </a:r>
                      <a:r>
                        <a:rPr lang="en-US" sz="1300" dirty="0">
                          <a:solidFill>
                            <a:srgbClr val="2A2A2A"/>
                          </a:solidFill>
                          <a:effectLst/>
                        </a:rPr>
                        <a:t>.</a:t>
                      </a:r>
                    </a:p>
                  </a:txBody>
                  <a:tcPr marL="53631" marR="53631" marT="67039" marB="6703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投影片編號版面配置區 3"/>
          <p:cNvSpPr>
            <a:spLocks noGrp="1"/>
          </p:cNvSpPr>
          <p:nvPr>
            <p:ph type="sldNum" sz="quarter" idx="4"/>
          </p:nvPr>
        </p:nvSpPr>
        <p:spPr/>
        <p:txBody>
          <a:bodyPr/>
          <a:lstStyle/>
          <a:p>
            <a:fld id="{1B4050F5-7C0C-4C02-ADBC-126D7B02657F}" type="slidenum">
              <a:rPr lang="zh-TW" altLang="en-US" smtClean="0"/>
              <a:t>40</a:t>
            </a:fld>
            <a:endParaRPr lang="zh-TW" altLang="en-US"/>
          </a:p>
        </p:txBody>
      </p:sp>
      <p:sp>
        <p:nvSpPr>
          <p:cNvPr id="5" name="文字方塊 4"/>
          <p:cNvSpPr txBox="1"/>
          <p:nvPr/>
        </p:nvSpPr>
        <p:spPr>
          <a:xfrm>
            <a:off x="179512" y="6309320"/>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https://msdn.microsoft.com/en-us/library/dd997373(v=vs.110).aspx</a:t>
            </a:r>
            <a:endParaRPr lang="en-US" altLang="zh-TW" dirty="0" smtClean="0">
              <a:solidFill>
                <a:schemeClr val="bg1"/>
              </a:solidFill>
            </a:endParaRPr>
          </a:p>
        </p:txBody>
      </p:sp>
    </p:spTree>
    <p:extLst>
      <p:ext uri="{BB962C8B-B14F-4D97-AF65-F5344CB8AC3E}">
        <p14:creationId xmlns:p14="http://schemas.microsoft.com/office/powerpoint/2010/main" val="989970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a:r>
            <a:r>
              <a:rPr lang="zh-TW" altLang="en-US" dirty="0" smtClean="0"/>
              <a:t> </a:t>
            </a:r>
            <a:r>
              <a:rPr lang="en-US" altLang="zh-TW" dirty="0" smtClean="0"/>
              <a:t>List vs Multi-Thread</a:t>
            </a:r>
            <a:endParaRPr lang="zh-TW" altLang="en-US" dirty="0"/>
          </a:p>
        </p:txBody>
      </p:sp>
      <p:sp>
        <p:nvSpPr>
          <p:cNvPr id="3" name="內容版面配置區 2"/>
          <p:cNvSpPr>
            <a:spLocks noGrp="1"/>
          </p:cNvSpPr>
          <p:nvPr>
            <p:ph idx="1"/>
          </p:nvPr>
        </p:nvSpPr>
        <p:spPr>
          <a:xfrm>
            <a:off x="892036" y="1185248"/>
            <a:ext cx="8001000" cy="4606925"/>
          </a:xfrm>
        </p:spPr>
        <p:txBody>
          <a:bodyPr/>
          <a:lstStyle/>
          <a:p>
            <a:r>
              <a:rPr lang="en-US" altLang="zh-TW" sz="2400" dirty="0"/>
              <a:t>https://msdn.microsoft.com/zh-tw/library/6sh2ey19(v=vs.110).</a:t>
            </a:r>
            <a:r>
              <a:rPr lang="en-US" altLang="zh-TW" sz="2400" dirty="0" smtClean="0"/>
              <a:t>aspx</a:t>
            </a:r>
          </a:p>
          <a:p>
            <a:r>
              <a:rPr lang="zh-TW" altLang="en-US" sz="2400" dirty="0"/>
              <a:t>執行緒安全</a:t>
            </a:r>
          </a:p>
          <a:p>
            <a:r>
              <a:rPr lang="zh-TW" altLang="en-US" sz="2400" dirty="0"/>
              <a:t>公用靜態 </a:t>
            </a:r>
            <a:r>
              <a:rPr lang="en-US" altLang="zh-TW" sz="2400" dirty="0"/>
              <a:t>(Shared </a:t>
            </a:r>
            <a:r>
              <a:rPr lang="zh-TW" altLang="en-US" sz="2400" dirty="0"/>
              <a:t>在 </a:t>
            </a:r>
            <a:r>
              <a:rPr lang="en-US" altLang="zh-TW" sz="2400" dirty="0"/>
              <a:t>Visual Basic) </a:t>
            </a:r>
            <a:r>
              <a:rPr lang="zh-TW" altLang="en-US" sz="2400" dirty="0"/>
              <a:t>此型別成員都是安全執行緒。 不保證任何執行個體成員是安全執行緒。</a:t>
            </a:r>
          </a:p>
          <a:p>
            <a:r>
              <a:rPr lang="zh-TW" altLang="en-US" sz="2400" dirty="0"/>
              <a:t>它是安全上執行多個讀取的作業 </a:t>
            </a:r>
            <a:r>
              <a:rPr lang="en-US" altLang="zh-TW" sz="2400" dirty="0"/>
              <a:t>List&lt;T&gt;, </a:t>
            </a:r>
            <a:r>
              <a:rPr lang="zh-TW" altLang="en-US" sz="2400" dirty="0"/>
              <a:t>，但如果正在讀取時，會修改集合，就可能發生問題。 若要確保執行緒安全，鎖定集合，在讀取或寫入作業。 若要啟用由多個執行緒來讀取和寫入存取的集合，您必須實作自己的同步處理。 使用內建的同步處理集合，請參閱中的類別 </a:t>
            </a:r>
            <a:r>
              <a:rPr lang="en-US" altLang="zh-TW" sz="2400" dirty="0" err="1"/>
              <a:t>System.Collections.Concurrent</a:t>
            </a:r>
            <a:r>
              <a:rPr lang="en-US" altLang="zh-TW" sz="2400" dirty="0"/>
              <a:t> </a:t>
            </a:r>
            <a:r>
              <a:rPr lang="zh-TW" altLang="en-US" sz="2400" dirty="0"/>
              <a:t>命名空間。 原本就是安全執行緒 </a:t>
            </a:r>
            <a:r>
              <a:rPr lang="en-US" altLang="zh-TW" sz="2400" dirty="0"/>
              <a:t>– </a:t>
            </a:r>
            <a:r>
              <a:rPr lang="zh-TW" altLang="en-US" sz="2400" dirty="0"/>
              <a:t>或者，請參閱 </a:t>
            </a:r>
            <a:r>
              <a:rPr lang="en-US" altLang="zh-TW" sz="2400" dirty="0" err="1"/>
              <a:t>ImmutableList</a:t>
            </a:r>
            <a:r>
              <a:rPr lang="en-US" altLang="zh-TW" sz="2400" dirty="0"/>
              <a:t> </a:t>
            </a:r>
            <a:r>
              <a:rPr lang="zh-TW" altLang="en-US" sz="2400" dirty="0"/>
              <a:t>類別。</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41</a:t>
            </a:fld>
            <a:endParaRPr lang="zh-TW" altLang="en-US"/>
          </a:p>
        </p:txBody>
      </p:sp>
      <p:sp>
        <p:nvSpPr>
          <p:cNvPr id="5" name="文字方塊 4"/>
          <p:cNvSpPr txBox="1"/>
          <p:nvPr/>
        </p:nvSpPr>
        <p:spPr>
          <a:xfrm>
            <a:off x="180068" y="619974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http://nugetmusthaves.com/Package/System.Collections.Immutable</a:t>
            </a:r>
            <a:endParaRPr lang="en-US" altLang="zh-TW" dirty="0" smtClean="0">
              <a:solidFill>
                <a:schemeClr val="bg1"/>
              </a:solidFill>
            </a:endParaRPr>
          </a:p>
        </p:txBody>
      </p:sp>
      <p:sp>
        <p:nvSpPr>
          <p:cNvPr id="6" name="矩形 5"/>
          <p:cNvSpPr/>
          <p:nvPr/>
        </p:nvSpPr>
        <p:spPr>
          <a:xfrm>
            <a:off x="139138" y="6575895"/>
            <a:ext cx="8753898" cy="276999"/>
          </a:xfrm>
          <a:prstGeom prst="rect">
            <a:avLst/>
          </a:prstGeom>
          <a:solidFill>
            <a:srgbClr val="009900"/>
          </a:solidFill>
        </p:spPr>
        <p:txBody>
          <a:bodyPr wrap="square">
            <a:spAutoFit/>
          </a:bodyPr>
          <a:lstStyle/>
          <a:p>
            <a:r>
              <a:rPr lang="en-US" altLang="zh-TW" sz="1200" b="1" dirty="0">
                <a:solidFill>
                  <a:schemeClr val="bg1"/>
                </a:solidFill>
                <a:latin typeface="Arial Narrow" panose="020B0606020202030204" pitchFamily="34" charset="0"/>
              </a:rPr>
              <a:t>This package provides collections that are thread safe and guaranteed to never change their contents, also known as immutable collections. </a:t>
            </a:r>
            <a:endParaRPr lang="zh-TW" altLang="en-US" sz="12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83409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回</a:t>
            </a:r>
            <a:r>
              <a:rPr lang="zh-TW" altLang="en-US" dirty="0"/>
              <a:t>顧</a:t>
            </a:r>
          </a:p>
        </p:txBody>
      </p:sp>
      <p:sp>
        <p:nvSpPr>
          <p:cNvPr id="3" name="內容版面配置區 2"/>
          <p:cNvSpPr>
            <a:spLocks noGrp="1"/>
          </p:cNvSpPr>
          <p:nvPr>
            <p:ph idx="1"/>
          </p:nvPr>
        </p:nvSpPr>
        <p:spPr/>
        <p:txBody>
          <a:bodyPr/>
          <a:lstStyle/>
          <a:p>
            <a:r>
              <a:rPr lang="zh-TW" altLang="en-US" dirty="0" smtClean="0"/>
              <a:t>使用 </a:t>
            </a:r>
            <a:r>
              <a:rPr lang="en-US" altLang="zh-TW" dirty="0" smtClean="0"/>
              <a:t>Thread</a:t>
            </a:r>
            <a:r>
              <a:rPr lang="zh-TW" altLang="en-US" dirty="0" smtClean="0"/>
              <a:t> 或者 </a:t>
            </a:r>
            <a:r>
              <a:rPr lang="en-US" altLang="zh-TW" dirty="0" smtClean="0"/>
              <a:t>Task</a:t>
            </a:r>
            <a:r>
              <a:rPr lang="zh-TW" altLang="en-US" dirty="0" smtClean="0"/>
              <a:t> 開發多工程式</a:t>
            </a:r>
            <a:endParaRPr lang="en-US" altLang="zh-TW" dirty="0" smtClean="0"/>
          </a:p>
          <a:p>
            <a:r>
              <a:rPr lang="zh-TW" altLang="en-US" dirty="0" smtClean="0"/>
              <a:t>使用</a:t>
            </a:r>
            <a:r>
              <a:rPr lang="zh-TW" altLang="en-US" dirty="0"/>
              <a:t> </a:t>
            </a:r>
            <a:r>
              <a:rPr lang="en-US" altLang="zh-TW" dirty="0" smtClean="0"/>
              <a:t>TPL</a:t>
            </a:r>
            <a:r>
              <a:rPr lang="zh-TW" altLang="en-US" dirty="0" smtClean="0"/>
              <a:t> 增加系統效能與反應力</a:t>
            </a:r>
            <a:endParaRPr lang="en-US" altLang="zh-TW" dirty="0" smtClean="0"/>
          </a:p>
          <a:p>
            <a:r>
              <a:rPr lang="zh-TW" altLang="en-US" dirty="0" smtClean="0"/>
              <a:t>同時執行多個</a:t>
            </a:r>
            <a:r>
              <a:rPr lang="en-US" altLang="zh-TW" dirty="0" smtClean="0"/>
              <a:t>Thread</a:t>
            </a:r>
          </a:p>
          <a:p>
            <a:r>
              <a:rPr lang="zh-TW" altLang="en-US" dirty="0" smtClean="0"/>
              <a:t>選擇最方便、有效的多執行緒開發方式</a:t>
            </a:r>
            <a:endParaRPr lang="en-US" altLang="zh-TW" dirty="0" smtClean="0"/>
          </a:p>
          <a:p>
            <a:r>
              <a:rPr lang="zh-TW" altLang="en-US" dirty="0" smtClean="0"/>
              <a:t>分享資源存取與競賽的問題</a:t>
            </a:r>
            <a:endParaRPr lang="en-US" altLang="zh-TW" dirty="0" smtClean="0"/>
          </a:p>
          <a:p>
            <a:r>
              <a:rPr lang="zh-TW" altLang="en-US" dirty="0" smtClean="0"/>
              <a:t>異常捕捉技巧與方法</a:t>
            </a:r>
            <a:endParaRPr lang="en-US" altLang="zh-TW" dirty="0" smtClean="0"/>
          </a:p>
          <a:p>
            <a:r>
              <a:rPr lang="zh-TW" altLang="en-US" dirty="0" smtClean="0"/>
              <a:t>使用</a:t>
            </a:r>
            <a:r>
              <a:rPr lang="zh-TW" altLang="en-US" dirty="0"/>
              <a:t> </a:t>
            </a:r>
            <a:r>
              <a:rPr lang="en-US" altLang="zh-TW" dirty="0" smtClean="0"/>
              <a:t>Thread-Saved</a:t>
            </a:r>
            <a:r>
              <a:rPr lang="zh-TW" altLang="en-US" dirty="0" smtClean="0"/>
              <a:t>的程式庫</a:t>
            </a:r>
            <a:endParaRPr lang="en-US" altLang="zh-TW" dirty="0" smtClean="0"/>
          </a:p>
          <a:p>
            <a:r>
              <a:rPr lang="zh-TW" altLang="en-US" dirty="0" smtClean="0"/>
              <a:t>使用多執行緒，需要測試評估效果與</a:t>
            </a:r>
            <a:r>
              <a:rPr lang="zh-TW" altLang="en-US" dirty="0"/>
              <a:t>硬體</a:t>
            </a:r>
            <a:endParaRPr lang="en-US" altLang="zh-TW" dirty="0" smtClean="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42</a:t>
            </a:fld>
            <a:endParaRPr lang="zh-TW" altLang="en-US"/>
          </a:p>
        </p:txBody>
      </p:sp>
    </p:spTree>
    <p:extLst>
      <p:ext uri="{BB962C8B-B14F-4D97-AF65-F5344CB8AC3E}">
        <p14:creationId xmlns:p14="http://schemas.microsoft.com/office/powerpoint/2010/main" val="1070492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sp>
        <p:nvSpPr>
          <p:cNvPr id="3" name="內容版面配置區 2"/>
          <p:cNvSpPr>
            <a:spLocks noGrp="1"/>
          </p:cNvSpPr>
          <p:nvPr>
            <p:ph idx="1"/>
          </p:nvPr>
        </p:nvSpPr>
        <p:spPr/>
        <p:txBody>
          <a:bodyPr/>
          <a:lstStyle/>
          <a:p>
            <a:r>
              <a:rPr lang="en-US" altLang="zh-TW" sz="1600" dirty="0"/>
              <a:t>public class </a:t>
            </a:r>
            <a:r>
              <a:rPr lang="en-US" altLang="zh-TW" sz="1600" dirty="0" err="1"/>
              <a:t>CustomerController</a:t>
            </a:r>
            <a:r>
              <a:rPr lang="en-US" altLang="zh-TW" sz="1600" dirty="0"/>
              <a:t> : </a:t>
            </a:r>
            <a:r>
              <a:rPr lang="en-US" altLang="zh-TW" sz="1600" dirty="0" err="1"/>
              <a:t>ApiController</a:t>
            </a:r>
            <a:endParaRPr lang="en-US" altLang="zh-TW" sz="1600" dirty="0"/>
          </a:p>
          <a:p>
            <a:r>
              <a:rPr lang="en-US" altLang="zh-TW" sz="1600" dirty="0"/>
              <a:t>{</a:t>
            </a:r>
          </a:p>
          <a:p>
            <a:r>
              <a:rPr lang="en-US" altLang="zh-TW" sz="1600" dirty="0"/>
              <a:t>    public </a:t>
            </a:r>
            <a:r>
              <a:rPr lang="en-US" altLang="zh-TW" sz="1600" dirty="0" err="1"/>
              <a:t>async</a:t>
            </a:r>
            <a:r>
              <a:rPr lang="en-US" altLang="zh-TW" sz="1600" dirty="0"/>
              <a:t> Task&lt;Customer&gt; Get(</a:t>
            </a:r>
            <a:r>
              <a:rPr lang="en-US" altLang="zh-TW" sz="1600" dirty="0" err="1"/>
              <a:t>int</a:t>
            </a:r>
            <a:r>
              <a:rPr lang="en-US" altLang="zh-TW" sz="1600" dirty="0"/>
              <a:t> id)</a:t>
            </a:r>
          </a:p>
          <a:p>
            <a:r>
              <a:rPr lang="en-US" altLang="zh-TW" sz="1600" dirty="0"/>
              <a:t>    {</a:t>
            </a:r>
          </a:p>
          <a:p>
            <a:r>
              <a:rPr lang="en-US" altLang="zh-TW" sz="1600" dirty="0"/>
              <a:t>        // you are on a particular thread here</a:t>
            </a:r>
          </a:p>
          <a:p>
            <a:r>
              <a:rPr lang="en-US" altLang="zh-TW" sz="1600" dirty="0"/>
              <a:t>        </a:t>
            </a:r>
            <a:r>
              <a:rPr lang="en-US" altLang="zh-TW" sz="1600" dirty="0" err="1"/>
              <a:t>var</a:t>
            </a:r>
            <a:r>
              <a:rPr lang="en-US" altLang="zh-TW" sz="1600" dirty="0"/>
              <a:t> customer = await </a:t>
            </a:r>
            <a:r>
              <a:rPr lang="en-US" altLang="zh-TW" sz="1600" dirty="0" err="1"/>
              <a:t>SomeAsyncFunctionThatGetsCustomer</a:t>
            </a:r>
            <a:r>
              <a:rPr lang="en-US" altLang="zh-TW" sz="1600" dirty="0"/>
              <a:t>(id).</a:t>
            </a:r>
            <a:r>
              <a:rPr lang="en-US" altLang="zh-TW" sz="1600" dirty="0" err="1"/>
              <a:t>ConfigureAwait</a:t>
            </a:r>
            <a:r>
              <a:rPr lang="en-US" altLang="zh-TW" sz="1600" dirty="0"/>
              <a:t>(false);</a:t>
            </a:r>
          </a:p>
          <a:p>
            <a:endParaRPr lang="en-US" altLang="zh-TW" sz="1600" dirty="0"/>
          </a:p>
          <a:p>
            <a:r>
              <a:rPr lang="en-US" altLang="zh-TW" sz="1600" dirty="0"/>
              <a:t>        // now you are on a different thread!  will that cause problems?</a:t>
            </a:r>
          </a:p>
          <a:p>
            <a:r>
              <a:rPr lang="en-US" altLang="zh-TW" sz="1600" dirty="0"/>
              <a:t>        return customer;</a:t>
            </a:r>
          </a:p>
          <a:p>
            <a:r>
              <a:rPr lang="en-US" altLang="zh-TW" sz="1600" dirty="0"/>
              <a:t>    }</a:t>
            </a:r>
          </a:p>
          <a:p>
            <a:r>
              <a:rPr lang="en-US" altLang="zh-TW" sz="1600" dirty="0"/>
              <a:t>}</a:t>
            </a:r>
            <a:endParaRPr lang="zh-TW" altLang="en-US" sz="1600"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43</a:t>
            </a:fld>
            <a:endParaRPr lang="zh-TW" altLang="en-US"/>
          </a:p>
        </p:txBody>
      </p:sp>
    </p:spTree>
    <p:extLst>
      <p:ext uri="{BB962C8B-B14F-4D97-AF65-F5344CB8AC3E}">
        <p14:creationId xmlns:p14="http://schemas.microsoft.com/office/powerpoint/2010/main" val="1950001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538872" y="1628800"/>
            <a:ext cx="8001000" cy="4220562"/>
          </a:xfrm>
          <a:prstGeom prst="rect">
            <a:avLst/>
          </a:prstGeom>
        </p:spPr>
      </p:pic>
      <p:sp>
        <p:nvSpPr>
          <p:cNvPr id="4" name="投影片編號版面配置區 3"/>
          <p:cNvSpPr>
            <a:spLocks noGrp="1"/>
          </p:cNvSpPr>
          <p:nvPr>
            <p:ph type="sldNum" sz="quarter" idx="4"/>
          </p:nvPr>
        </p:nvSpPr>
        <p:spPr/>
        <p:txBody>
          <a:bodyPr/>
          <a:lstStyle/>
          <a:p>
            <a:fld id="{1B4050F5-7C0C-4C02-ADBC-126D7B02657F}" type="slidenum">
              <a:rPr lang="zh-TW" altLang="en-US" smtClean="0"/>
              <a:t>44</a:t>
            </a:fld>
            <a:endParaRPr lang="zh-TW" altLang="en-US"/>
          </a:p>
        </p:txBody>
      </p:sp>
    </p:spTree>
    <p:extLst>
      <p:ext uri="{BB962C8B-B14F-4D97-AF65-F5344CB8AC3E}">
        <p14:creationId xmlns:p14="http://schemas.microsoft.com/office/powerpoint/2010/main" val="877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a:t>平行計算</a:t>
            </a:r>
            <a:r>
              <a:rPr lang="en-US" altLang="zh-TW" dirty="0" smtClean="0"/>
              <a:t>】</a:t>
            </a:r>
            <a:r>
              <a:rPr lang="zh-TW" altLang="en-US" dirty="0"/>
              <a:t>與</a:t>
            </a:r>
            <a:r>
              <a:rPr lang="en-US" altLang="zh-TW" dirty="0" smtClean="0"/>
              <a:t>【</a:t>
            </a:r>
            <a:r>
              <a:rPr lang="zh-TW" altLang="en-US" dirty="0"/>
              <a:t>並行計算</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sz="2400" b="1" dirty="0"/>
              <a:t>Parallel </a:t>
            </a:r>
            <a:r>
              <a:rPr lang="en-US" altLang="zh-TW" sz="2400" b="1" dirty="0" smtClean="0"/>
              <a:t>computing</a:t>
            </a:r>
            <a:r>
              <a:rPr lang="zh-TW" altLang="en-US" sz="2400" b="1" dirty="0" smtClean="0"/>
              <a:t> 平行計算</a:t>
            </a:r>
            <a:endParaRPr lang="en-US" altLang="zh-TW" sz="2400" b="1" dirty="0" smtClean="0"/>
          </a:p>
          <a:p>
            <a:pPr lvl="1"/>
            <a:r>
              <a:rPr lang="en-US" altLang="zh-TW" sz="2000" dirty="0"/>
              <a:t>a form of </a:t>
            </a:r>
            <a:r>
              <a:rPr lang="en-US" altLang="zh-TW" sz="2000" dirty="0">
                <a:hlinkClick r:id="rId2" tooltip="Computing"/>
              </a:rPr>
              <a:t>computation</a:t>
            </a:r>
            <a:r>
              <a:rPr lang="en-US" altLang="zh-TW" sz="2000" dirty="0"/>
              <a:t> in which many calculations are carried out </a:t>
            </a:r>
            <a:r>
              <a:rPr lang="en-US" altLang="zh-TW" sz="2000" dirty="0" smtClean="0"/>
              <a:t>simultaneously</a:t>
            </a:r>
          </a:p>
          <a:p>
            <a:pPr lvl="1"/>
            <a:r>
              <a:rPr lang="zh-TW" altLang="en-US" sz="2000" dirty="0"/>
              <a:t>就是將一個計算任務，分割成幾個小的部份，讓它們同時被計算，之後再匯整計算結果</a:t>
            </a:r>
            <a:endParaRPr lang="en-US" altLang="zh-TW" sz="2000" dirty="0" smtClean="0"/>
          </a:p>
          <a:p>
            <a:r>
              <a:rPr lang="en-US" altLang="zh-TW" sz="2400" b="1" dirty="0" smtClean="0"/>
              <a:t>Concurrent computing</a:t>
            </a:r>
            <a:r>
              <a:rPr lang="zh-TW" altLang="en-US" sz="2400" b="1" dirty="0" smtClean="0"/>
              <a:t> 並行計算</a:t>
            </a:r>
            <a:endParaRPr lang="en-US" altLang="zh-TW" sz="2400" b="1" dirty="0" smtClean="0"/>
          </a:p>
          <a:p>
            <a:pPr lvl="1"/>
            <a:r>
              <a:rPr lang="en-US" altLang="zh-TW" sz="2000" dirty="0"/>
              <a:t> a form of </a:t>
            </a:r>
            <a:r>
              <a:rPr lang="en-US" altLang="zh-TW" sz="2000" dirty="0">
                <a:hlinkClick r:id="rId2" tooltip="Computing"/>
              </a:rPr>
              <a:t>computing</a:t>
            </a:r>
            <a:r>
              <a:rPr lang="en-US" altLang="zh-TW" sz="2000" dirty="0"/>
              <a:t> in which several </a:t>
            </a:r>
            <a:r>
              <a:rPr lang="en-US" altLang="zh-TW" sz="2000" dirty="0">
                <a:hlinkClick r:id="rId3" tooltip="Computation"/>
              </a:rPr>
              <a:t>computations</a:t>
            </a:r>
            <a:r>
              <a:rPr lang="en-US" altLang="zh-TW" sz="2000" dirty="0"/>
              <a:t> are executing during overlapping time periods – </a:t>
            </a:r>
            <a:r>
              <a:rPr lang="en-US" altLang="zh-TW" sz="2000" i="1" dirty="0">
                <a:hlinkClick r:id="rId4" tooltip="Concurrency (computer science)"/>
              </a:rPr>
              <a:t>concurrently</a:t>
            </a:r>
            <a:r>
              <a:rPr lang="en-US" altLang="zh-TW" sz="2000" dirty="0"/>
              <a:t> – instead of </a:t>
            </a:r>
            <a:r>
              <a:rPr lang="en-US" altLang="zh-TW" sz="2000" i="1" dirty="0" smtClean="0"/>
              <a:t>sequentially</a:t>
            </a:r>
          </a:p>
          <a:p>
            <a:pPr lvl="1"/>
            <a:r>
              <a:rPr lang="zh-TW" altLang="en-US" sz="2000" dirty="0"/>
              <a:t>一般是指許多指令得以同時進行的計算模式。在同時進行的前提下，可以將計算的過程分解成小部份，之後以</a:t>
            </a:r>
            <a:r>
              <a:rPr lang="zh-TW" altLang="en-US" sz="2000" dirty="0">
                <a:hlinkClick r:id="rId5" tooltip="並行計算"/>
              </a:rPr>
              <a:t>並行</a:t>
            </a:r>
            <a:r>
              <a:rPr lang="zh-TW" altLang="en-US" sz="2000" dirty="0"/>
              <a:t>方式來加以解決</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5</a:t>
            </a:fld>
            <a:endParaRPr lang="zh-TW" altLang="en-US"/>
          </a:p>
        </p:txBody>
      </p:sp>
      <p:pic>
        <p:nvPicPr>
          <p:cNvPr id="5" name="圖片 4"/>
          <p:cNvPicPr>
            <a:picLocks noChangeAspect="1"/>
          </p:cNvPicPr>
          <p:nvPr/>
        </p:nvPicPr>
        <p:blipFill>
          <a:blip r:embed="rId6"/>
          <a:stretch>
            <a:fillRect/>
          </a:stretch>
        </p:blipFill>
        <p:spPr>
          <a:xfrm>
            <a:off x="3347864" y="5370023"/>
            <a:ext cx="5438801" cy="1390206"/>
          </a:xfrm>
          <a:prstGeom prst="rect">
            <a:avLst/>
          </a:prstGeom>
        </p:spPr>
      </p:pic>
    </p:spTree>
    <p:extLst>
      <p:ext uri="{BB962C8B-B14F-4D97-AF65-F5344CB8AC3E}">
        <p14:creationId xmlns:p14="http://schemas.microsoft.com/office/powerpoint/2010/main" val="2077995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parallelism </a:t>
            </a:r>
            <a:endParaRPr lang="zh-TW" altLang="en-US" dirty="0"/>
          </a:p>
        </p:txBody>
      </p:sp>
      <p:sp>
        <p:nvSpPr>
          <p:cNvPr id="3" name="內容版面配置區 2"/>
          <p:cNvSpPr>
            <a:spLocks noGrp="1"/>
          </p:cNvSpPr>
          <p:nvPr>
            <p:ph idx="1"/>
          </p:nvPr>
        </p:nvSpPr>
        <p:spPr/>
        <p:txBody>
          <a:bodyPr/>
          <a:lstStyle/>
          <a:p>
            <a:r>
              <a:rPr lang="en-US" altLang="en-US" b="1" dirty="0" smtClean="0">
                <a:solidFill>
                  <a:srgbClr val="3366FF"/>
                </a:solidFill>
              </a:rPr>
              <a:t>Data </a:t>
            </a:r>
            <a:r>
              <a:rPr lang="en-US" altLang="en-US" b="1" dirty="0">
                <a:solidFill>
                  <a:srgbClr val="3366FF"/>
                </a:solidFill>
              </a:rPr>
              <a:t>parallelism</a:t>
            </a:r>
            <a:r>
              <a:rPr lang="en-US" altLang="en-US" dirty="0"/>
              <a:t> </a:t>
            </a:r>
            <a:endParaRPr lang="en-US" altLang="en-US" dirty="0" smtClean="0"/>
          </a:p>
          <a:p>
            <a:pPr lvl="1"/>
            <a:r>
              <a:rPr lang="en-US" altLang="en-US" dirty="0" smtClean="0"/>
              <a:t>distributes </a:t>
            </a:r>
            <a:r>
              <a:rPr lang="en-US" altLang="en-US" dirty="0"/>
              <a:t>subsets of the same data across multiple cores, same operation on each</a:t>
            </a:r>
            <a:endParaRPr lang="en-US" altLang="en-US" b="1" dirty="0">
              <a:solidFill>
                <a:srgbClr val="3366FF"/>
              </a:solidFill>
            </a:endParaRPr>
          </a:p>
          <a:p>
            <a:r>
              <a:rPr lang="en-US" altLang="en-US" b="1" dirty="0">
                <a:solidFill>
                  <a:srgbClr val="3366FF"/>
                </a:solidFill>
              </a:rPr>
              <a:t>Task </a:t>
            </a:r>
            <a:r>
              <a:rPr lang="en-US" altLang="en-US" b="1" dirty="0" smtClean="0">
                <a:solidFill>
                  <a:srgbClr val="3366FF"/>
                </a:solidFill>
              </a:rPr>
              <a:t>parallelism</a:t>
            </a:r>
          </a:p>
          <a:p>
            <a:pPr lvl="1"/>
            <a:r>
              <a:rPr lang="en-US" altLang="en-US" dirty="0" smtClean="0"/>
              <a:t>distributing </a:t>
            </a:r>
            <a:r>
              <a:rPr lang="en-US" altLang="en-US" dirty="0"/>
              <a:t>threads across cores, each thread performing unique operation</a:t>
            </a:r>
          </a:p>
          <a:p>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6</a:t>
            </a:fld>
            <a:endParaRPr lang="zh-TW" altLang="en-US"/>
          </a:p>
        </p:txBody>
      </p:sp>
    </p:spTree>
    <p:extLst>
      <p:ext uri="{BB962C8B-B14F-4D97-AF65-F5344CB8AC3E}">
        <p14:creationId xmlns:p14="http://schemas.microsoft.com/office/powerpoint/2010/main" val="1872047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非同步</a:t>
            </a:r>
            <a:r>
              <a:rPr lang="en-US" altLang="zh-TW" dirty="0"/>
              <a:t>】</a:t>
            </a:r>
            <a:r>
              <a:rPr lang="zh-TW" altLang="en-US" dirty="0"/>
              <a:t>與</a:t>
            </a:r>
            <a:r>
              <a:rPr lang="en-US" altLang="zh-TW" dirty="0" smtClean="0"/>
              <a:t>【</a:t>
            </a:r>
            <a:r>
              <a:rPr lang="zh-TW" altLang="en-US" dirty="0" smtClean="0"/>
              <a:t>同步</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sz="2400" b="1" dirty="0"/>
              <a:t>同步程式設計（</a:t>
            </a:r>
            <a:r>
              <a:rPr lang="en-US" altLang="zh-TW" sz="2400" b="1" dirty="0"/>
              <a:t>Synchronous Programming</a:t>
            </a:r>
            <a:r>
              <a:rPr lang="zh-TW" altLang="en-US" sz="2400" b="1" dirty="0" smtClean="0"/>
              <a:t>）</a:t>
            </a:r>
            <a:endParaRPr lang="en-US" altLang="zh-TW" sz="2400" b="1" dirty="0" smtClean="0"/>
          </a:p>
          <a:p>
            <a:endParaRPr lang="en-US" altLang="zh-TW" sz="2000" b="1" dirty="0" smtClean="0"/>
          </a:p>
          <a:p>
            <a:r>
              <a:rPr lang="zh-TW" altLang="en-US" sz="2400" b="1" dirty="0"/>
              <a:t>非同步程式設計（</a:t>
            </a:r>
            <a:r>
              <a:rPr lang="en-US" altLang="zh-TW" sz="2400" b="1" dirty="0"/>
              <a:t>Asynchronous </a:t>
            </a:r>
            <a:r>
              <a:rPr lang="en-US" altLang="zh-TW" sz="2400" b="1" dirty="0" smtClean="0"/>
              <a:t>Programming</a:t>
            </a:r>
            <a:r>
              <a:rPr lang="zh-TW" altLang="en-US" sz="2400" b="1" dirty="0" smtClean="0"/>
              <a:t> </a:t>
            </a:r>
            <a:r>
              <a:rPr lang="en-US" altLang="zh-TW" sz="2400" b="1" dirty="0" smtClean="0"/>
              <a:t>)</a:t>
            </a:r>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7</a:t>
            </a:fld>
            <a:endParaRPr lang="zh-TW" altLang="en-US"/>
          </a:p>
        </p:txBody>
      </p:sp>
      <p:sp>
        <p:nvSpPr>
          <p:cNvPr id="5" name="矩形 4"/>
          <p:cNvSpPr/>
          <p:nvPr/>
        </p:nvSpPr>
        <p:spPr bwMode="auto">
          <a:xfrm>
            <a:off x="1979712" y="2780978"/>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6" name="矩形 5"/>
          <p:cNvSpPr/>
          <p:nvPr/>
        </p:nvSpPr>
        <p:spPr bwMode="auto">
          <a:xfrm>
            <a:off x="2771800" y="3322725"/>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7" name="矩形 6"/>
          <p:cNvSpPr/>
          <p:nvPr/>
        </p:nvSpPr>
        <p:spPr bwMode="auto">
          <a:xfrm>
            <a:off x="3325604" y="3933106"/>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8" name="矩形 7"/>
          <p:cNvSpPr/>
          <p:nvPr/>
        </p:nvSpPr>
        <p:spPr bwMode="auto">
          <a:xfrm>
            <a:off x="1907704" y="1844824"/>
            <a:ext cx="115212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A</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9" name="矩形 8"/>
          <p:cNvSpPr/>
          <p:nvPr/>
        </p:nvSpPr>
        <p:spPr bwMode="auto">
          <a:xfrm>
            <a:off x="3059832" y="1844824"/>
            <a:ext cx="1152128" cy="360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B</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
        <p:nvSpPr>
          <p:cNvPr id="10" name="矩形 9"/>
          <p:cNvSpPr/>
          <p:nvPr/>
        </p:nvSpPr>
        <p:spPr bwMode="auto">
          <a:xfrm>
            <a:off x="4211960" y="1844824"/>
            <a:ext cx="1152128" cy="36004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strike="noStrike" cap="none" normalizeH="0" baseline="0" dirty="0" smtClean="0">
                <a:ln>
                  <a:noFill/>
                </a:ln>
                <a:solidFill>
                  <a:schemeClr val="tx1"/>
                </a:solidFill>
                <a:effectLst/>
                <a:latin typeface="Verdana" pitchFamily="34" charset="0"/>
                <a:ea typeface="華康細黑體" pitchFamily="49" charset="-120"/>
              </a:rPr>
              <a:t>C</a:t>
            </a:r>
            <a:endParaRPr kumimoji="1" lang="zh-TW" altLang="en-US" sz="2000" b="0" i="0" strike="noStrike" cap="none" normalizeH="0" baseline="0" dirty="0" smtClean="0">
              <a:ln>
                <a:noFill/>
              </a:ln>
              <a:solidFill>
                <a:schemeClr val="tx1"/>
              </a:solidFill>
              <a:effectLst/>
              <a:latin typeface="Verdana" pitchFamily="34" charset="0"/>
              <a:ea typeface="華康細黑體" pitchFamily="49" charset="-120"/>
            </a:endParaRPr>
          </a:p>
        </p:txBody>
      </p:sp>
    </p:spTree>
    <p:extLst>
      <p:ext uri="{BB962C8B-B14F-4D97-AF65-F5344CB8AC3E}">
        <p14:creationId xmlns:p14="http://schemas.microsoft.com/office/powerpoint/2010/main" val="3861382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a:t>
            </a:r>
            <a:r>
              <a:rPr lang="zh-TW" altLang="en-US" dirty="0" smtClean="0"/>
              <a:t>種會用到非同步的情境</a:t>
            </a:r>
            <a:endParaRPr lang="zh-TW" altLang="en-US" dirty="0"/>
          </a:p>
        </p:txBody>
      </p:sp>
      <p:sp>
        <p:nvSpPr>
          <p:cNvPr id="3" name="內容版面配置區 2"/>
          <p:cNvSpPr>
            <a:spLocks noGrp="1"/>
          </p:cNvSpPr>
          <p:nvPr>
            <p:ph idx="1"/>
          </p:nvPr>
        </p:nvSpPr>
        <p:spPr/>
        <p:txBody>
          <a:bodyPr/>
          <a:lstStyle/>
          <a:p>
            <a:r>
              <a:rPr lang="en-US" altLang="zh-TW" dirty="0" smtClean="0"/>
              <a:t>I/O (network, database, file)</a:t>
            </a:r>
          </a:p>
          <a:p>
            <a:r>
              <a:rPr lang="en-US" altLang="zh-TW" dirty="0" smtClean="0"/>
              <a:t>Parallelism</a:t>
            </a:r>
          </a:p>
          <a:p>
            <a:r>
              <a:rPr lang="en-US" altLang="zh-TW" dirty="0" smtClean="0"/>
              <a:t>Long-running event-driven</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8</a:t>
            </a:fld>
            <a:endParaRPr lang="zh-TW" altLang="en-US"/>
          </a:p>
        </p:txBody>
      </p:sp>
    </p:spTree>
    <p:extLst>
      <p:ext uri="{BB962C8B-B14F-4D97-AF65-F5344CB8AC3E}">
        <p14:creationId xmlns:p14="http://schemas.microsoft.com/office/powerpoint/2010/main" val="395572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context switching</a:t>
            </a:r>
            <a:endParaRPr lang="zh-TW" altLang="en-US" dirty="0"/>
          </a:p>
        </p:txBody>
      </p:sp>
      <p:sp>
        <p:nvSpPr>
          <p:cNvPr id="3" name="內容版面配置區 2"/>
          <p:cNvSpPr>
            <a:spLocks noGrp="1"/>
          </p:cNvSpPr>
          <p:nvPr>
            <p:ph idx="1"/>
          </p:nvPr>
        </p:nvSpPr>
        <p:spPr/>
        <p:txBody>
          <a:bodyPr/>
          <a:lstStyle/>
          <a:p>
            <a:r>
              <a:rPr lang="en-US" altLang="zh-TW" dirty="0"/>
              <a:t>a context switch is the process of storing and restoring the state (more specifically, the execution context) of a process or thread so that execution can be resumed from the same point at a later time</a:t>
            </a:r>
            <a:endParaRPr lang="zh-TW" altLang="en-US" dirty="0"/>
          </a:p>
        </p:txBody>
      </p:sp>
      <p:sp>
        <p:nvSpPr>
          <p:cNvPr id="4" name="投影片編號版面配置區 3"/>
          <p:cNvSpPr>
            <a:spLocks noGrp="1"/>
          </p:cNvSpPr>
          <p:nvPr>
            <p:ph type="sldNum" sz="quarter" idx="4"/>
          </p:nvPr>
        </p:nvSpPr>
        <p:spPr/>
        <p:txBody>
          <a:bodyPr/>
          <a:lstStyle/>
          <a:p>
            <a:fld id="{1B4050F5-7C0C-4C02-ADBC-126D7B02657F}" type="slidenum">
              <a:rPr lang="zh-TW" altLang="en-US" smtClean="0"/>
              <a:t>9</a:t>
            </a:fld>
            <a:endParaRPr lang="zh-TW" altLang="en-US"/>
          </a:p>
        </p:txBody>
      </p:sp>
      <p:sp>
        <p:nvSpPr>
          <p:cNvPr id="5" name="文字方塊 4"/>
          <p:cNvSpPr txBox="1"/>
          <p:nvPr/>
        </p:nvSpPr>
        <p:spPr>
          <a:xfrm>
            <a:off x="218691" y="6354733"/>
            <a:ext cx="8712968" cy="369332"/>
          </a:xfrm>
          <a:prstGeom prst="rect">
            <a:avLst/>
          </a:prstGeom>
          <a:solidFill>
            <a:schemeClr val="accent2">
              <a:lumMod val="60000"/>
              <a:lumOff val="40000"/>
            </a:schemeClr>
          </a:solidFill>
        </p:spPr>
        <p:txBody>
          <a:bodyPr wrap="square" rtlCol="0">
            <a:spAutoFit/>
          </a:bodyPr>
          <a:lstStyle/>
          <a:p>
            <a:r>
              <a:rPr lang="en-US" altLang="zh-TW" dirty="0">
                <a:solidFill>
                  <a:schemeClr val="bg1"/>
                </a:solidFill>
              </a:rPr>
              <a:t>https://</a:t>
            </a:r>
            <a:r>
              <a:rPr lang="en-US" altLang="zh-TW" dirty="0" smtClean="0">
                <a:solidFill>
                  <a:schemeClr val="bg1"/>
                </a:solidFill>
              </a:rPr>
              <a:t>en.wikipedia.org/wiki/Context_switch</a:t>
            </a:r>
          </a:p>
        </p:txBody>
      </p:sp>
    </p:spTree>
    <p:extLst>
      <p:ext uri="{BB962C8B-B14F-4D97-AF65-F5344CB8AC3E}">
        <p14:creationId xmlns:p14="http://schemas.microsoft.com/office/powerpoint/2010/main" val="1407790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奇數位">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標楷體"/>
        <a:cs typeface=""/>
      </a:majorFont>
      <a:minorFont>
        <a:latin typeface="Verdana"/>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sng" strike="noStrike" cap="none" normalizeH="0" baseline="0" smtClean="0">
            <a:ln>
              <a:noFill/>
            </a:ln>
            <a:solidFill>
              <a:schemeClr val="tx1"/>
            </a:solidFill>
            <a:effectLst/>
            <a:latin typeface="Verdana" pitchFamily="34" charset="0"/>
            <a:ea typeface="華康細黑體" pitchFamily="49" charset="-12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多奇數位</Template>
  <TotalTime>10801</TotalTime>
  <Words>1767</Words>
  <Application>Microsoft Office PowerPoint</Application>
  <PresentationFormat>如螢幕大小 (4:3)</PresentationFormat>
  <Paragraphs>361</Paragraphs>
  <Slides>44</Slides>
  <Notes>2</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44</vt:i4>
      </vt:variant>
    </vt:vector>
  </HeadingPairs>
  <TitlesOfParts>
    <vt:vector size="59" baseType="lpstr">
      <vt:lpstr>inherit</vt:lpstr>
      <vt:lpstr>Microsoft JhengHei UI</vt:lpstr>
      <vt:lpstr>細明體</vt:lpstr>
      <vt:lpstr>華康細黑體</vt:lpstr>
      <vt:lpstr>微軟正黑體</vt:lpstr>
      <vt:lpstr>新細明體</vt:lpstr>
      <vt:lpstr>標楷體</vt:lpstr>
      <vt:lpstr>Arial</vt:lpstr>
      <vt:lpstr>Arial Narrow</vt:lpstr>
      <vt:lpstr>Calibri</vt:lpstr>
      <vt:lpstr>Times New Roman</vt:lpstr>
      <vt:lpstr>Verdana</vt:lpstr>
      <vt:lpstr>Wingdings</vt:lpstr>
      <vt:lpstr>多奇數位</vt:lpstr>
      <vt:lpstr>Microsoft PowerPoint 97-2003 Presentation</vt:lpstr>
      <vt:lpstr>C# 多執行緒處理和非同步處理</vt:lpstr>
      <vt:lpstr>課程大綱</vt:lpstr>
      <vt:lpstr>作業系統 基本概念</vt:lpstr>
      <vt:lpstr>Multi-Thread</vt:lpstr>
      <vt:lpstr>【平行計算】與【並行計算】</vt:lpstr>
      <vt:lpstr>Types of parallelism </vt:lpstr>
      <vt:lpstr>【非同步】與【同步】</vt:lpstr>
      <vt:lpstr>3種會用到非同步的情境</vt:lpstr>
      <vt:lpstr>context switching</vt:lpstr>
      <vt:lpstr>Synchronization</vt:lpstr>
      <vt:lpstr>Synchronization解決方案</vt:lpstr>
      <vt:lpstr>Synchronization解決方案</vt:lpstr>
      <vt:lpstr>SynchronizationContext </vt:lpstr>
      <vt:lpstr>Thread safe</vt:lpstr>
      <vt:lpstr>HttpContext vs Thread safe</vt:lpstr>
      <vt:lpstr>死結和競爭</vt:lpstr>
      <vt:lpstr>Multi-Thread 考量</vt:lpstr>
      <vt:lpstr>正式進入主題</vt:lpstr>
      <vt:lpstr>C# 會用到的Class</vt:lpstr>
      <vt:lpstr>C# Thread</vt:lpstr>
      <vt:lpstr>Thread in Visual Studio</vt:lpstr>
      <vt:lpstr>Thread</vt:lpstr>
      <vt:lpstr>Asynchronous Programming Patterns 檢視非同步開發的歷史</vt:lpstr>
      <vt:lpstr>Asynchronous Programming Patterns 檢視非同步開發的歷史</vt:lpstr>
      <vt:lpstr>Comparing Patterns</vt:lpstr>
      <vt:lpstr>Comparing Patterns</vt:lpstr>
      <vt:lpstr>Task Parallelism  (Task Parallel Library TPL)</vt:lpstr>
      <vt:lpstr>兩種 Sleep 到底有何不同</vt:lpstr>
      <vt:lpstr>The “Async Way” of Doing Things</vt:lpstr>
      <vt:lpstr>Task使用注意事項</vt:lpstr>
      <vt:lpstr>Solutions to Common Async Problems</vt:lpstr>
      <vt:lpstr>Using the Built-in Task-based Combinators</vt:lpstr>
      <vt:lpstr>Compute-bound Tasks</vt:lpstr>
      <vt:lpstr>I/O-bound Tasks</vt:lpstr>
      <vt:lpstr>製作自己的TAP  I/O Bound</vt:lpstr>
      <vt:lpstr>What does async &amp; await generate?</vt:lpstr>
      <vt:lpstr>Data Parallelism (Task Parallel Library)</vt:lpstr>
      <vt:lpstr>parallel programming architecture in the .NET Framework 4.</vt:lpstr>
      <vt:lpstr>Parallel class example</vt:lpstr>
      <vt:lpstr>Concurrent collections</vt:lpstr>
      <vt:lpstr>C# List vs Multi-Thread</vt:lpstr>
      <vt:lpstr>回顧</vt:lpstr>
      <vt:lpstr>Homework</vt:lpstr>
      <vt:lpstr>Homework</vt:lpstr>
    </vt:vector>
  </TitlesOfParts>
  <Company>多奇數位創意有限公司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 App與Web API 開發課程</dc:title>
  <dc:creator>黃保翕;李進興</dc:creator>
  <cp:lastModifiedBy>lee_D Vulcan</cp:lastModifiedBy>
  <cp:revision>508</cp:revision>
  <cp:lastPrinted>2012-04-17T03:42:27Z</cp:lastPrinted>
  <dcterms:created xsi:type="dcterms:W3CDTF">2010-02-13T03:47:37Z</dcterms:created>
  <dcterms:modified xsi:type="dcterms:W3CDTF">2015-10-17T10:00:07Z</dcterms:modified>
</cp:coreProperties>
</file>