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72830" autoAdjust="0"/>
  </p:normalViewPr>
  <p:slideViewPr>
    <p:cSldViewPr snapToGrid="0">
      <p:cViewPr varScale="1">
        <p:scale>
          <a:sx n="70" d="100"/>
          <a:sy n="70" d="100"/>
        </p:scale>
        <p:origin x="16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020F49-0B85-43BA-B402-32582182DD03}" type="datetimeFigureOut">
              <a:rPr lang="en-US" smtClean="0"/>
              <a:t>11/2/17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F72C2-9721-4E3E-B798-1D4544729075}" type="slidenum">
              <a:rPr lang="en-US" smtClean="0"/>
              <a:t>‹#›</a:t>
            </a:fld>
            <a:endParaRPr lang="en-US"/>
          </a:p>
        </p:txBody>
      </p:sp>
    </p:spTree>
    <p:extLst>
      <p:ext uri="{BB962C8B-B14F-4D97-AF65-F5344CB8AC3E}">
        <p14:creationId xmlns:p14="http://schemas.microsoft.com/office/powerpoint/2010/main" val="2127319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Modern high-traffic websites must serve hundreds of thousands, if not millions, of concurrent requests from users or clients and return the correct text, images, video, or application data, all in a fast and reliable manner. To cost-effectively scale to meet these high volumes, modern computing best practice generally requires adding more servers.</a:t>
            </a:r>
          </a:p>
          <a:p>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0D0F72C2-9721-4E3E-B798-1D4544729075}" type="slidenum">
              <a:rPr lang="en-US" smtClean="0"/>
              <a:t>2</a:t>
            </a:fld>
            <a:endParaRPr lang="en-US"/>
          </a:p>
        </p:txBody>
      </p:sp>
    </p:spTree>
    <p:extLst>
      <p:ext uri="{BB962C8B-B14F-4D97-AF65-F5344CB8AC3E}">
        <p14:creationId xmlns:p14="http://schemas.microsoft.com/office/powerpoint/2010/main" val="207262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Round </a:t>
            </a:r>
            <a:r>
              <a:rPr lang="en-US" sz="1200" b="0" i="0" kern="1200" dirty="0">
                <a:solidFill>
                  <a:schemeClr val="tx1"/>
                </a:solidFill>
                <a:effectLst/>
                <a:latin typeface="+mn-lt"/>
                <a:ea typeface="+mn-ea"/>
                <a:cs typeface="+mn-cs"/>
              </a:rPr>
              <a:t>Robin – Requests are distributed across the group of servers sequentially.</a:t>
            </a:r>
          </a:p>
          <a:p>
            <a:pPr fontAlgn="base"/>
            <a:r>
              <a:rPr lang="en-US" sz="1200" b="0" i="0" kern="1200" dirty="0">
                <a:solidFill>
                  <a:schemeClr val="tx1"/>
                </a:solidFill>
                <a:effectLst/>
                <a:latin typeface="+mn-lt"/>
                <a:ea typeface="+mn-ea"/>
                <a:cs typeface="+mn-cs"/>
              </a:rPr>
              <a:t>Least Connections – A new request is sent to the server with the fewest current connections to clients. The relative computing capacity of each server is factored into determining which one has the least connections.</a:t>
            </a:r>
          </a:p>
          <a:p>
            <a:pPr fontAlgn="base"/>
            <a:r>
              <a:rPr lang="en-US" sz="1200" b="0" i="0" kern="1200" dirty="0">
                <a:solidFill>
                  <a:schemeClr val="tx1"/>
                </a:solidFill>
                <a:effectLst/>
                <a:latin typeface="+mn-lt"/>
                <a:ea typeface="+mn-ea"/>
                <a:cs typeface="+mn-cs"/>
              </a:rPr>
              <a:t>IP Hash – The IP address of the client is used to determine which server receives the request.</a:t>
            </a:r>
          </a:p>
          <a:p>
            <a:endParaRPr lang="en-US" dirty="0"/>
          </a:p>
        </p:txBody>
      </p:sp>
      <p:sp>
        <p:nvSpPr>
          <p:cNvPr id="4" name="Slide Number Placeholder 3"/>
          <p:cNvSpPr>
            <a:spLocks noGrp="1"/>
          </p:cNvSpPr>
          <p:nvPr>
            <p:ph type="sldNum" sz="quarter" idx="10"/>
          </p:nvPr>
        </p:nvSpPr>
        <p:spPr/>
        <p:txBody>
          <a:bodyPr/>
          <a:lstStyle/>
          <a:p>
            <a:fld id="{0D0F72C2-9721-4E3E-B798-1D4544729075}" type="slidenum">
              <a:rPr lang="en-US" smtClean="0"/>
              <a:t>4</a:t>
            </a:fld>
            <a:endParaRPr lang="en-US"/>
          </a:p>
        </p:txBody>
      </p:sp>
    </p:spTree>
    <p:extLst>
      <p:ext uri="{BB962C8B-B14F-4D97-AF65-F5344CB8AC3E}">
        <p14:creationId xmlns:p14="http://schemas.microsoft.com/office/powerpoint/2010/main" val="2996863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rebuchet MS" panose="020B0603020202020204" pitchFamily="34" charset="0"/>
              </a:rPr>
              <a:t>Common algorithms used</a:t>
            </a:r>
          </a:p>
          <a:p>
            <a:pPr lvl="1"/>
            <a:r>
              <a:rPr lang="en-US" dirty="0">
                <a:latin typeface="Trebuchet MS" panose="020B0603020202020204" pitchFamily="34" charset="0"/>
              </a:rPr>
              <a:t>Round Robin</a:t>
            </a:r>
          </a:p>
          <a:p>
            <a:pPr lvl="1"/>
            <a:r>
              <a:rPr lang="en-US" dirty="0">
                <a:latin typeface="Trebuchet MS" panose="020B0603020202020204" pitchFamily="34" charset="0"/>
              </a:rPr>
              <a:t>Least connections</a:t>
            </a:r>
          </a:p>
          <a:p>
            <a:pPr lvl="1"/>
            <a:r>
              <a:rPr lang="en-US" dirty="0">
                <a:latin typeface="Trebuchet MS" panose="020B0603020202020204" pitchFamily="34" charset="0"/>
              </a:rPr>
              <a:t>IP Hash</a:t>
            </a:r>
          </a:p>
          <a:p>
            <a:endParaRPr lang="en-US" dirty="0"/>
          </a:p>
        </p:txBody>
      </p:sp>
      <p:sp>
        <p:nvSpPr>
          <p:cNvPr id="4" name="Slide Number Placeholder 3"/>
          <p:cNvSpPr>
            <a:spLocks noGrp="1"/>
          </p:cNvSpPr>
          <p:nvPr>
            <p:ph type="sldNum" sz="quarter" idx="10"/>
          </p:nvPr>
        </p:nvSpPr>
        <p:spPr/>
        <p:txBody>
          <a:bodyPr/>
          <a:lstStyle/>
          <a:p>
            <a:fld id="{0D0F72C2-9721-4E3E-B798-1D4544729075}" type="slidenum">
              <a:rPr lang="en-US" smtClean="0"/>
              <a:t>6</a:t>
            </a:fld>
            <a:endParaRPr lang="en-US"/>
          </a:p>
        </p:txBody>
      </p:sp>
    </p:spTree>
    <p:extLst>
      <p:ext uri="{BB962C8B-B14F-4D97-AF65-F5344CB8AC3E}">
        <p14:creationId xmlns:p14="http://schemas.microsoft.com/office/powerpoint/2010/main" val="1679198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0F72C2-9721-4E3E-B798-1D4544729075}" type="slidenum">
              <a:rPr lang="en-US" smtClean="0"/>
              <a:t>10</a:t>
            </a:fld>
            <a:endParaRPr lang="en-US"/>
          </a:p>
        </p:txBody>
      </p:sp>
    </p:spTree>
    <p:extLst>
      <p:ext uri="{BB962C8B-B14F-4D97-AF65-F5344CB8AC3E}">
        <p14:creationId xmlns:p14="http://schemas.microsoft.com/office/powerpoint/2010/main" val="1688359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Tunnel</a:t>
            </a:r>
            <a:r>
              <a:rPr lang="en-US" sz="1200" b="0" i="0" kern="1200" dirty="0">
                <a:solidFill>
                  <a:schemeClr val="tx1"/>
                </a:solidFill>
                <a:effectLst/>
                <a:latin typeface="+mn-lt"/>
                <a:ea typeface="+mn-ea"/>
                <a:cs typeface="+mn-cs"/>
              </a:rPr>
              <a:t> or a </a:t>
            </a:r>
            <a:r>
              <a:rPr lang="en-US" sz="1200" b="1" i="0" kern="1200" dirty="0">
                <a:solidFill>
                  <a:schemeClr val="tx1"/>
                </a:solidFill>
                <a:effectLst/>
                <a:latin typeface="+mn-lt"/>
                <a:ea typeface="+mn-ea"/>
                <a:cs typeface="+mn-cs"/>
              </a:rPr>
              <a:t>IP tunneling</a:t>
            </a:r>
            <a:r>
              <a:rPr lang="en-US" sz="1200" b="0" i="0" kern="1200" dirty="0">
                <a:solidFill>
                  <a:schemeClr val="tx1"/>
                </a:solidFill>
                <a:effectLst/>
                <a:latin typeface="+mn-lt"/>
                <a:ea typeface="+mn-ea"/>
                <a:cs typeface="+mn-cs"/>
              </a:rPr>
              <a:t> often looks like Direct routing where response is directly sent to client however the traffic between the router and the server can be routed.</a:t>
            </a:r>
          </a:p>
          <a:p>
            <a:r>
              <a:rPr lang="en-US" sz="1200" b="0" i="0" kern="1200" dirty="0">
                <a:solidFill>
                  <a:schemeClr val="tx1"/>
                </a:solidFill>
                <a:effectLst/>
                <a:latin typeface="+mn-lt"/>
                <a:ea typeface="+mn-ea"/>
                <a:cs typeface="+mn-cs"/>
              </a:rPr>
              <a:t>In this, client sends the request to the virtual IP of load balancer which further encapsulates the IP packets, keeps a </a:t>
            </a:r>
            <a:r>
              <a:rPr lang="en-US" sz="1200" b="0" i="0" kern="1200" dirty="0" smtClean="0">
                <a:solidFill>
                  <a:schemeClr val="tx1"/>
                </a:solidFill>
                <a:effectLst/>
                <a:latin typeface="+mn-lt"/>
                <a:ea typeface="+mn-ea"/>
                <a:cs typeface="+mn-cs"/>
              </a:rPr>
              <a:t>hash </a:t>
            </a:r>
            <a:r>
              <a:rPr lang="en-US" sz="1200" b="0" i="0" kern="1200" dirty="0">
                <a:solidFill>
                  <a:schemeClr val="tx1"/>
                </a:solidFill>
                <a:effectLst/>
                <a:latin typeface="+mn-lt"/>
                <a:ea typeface="+mn-ea"/>
                <a:cs typeface="+mn-cs"/>
              </a:rPr>
              <a:t>table and distributes it to the different servers as per the configured load balancing technique.</a:t>
            </a:r>
          </a:p>
          <a:p>
            <a:r>
              <a:rPr lang="en-US" sz="1200" b="0" i="0" kern="1200" dirty="0">
                <a:solidFill>
                  <a:schemeClr val="tx1"/>
                </a:solidFill>
                <a:effectLst/>
                <a:latin typeface="+mn-lt"/>
                <a:ea typeface="+mn-ea"/>
                <a:cs typeface="+mn-cs"/>
              </a:rPr>
              <a:t>When the server is getting back the response, it </a:t>
            </a:r>
            <a:r>
              <a:rPr lang="en-US" sz="1200" b="0" i="0" kern="1200" dirty="0" err="1">
                <a:solidFill>
                  <a:schemeClr val="tx1"/>
                </a:solidFill>
                <a:effectLst/>
                <a:latin typeface="+mn-lt"/>
                <a:ea typeface="+mn-ea"/>
                <a:cs typeface="+mn-cs"/>
              </a:rPr>
              <a:t>decapsulates</a:t>
            </a:r>
            <a:r>
              <a:rPr lang="en-US" sz="1200" b="0" i="0" kern="1200" dirty="0">
                <a:solidFill>
                  <a:schemeClr val="tx1"/>
                </a:solidFill>
                <a:effectLst/>
                <a:latin typeface="+mn-lt"/>
                <a:ea typeface="+mn-ea"/>
                <a:cs typeface="+mn-cs"/>
              </a:rPr>
              <a:t> it and send back to the client directly according to the hash table which it has stored. This record is eventually removed from hash table when the connection is closed or there is a timeout.</a:t>
            </a:r>
          </a:p>
          <a:p>
            <a:endParaRPr lang="en-US" dirty="0"/>
          </a:p>
        </p:txBody>
      </p:sp>
      <p:sp>
        <p:nvSpPr>
          <p:cNvPr id="4" name="Slide Number Placeholder 3"/>
          <p:cNvSpPr>
            <a:spLocks noGrp="1"/>
          </p:cNvSpPr>
          <p:nvPr>
            <p:ph type="sldNum" sz="quarter" idx="10"/>
          </p:nvPr>
        </p:nvSpPr>
        <p:spPr/>
        <p:txBody>
          <a:bodyPr/>
          <a:lstStyle/>
          <a:p>
            <a:fld id="{0D0F72C2-9721-4E3E-B798-1D4544729075}" type="slidenum">
              <a:rPr lang="en-US" smtClean="0"/>
              <a:t>11</a:t>
            </a:fld>
            <a:endParaRPr lang="en-US"/>
          </a:p>
        </p:txBody>
      </p:sp>
    </p:spTree>
    <p:extLst>
      <p:ext uri="{BB962C8B-B14F-4D97-AF65-F5344CB8AC3E}">
        <p14:creationId xmlns:p14="http://schemas.microsoft.com/office/powerpoint/2010/main" val="3981975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0F72C2-9721-4E3E-B798-1D4544729075}" type="slidenum">
              <a:rPr lang="en-US" smtClean="0"/>
              <a:t>13</a:t>
            </a:fld>
            <a:endParaRPr lang="en-US"/>
          </a:p>
        </p:txBody>
      </p:sp>
    </p:spTree>
    <p:extLst>
      <p:ext uri="{BB962C8B-B14F-4D97-AF65-F5344CB8AC3E}">
        <p14:creationId xmlns:p14="http://schemas.microsoft.com/office/powerpoint/2010/main" val="97940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E5414A-878D-4A81-A1A1-0AD723FA94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18EFC5EB-A9E3-474C-B7D0-7632D343AC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3C3178AB-A72D-4B6E-A955-DAE23FD44639}"/>
              </a:ext>
            </a:extLst>
          </p:cNvPr>
          <p:cNvSpPr>
            <a:spLocks noGrp="1"/>
          </p:cNvSpPr>
          <p:nvPr>
            <p:ph type="dt" sz="half" idx="10"/>
          </p:nvPr>
        </p:nvSpPr>
        <p:spPr/>
        <p:txBody>
          <a:bodyPr/>
          <a:lstStyle/>
          <a:p>
            <a:fld id="{1173573B-F575-47B0-BBA5-289BF883446E}" type="datetimeFigureOut">
              <a:rPr lang="en-US" smtClean="0"/>
              <a:t>11/2/17</a:t>
            </a:fld>
            <a:endParaRPr lang="en-US"/>
          </a:p>
        </p:txBody>
      </p:sp>
      <p:sp>
        <p:nvSpPr>
          <p:cNvPr id="5" name="Footer Placeholder 4">
            <a:extLst>
              <a:ext uri="{FF2B5EF4-FFF2-40B4-BE49-F238E27FC236}">
                <a16:creationId xmlns:a16="http://schemas.microsoft.com/office/drawing/2014/main" xmlns="" id="{B6B4EAE5-CF38-4486-B165-FC7625537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4ADDD04-F06F-43DD-98E1-972831E9C038}"/>
              </a:ext>
            </a:extLst>
          </p:cNvPr>
          <p:cNvSpPr>
            <a:spLocks noGrp="1"/>
          </p:cNvSpPr>
          <p:nvPr>
            <p:ph type="sldNum" sz="quarter" idx="12"/>
          </p:nvPr>
        </p:nvSpPr>
        <p:spPr/>
        <p:txBody>
          <a:bodyPr/>
          <a:lstStyle/>
          <a:p>
            <a:fld id="{EB007B73-0C99-405A-B7AB-63D9DE786E48}" type="slidenum">
              <a:rPr lang="en-US" smtClean="0"/>
              <a:t>‹#›</a:t>
            </a:fld>
            <a:endParaRPr lang="en-US"/>
          </a:p>
        </p:txBody>
      </p:sp>
    </p:spTree>
    <p:extLst>
      <p:ext uri="{BB962C8B-B14F-4D97-AF65-F5344CB8AC3E}">
        <p14:creationId xmlns:p14="http://schemas.microsoft.com/office/powerpoint/2010/main" val="4143489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D64B79-BD72-41BF-929E-6533F6DC6F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8DF12CDA-FE6C-48C5-8AB7-2C37B5EB866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9B1FADF-75A9-4A7F-93CA-52CDC9CD1B7F}"/>
              </a:ext>
            </a:extLst>
          </p:cNvPr>
          <p:cNvSpPr>
            <a:spLocks noGrp="1"/>
          </p:cNvSpPr>
          <p:nvPr>
            <p:ph type="dt" sz="half" idx="10"/>
          </p:nvPr>
        </p:nvSpPr>
        <p:spPr/>
        <p:txBody>
          <a:bodyPr/>
          <a:lstStyle/>
          <a:p>
            <a:fld id="{1173573B-F575-47B0-BBA5-289BF883446E}" type="datetimeFigureOut">
              <a:rPr lang="en-US" smtClean="0"/>
              <a:t>11/2/17</a:t>
            </a:fld>
            <a:endParaRPr lang="en-US"/>
          </a:p>
        </p:txBody>
      </p:sp>
      <p:sp>
        <p:nvSpPr>
          <p:cNvPr id="5" name="Footer Placeholder 4">
            <a:extLst>
              <a:ext uri="{FF2B5EF4-FFF2-40B4-BE49-F238E27FC236}">
                <a16:creationId xmlns:a16="http://schemas.microsoft.com/office/drawing/2014/main" xmlns="" id="{E99B797A-A0B2-4F5F-8977-D97FA218B2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092CA07-5488-4025-8585-F0ADEB07CC20}"/>
              </a:ext>
            </a:extLst>
          </p:cNvPr>
          <p:cNvSpPr>
            <a:spLocks noGrp="1"/>
          </p:cNvSpPr>
          <p:nvPr>
            <p:ph type="sldNum" sz="quarter" idx="12"/>
          </p:nvPr>
        </p:nvSpPr>
        <p:spPr/>
        <p:txBody>
          <a:bodyPr/>
          <a:lstStyle/>
          <a:p>
            <a:fld id="{EB007B73-0C99-405A-B7AB-63D9DE786E48}" type="slidenum">
              <a:rPr lang="en-US" smtClean="0"/>
              <a:t>‹#›</a:t>
            </a:fld>
            <a:endParaRPr lang="en-US"/>
          </a:p>
        </p:txBody>
      </p:sp>
    </p:spTree>
    <p:extLst>
      <p:ext uri="{BB962C8B-B14F-4D97-AF65-F5344CB8AC3E}">
        <p14:creationId xmlns:p14="http://schemas.microsoft.com/office/powerpoint/2010/main" val="982356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28F03AC-D38E-4D71-ACE4-6A129B5A99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6823A1EB-F06F-439D-9D42-5FB36C0B9A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CDE7A1F-FD14-4765-A44F-EBE80B8A789B}"/>
              </a:ext>
            </a:extLst>
          </p:cNvPr>
          <p:cNvSpPr>
            <a:spLocks noGrp="1"/>
          </p:cNvSpPr>
          <p:nvPr>
            <p:ph type="dt" sz="half" idx="10"/>
          </p:nvPr>
        </p:nvSpPr>
        <p:spPr/>
        <p:txBody>
          <a:bodyPr/>
          <a:lstStyle/>
          <a:p>
            <a:fld id="{1173573B-F575-47B0-BBA5-289BF883446E}" type="datetimeFigureOut">
              <a:rPr lang="en-US" smtClean="0"/>
              <a:t>11/2/17</a:t>
            </a:fld>
            <a:endParaRPr lang="en-US"/>
          </a:p>
        </p:txBody>
      </p:sp>
      <p:sp>
        <p:nvSpPr>
          <p:cNvPr id="5" name="Footer Placeholder 4">
            <a:extLst>
              <a:ext uri="{FF2B5EF4-FFF2-40B4-BE49-F238E27FC236}">
                <a16:creationId xmlns:a16="http://schemas.microsoft.com/office/drawing/2014/main" xmlns="" id="{9740D945-1817-4A43-A00F-ACA203C7B3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8CBE413-BEB1-405E-B48A-BF1EE85EFAA4}"/>
              </a:ext>
            </a:extLst>
          </p:cNvPr>
          <p:cNvSpPr>
            <a:spLocks noGrp="1"/>
          </p:cNvSpPr>
          <p:nvPr>
            <p:ph type="sldNum" sz="quarter" idx="12"/>
          </p:nvPr>
        </p:nvSpPr>
        <p:spPr/>
        <p:txBody>
          <a:bodyPr/>
          <a:lstStyle/>
          <a:p>
            <a:fld id="{EB007B73-0C99-405A-B7AB-63D9DE786E48}" type="slidenum">
              <a:rPr lang="en-US" smtClean="0"/>
              <a:t>‹#›</a:t>
            </a:fld>
            <a:endParaRPr lang="en-US"/>
          </a:p>
        </p:txBody>
      </p:sp>
    </p:spTree>
    <p:extLst>
      <p:ext uri="{BB962C8B-B14F-4D97-AF65-F5344CB8AC3E}">
        <p14:creationId xmlns:p14="http://schemas.microsoft.com/office/powerpoint/2010/main" val="3428642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451CC2-6F73-495F-B3F3-89B1F391AE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8D6F391-08A5-4397-8E2A-C17554C8BF2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6891DBD-74B9-4803-8E9F-C9337013C0F3}"/>
              </a:ext>
            </a:extLst>
          </p:cNvPr>
          <p:cNvSpPr>
            <a:spLocks noGrp="1"/>
          </p:cNvSpPr>
          <p:nvPr>
            <p:ph type="dt" sz="half" idx="10"/>
          </p:nvPr>
        </p:nvSpPr>
        <p:spPr/>
        <p:txBody>
          <a:bodyPr/>
          <a:lstStyle/>
          <a:p>
            <a:fld id="{1173573B-F575-47B0-BBA5-289BF883446E}" type="datetimeFigureOut">
              <a:rPr lang="en-US" smtClean="0"/>
              <a:t>11/2/17</a:t>
            </a:fld>
            <a:endParaRPr lang="en-US"/>
          </a:p>
        </p:txBody>
      </p:sp>
      <p:sp>
        <p:nvSpPr>
          <p:cNvPr id="5" name="Footer Placeholder 4">
            <a:extLst>
              <a:ext uri="{FF2B5EF4-FFF2-40B4-BE49-F238E27FC236}">
                <a16:creationId xmlns:a16="http://schemas.microsoft.com/office/drawing/2014/main" xmlns="" id="{61B2F5AF-4C57-484C-99D8-3490E7992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DB9679A-AD3C-4968-BE6E-6E9E280F0571}"/>
              </a:ext>
            </a:extLst>
          </p:cNvPr>
          <p:cNvSpPr>
            <a:spLocks noGrp="1"/>
          </p:cNvSpPr>
          <p:nvPr>
            <p:ph type="sldNum" sz="quarter" idx="12"/>
          </p:nvPr>
        </p:nvSpPr>
        <p:spPr/>
        <p:txBody>
          <a:bodyPr/>
          <a:lstStyle/>
          <a:p>
            <a:fld id="{EB007B73-0C99-405A-B7AB-63D9DE786E48}" type="slidenum">
              <a:rPr lang="en-US" smtClean="0"/>
              <a:t>‹#›</a:t>
            </a:fld>
            <a:endParaRPr lang="en-US"/>
          </a:p>
        </p:txBody>
      </p:sp>
    </p:spTree>
    <p:extLst>
      <p:ext uri="{BB962C8B-B14F-4D97-AF65-F5344CB8AC3E}">
        <p14:creationId xmlns:p14="http://schemas.microsoft.com/office/powerpoint/2010/main" val="289774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5D86AD-EC72-440A-8DCE-C664A1F226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CC5C35AC-B8F1-4772-B2AB-49A2331954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96D28023-46ED-4878-834A-A1D191A4C7AC}"/>
              </a:ext>
            </a:extLst>
          </p:cNvPr>
          <p:cNvSpPr>
            <a:spLocks noGrp="1"/>
          </p:cNvSpPr>
          <p:nvPr>
            <p:ph type="dt" sz="half" idx="10"/>
          </p:nvPr>
        </p:nvSpPr>
        <p:spPr/>
        <p:txBody>
          <a:bodyPr/>
          <a:lstStyle/>
          <a:p>
            <a:fld id="{1173573B-F575-47B0-BBA5-289BF883446E}" type="datetimeFigureOut">
              <a:rPr lang="en-US" smtClean="0"/>
              <a:t>11/2/17</a:t>
            </a:fld>
            <a:endParaRPr lang="en-US"/>
          </a:p>
        </p:txBody>
      </p:sp>
      <p:sp>
        <p:nvSpPr>
          <p:cNvPr id="5" name="Footer Placeholder 4">
            <a:extLst>
              <a:ext uri="{FF2B5EF4-FFF2-40B4-BE49-F238E27FC236}">
                <a16:creationId xmlns:a16="http://schemas.microsoft.com/office/drawing/2014/main" xmlns="" id="{8117831E-6497-4F30-9966-A580A7604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B5F6828-7224-4222-A774-848DBA3A8D63}"/>
              </a:ext>
            </a:extLst>
          </p:cNvPr>
          <p:cNvSpPr>
            <a:spLocks noGrp="1"/>
          </p:cNvSpPr>
          <p:nvPr>
            <p:ph type="sldNum" sz="quarter" idx="12"/>
          </p:nvPr>
        </p:nvSpPr>
        <p:spPr/>
        <p:txBody>
          <a:bodyPr/>
          <a:lstStyle/>
          <a:p>
            <a:fld id="{EB007B73-0C99-405A-B7AB-63D9DE786E48}" type="slidenum">
              <a:rPr lang="en-US" smtClean="0"/>
              <a:t>‹#›</a:t>
            </a:fld>
            <a:endParaRPr lang="en-US"/>
          </a:p>
        </p:txBody>
      </p:sp>
    </p:spTree>
    <p:extLst>
      <p:ext uri="{BB962C8B-B14F-4D97-AF65-F5344CB8AC3E}">
        <p14:creationId xmlns:p14="http://schemas.microsoft.com/office/powerpoint/2010/main" val="1711669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ADA67C-444E-41EB-96D1-494107A968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A2E5499-A6D8-4F27-9714-F9DE120DA3A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F65BB17C-FDE4-4CB8-85FB-FA6DE7936DF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3770738B-AAFA-4DB4-BF01-5E5AFDA8717D}"/>
              </a:ext>
            </a:extLst>
          </p:cNvPr>
          <p:cNvSpPr>
            <a:spLocks noGrp="1"/>
          </p:cNvSpPr>
          <p:nvPr>
            <p:ph type="dt" sz="half" idx="10"/>
          </p:nvPr>
        </p:nvSpPr>
        <p:spPr/>
        <p:txBody>
          <a:bodyPr/>
          <a:lstStyle/>
          <a:p>
            <a:fld id="{1173573B-F575-47B0-BBA5-289BF883446E}" type="datetimeFigureOut">
              <a:rPr lang="en-US" smtClean="0"/>
              <a:t>11/2/17</a:t>
            </a:fld>
            <a:endParaRPr lang="en-US"/>
          </a:p>
        </p:txBody>
      </p:sp>
      <p:sp>
        <p:nvSpPr>
          <p:cNvPr id="6" name="Footer Placeholder 5">
            <a:extLst>
              <a:ext uri="{FF2B5EF4-FFF2-40B4-BE49-F238E27FC236}">
                <a16:creationId xmlns:a16="http://schemas.microsoft.com/office/drawing/2014/main" xmlns="" id="{1BFC41AA-E3E5-4FB6-A2AC-9D0072A5B4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112C227-8E32-46F0-B2BB-7CFED1B9E29F}"/>
              </a:ext>
            </a:extLst>
          </p:cNvPr>
          <p:cNvSpPr>
            <a:spLocks noGrp="1"/>
          </p:cNvSpPr>
          <p:nvPr>
            <p:ph type="sldNum" sz="quarter" idx="12"/>
          </p:nvPr>
        </p:nvSpPr>
        <p:spPr/>
        <p:txBody>
          <a:bodyPr/>
          <a:lstStyle/>
          <a:p>
            <a:fld id="{EB007B73-0C99-405A-B7AB-63D9DE786E48}" type="slidenum">
              <a:rPr lang="en-US" smtClean="0"/>
              <a:t>‹#›</a:t>
            </a:fld>
            <a:endParaRPr lang="en-US"/>
          </a:p>
        </p:txBody>
      </p:sp>
    </p:spTree>
    <p:extLst>
      <p:ext uri="{BB962C8B-B14F-4D97-AF65-F5344CB8AC3E}">
        <p14:creationId xmlns:p14="http://schemas.microsoft.com/office/powerpoint/2010/main" val="161589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B8FFD8-922B-4CB3-8708-25AFD15C63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9E84572A-89E8-4154-BBBC-E38C4E281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EFC01F70-B48E-4F31-A90A-98E8BB48653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AD958CAC-446D-49DB-918D-1BE0DCBFBB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13D0E321-A63D-41A8-B76D-6B5878C8414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6A1F97F8-86BE-4D44-8D4C-A9F39554017A}"/>
              </a:ext>
            </a:extLst>
          </p:cNvPr>
          <p:cNvSpPr>
            <a:spLocks noGrp="1"/>
          </p:cNvSpPr>
          <p:nvPr>
            <p:ph type="dt" sz="half" idx="10"/>
          </p:nvPr>
        </p:nvSpPr>
        <p:spPr/>
        <p:txBody>
          <a:bodyPr/>
          <a:lstStyle/>
          <a:p>
            <a:fld id="{1173573B-F575-47B0-BBA5-289BF883446E}" type="datetimeFigureOut">
              <a:rPr lang="en-US" smtClean="0"/>
              <a:t>11/2/17</a:t>
            </a:fld>
            <a:endParaRPr lang="en-US"/>
          </a:p>
        </p:txBody>
      </p:sp>
      <p:sp>
        <p:nvSpPr>
          <p:cNvPr id="8" name="Footer Placeholder 7">
            <a:extLst>
              <a:ext uri="{FF2B5EF4-FFF2-40B4-BE49-F238E27FC236}">
                <a16:creationId xmlns:a16="http://schemas.microsoft.com/office/drawing/2014/main" xmlns="" id="{D8685484-FD44-4D2A-B9B0-2AD16AC0C5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9733F2A-38FC-4167-B749-4F66E94C49C7}"/>
              </a:ext>
            </a:extLst>
          </p:cNvPr>
          <p:cNvSpPr>
            <a:spLocks noGrp="1"/>
          </p:cNvSpPr>
          <p:nvPr>
            <p:ph type="sldNum" sz="quarter" idx="12"/>
          </p:nvPr>
        </p:nvSpPr>
        <p:spPr/>
        <p:txBody>
          <a:bodyPr/>
          <a:lstStyle/>
          <a:p>
            <a:fld id="{EB007B73-0C99-405A-B7AB-63D9DE786E48}" type="slidenum">
              <a:rPr lang="en-US" smtClean="0"/>
              <a:t>‹#›</a:t>
            </a:fld>
            <a:endParaRPr lang="en-US"/>
          </a:p>
        </p:txBody>
      </p:sp>
    </p:spTree>
    <p:extLst>
      <p:ext uri="{BB962C8B-B14F-4D97-AF65-F5344CB8AC3E}">
        <p14:creationId xmlns:p14="http://schemas.microsoft.com/office/powerpoint/2010/main" val="1106024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A23720-19D0-48AF-B6CD-CE51F53CD9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C5BDB5F0-826A-439D-BA68-C8E1D017FE8A}"/>
              </a:ext>
            </a:extLst>
          </p:cNvPr>
          <p:cNvSpPr>
            <a:spLocks noGrp="1"/>
          </p:cNvSpPr>
          <p:nvPr>
            <p:ph type="dt" sz="half" idx="10"/>
          </p:nvPr>
        </p:nvSpPr>
        <p:spPr/>
        <p:txBody>
          <a:bodyPr/>
          <a:lstStyle/>
          <a:p>
            <a:fld id="{1173573B-F575-47B0-BBA5-289BF883446E}" type="datetimeFigureOut">
              <a:rPr lang="en-US" smtClean="0"/>
              <a:t>11/2/17</a:t>
            </a:fld>
            <a:endParaRPr lang="en-US"/>
          </a:p>
        </p:txBody>
      </p:sp>
      <p:sp>
        <p:nvSpPr>
          <p:cNvPr id="4" name="Footer Placeholder 3">
            <a:extLst>
              <a:ext uri="{FF2B5EF4-FFF2-40B4-BE49-F238E27FC236}">
                <a16:creationId xmlns:a16="http://schemas.microsoft.com/office/drawing/2014/main" xmlns="" id="{B88E003D-1C50-4222-9683-A5783679BF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53BB7272-E0B0-4BF5-BFFB-ABA3911B0441}"/>
              </a:ext>
            </a:extLst>
          </p:cNvPr>
          <p:cNvSpPr>
            <a:spLocks noGrp="1"/>
          </p:cNvSpPr>
          <p:nvPr>
            <p:ph type="sldNum" sz="quarter" idx="12"/>
          </p:nvPr>
        </p:nvSpPr>
        <p:spPr/>
        <p:txBody>
          <a:bodyPr/>
          <a:lstStyle/>
          <a:p>
            <a:fld id="{EB007B73-0C99-405A-B7AB-63D9DE786E48}" type="slidenum">
              <a:rPr lang="en-US" smtClean="0"/>
              <a:t>‹#›</a:t>
            </a:fld>
            <a:endParaRPr lang="en-US"/>
          </a:p>
        </p:txBody>
      </p:sp>
    </p:spTree>
    <p:extLst>
      <p:ext uri="{BB962C8B-B14F-4D97-AF65-F5344CB8AC3E}">
        <p14:creationId xmlns:p14="http://schemas.microsoft.com/office/powerpoint/2010/main" val="1522536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C001C1E-11BC-46C2-B09A-DFE8595F833C}"/>
              </a:ext>
            </a:extLst>
          </p:cNvPr>
          <p:cNvSpPr>
            <a:spLocks noGrp="1"/>
          </p:cNvSpPr>
          <p:nvPr>
            <p:ph type="dt" sz="half" idx="10"/>
          </p:nvPr>
        </p:nvSpPr>
        <p:spPr/>
        <p:txBody>
          <a:bodyPr/>
          <a:lstStyle/>
          <a:p>
            <a:fld id="{1173573B-F575-47B0-BBA5-289BF883446E}" type="datetimeFigureOut">
              <a:rPr lang="en-US" smtClean="0"/>
              <a:t>11/2/17</a:t>
            </a:fld>
            <a:endParaRPr lang="en-US"/>
          </a:p>
        </p:txBody>
      </p:sp>
      <p:sp>
        <p:nvSpPr>
          <p:cNvPr id="3" name="Footer Placeholder 2">
            <a:extLst>
              <a:ext uri="{FF2B5EF4-FFF2-40B4-BE49-F238E27FC236}">
                <a16:creationId xmlns:a16="http://schemas.microsoft.com/office/drawing/2014/main" xmlns="" id="{75B32B24-B88E-47E1-8319-E9990E4621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7C6CDA72-C3D0-4789-90D6-66A37AAAF6D0}"/>
              </a:ext>
            </a:extLst>
          </p:cNvPr>
          <p:cNvSpPr>
            <a:spLocks noGrp="1"/>
          </p:cNvSpPr>
          <p:nvPr>
            <p:ph type="sldNum" sz="quarter" idx="12"/>
          </p:nvPr>
        </p:nvSpPr>
        <p:spPr/>
        <p:txBody>
          <a:bodyPr/>
          <a:lstStyle/>
          <a:p>
            <a:fld id="{EB007B73-0C99-405A-B7AB-63D9DE786E48}" type="slidenum">
              <a:rPr lang="en-US" smtClean="0"/>
              <a:t>‹#›</a:t>
            </a:fld>
            <a:endParaRPr lang="en-US"/>
          </a:p>
        </p:txBody>
      </p:sp>
    </p:spTree>
    <p:extLst>
      <p:ext uri="{BB962C8B-B14F-4D97-AF65-F5344CB8AC3E}">
        <p14:creationId xmlns:p14="http://schemas.microsoft.com/office/powerpoint/2010/main" val="1253830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EEA9EB-0B20-4C4F-8F9A-24303269CE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3449E599-6BDC-4637-B278-7DE6B816D4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D1A1EC0E-21D7-4094-ADD8-8A052C1376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3A0EB46-5E17-45AE-9761-5A37C8F1EA44}"/>
              </a:ext>
            </a:extLst>
          </p:cNvPr>
          <p:cNvSpPr>
            <a:spLocks noGrp="1"/>
          </p:cNvSpPr>
          <p:nvPr>
            <p:ph type="dt" sz="half" idx="10"/>
          </p:nvPr>
        </p:nvSpPr>
        <p:spPr/>
        <p:txBody>
          <a:bodyPr/>
          <a:lstStyle/>
          <a:p>
            <a:fld id="{1173573B-F575-47B0-BBA5-289BF883446E}" type="datetimeFigureOut">
              <a:rPr lang="en-US" smtClean="0"/>
              <a:t>11/2/17</a:t>
            </a:fld>
            <a:endParaRPr lang="en-US"/>
          </a:p>
        </p:txBody>
      </p:sp>
      <p:sp>
        <p:nvSpPr>
          <p:cNvPr id="6" name="Footer Placeholder 5">
            <a:extLst>
              <a:ext uri="{FF2B5EF4-FFF2-40B4-BE49-F238E27FC236}">
                <a16:creationId xmlns:a16="http://schemas.microsoft.com/office/drawing/2014/main" xmlns="" id="{E32FB41D-EBA5-4AD7-B04E-AAD3C107A6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B5BEB94-3670-44BC-B557-B5E79D34CAF5}"/>
              </a:ext>
            </a:extLst>
          </p:cNvPr>
          <p:cNvSpPr>
            <a:spLocks noGrp="1"/>
          </p:cNvSpPr>
          <p:nvPr>
            <p:ph type="sldNum" sz="quarter" idx="12"/>
          </p:nvPr>
        </p:nvSpPr>
        <p:spPr/>
        <p:txBody>
          <a:bodyPr/>
          <a:lstStyle/>
          <a:p>
            <a:fld id="{EB007B73-0C99-405A-B7AB-63D9DE786E48}" type="slidenum">
              <a:rPr lang="en-US" smtClean="0"/>
              <a:t>‹#›</a:t>
            </a:fld>
            <a:endParaRPr lang="en-US"/>
          </a:p>
        </p:txBody>
      </p:sp>
    </p:spTree>
    <p:extLst>
      <p:ext uri="{BB962C8B-B14F-4D97-AF65-F5344CB8AC3E}">
        <p14:creationId xmlns:p14="http://schemas.microsoft.com/office/powerpoint/2010/main" val="3803306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C950B1-C12B-4D13-97E2-1A0F229AA4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D3468450-F59C-4E22-BAE5-E11EACAA5A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DE247DC5-4BB4-43C0-8C45-257791A69E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2E4A867F-20BC-40F0-91A3-9C289A42F911}"/>
              </a:ext>
            </a:extLst>
          </p:cNvPr>
          <p:cNvSpPr>
            <a:spLocks noGrp="1"/>
          </p:cNvSpPr>
          <p:nvPr>
            <p:ph type="dt" sz="half" idx="10"/>
          </p:nvPr>
        </p:nvSpPr>
        <p:spPr/>
        <p:txBody>
          <a:bodyPr/>
          <a:lstStyle/>
          <a:p>
            <a:fld id="{1173573B-F575-47B0-BBA5-289BF883446E}" type="datetimeFigureOut">
              <a:rPr lang="en-US" smtClean="0"/>
              <a:t>11/2/17</a:t>
            </a:fld>
            <a:endParaRPr lang="en-US"/>
          </a:p>
        </p:txBody>
      </p:sp>
      <p:sp>
        <p:nvSpPr>
          <p:cNvPr id="6" name="Footer Placeholder 5">
            <a:extLst>
              <a:ext uri="{FF2B5EF4-FFF2-40B4-BE49-F238E27FC236}">
                <a16:creationId xmlns:a16="http://schemas.microsoft.com/office/drawing/2014/main" xmlns="" id="{07CBB988-A912-4221-99A4-D6EBB87950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88DB1CD-61EF-4681-9647-077BDF211906}"/>
              </a:ext>
            </a:extLst>
          </p:cNvPr>
          <p:cNvSpPr>
            <a:spLocks noGrp="1"/>
          </p:cNvSpPr>
          <p:nvPr>
            <p:ph type="sldNum" sz="quarter" idx="12"/>
          </p:nvPr>
        </p:nvSpPr>
        <p:spPr/>
        <p:txBody>
          <a:bodyPr/>
          <a:lstStyle/>
          <a:p>
            <a:fld id="{EB007B73-0C99-405A-B7AB-63D9DE786E48}" type="slidenum">
              <a:rPr lang="en-US" smtClean="0"/>
              <a:t>‹#›</a:t>
            </a:fld>
            <a:endParaRPr lang="en-US"/>
          </a:p>
        </p:txBody>
      </p:sp>
    </p:spTree>
    <p:extLst>
      <p:ext uri="{BB962C8B-B14F-4D97-AF65-F5344CB8AC3E}">
        <p14:creationId xmlns:p14="http://schemas.microsoft.com/office/powerpoint/2010/main" val="143915538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7AD50FB-61D5-4E5A-ABB4-E142FB73E8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29023693-AFE4-4940-AAA5-A7E5032A4E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493ABD2-BD09-41D5-A408-F09482796A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73573B-F575-47B0-BBA5-289BF883446E}" type="datetimeFigureOut">
              <a:rPr lang="en-US" smtClean="0"/>
              <a:t>11/2/17</a:t>
            </a:fld>
            <a:endParaRPr lang="en-US"/>
          </a:p>
        </p:txBody>
      </p:sp>
      <p:sp>
        <p:nvSpPr>
          <p:cNvPr id="5" name="Footer Placeholder 4">
            <a:extLst>
              <a:ext uri="{FF2B5EF4-FFF2-40B4-BE49-F238E27FC236}">
                <a16:creationId xmlns:a16="http://schemas.microsoft.com/office/drawing/2014/main" xmlns="" id="{A7BDB397-BBF2-466C-866A-59F3DB4E88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2606504E-4D07-4B7F-A523-463EC205EE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007B73-0C99-405A-B7AB-63D9DE786E48}" type="slidenum">
              <a:rPr lang="en-US" smtClean="0"/>
              <a:t>‹#›</a:t>
            </a:fld>
            <a:endParaRPr lang="en-US"/>
          </a:p>
        </p:txBody>
      </p:sp>
    </p:spTree>
    <p:extLst>
      <p:ext uri="{BB962C8B-B14F-4D97-AF65-F5344CB8AC3E}">
        <p14:creationId xmlns:p14="http://schemas.microsoft.com/office/powerpoint/2010/main" val="3843460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C7C02D-E75D-4C66-9A7A-0186443C8ED9}"/>
              </a:ext>
            </a:extLst>
          </p:cNvPr>
          <p:cNvSpPr>
            <a:spLocks noGrp="1"/>
          </p:cNvSpPr>
          <p:nvPr>
            <p:ph type="ctrTitle"/>
          </p:nvPr>
        </p:nvSpPr>
        <p:spPr/>
        <p:txBody>
          <a:bodyPr/>
          <a:lstStyle/>
          <a:p>
            <a:r>
              <a:rPr lang="en-US" dirty="0">
                <a:latin typeface="Trebuchet MS" panose="020B0603020202020204" pitchFamily="34" charset="0"/>
              </a:rPr>
              <a:t>Load Balancers</a:t>
            </a:r>
          </a:p>
        </p:txBody>
      </p:sp>
      <p:sp>
        <p:nvSpPr>
          <p:cNvPr id="3" name="Subtitle 2">
            <a:extLst>
              <a:ext uri="{FF2B5EF4-FFF2-40B4-BE49-F238E27FC236}">
                <a16:creationId xmlns:a16="http://schemas.microsoft.com/office/drawing/2014/main" xmlns="" id="{45D1ED02-524B-4BA0-9728-275D9A5B38D2}"/>
              </a:ext>
            </a:extLst>
          </p:cNvPr>
          <p:cNvSpPr>
            <a:spLocks noGrp="1"/>
          </p:cNvSpPr>
          <p:nvPr>
            <p:ph type="subTitle" idx="1"/>
          </p:nvPr>
        </p:nvSpPr>
        <p:spPr/>
        <p:txBody>
          <a:bodyPr/>
          <a:lstStyle/>
          <a:p>
            <a:r>
              <a:rPr lang="en-US" dirty="0">
                <a:latin typeface="Trebuchet MS" panose="020B0603020202020204" pitchFamily="34" charset="0"/>
              </a:rPr>
              <a:t>Ajay Singh </a:t>
            </a:r>
          </a:p>
          <a:p>
            <a:r>
              <a:rPr lang="en-US" dirty="0">
                <a:latin typeface="Trebuchet MS" panose="020B0603020202020204" pitchFamily="34" charset="0"/>
              </a:rPr>
              <a:t>Vishrut Sharma </a:t>
            </a:r>
          </a:p>
          <a:p>
            <a:r>
              <a:rPr lang="en-US" dirty="0">
                <a:latin typeface="Trebuchet MS" panose="020B0603020202020204" pitchFamily="34" charset="0"/>
              </a:rPr>
              <a:t>V</a:t>
            </a:r>
            <a:r>
              <a:rPr lang="en-US" dirty="0" smtClean="0">
                <a:latin typeface="Trebuchet MS" panose="020B0603020202020204" pitchFamily="34" charset="0"/>
              </a:rPr>
              <a:t>u Le</a:t>
            </a:r>
            <a:endParaRPr lang="en-US" dirty="0">
              <a:latin typeface="Trebuchet MS" panose="020B0603020202020204" pitchFamily="34" charset="0"/>
            </a:endParaRPr>
          </a:p>
        </p:txBody>
      </p:sp>
    </p:spTree>
    <p:extLst>
      <p:ext uri="{BB962C8B-B14F-4D97-AF65-F5344CB8AC3E}">
        <p14:creationId xmlns:p14="http://schemas.microsoft.com/office/powerpoint/2010/main" val="985378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ECA59D-F7E8-4D54-841F-8B2750C7B482}"/>
              </a:ext>
            </a:extLst>
          </p:cNvPr>
          <p:cNvSpPr>
            <a:spLocks noGrp="1"/>
          </p:cNvSpPr>
          <p:nvPr>
            <p:ph type="title"/>
          </p:nvPr>
        </p:nvSpPr>
        <p:spPr>
          <a:xfrm>
            <a:off x="838200" y="365125"/>
            <a:ext cx="10515600" cy="866267"/>
          </a:xfrm>
        </p:spPr>
        <p:txBody>
          <a:bodyPr>
            <a:normAutofit fontScale="90000"/>
          </a:bodyPr>
          <a:lstStyle/>
          <a:p>
            <a:r>
              <a:rPr lang="en-US" dirty="0">
                <a:latin typeface="Trebuchet MS" panose="020B0603020202020204" pitchFamily="34" charset="0"/>
              </a:rPr>
              <a:t>Hardware Load balancers</a:t>
            </a:r>
            <a:br>
              <a:rPr lang="en-US" dirty="0">
                <a:latin typeface="Trebuchet MS" panose="020B0603020202020204" pitchFamily="34" charset="0"/>
              </a:rPr>
            </a:br>
            <a:endParaRPr lang="en-US" dirty="0">
              <a:latin typeface="Trebuchet MS" panose="020B0603020202020204" pitchFamily="34" charset="0"/>
            </a:endParaRPr>
          </a:p>
        </p:txBody>
      </p:sp>
      <p:sp>
        <p:nvSpPr>
          <p:cNvPr id="3" name="Content Placeholder 2">
            <a:extLst>
              <a:ext uri="{FF2B5EF4-FFF2-40B4-BE49-F238E27FC236}">
                <a16:creationId xmlns:a16="http://schemas.microsoft.com/office/drawing/2014/main" xmlns="" id="{1E14D217-3155-4E21-828E-DCC747373856}"/>
              </a:ext>
            </a:extLst>
          </p:cNvPr>
          <p:cNvSpPr>
            <a:spLocks noGrp="1"/>
          </p:cNvSpPr>
          <p:nvPr>
            <p:ph idx="1"/>
          </p:nvPr>
        </p:nvSpPr>
        <p:spPr>
          <a:xfrm>
            <a:off x="838200" y="926592"/>
            <a:ext cx="10515600" cy="5250371"/>
          </a:xfrm>
        </p:spPr>
        <p:txBody>
          <a:bodyPr>
            <a:normAutofit/>
          </a:bodyPr>
          <a:lstStyle/>
          <a:p>
            <a:r>
              <a:rPr lang="en-US" sz="2500" dirty="0">
                <a:latin typeface="Trebuchet MS" panose="020B0603020202020204" pitchFamily="34" charset="0"/>
              </a:rPr>
              <a:t>Load balancing hardware are often referred as specialized routers or switches which are deployed in between the servers and the client</a:t>
            </a:r>
          </a:p>
          <a:p>
            <a:r>
              <a:rPr lang="en-US" sz="2500" dirty="0">
                <a:latin typeface="Trebuchet MS" panose="020B0603020202020204" pitchFamily="34" charset="0"/>
              </a:rPr>
              <a:t>The hardware load balancers are implemented on Layer4 (Transport layer) and Layer7 (Application layer) of OSI model</a:t>
            </a:r>
          </a:p>
          <a:p>
            <a:endParaRPr lang="en-US" dirty="0"/>
          </a:p>
        </p:txBody>
      </p:sp>
      <p:pic>
        <p:nvPicPr>
          <p:cNvPr id="6" name="Picture 5">
            <a:extLst>
              <a:ext uri="{FF2B5EF4-FFF2-40B4-BE49-F238E27FC236}">
                <a16:creationId xmlns:a16="http://schemas.microsoft.com/office/drawing/2014/main" xmlns="" id="{78EEF5BA-D1D2-46EE-B3CD-518E14178A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5370" y="2974848"/>
            <a:ext cx="6416966" cy="3986874"/>
          </a:xfrm>
          <a:prstGeom prst="rect">
            <a:avLst/>
          </a:prstGeom>
        </p:spPr>
      </p:pic>
    </p:spTree>
    <p:extLst>
      <p:ext uri="{BB962C8B-B14F-4D97-AF65-F5344CB8AC3E}">
        <p14:creationId xmlns:p14="http://schemas.microsoft.com/office/powerpoint/2010/main" val="3279160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728444-315D-4FD0-825F-CCED4BCEF8A7}"/>
              </a:ext>
            </a:extLst>
          </p:cNvPr>
          <p:cNvSpPr>
            <a:spLocks noGrp="1"/>
          </p:cNvSpPr>
          <p:nvPr>
            <p:ph type="title"/>
          </p:nvPr>
        </p:nvSpPr>
        <p:spPr>
          <a:xfrm>
            <a:off x="838200" y="365125"/>
            <a:ext cx="10515600" cy="902843"/>
          </a:xfrm>
        </p:spPr>
        <p:txBody>
          <a:bodyPr/>
          <a:lstStyle/>
          <a:p>
            <a:r>
              <a:rPr lang="en-US" dirty="0">
                <a:latin typeface="Trebuchet MS" panose="020B0603020202020204" pitchFamily="34" charset="0"/>
              </a:rPr>
              <a:t>Layer 4 : Load balancers</a:t>
            </a:r>
          </a:p>
        </p:txBody>
      </p:sp>
      <p:sp>
        <p:nvSpPr>
          <p:cNvPr id="3" name="Content Placeholder 2">
            <a:extLst>
              <a:ext uri="{FF2B5EF4-FFF2-40B4-BE49-F238E27FC236}">
                <a16:creationId xmlns:a16="http://schemas.microsoft.com/office/drawing/2014/main" xmlns="" id="{08E16C65-4759-4BE0-A76A-EFE39973D3BF}"/>
              </a:ext>
            </a:extLst>
          </p:cNvPr>
          <p:cNvSpPr>
            <a:spLocks noGrp="1"/>
          </p:cNvSpPr>
          <p:nvPr>
            <p:ph idx="1"/>
          </p:nvPr>
        </p:nvSpPr>
        <p:spPr>
          <a:xfrm>
            <a:off x="838200" y="1353312"/>
            <a:ext cx="10515600" cy="4823651"/>
          </a:xfrm>
        </p:spPr>
        <p:txBody>
          <a:bodyPr>
            <a:normAutofit/>
          </a:bodyPr>
          <a:lstStyle/>
          <a:p>
            <a:r>
              <a:rPr lang="en-US" sz="2400" b="1" dirty="0">
                <a:latin typeface="Trebuchet MS" panose="020B0603020202020204" pitchFamily="34" charset="0"/>
              </a:rPr>
              <a:t>Layer 4 : </a:t>
            </a:r>
            <a:r>
              <a:rPr lang="en-US" sz="2400" dirty="0">
                <a:latin typeface="Trebuchet MS" panose="020B0603020202020204" pitchFamily="34" charset="0"/>
              </a:rPr>
              <a:t>Network address translators : Map between IP and MAC addresses</a:t>
            </a:r>
          </a:p>
          <a:p>
            <a:endParaRPr lang="en-US" sz="2400" dirty="0">
              <a:latin typeface="Trebuchet MS" panose="020B0603020202020204" pitchFamily="34" charset="0"/>
            </a:endParaRPr>
          </a:p>
          <a:p>
            <a:r>
              <a:rPr lang="en-US" sz="2400" b="1" dirty="0">
                <a:latin typeface="Trebuchet MS" panose="020B0603020202020204" pitchFamily="34" charset="0"/>
              </a:rPr>
              <a:t>DNS load balancing</a:t>
            </a:r>
            <a:r>
              <a:rPr lang="en-US" sz="2400" dirty="0">
                <a:latin typeface="Trebuchet MS" panose="020B0603020202020204" pitchFamily="34" charset="0"/>
              </a:rPr>
              <a:t>: Domain Name Servers are configured to return different IP for different systems . This approach creates a load balancing effect whenever there is a DNS lookup</a:t>
            </a:r>
          </a:p>
          <a:p>
            <a:endParaRPr lang="en-US" sz="2400" b="1" dirty="0">
              <a:latin typeface="Trebuchet MS" panose="020B0603020202020204" pitchFamily="34" charset="0"/>
            </a:endParaRPr>
          </a:p>
          <a:p>
            <a:r>
              <a:rPr lang="en-US" sz="2400" b="1" dirty="0">
                <a:latin typeface="Trebuchet MS" panose="020B0603020202020204" pitchFamily="34" charset="0"/>
              </a:rPr>
              <a:t>IP TUNNELING: </a:t>
            </a:r>
            <a:r>
              <a:rPr lang="en-US" sz="2400" dirty="0">
                <a:latin typeface="Trebuchet MS" panose="020B0603020202020204" pitchFamily="34" charset="0"/>
              </a:rPr>
              <a:t>traffic between the router and the server is routed.</a:t>
            </a:r>
          </a:p>
          <a:p>
            <a:r>
              <a:rPr lang="en-US" sz="2400" dirty="0">
                <a:latin typeface="Trebuchet MS" panose="020B0603020202020204" pitchFamily="34" charset="0"/>
              </a:rPr>
              <a:t>client sends the request to the virtual IP of load balancer which further encapsulates the IP packets, keeps a hash table and distributes it to the different servers as per the configured load balancing technique.</a:t>
            </a:r>
          </a:p>
          <a:p>
            <a:endParaRPr lang="en-US" b="1" dirty="0">
              <a:latin typeface="Trebuchet MS" panose="020B0603020202020204" pitchFamily="34" charset="0"/>
            </a:endParaRPr>
          </a:p>
          <a:p>
            <a:endParaRPr lang="en-US" b="1" dirty="0">
              <a:latin typeface="Trebuchet MS" panose="020B0603020202020204" pitchFamily="34" charset="0"/>
            </a:endParaRPr>
          </a:p>
          <a:p>
            <a:endParaRPr lang="en-US" dirty="0">
              <a:latin typeface="Trebuchet MS" panose="020B0603020202020204" pitchFamily="34" charset="0"/>
            </a:endParaRPr>
          </a:p>
        </p:txBody>
      </p:sp>
    </p:spTree>
    <p:extLst>
      <p:ext uri="{BB962C8B-B14F-4D97-AF65-F5344CB8AC3E}">
        <p14:creationId xmlns:p14="http://schemas.microsoft.com/office/powerpoint/2010/main" val="311376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9625BB-1FA9-45AA-AC6A-A40D037127B6}"/>
              </a:ext>
            </a:extLst>
          </p:cNvPr>
          <p:cNvSpPr>
            <a:spLocks noGrp="1"/>
          </p:cNvSpPr>
          <p:nvPr>
            <p:ph type="title"/>
          </p:nvPr>
        </p:nvSpPr>
        <p:spPr/>
        <p:txBody>
          <a:bodyPr/>
          <a:lstStyle/>
          <a:p>
            <a:r>
              <a:rPr lang="en-US" dirty="0">
                <a:latin typeface="Trebuchet MS" panose="020B0603020202020204" pitchFamily="34" charset="0"/>
              </a:rPr>
              <a:t>Layer 7 : Load balancers</a:t>
            </a:r>
            <a:endParaRPr lang="en-US" dirty="0"/>
          </a:p>
        </p:txBody>
      </p:sp>
      <p:sp>
        <p:nvSpPr>
          <p:cNvPr id="3" name="Content Placeholder 2">
            <a:extLst>
              <a:ext uri="{FF2B5EF4-FFF2-40B4-BE49-F238E27FC236}">
                <a16:creationId xmlns:a16="http://schemas.microsoft.com/office/drawing/2014/main" xmlns="" id="{86AD7F19-AE61-427D-AC51-EF2DC639CFA0}"/>
              </a:ext>
            </a:extLst>
          </p:cNvPr>
          <p:cNvSpPr>
            <a:spLocks noGrp="1"/>
          </p:cNvSpPr>
          <p:nvPr>
            <p:ph idx="1"/>
          </p:nvPr>
        </p:nvSpPr>
        <p:spPr/>
        <p:txBody>
          <a:bodyPr/>
          <a:lstStyle/>
          <a:p>
            <a:r>
              <a:rPr lang="en-US" dirty="0">
                <a:latin typeface="Trebuchet MS" panose="020B0603020202020204" pitchFamily="34" charset="0"/>
              </a:rPr>
              <a:t>This type of load balancers makes the decision according to the actual content of the message (URLs, cookies, scripts) since HTTP exists on the layer7.</a:t>
            </a:r>
          </a:p>
          <a:p>
            <a:endParaRPr lang="en-US" dirty="0">
              <a:latin typeface="Trebuchet MS" panose="020B0603020202020204" pitchFamily="34" charset="0"/>
            </a:endParaRPr>
          </a:p>
          <a:p>
            <a:r>
              <a:rPr lang="en-US" dirty="0">
                <a:latin typeface="Trebuchet MS" panose="020B0603020202020204" pitchFamily="34" charset="0"/>
              </a:rPr>
              <a:t>These layer7 hardware actually form a </a:t>
            </a:r>
            <a:r>
              <a:rPr lang="en-US" b="1" dirty="0">
                <a:latin typeface="Trebuchet MS" panose="020B0603020202020204" pitchFamily="34" charset="0"/>
              </a:rPr>
              <a:t>ADN (Application delivery network)</a:t>
            </a:r>
            <a:r>
              <a:rPr lang="en-US" dirty="0">
                <a:latin typeface="Trebuchet MS" panose="020B0603020202020204" pitchFamily="34" charset="0"/>
              </a:rPr>
              <a:t>and they pass-on request to the servers as per the type of the content.</a:t>
            </a:r>
          </a:p>
        </p:txBody>
      </p:sp>
    </p:spTree>
    <p:extLst>
      <p:ext uri="{BB962C8B-B14F-4D97-AF65-F5344CB8AC3E}">
        <p14:creationId xmlns:p14="http://schemas.microsoft.com/office/powerpoint/2010/main" val="1571121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4BEF84-3B6D-42D9-8A6C-6F45C9FACE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A07A9B8B-35C6-46C4-BEB9-E7E158111D5B}"/>
              </a:ext>
            </a:extLst>
          </p:cNvPr>
          <p:cNvSpPr>
            <a:spLocks noGrp="1"/>
          </p:cNvSpPr>
          <p:nvPr>
            <p:ph idx="1"/>
          </p:nvPr>
        </p:nvSpPr>
        <p:spPr/>
        <p:txBody>
          <a:bodyPr>
            <a:normAutofit/>
          </a:bodyPr>
          <a:lstStyle/>
          <a:p>
            <a:pPr marL="0" indent="0">
              <a:buNone/>
            </a:pPr>
            <a:r>
              <a:rPr lang="en-US" sz="8000" dirty="0"/>
              <a:t>			</a:t>
            </a:r>
          </a:p>
          <a:p>
            <a:pPr marL="0" indent="0">
              <a:buNone/>
            </a:pPr>
            <a:r>
              <a:rPr lang="en-US" sz="8000" dirty="0"/>
              <a:t>			THE </a:t>
            </a:r>
            <a:r>
              <a:rPr lang="en-US" sz="8000" dirty="0" smtClean="0"/>
              <a:t>END .  </a:t>
            </a:r>
            <a:endParaRPr lang="en-US" sz="8000" dirty="0"/>
          </a:p>
        </p:txBody>
      </p:sp>
    </p:spTree>
    <p:extLst>
      <p:ext uri="{BB962C8B-B14F-4D97-AF65-F5344CB8AC3E}">
        <p14:creationId xmlns:p14="http://schemas.microsoft.com/office/powerpoint/2010/main" val="2204651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558B4E-BC3A-42C6-9209-DE7489615F10}"/>
              </a:ext>
            </a:extLst>
          </p:cNvPr>
          <p:cNvSpPr>
            <a:spLocks noGrp="1"/>
          </p:cNvSpPr>
          <p:nvPr>
            <p:ph type="title"/>
          </p:nvPr>
        </p:nvSpPr>
        <p:spPr/>
        <p:txBody>
          <a:bodyPr/>
          <a:lstStyle/>
          <a:p>
            <a:r>
              <a:rPr lang="en-US" dirty="0">
                <a:latin typeface="Trebuchet MS" panose="020B0603020202020204" pitchFamily="34" charset="0"/>
              </a:rPr>
              <a:t>What is Load Balancing </a:t>
            </a:r>
          </a:p>
        </p:txBody>
      </p:sp>
      <p:sp>
        <p:nvSpPr>
          <p:cNvPr id="3" name="Content Placeholder 2">
            <a:extLst>
              <a:ext uri="{FF2B5EF4-FFF2-40B4-BE49-F238E27FC236}">
                <a16:creationId xmlns:a16="http://schemas.microsoft.com/office/drawing/2014/main" xmlns="" id="{826795CD-997F-4DEE-86B3-69366F079A51}"/>
              </a:ext>
            </a:extLst>
          </p:cNvPr>
          <p:cNvSpPr>
            <a:spLocks noGrp="1"/>
          </p:cNvSpPr>
          <p:nvPr>
            <p:ph idx="1"/>
          </p:nvPr>
        </p:nvSpPr>
        <p:spPr/>
        <p:txBody>
          <a:bodyPr/>
          <a:lstStyle/>
          <a:p>
            <a:r>
              <a:rPr lang="en-US" dirty="0">
                <a:latin typeface="Trebuchet MS" panose="020B0603020202020204" pitchFamily="34" charset="0"/>
              </a:rPr>
              <a:t>Efficiently distributing incoming network traffic across a group of backend servers (server farm/server pool)</a:t>
            </a:r>
          </a:p>
          <a:p>
            <a:r>
              <a:rPr lang="en-US" dirty="0">
                <a:latin typeface="Trebuchet MS" panose="020B0603020202020204" pitchFamily="34" charset="0"/>
              </a:rPr>
              <a:t>Load balancers route client requests across all servers so that they maximize speed and no server is overworked.</a:t>
            </a:r>
          </a:p>
          <a:p>
            <a:r>
              <a:rPr lang="en-US" dirty="0">
                <a:latin typeface="Trebuchet MS" panose="020B0603020202020204" pitchFamily="34" charset="0"/>
              </a:rPr>
              <a:t>If any server goes down, then load balancers redirect traffic to the other servers</a:t>
            </a:r>
          </a:p>
          <a:p>
            <a:r>
              <a:rPr lang="en-US" dirty="0">
                <a:latin typeface="Trebuchet MS" panose="020B0603020202020204" pitchFamily="34" charset="0"/>
              </a:rPr>
              <a:t>When new servers are added, load balancers automatically start sending them requests.</a:t>
            </a:r>
          </a:p>
          <a:p>
            <a:endParaRPr lang="en-US" dirty="0">
              <a:latin typeface="Trebuchet MS" panose="020B0603020202020204" pitchFamily="34" charset="0"/>
            </a:endParaRPr>
          </a:p>
        </p:txBody>
      </p:sp>
    </p:spTree>
    <p:extLst>
      <p:ext uri="{BB962C8B-B14F-4D97-AF65-F5344CB8AC3E}">
        <p14:creationId xmlns:p14="http://schemas.microsoft.com/office/powerpoint/2010/main" val="1795919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0D92C4-287D-4BF8-BBC8-7E991EE2C9E3}"/>
              </a:ext>
            </a:extLst>
          </p:cNvPr>
          <p:cNvSpPr>
            <a:spLocks noGrp="1"/>
          </p:cNvSpPr>
          <p:nvPr>
            <p:ph type="title"/>
          </p:nvPr>
        </p:nvSpPr>
        <p:spPr>
          <a:xfrm>
            <a:off x="838200" y="365126"/>
            <a:ext cx="10515600" cy="939420"/>
          </a:xfrm>
        </p:spPr>
        <p:txBody>
          <a:bodyPr/>
          <a:lstStyle/>
          <a:p>
            <a:r>
              <a:rPr lang="en-US" dirty="0">
                <a:latin typeface="Trebuchet MS" panose="020B0603020202020204" pitchFamily="34" charset="0"/>
              </a:rPr>
              <a:t>Functions:</a:t>
            </a:r>
          </a:p>
        </p:txBody>
      </p:sp>
      <p:sp>
        <p:nvSpPr>
          <p:cNvPr id="3" name="Content Placeholder 2">
            <a:extLst>
              <a:ext uri="{FF2B5EF4-FFF2-40B4-BE49-F238E27FC236}">
                <a16:creationId xmlns:a16="http://schemas.microsoft.com/office/drawing/2014/main" xmlns="" id="{BFEA5CB6-1D69-4F0A-A257-5A8997088261}"/>
              </a:ext>
            </a:extLst>
          </p:cNvPr>
          <p:cNvSpPr>
            <a:spLocks noGrp="1"/>
          </p:cNvSpPr>
          <p:nvPr>
            <p:ph idx="1"/>
          </p:nvPr>
        </p:nvSpPr>
        <p:spPr>
          <a:xfrm>
            <a:off x="838200" y="1304545"/>
            <a:ext cx="10515600" cy="2316479"/>
          </a:xfrm>
        </p:spPr>
        <p:txBody>
          <a:bodyPr>
            <a:normAutofit fontScale="92500" lnSpcReduction="10000"/>
          </a:bodyPr>
          <a:lstStyle/>
          <a:p>
            <a:r>
              <a:rPr lang="en-US" dirty="0">
                <a:latin typeface="Trebuchet MS" panose="020B0603020202020204" pitchFamily="34" charset="0"/>
              </a:rPr>
              <a:t>Distributes client requests or network load efficiently across multiple servers</a:t>
            </a:r>
          </a:p>
          <a:p>
            <a:r>
              <a:rPr lang="en-US" dirty="0">
                <a:latin typeface="Trebuchet MS" panose="020B0603020202020204" pitchFamily="34" charset="0"/>
              </a:rPr>
              <a:t>Ensures high availability and reliability by sending requests only to servers that are online</a:t>
            </a:r>
          </a:p>
          <a:p>
            <a:r>
              <a:rPr lang="en-US" dirty="0">
                <a:latin typeface="Trebuchet MS" panose="020B0603020202020204" pitchFamily="34" charset="0"/>
              </a:rPr>
              <a:t>Provides the flexibility to add or subtract servers as demand dictates</a:t>
            </a:r>
          </a:p>
          <a:p>
            <a:endParaRPr lang="en-US" dirty="0">
              <a:latin typeface="Trebuchet MS" panose="020B0603020202020204" pitchFamily="34" charset="0"/>
            </a:endParaRPr>
          </a:p>
        </p:txBody>
      </p:sp>
      <p:pic>
        <p:nvPicPr>
          <p:cNvPr id="1028" name="Picture 4" descr="http://www.idaq.com/images/Load-balancer-Setup1.png">
            <a:extLst>
              <a:ext uri="{FF2B5EF4-FFF2-40B4-BE49-F238E27FC236}">
                <a16:creationId xmlns:a16="http://schemas.microsoft.com/office/drawing/2014/main" xmlns="" id="{5DAFC761-800B-4AF8-A454-D79D8D8D36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0576" y="3863721"/>
            <a:ext cx="9241536"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818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2AA965-A20F-4666-AB91-B771369297D7}"/>
              </a:ext>
            </a:extLst>
          </p:cNvPr>
          <p:cNvSpPr>
            <a:spLocks noGrp="1"/>
          </p:cNvSpPr>
          <p:nvPr>
            <p:ph type="title"/>
          </p:nvPr>
        </p:nvSpPr>
        <p:spPr/>
        <p:txBody>
          <a:bodyPr/>
          <a:lstStyle/>
          <a:p>
            <a:r>
              <a:rPr lang="en-US" dirty="0">
                <a:latin typeface="Trebuchet MS" panose="020B0603020202020204" pitchFamily="34" charset="0"/>
              </a:rPr>
              <a:t>Advantages of load balancing</a:t>
            </a:r>
          </a:p>
        </p:txBody>
      </p:sp>
      <p:sp>
        <p:nvSpPr>
          <p:cNvPr id="3" name="Content Placeholder 2">
            <a:extLst>
              <a:ext uri="{FF2B5EF4-FFF2-40B4-BE49-F238E27FC236}">
                <a16:creationId xmlns:a16="http://schemas.microsoft.com/office/drawing/2014/main" xmlns="" id="{8D5134E8-32B9-4FF5-98E6-996CCCE42EBF}"/>
              </a:ext>
            </a:extLst>
          </p:cNvPr>
          <p:cNvSpPr>
            <a:spLocks noGrp="1"/>
          </p:cNvSpPr>
          <p:nvPr>
            <p:ph idx="1"/>
          </p:nvPr>
        </p:nvSpPr>
        <p:spPr>
          <a:xfrm>
            <a:off x="838200" y="1560576"/>
            <a:ext cx="10515600" cy="4616387"/>
          </a:xfrm>
        </p:spPr>
        <p:txBody>
          <a:bodyPr>
            <a:normAutofit/>
          </a:bodyPr>
          <a:lstStyle/>
          <a:p>
            <a:r>
              <a:rPr lang="en-US" dirty="0">
                <a:latin typeface="Trebuchet MS" panose="020B0603020202020204" pitchFamily="34" charset="0"/>
              </a:rPr>
              <a:t>Improves performance of each node on the network</a:t>
            </a:r>
          </a:p>
          <a:p>
            <a:r>
              <a:rPr lang="en-US" dirty="0">
                <a:latin typeface="Trebuchet MS" panose="020B0603020202020204" pitchFamily="34" charset="0"/>
              </a:rPr>
              <a:t>Reduces idle time for any request/job</a:t>
            </a:r>
          </a:p>
          <a:p>
            <a:r>
              <a:rPr lang="en-US" dirty="0">
                <a:latin typeface="Trebuchet MS" panose="020B0603020202020204" pitchFamily="34" charset="0"/>
              </a:rPr>
              <a:t>Maximum utilization of resources</a:t>
            </a:r>
          </a:p>
          <a:p>
            <a:r>
              <a:rPr lang="en-US" dirty="0">
                <a:latin typeface="Trebuchet MS" panose="020B0603020202020204" pitchFamily="34" charset="0"/>
              </a:rPr>
              <a:t>Response time becomes shorter</a:t>
            </a:r>
          </a:p>
          <a:p>
            <a:r>
              <a:rPr lang="en-US" dirty="0">
                <a:latin typeface="Trebuchet MS" panose="020B0603020202020204" pitchFamily="34" charset="0"/>
              </a:rPr>
              <a:t>No single point of failure</a:t>
            </a:r>
          </a:p>
          <a:p>
            <a:pPr>
              <a:lnSpc>
                <a:spcPct val="120000"/>
              </a:lnSpc>
            </a:pPr>
            <a:r>
              <a:rPr lang="en-US" dirty="0">
                <a:latin typeface="Trebuchet MS" panose="020B0603020202020204" pitchFamily="34" charset="0"/>
              </a:rPr>
              <a:t>Scalability: We can increase or decrease the number of servers on the fly without bringing down the application</a:t>
            </a:r>
          </a:p>
          <a:p>
            <a:endParaRPr lang="en-US" dirty="0">
              <a:latin typeface="Trebuchet MS" panose="020B0603020202020204" pitchFamily="34" charset="0"/>
            </a:endParaRPr>
          </a:p>
          <a:p>
            <a:endParaRPr lang="en-US" dirty="0">
              <a:latin typeface="Trebuchet MS" panose="020B0603020202020204" pitchFamily="34" charset="0"/>
            </a:endParaRPr>
          </a:p>
        </p:txBody>
      </p:sp>
    </p:spTree>
    <p:extLst>
      <p:ext uri="{BB962C8B-B14F-4D97-AF65-F5344CB8AC3E}">
        <p14:creationId xmlns:p14="http://schemas.microsoft.com/office/powerpoint/2010/main" val="3523056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1F00E4-6241-4CA3-93E7-23A950614B96}"/>
              </a:ext>
            </a:extLst>
          </p:cNvPr>
          <p:cNvSpPr>
            <a:spLocks noGrp="1"/>
          </p:cNvSpPr>
          <p:nvPr>
            <p:ph type="title"/>
          </p:nvPr>
        </p:nvSpPr>
        <p:spPr/>
        <p:txBody>
          <a:bodyPr/>
          <a:lstStyle/>
          <a:p>
            <a:r>
              <a:rPr lang="en-US" dirty="0">
                <a:latin typeface="Trebuchet MS" panose="020B0603020202020204" pitchFamily="34" charset="0"/>
              </a:rPr>
              <a:t>Examples</a:t>
            </a:r>
          </a:p>
        </p:txBody>
      </p:sp>
      <p:sp>
        <p:nvSpPr>
          <p:cNvPr id="3" name="Content Placeholder 2">
            <a:extLst>
              <a:ext uri="{FF2B5EF4-FFF2-40B4-BE49-F238E27FC236}">
                <a16:creationId xmlns:a16="http://schemas.microsoft.com/office/drawing/2014/main" xmlns="" id="{FA09BD54-7243-4895-A762-C1009F3CD551}"/>
              </a:ext>
            </a:extLst>
          </p:cNvPr>
          <p:cNvSpPr>
            <a:spLocks noGrp="1"/>
          </p:cNvSpPr>
          <p:nvPr>
            <p:ph idx="1"/>
          </p:nvPr>
        </p:nvSpPr>
        <p:spPr>
          <a:xfrm>
            <a:off x="838200" y="1825625"/>
            <a:ext cx="10515600" cy="4351338"/>
          </a:xfrm>
        </p:spPr>
        <p:txBody>
          <a:bodyPr/>
          <a:lstStyle/>
          <a:p>
            <a:r>
              <a:rPr lang="en-US" dirty="0">
                <a:latin typeface="Trebuchet MS" panose="020B0603020202020204" pitchFamily="34" charset="0"/>
              </a:rPr>
              <a:t>Cisco load balancer</a:t>
            </a:r>
          </a:p>
          <a:p>
            <a:r>
              <a:rPr lang="en-US" dirty="0">
                <a:latin typeface="Trebuchet MS" panose="020B0603020202020204" pitchFamily="34" charset="0"/>
              </a:rPr>
              <a:t>Nginx Plus</a:t>
            </a:r>
          </a:p>
          <a:p>
            <a:r>
              <a:rPr lang="en-US" dirty="0">
                <a:latin typeface="Trebuchet MS" panose="020B0603020202020204" pitchFamily="34" charset="0"/>
              </a:rPr>
              <a:t>Amazon ELB</a:t>
            </a:r>
          </a:p>
          <a:p>
            <a:r>
              <a:rPr lang="en-US" dirty="0">
                <a:latin typeface="Trebuchet MS" panose="020B0603020202020204" pitchFamily="34" charset="0"/>
              </a:rPr>
              <a:t>Citrix load balancer </a:t>
            </a:r>
          </a:p>
          <a:p>
            <a:endParaRPr lang="en-US" dirty="0">
              <a:latin typeface="Trebuchet MS" panose="020B0603020202020204" pitchFamily="34" charset="0"/>
            </a:endParaRPr>
          </a:p>
        </p:txBody>
      </p:sp>
      <p:pic>
        <p:nvPicPr>
          <p:cNvPr id="2050" name="Picture 2" descr="https://www.cisco.com/web/fw/i/logo-open-graph.gif">
            <a:extLst>
              <a:ext uri="{FF2B5EF4-FFF2-40B4-BE49-F238E27FC236}">
                <a16:creationId xmlns:a16="http://schemas.microsoft.com/office/drawing/2014/main" xmlns="" id="{2E322FA3-672B-4DE4-A850-6ED4E35159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098036"/>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xmlns="" id="{A4DCDA07-8453-40B8-879A-4966B4491963}"/>
              </a:ext>
            </a:extLst>
          </p:cNvPr>
          <p:cNvPicPr>
            <a:picLocks noChangeAspect="1"/>
          </p:cNvPicPr>
          <p:nvPr/>
        </p:nvPicPr>
        <p:blipFill>
          <a:blip r:embed="rId3"/>
          <a:stretch>
            <a:fillRect/>
          </a:stretch>
        </p:blipFill>
        <p:spPr>
          <a:xfrm>
            <a:off x="3306871" y="4098035"/>
            <a:ext cx="3144034" cy="1751619"/>
          </a:xfrm>
          <a:prstGeom prst="rect">
            <a:avLst/>
          </a:prstGeom>
        </p:spPr>
      </p:pic>
      <p:pic>
        <p:nvPicPr>
          <p:cNvPr id="2052" name="Picture 4" descr="Image result for amazon elb">
            <a:extLst>
              <a:ext uri="{FF2B5EF4-FFF2-40B4-BE49-F238E27FC236}">
                <a16:creationId xmlns:a16="http://schemas.microsoft.com/office/drawing/2014/main" xmlns="" id="{BD31DE08-A769-4529-9CD8-8FB2BF23AE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1102" y="3780057"/>
            <a:ext cx="3224147" cy="254095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citrix">
            <a:extLst>
              <a:ext uri="{FF2B5EF4-FFF2-40B4-BE49-F238E27FC236}">
                <a16:creationId xmlns:a16="http://schemas.microsoft.com/office/drawing/2014/main" xmlns="" id="{E4B2ADE5-9C83-41BE-A434-F96450F77F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98027" y="3859910"/>
            <a:ext cx="2381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771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31F774-9174-42D4-BE15-891EA50575F7}"/>
              </a:ext>
            </a:extLst>
          </p:cNvPr>
          <p:cNvSpPr>
            <a:spLocks noGrp="1"/>
          </p:cNvSpPr>
          <p:nvPr>
            <p:ph type="title"/>
          </p:nvPr>
        </p:nvSpPr>
        <p:spPr/>
        <p:txBody>
          <a:bodyPr/>
          <a:lstStyle/>
          <a:p>
            <a:r>
              <a:rPr lang="en-US" dirty="0">
                <a:latin typeface="Trebuchet MS" panose="020B0603020202020204" pitchFamily="34" charset="0"/>
              </a:rPr>
              <a:t>Software load balancers</a:t>
            </a:r>
          </a:p>
        </p:txBody>
      </p:sp>
      <p:sp>
        <p:nvSpPr>
          <p:cNvPr id="3" name="Content Placeholder 2">
            <a:extLst>
              <a:ext uri="{FF2B5EF4-FFF2-40B4-BE49-F238E27FC236}">
                <a16:creationId xmlns:a16="http://schemas.microsoft.com/office/drawing/2014/main" xmlns="" id="{A1DF5A3E-859C-427F-BD15-8996019B5BEF}"/>
              </a:ext>
            </a:extLst>
          </p:cNvPr>
          <p:cNvSpPr>
            <a:spLocks noGrp="1"/>
          </p:cNvSpPr>
          <p:nvPr>
            <p:ph idx="1"/>
          </p:nvPr>
        </p:nvSpPr>
        <p:spPr/>
        <p:txBody>
          <a:bodyPr/>
          <a:lstStyle/>
          <a:p>
            <a:r>
              <a:rPr lang="en-US" dirty="0">
                <a:latin typeface="Trebuchet MS" panose="020B0603020202020204" pitchFamily="34" charset="0"/>
              </a:rPr>
              <a:t>Implements a combination of one or more scheduling algorithms</a:t>
            </a:r>
          </a:p>
          <a:p>
            <a:endParaRPr lang="en-US" dirty="0">
              <a:latin typeface="Trebuchet MS" panose="020B0603020202020204" pitchFamily="34" charset="0"/>
            </a:endParaRPr>
          </a:p>
          <a:p>
            <a:r>
              <a:rPr lang="en-US" dirty="0">
                <a:latin typeface="Trebuchet MS" panose="020B0603020202020204" pitchFamily="34" charset="0"/>
              </a:rPr>
              <a:t>Common algorithms</a:t>
            </a:r>
          </a:p>
          <a:p>
            <a:pPr lvl="1"/>
            <a:r>
              <a:rPr lang="en-US" dirty="0">
                <a:latin typeface="Trebuchet MS" panose="020B0603020202020204" pitchFamily="34" charset="0"/>
              </a:rPr>
              <a:t>Round robin scheduling </a:t>
            </a:r>
          </a:p>
          <a:p>
            <a:pPr lvl="1"/>
            <a:r>
              <a:rPr lang="en-US" dirty="0">
                <a:latin typeface="Trebuchet MS" panose="020B0603020202020204" pitchFamily="34" charset="0"/>
              </a:rPr>
              <a:t>Least connection first scheduling </a:t>
            </a:r>
          </a:p>
          <a:p>
            <a:pPr lvl="1"/>
            <a:r>
              <a:rPr lang="en-US" dirty="0">
                <a:latin typeface="Trebuchet MS" panose="020B0603020202020204" pitchFamily="34" charset="0"/>
              </a:rPr>
              <a:t>Weighted scheduling algorithm </a:t>
            </a:r>
          </a:p>
          <a:p>
            <a:pPr marL="457200" lvl="1" indent="0">
              <a:buNone/>
            </a:pPr>
            <a:endParaRPr lang="en-US" dirty="0">
              <a:latin typeface="Trebuchet MS" panose="020B0603020202020204" pitchFamily="34" charset="0"/>
            </a:endParaRPr>
          </a:p>
          <a:p>
            <a:endParaRPr lang="en-US" dirty="0">
              <a:latin typeface="Trebuchet MS" panose="020B0603020202020204" pitchFamily="34" charset="0"/>
            </a:endParaRPr>
          </a:p>
        </p:txBody>
      </p:sp>
    </p:spTree>
    <p:extLst>
      <p:ext uri="{BB962C8B-B14F-4D97-AF65-F5344CB8AC3E}">
        <p14:creationId xmlns:p14="http://schemas.microsoft.com/office/powerpoint/2010/main" val="1809803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78236D-EAC2-4640-A520-D8B4EA4B0255}"/>
              </a:ext>
            </a:extLst>
          </p:cNvPr>
          <p:cNvSpPr>
            <a:spLocks noGrp="1"/>
          </p:cNvSpPr>
          <p:nvPr>
            <p:ph type="title"/>
          </p:nvPr>
        </p:nvSpPr>
        <p:spPr>
          <a:xfrm>
            <a:off x="838200" y="365125"/>
            <a:ext cx="10515600" cy="939419"/>
          </a:xfrm>
        </p:spPr>
        <p:txBody>
          <a:bodyPr/>
          <a:lstStyle/>
          <a:p>
            <a:r>
              <a:rPr lang="en-US" dirty="0">
                <a:latin typeface="Trebuchet MS" panose="020B0603020202020204" pitchFamily="34" charset="0"/>
              </a:rPr>
              <a:t>Weighted scheduling algorithm </a:t>
            </a:r>
          </a:p>
        </p:txBody>
      </p:sp>
      <p:sp>
        <p:nvSpPr>
          <p:cNvPr id="3" name="Content Placeholder 2">
            <a:extLst>
              <a:ext uri="{FF2B5EF4-FFF2-40B4-BE49-F238E27FC236}">
                <a16:creationId xmlns:a16="http://schemas.microsoft.com/office/drawing/2014/main" xmlns="" id="{3ED991C5-361D-434E-886C-9AE7333AE934}"/>
              </a:ext>
            </a:extLst>
          </p:cNvPr>
          <p:cNvSpPr>
            <a:spLocks noGrp="1"/>
          </p:cNvSpPr>
          <p:nvPr>
            <p:ph idx="1"/>
          </p:nvPr>
        </p:nvSpPr>
        <p:spPr>
          <a:xfrm>
            <a:off x="838200" y="1426464"/>
            <a:ext cx="10515600" cy="5132832"/>
          </a:xfrm>
        </p:spPr>
        <p:txBody>
          <a:bodyPr>
            <a:normAutofit/>
          </a:bodyPr>
          <a:lstStyle/>
          <a:p>
            <a:r>
              <a:rPr lang="en-US" dirty="0">
                <a:latin typeface="Trebuchet MS" panose="020B0603020202020204" pitchFamily="34" charset="0"/>
              </a:rPr>
              <a:t>Work is assigned to a server according to the weight associated with each server</a:t>
            </a:r>
          </a:p>
          <a:p>
            <a:r>
              <a:rPr lang="en-US" dirty="0">
                <a:latin typeface="Trebuchet MS" panose="020B0603020202020204" pitchFamily="34" charset="0"/>
              </a:rPr>
              <a:t>The weight of each server is determined by admins by considering the hardware capabilities of each server.</a:t>
            </a:r>
          </a:p>
          <a:p>
            <a:r>
              <a:rPr lang="en-US" dirty="0">
                <a:latin typeface="Trebuchet MS" panose="020B0603020202020204" pitchFamily="34" charset="0"/>
              </a:rPr>
              <a:t>The load balancer will compute the percentage of traffic to be sent to a particular server according to the weight assigned to it</a:t>
            </a:r>
          </a:p>
          <a:p>
            <a:r>
              <a:rPr lang="en-US" dirty="0">
                <a:latin typeface="Trebuchet MS" panose="020B0603020202020204" pitchFamily="34" charset="0"/>
              </a:rPr>
              <a:t>When to use? :</a:t>
            </a:r>
          </a:p>
          <a:p>
            <a:r>
              <a:rPr lang="en-US" dirty="0">
                <a:latin typeface="Trebuchet MS" panose="020B0603020202020204" pitchFamily="34" charset="0"/>
              </a:rPr>
              <a:t>used when there is a considerable difference between the capabilities and specification of the servers present in the farm or cluster.</a:t>
            </a:r>
          </a:p>
        </p:txBody>
      </p:sp>
    </p:spTree>
    <p:extLst>
      <p:ext uri="{BB962C8B-B14F-4D97-AF65-F5344CB8AC3E}">
        <p14:creationId xmlns:p14="http://schemas.microsoft.com/office/powerpoint/2010/main" val="438863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99C35F-9371-479A-9FE6-2CA411D88106}"/>
              </a:ext>
            </a:extLst>
          </p:cNvPr>
          <p:cNvSpPr>
            <a:spLocks noGrp="1"/>
          </p:cNvSpPr>
          <p:nvPr>
            <p:ph type="title"/>
          </p:nvPr>
        </p:nvSpPr>
        <p:spPr/>
        <p:txBody>
          <a:bodyPr/>
          <a:lstStyle/>
          <a:p>
            <a:r>
              <a:rPr lang="en-US" dirty="0">
                <a:latin typeface="Trebuchet MS" panose="020B0603020202020204" pitchFamily="34" charset="0"/>
              </a:rPr>
              <a:t>Round robin scheduling</a:t>
            </a:r>
          </a:p>
        </p:txBody>
      </p:sp>
      <p:sp>
        <p:nvSpPr>
          <p:cNvPr id="3" name="Content Placeholder 2">
            <a:extLst>
              <a:ext uri="{FF2B5EF4-FFF2-40B4-BE49-F238E27FC236}">
                <a16:creationId xmlns:a16="http://schemas.microsoft.com/office/drawing/2014/main" xmlns="" id="{BDAAE63F-834B-432D-A3B6-507626E9A14D}"/>
              </a:ext>
            </a:extLst>
          </p:cNvPr>
          <p:cNvSpPr>
            <a:spLocks noGrp="1"/>
          </p:cNvSpPr>
          <p:nvPr>
            <p:ph idx="1"/>
          </p:nvPr>
        </p:nvSpPr>
        <p:spPr/>
        <p:txBody>
          <a:bodyPr/>
          <a:lstStyle/>
          <a:p>
            <a:r>
              <a:rPr lang="en-US" dirty="0"/>
              <a:t>Requests are served by the server sequentially one after another</a:t>
            </a:r>
          </a:p>
          <a:p>
            <a:endParaRPr lang="en-US" dirty="0"/>
          </a:p>
          <a:p>
            <a:r>
              <a:rPr lang="en-US" dirty="0"/>
              <a:t>After sending the request to the last server, it starts from the first server again.</a:t>
            </a:r>
          </a:p>
          <a:p>
            <a:endParaRPr lang="en-US" dirty="0"/>
          </a:p>
          <a:p>
            <a:r>
              <a:rPr lang="en-US" dirty="0"/>
              <a:t>This algorithm is used when servers are of equal specification and there not much persistent connections.</a:t>
            </a:r>
          </a:p>
        </p:txBody>
      </p:sp>
    </p:spTree>
    <p:extLst>
      <p:ext uri="{BB962C8B-B14F-4D97-AF65-F5344CB8AC3E}">
        <p14:creationId xmlns:p14="http://schemas.microsoft.com/office/powerpoint/2010/main" val="1023434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19F95C-8D98-44B4-AA9D-43865673E90A}"/>
              </a:ext>
            </a:extLst>
          </p:cNvPr>
          <p:cNvSpPr>
            <a:spLocks noGrp="1"/>
          </p:cNvSpPr>
          <p:nvPr>
            <p:ph type="title"/>
          </p:nvPr>
        </p:nvSpPr>
        <p:spPr/>
        <p:txBody>
          <a:bodyPr/>
          <a:lstStyle/>
          <a:p>
            <a:r>
              <a:rPr lang="en-US" dirty="0">
                <a:latin typeface="Trebuchet MS" panose="020B0603020202020204" pitchFamily="34" charset="0"/>
              </a:rPr>
              <a:t>Least Common first Scheduling </a:t>
            </a:r>
          </a:p>
        </p:txBody>
      </p:sp>
      <p:sp>
        <p:nvSpPr>
          <p:cNvPr id="3" name="Content Placeholder 2">
            <a:extLst>
              <a:ext uri="{FF2B5EF4-FFF2-40B4-BE49-F238E27FC236}">
                <a16:creationId xmlns:a16="http://schemas.microsoft.com/office/drawing/2014/main" xmlns="" id="{1C2CE002-8F24-4E5D-BADF-DFEC337A862F}"/>
              </a:ext>
            </a:extLst>
          </p:cNvPr>
          <p:cNvSpPr>
            <a:spLocks noGrp="1"/>
          </p:cNvSpPr>
          <p:nvPr>
            <p:ph idx="1"/>
          </p:nvPr>
        </p:nvSpPr>
        <p:spPr/>
        <p:txBody>
          <a:bodyPr/>
          <a:lstStyle/>
          <a:p>
            <a:r>
              <a:rPr lang="en-US" dirty="0"/>
              <a:t>Requests are served first to the server which is currently handling least number of persistent connections.</a:t>
            </a:r>
          </a:p>
          <a:p>
            <a:endParaRPr lang="en-US" dirty="0"/>
          </a:p>
          <a:p>
            <a:r>
              <a:rPr lang="en-US" dirty="0"/>
              <a:t>All the request related to a session is sent to the same server to maintain the session state and synchronization.</a:t>
            </a:r>
          </a:p>
          <a:p>
            <a:endParaRPr lang="en-US" dirty="0"/>
          </a:p>
          <a:p>
            <a:r>
              <a:rPr lang="en-US" dirty="0"/>
              <a:t>This approach is used when we have session aware write operations in sync with client and the server so that it avoids any inconsistency.</a:t>
            </a:r>
          </a:p>
        </p:txBody>
      </p:sp>
    </p:spTree>
    <p:extLst>
      <p:ext uri="{BB962C8B-B14F-4D97-AF65-F5344CB8AC3E}">
        <p14:creationId xmlns:p14="http://schemas.microsoft.com/office/powerpoint/2010/main" val="1854847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660</Words>
  <Application>Microsoft Macintosh PowerPoint</Application>
  <PresentationFormat>Widescreen</PresentationFormat>
  <Paragraphs>85</Paragraphs>
  <Slides>13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Trebuchet MS</vt:lpstr>
      <vt:lpstr>Office Theme</vt:lpstr>
      <vt:lpstr>Load Balancers</vt:lpstr>
      <vt:lpstr>What is Load Balancing </vt:lpstr>
      <vt:lpstr>Functions:</vt:lpstr>
      <vt:lpstr>Advantages of load balancing</vt:lpstr>
      <vt:lpstr>Examples</vt:lpstr>
      <vt:lpstr>Software load balancers</vt:lpstr>
      <vt:lpstr>Weighted scheduling algorithm </vt:lpstr>
      <vt:lpstr>Round robin scheduling</vt:lpstr>
      <vt:lpstr>Least Common first Scheduling </vt:lpstr>
      <vt:lpstr>Hardware Load balancers </vt:lpstr>
      <vt:lpstr>Layer 4 : Load balancers</vt:lpstr>
      <vt:lpstr>Layer 7 : Load balancers</vt:lpstr>
      <vt:lpstr>PowerPoint Presentation</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Load Balancers</dc:title>
  <dc:creator>Vishrut</dc:creator>
  <cp:lastModifiedBy>Microsoft Office User</cp:lastModifiedBy>
  <cp:revision>18</cp:revision>
  <dcterms:created xsi:type="dcterms:W3CDTF">2017-11-03T01:58:04Z</dcterms:created>
  <dcterms:modified xsi:type="dcterms:W3CDTF">2017-11-03T06:13:45Z</dcterms:modified>
</cp:coreProperties>
</file>