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9" r:id="rId6"/>
    <p:sldId id="286" r:id="rId7"/>
    <p:sldId id="260" r:id="rId8"/>
    <p:sldId id="261" r:id="rId9"/>
    <p:sldId id="262" r:id="rId10"/>
    <p:sldId id="263" r:id="rId11"/>
    <p:sldId id="264" r:id="rId12"/>
    <p:sldId id="287" r:id="rId13"/>
    <p:sldId id="265" r:id="rId14"/>
    <p:sldId id="266" r:id="rId15"/>
    <p:sldId id="267" r:id="rId16"/>
    <p:sldId id="268" r:id="rId17"/>
    <p:sldId id="269" r:id="rId18"/>
    <p:sldId id="270" r:id="rId19"/>
    <p:sldId id="274" r:id="rId20"/>
    <p:sldId id="271" r:id="rId21"/>
    <p:sldId id="272" r:id="rId22"/>
    <p:sldId id="273" r:id="rId23"/>
    <p:sldId id="275" r:id="rId24"/>
    <p:sldId id="276" r:id="rId25"/>
    <p:sldId id="280" r:id="rId26"/>
    <p:sldId id="277" r:id="rId27"/>
    <p:sldId id="278" r:id="rId28"/>
    <p:sldId id="288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8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8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48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6680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9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72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8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74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3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4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0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4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0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0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9D1C0DA-6ED0-4853-97A8-5E62A7E9B86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55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vulinhjava.io.vn/blog/java-thread-safety#the-unbreakable-immutability-once-born-forever-fixe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ulinhjava.io.vn/blog/java-road-to-21#a-tribute-to-the-legendary-jdk-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9E84-39D3-4DF8-9569-645420C61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From Java 8 to Java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216F6-DA20-4BAA-B046-494B100F6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/>
              <a:t>Life is getting easier and easier</a:t>
            </a:r>
          </a:p>
        </p:txBody>
      </p:sp>
    </p:spTree>
    <p:extLst>
      <p:ext uri="{BB962C8B-B14F-4D97-AF65-F5344CB8AC3E}">
        <p14:creationId xmlns:p14="http://schemas.microsoft.com/office/powerpoint/2010/main" val="296996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BA2C40-0CD2-4F2B-9E98-CA7C9D4C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10 (March 2018)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668A8B-F01F-471A-83C5-662863E31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9867" y="1732449"/>
            <a:ext cx="3654425" cy="4058750"/>
          </a:xfrm>
        </p:spPr>
        <p:txBody>
          <a:bodyPr/>
          <a:lstStyle/>
          <a:p>
            <a:r>
              <a:rPr lang="en-US" i="1"/>
              <a:t>var</a:t>
            </a:r>
            <a:r>
              <a:rPr lang="en-US"/>
              <a:t> keyword allows for more concise coding</a:t>
            </a:r>
          </a:p>
          <a:p>
            <a:r>
              <a:rPr lang="en-US"/>
              <a:t>Work </a:t>
            </a:r>
            <a:r>
              <a:rPr lang="en-US" i="1"/>
              <a:t>only </a:t>
            </a:r>
            <a:r>
              <a:rPr lang="en-US"/>
              <a:t>for local variables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3CFFEA-8FDF-4EC4-836A-7E69FE7B2D2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90676" y="1732449"/>
            <a:ext cx="5376793" cy="247760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  <a:t>// automatically infer data type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499CD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map1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D8F7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.of(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lifeCycleChange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>
              <a:ln>
                <a:noFill/>
              </a:ln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3D8F7F"/>
              </a:solidFill>
              <a:effectLst/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  <a:t>// explicitly specify data type</a:t>
            </a:r>
            <a:endParaRPr lang="en-US" altLang="en-US" sz="1800">
              <a:ln>
                <a:noFill/>
              </a:ln>
              <a:solidFill>
                <a:srgbClr val="3D8F7F"/>
              </a:solidFill>
              <a:effectLst/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D8F7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D8F7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LifeCycleChange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map2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D8F7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.of(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lifeCycleChange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EAB4252-7B8F-4A55-AFBC-B974A38CB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6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523B39-429F-488C-AD54-AAB21D89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var keyword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33D7F-D448-4BA9-985B-717FEA1B6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097" y="1580050"/>
            <a:ext cx="5781157" cy="4058751"/>
          </a:xfrm>
        </p:spPr>
        <p:txBody>
          <a:bodyPr/>
          <a:lstStyle/>
          <a:p>
            <a:r>
              <a:rPr lang="en-US"/>
              <a:t>Is a </a:t>
            </a:r>
            <a:r>
              <a:rPr lang="en-US" i="1"/>
              <a:t>contextual </a:t>
            </a:r>
            <a:r>
              <a:rPr lang="en-US"/>
              <a:t>keyword (only applicable where it is intended, can still be used as idenfifier)</a:t>
            </a:r>
          </a:p>
          <a:p>
            <a:r>
              <a:rPr lang="en-US"/>
              <a:t>Consult your team’s coding convention before using </a:t>
            </a:r>
            <a:r>
              <a:rPr lang="en-US" i="1"/>
              <a:t>var</a:t>
            </a:r>
            <a:r>
              <a:rPr lang="en-US"/>
              <a:t> keyword.</a:t>
            </a:r>
          </a:p>
          <a:p>
            <a:pPr lvl="1"/>
            <a:r>
              <a:rPr lang="en-US"/>
              <a:t>It makes the code more concise, addressing Java’s notorious verbosity problem</a:t>
            </a:r>
          </a:p>
          <a:p>
            <a:pPr lvl="1"/>
            <a:r>
              <a:rPr lang="en-US"/>
              <a:t>It also makes code reviewing without IDE a bit more challenging</a:t>
            </a:r>
          </a:p>
          <a:p>
            <a:pPr lvl="2"/>
            <a:r>
              <a:rPr lang="en-US"/>
              <a:t>(Most of the time, there is no point in knowing the data type, especially when working with custom data types)</a:t>
            </a:r>
          </a:p>
        </p:txBody>
      </p:sp>
    </p:spTree>
    <p:extLst>
      <p:ext uri="{BB962C8B-B14F-4D97-AF65-F5344CB8AC3E}">
        <p14:creationId xmlns:p14="http://schemas.microsoft.com/office/powerpoint/2010/main" val="202254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4C617A6-C7AC-48AD-8719-5AA6874FA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2" y="1047750"/>
            <a:ext cx="65436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61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D765E-D15B-4D93-ACA6-0787624F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14 (March 2020)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592E1-4B17-4478-B4A0-FA2E9F42A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Finally saying bye to a legacy feature from C/C++</a:t>
            </a:r>
          </a:p>
        </p:txBody>
      </p:sp>
    </p:spTree>
    <p:extLst>
      <p:ext uri="{BB962C8B-B14F-4D97-AF65-F5344CB8AC3E}">
        <p14:creationId xmlns:p14="http://schemas.microsoft.com/office/powerpoint/2010/main" val="210404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8BF04F-1446-4B2D-BCB4-DBF03BFF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14 (March 2020)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6BD838-AA25-4F63-B966-3836CF85C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4831" y="1580050"/>
            <a:ext cx="5391690" cy="4058750"/>
          </a:xfrm>
        </p:spPr>
        <p:txBody>
          <a:bodyPr/>
          <a:lstStyle/>
          <a:p>
            <a:r>
              <a:rPr lang="en-US"/>
              <a:t>The new enhanced</a:t>
            </a:r>
            <a:r>
              <a:rPr lang="en-US" i="1"/>
              <a:t> switch expression</a:t>
            </a:r>
            <a:r>
              <a:rPr lang="en-US"/>
              <a:t> make writing switch-case less tedious</a:t>
            </a:r>
          </a:p>
          <a:p>
            <a:r>
              <a:rPr lang="en-US"/>
              <a:t>Can be used as an </a:t>
            </a:r>
            <a:r>
              <a:rPr lang="en-US" i="1"/>
              <a:t>expression, </a:t>
            </a:r>
            <a:r>
              <a:rPr lang="en-US"/>
              <a:t>as well as a </a:t>
            </a:r>
            <a:r>
              <a:rPr lang="en-US" i="1"/>
              <a:t>statement </a:t>
            </a:r>
            <a:r>
              <a:rPr lang="en-US"/>
              <a:t>like the old style</a:t>
            </a:r>
          </a:p>
          <a:p>
            <a:pPr lvl="1"/>
            <a:r>
              <a:rPr lang="en-US"/>
              <a:t>Introduce the </a:t>
            </a:r>
            <a:r>
              <a:rPr lang="en-US" i="1"/>
              <a:t>yield</a:t>
            </a:r>
            <a:r>
              <a:rPr lang="en-US"/>
              <a:t> keyword to escape the switch block instead of the method (</a:t>
            </a:r>
            <a:r>
              <a:rPr lang="en-US" i="1"/>
              <a:t>return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44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08CB-42BC-43AC-9EA2-E15CA5D9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</a:t>
            </a:r>
            <a:r>
              <a:rPr lang="en-US" i="1"/>
              <a:t>switch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9160-6844-4FC0-9CF4-D0CF99B9CD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Old way</a:t>
            </a:r>
          </a:p>
          <a:p>
            <a:pPr marL="36900" indent="0"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isLeapYear(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29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1D88D-8BEE-41DD-A280-4DD765766C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New way</a:t>
            </a:r>
          </a:p>
          <a:p>
            <a:pPr marL="36900" indent="0"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switch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isLeapYear(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29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11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DDADC23-3EED-455F-90E7-7EDBAC996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933" y="5438029"/>
            <a:ext cx="5435600" cy="132343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private static boolean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isLeapYear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year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400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B4CDA8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 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year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B4CDA8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year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100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3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D5829C-21F1-45CD-B970-3BD64F93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15 (September 2020)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98988B-C3FB-4377-A552-BD8DF5703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Outrageously beautiful hardcoded String</a:t>
            </a:r>
          </a:p>
        </p:txBody>
      </p:sp>
    </p:spTree>
    <p:extLst>
      <p:ext uri="{BB962C8B-B14F-4D97-AF65-F5344CB8AC3E}">
        <p14:creationId xmlns:p14="http://schemas.microsoft.com/office/powerpoint/2010/main" val="2722859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9A4BC0-34F2-4A2C-8E96-660D5AA4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15 (September 2020)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37A267-F25C-4F54-B810-23CB68F2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164" y="1580050"/>
            <a:ext cx="5053024" cy="4058751"/>
          </a:xfrm>
        </p:spPr>
        <p:txBody>
          <a:bodyPr/>
          <a:lstStyle/>
          <a:p>
            <a:r>
              <a:rPr lang="en-US"/>
              <a:t>Introduce the concept of text block</a:t>
            </a:r>
          </a:p>
          <a:p>
            <a:r>
              <a:rPr lang="en-US"/>
              <a:t>You can now write neat and </a:t>
            </a:r>
            <a:r>
              <a:rPr lang="en-US" i="1"/>
              <a:t>outrageously</a:t>
            </a:r>
            <a:r>
              <a:rPr lang="en-US"/>
              <a:t> </a:t>
            </a:r>
            <a:r>
              <a:rPr lang="en-US" i="1"/>
              <a:t>beautiful </a:t>
            </a:r>
            <a:r>
              <a:rPr lang="en-US"/>
              <a:t>text block</a:t>
            </a:r>
          </a:p>
        </p:txBody>
      </p:sp>
    </p:spTree>
    <p:extLst>
      <p:ext uri="{BB962C8B-B14F-4D97-AF65-F5344CB8AC3E}">
        <p14:creationId xmlns:p14="http://schemas.microsoft.com/office/powerpoint/2010/main" val="268958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5BB0-C99E-4DAF-93F9-7CA48AD3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Block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14B6461-0FCD-42C4-B9E4-9C5A53DE985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13795" y="3038548"/>
            <a:ext cx="5309205" cy="144655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uglyJson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object created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additional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33663e80-3262-4197-aeb4-381a5447bd84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  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7265E2-E873-4DDE-8058-95B708AE367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556916" y="2869271"/>
            <a:ext cx="4246551" cy="1785104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blyatifulJson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"status": "ok",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"message": "object created",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"additional":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"id": "33663e80-3262-4197-aeb4-381a5447bd84",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"""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4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43CC-E6E1-45A3-B18E-D002C95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Block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C300FE8-BBBB-4FC0-871C-316C72EBF0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20842" y="2397947"/>
            <a:ext cx="8857225" cy="206210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notCool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\"\\\"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\\\"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\\\"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123456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\\\"\"\n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"}"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evenMoreBlyatfulText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"payload": 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"123456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""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"""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6C9B78-0D73-47FF-81C6-6A847FDF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Forewords about Java 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49BD2-4567-4BE6-A536-D3D4B1AFE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The legendary JDK version that forever changed Java</a:t>
            </a:r>
          </a:p>
        </p:txBody>
      </p:sp>
    </p:spTree>
    <p:extLst>
      <p:ext uri="{BB962C8B-B14F-4D97-AF65-F5344CB8AC3E}">
        <p14:creationId xmlns:p14="http://schemas.microsoft.com/office/powerpoint/2010/main" val="3503945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F82251-E064-4D2B-AB25-50FDB7E5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16 (March 2021)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7D3816-B60C-4769-B585-5F75A538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It is a new age, programmer!</a:t>
            </a:r>
          </a:p>
        </p:txBody>
      </p:sp>
    </p:spTree>
    <p:extLst>
      <p:ext uri="{BB962C8B-B14F-4D97-AF65-F5344CB8AC3E}">
        <p14:creationId xmlns:p14="http://schemas.microsoft.com/office/powerpoint/2010/main" val="323155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02D7B3-F117-440C-A0EC-74767BC2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16 (March 2021)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66A0F9-6FAF-421F-8F4B-0D0C850AE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197" y="1580050"/>
            <a:ext cx="5450957" cy="4058751"/>
          </a:xfrm>
        </p:spPr>
        <p:txBody>
          <a:bodyPr/>
          <a:lstStyle/>
          <a:p>
            <a:r>
              <a:rPr lang="en-US"/>
              <a:t>JDK 16 brings about pattern matching for </a:t>
            </a:r>
            <a:r>
              <a:rPr lang="en-US" i="1"/>
              <a:t>instanceof </a:t>
            </a:r>
            <a:r>
              <a:rPr lang="en-US"/>
              <a:t>check</a:t>
            </a:r>
          </a:p>
          <a:p>
            <a:pPr lvl="1"/>
            <a:r>
              <a:rPr lang="en-US"/>
              <a:t>Remove the need for manual casting when using</a:t>
            </a:r>
            <a:r>
              <a:rPr lang="en-US" i="1"/>
              <a:t> instanceof</a:t>
            </a:r>
          </a:p>
          <a:p>
            <a:r>
              <a:rPr lang="en-US"/>
              <a:t>Java Records</a:t>
            </a:r>
          </a:p>
          <a:p>
            <a:pPr lvl="1"/>
            <a:r>
              <a:rPr lang="en-US"/>
              <a:t>Simple immutable data carrier</a:t>
            </a:r>
          </a:p>
        </p:txBody>
      </p:sp>
    </p:spTree>
    <p:extLst>
      <p:ext uri="{BB962C8B-B14F-4D97-AF65-F5344CB8AC3E}">
        <p14:creationId xmlns:p14="http://schemas.microsoft.com/office/powerpoint/2010/main" val="2511510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866B-2B76-46B0-BAB9-8630B91A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 for </a:t>
            </a:r>
            <a:r>
              <a:rPr lang="en-US" i="1"/>
              <a:t>instanceof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5D56D-51F3-4941-AFD2-94273B648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731" y="1732449"/>
            <a:ext cx="5892800" cy="4905418"/>
          </a:xfrm>
        </p:spPr>
        <p:txBody>
          <a:bodyPr>
            <a:normAutofit fontScale="47500" lnSpcReduction="20000"/>
          </a:bodyPr>
          <a:lstStyle/>
          <a:p>
            <a:r>
              <a:rPr lang="en-US" sz="4200"/>
              <a:t>Old way</a:t>
            </a:r>
          </a:p>
          <a:p>
            <a:pPr marL="36900" indent="0">
              <a:buNone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printInfoOld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"This tank (%s) hurts, with the caliber of %s mm"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gunCaliber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Ship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"This beauty, called %s can displace about %s tons of water"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Ship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waterDisplacement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Airplane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</a:p>
          <a:p>
            <a:pPr marL="36900" indent="0">
              <a:buNone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	"""</a:t>
            </a:r>
          </a:p>
          <a:p>
            <a:pPr marL="36900" indent="0">
              <a:buNone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	We need to reach at least %s kmh to be able\</a:t>
            </a:r>
          </a:p>
          <a:p>
            <a:pPr marL="36900" indent="0">
              <a:buNone/>
            </a:pPr>
            <a:r>
              <a:rPr lang="en-US" altLang="en-US" sz="230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to take off this plane named %s</a:t>
            </a:r>
          </a:p>
          <a:p>
            <a:pPr marL="36900" indent="0">
              <a:buNone/>
            </a:pPr>
            <a:r>
              <a:rPr lang="en-US" altLang="en-US" sz="230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	"""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Airplane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takeOffSpeed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UnsupportedOperationException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"Unexpected vehicle type: "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buNone/>
            </a:pPr>
            <a:endParaRPr lang="en-US" sz="4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DAF9E6-38DA-4A47-928D-20BD6B06F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200" y="1732449"/>
            <a:ext cx="5892800" cy="4905418"/>
          </a:xfrm>
        </p:spPr>
        <p:txBody>
          <a:bodyPr>
            <a:normAutofit fontScale="47500" lnSpcReduction="20000"/>
          </a:bodyPr>
          <a:lstStyle/>
          <a:p>
            <a:r>
              <a:rPr lang="en-US" sz="4200"/>
              <a:t>New way</a:t>
            </a:r>
          </a:p>
          <a:p>
            <a:pPr marL="36900" indent="0">
              <a:buNone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Tank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"This tank (%s) hurts, with the caliber of %s mm“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gunCaliber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Ship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ship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"This beauty, called %s can displace about %s tons of water"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ship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waterDisplacement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Airplane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airplane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</a:p>
          <a:p>
            <a:pPr marL="36900" indent="0">
              <a:buNone/>
            </a:pPr>
            <a:r>
              <a:rPr lang="en-US" altLang="en-US" sz="230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"""</a:t>
            </a:r>
          </a:p>
          <a:p>
            <a:pPr marL="36900" indent="0">
              <a:buNone/>
            </a:pPr>
            <a:r>
              <a:rPr lang="en-US" altLang="en-US" sz="230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We need to reach at least %s kmh to be able\</a:t>
            </a:r>
          </a:p>
          <a:p>
            <a:pPr marL="36900" indent="0">
              <a:buNone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	to take off this plane named %s</a:t>
            </a:r>
          </a:p>
          <a:p>
            <a:pPr marL="36900" indent="0">
              <a:buNone/>
            </a:pPr>
            <a:r>
              <a:rPr lang="en-US" altLang="en-US" sz="230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airplane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takeOffSpeed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UnsupportedOperationException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"Unexpected vehicle type: "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48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F21566-8759-4BB7-BA92-E535E8A4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Records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B69181-8142-4E8E-A359-0EB80073B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Simple</a:t>
            </a:r>
            <a:r>
              <a:rPr lang="en-US" i="1"/>
              <a:t> immutable </a:t>
            </a:r>
            <a:r>
              <a:rPr lang="en-US"/>
              <a:t>data carrier</a:t>
            </a:r>
          </a:p>
          <a:p>
            <a:r>
              <a:rPr lang="en-US"/>
              <a:t>Java’s “named” tuple</a:t>
            </a:r>
          </a:p>
          <a:p>
            <a:r>
              <a:rPr lang="en-US"/>
              <a:t>Aside from JPA entities, and some other cases that need data mutation (rare), Java Records should be your default choice for DTO (Data Transfer Object).</a:t>
            </a:r>
          </a:p>
          <a:p>
            <a:pPr lvl="1"/>
            <a:r>
              <a:rPr lang="en-US"/>
              <a:t>Immutable objects like Java Records benefit a lot from thread safety and JVM optimization (for example, scalarization…)</a:t>
            </a:r>
          </a:p>
          <a:p>
            <a:pPr lvl="1"/>
            <a:r>
              <a:rPr lang="en-US"/>
              <a:t>Thread safety: </a:t>
            </a:r>
            <a:r>
              <a:rPr lang="en-US">
                <a:hlinkClick r:id="rId2"/>
              </a:rPr>
              <a:t>https://vulinhjava.io.vn/blog/java-thread-safety#the-unbreakable-immutability-once-born-forever-fixed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7264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4517B5-40CC-4ECD-9361-58BCFB6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Records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68AC62-425F-450F-927C-4133CB9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7" y="1732449"/>
            <a:ext cx="3175604" cy="4058750"/>
          </a:xfrm>
        </p:spPr>
        <p:txBody>
          <a:bodyPr/>
          <a:lstStyle/>
          <a:p>
            <a:r>
              <a:rPr lang="en-US"/>
              <a:t>Old way (with Lombok’s support)</a:t>
            </a:r>
          </a:p>
          <a:p>
            <a:endParaRPr lang="en-US"/>
          </a:p>
          <a:p>
            <a:pPr marL="36900" indent="0"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@Value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@Builder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@With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A15B9-FA8C-4518-B71B-705163C1D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8467" y="1732449"/>
            <a:ext cx="6179091" cy="4058751"/>
          </a:xfrm>
        </p:spPr>
        <p:txBody>
          <a:bodyPr/>
          <a:lstStyle/>
          <a:p>
            <a:r>
              <a:rPr lang="en-US"/>
              <a:t>New way</a:t>
            </a:r>
          </a:p>
          <a:p>
            <a:endParaRPr lang="en-US"/>
          </a:p>
          <a:p>
            <a:pPr marL="36900" indent="0"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@With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@Builder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public record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buNone/>
            </a:pPr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8F8AA72-D237-4172-993C-53355DC2E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E6723C5-4C1B-4800-B7CC-59CEB911D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9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EB16-806F-4DD3-820C-94817932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AFAD-00D3-4A61-9254-FC69292CFE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Your new way to make use of Spring Boot’s configuration properties:</a:t>
            </a:r>
          </a:p>
          <a:p>
            <a:pPr marL="36900" indent="0"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CB5DD-43E3-434A-BF33-1F1B22937B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Example of YAML file</a:t>
            </a:r>
          </a:p>
          <a:p>
            <a:pPr marL="36900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9FBAC-D44C-458C-AAE6-7BAE0B30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051" y="2192866"/>
            <a:ext cx="4444345" cy="4246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83619-66F4-4D0F-BCFB-45D390B2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113" y="2495164"/>
            <a:ext cx="3585859" cy="32960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855BB6-81A4-4A31-92DF-3425FE098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54" y="5935131"/>
            <a:ext cx="483937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72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B6DA2A-260A-4254-AA05-AE945525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21 (September 2023)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520BD2-9EE4-4855-BC02-303AA86E8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Fancy using Virtual Threads? There are more than meet the eyes</a:t>
            </a:r>
          </a:p>
        </p:txBody>
      </p:sp>
    </p:spTree>
    <p:extLst>
      <p:ext uri="{BB962C8B-B14F-4D97-AF65-F5344CB8AC3E}">
        <p14:creationId xmlns:p14="http://schemas.microsoft.com/office/powerpoint/2010/main" val="567692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FE516-BE8D-40EF-88B7-F00393CC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21 (September 2023)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E8DA32-09D1-40CB-8B04-6F249C143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164" y="1580050"/>
            <a:ext cx="5561024" cy="4058751"/>
          </a:xfrm>
        </p:spPr>
        <p:txBody>
          <a:bodyPr/>
          <a:lstStyle/>
          <a:p>
            <a:r>
              <a:rPr lang="en-US"/>
              <a:t>Pattern matching for </a:t>
            </a:r>
            <a:r>
              <a:rPr lang="en-US" i="1"/>
              <a:t>switch expression</a:t>
            </a:r>
            <a:endParaRPr lang="en-US"/>
          </a:p>
          <a:p>
            <a:r>
              <a:rPr lang="en-US"/>
              <a:t>Record deconstruction for </a:t>
            </a:r>
            <a:r>
              <a:rPr lang="en-US" i="1"/>
              <a:t>switch expression </a:t>
            </a:r>
            <a:r>
              <a:rPr lang="en-US"/>
              <a:t>and </a:t>
            </a:r>
            <a:r>
              <a:rPr lang="en-US" i="1"/>
              <a:t>instanceof check</a:t>
            </a:r>
          </a:p>
          <a:p>
            <a:r>
              <a:rPr lang="en-US"/>
              <a:t>Virtual Threads</a:t>
            </a:r>
          </a:p>
          <a:p>
            <a:pPr lvl="1"/>
            <a:r>
              <a:rPr lang="en-US"/>
              <a:t>Didn’t necessarily completely replace reactive programming paradigm;</a:t>
            </a:r>
          </a:p>
          <a:p>
            <a:pPr lvl="1"/>
            <a:r>
              <a:rPr lang="en-US"/>
              <a:t>But it promises less steeper learning curve and blocking-worry-free imperative paradigm</a:t>
            </a:r>
          </a:p>
          <a:p>
            <a:pPr lvl="1"/>
            <a:r>
              <a:rPr lang="en-US"/>
              <a:t>Most popular frameworks now support Virtual Threads.</a:t>
            </a:r>
          </a:p>
        </p:txBody>
      </p:sp>
    </p:spTree>
    <p:extLst>
      <p:ext uri="{BB962C8B-B14F-4D97-AF65-F5344CB8AC3E}">
        <p14:creationId xmlns:p14="http://schemas.microsoft.com/office/powerpoint/2010/main" val="3547040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95ED1B8-E786-4A66-A15E-8041837A8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382" y="1024202"/>
            <a:ext cx="7173235" cy="48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47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F317-EF84-4B76-A759-795A8AAE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 for Switch Expression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18F3788-8631-4ED4-954D-C66602B3B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F109238-263B-47D8-B792-78FC9291C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09" y="1732449"/>
            <a:ext cx="5647700" cy="398570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Tank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"This tank (%s) hurts, with the caliber of %s mm"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gunCaliber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Ship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"This beauty, called %s can displace about %s tons of water"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waterDisplacement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Airplane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airplane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We need to reach at least %s kmh to be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able to take off this plane named %s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airplane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takeOffSpeed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UnsupportedOperationException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"Unexpected vehicle type: "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9E054623-DA9D-48F7-AE77-51031E2CC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109" y="1732449"/>
            <a:ext cx="6002866" cy="398570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switch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Tank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tank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"This tank (%s) hurts, with the caliber of %s mm“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gunCaliber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Ship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ship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"This beauty, called %s can displace about %s tons of water"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waterDisplacement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Airplane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airplane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We need to reach at least %s kmh to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be able to take off this plane named %s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airplane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takeOffSpeed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UnsupportedOperationException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"Unexpected vehicle type: "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C8761-C023-4CE6-B965-17B7B112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Forewords about Java 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530D4B-DF00-4BED-AF65-35F04CE64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479" y="1580050"/>
            <a:ext cx="6478393" cy="5142483"/>
          </a:xfrm>
        </p:spPr>
        <p:txBody>
          <a:bodyPr/>
          <a:lstStyle/>
          <a:p>
            <a:r>
              <a:rPr lang="en-US"/>
              <a:t>Released in 2014, Java 8 is still a groundbreaking, legendary release that till now, none other versions can hope to create again.</a:t>
            </a:r>
          </a:p>
          <a:p>
            <a:r>
              <a:rPr lang="en-US"/>
              <a:t>New lambda expression, paving the way for functional programming.</a:t>
            </a:r>
          </a:p>
          <a:p>
            <a:pPr lvl="1"/>
            <a:r>
              <a:rPr lang="en-US"/>
              <a:t>Still backed by functional interfaces, as Java is a </a:t>
            </a:r>
            <a:r>
              <a:rPr lang="en-US" i="1"/>
              <a:t>static</a:t>
            </a:r>
            <a:r>
              <a:rPr lang="en-US"/>
              <a:t> typing language</a:t>
            </a:r>
          </a:p>
          <a:p>
            <a:r>
              <a:rPr lang="en-US"/>
              <a:t>Modern </a:t>
            </a:r>
            <a:r>
              <a:rPr lang="en-US" err="1"/>
              <a:t>java.time</a:t>
            </a:r>
            <a:r>
              <a:rPr lang="en-US"/>
              <a:t> API</a:t>
            </a:r>
          </a:p>
          <a:p>
            <a:r>
              <a:rPr lang="en-US"/>
              <a:t>Java Stream API – write less, express more</a:t>
            </a:r>
          </a:p>
          <a:p>
            <a:r>
              <a:rPr lang="en-US"/>
              <a:t>Optional, Java’s attempt at null-safety</a:t>
            </a:r>
          </a:p>
          <a:p>
            <a:r>
              <a:rPr lang="en-US"/>
              <a:t>And so many more…</a:t>
            </a:r>
          </a:p>
          <a:p>
            <a:pPr lvl="1"/>
            <a:r>
              <a:rPr lang="en-US"/>
              <a:t>Read here: </a:t>
            </a:r>
            <a:r>
              <a:rPr lang="en-US">
                <a:hlinkClick r:id="rId2"/>
              </a:rPr>
              <a:t>https://vulinhjava.io.vn/blog/java-road-to-21#a-tribute-to-the-legendary-jdk-8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6006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93D9-2ADE-4ED7-B011-65B3F37C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Record Deconstruction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9A0BAB-078C-4225-B286-0D29D5DD941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04067" y="2459504"/>
            <a:ext cx="4857420" cy="193899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private static double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calculatePerimeter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D8F7F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switch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-&gt;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PI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-&gt;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-&gt;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8C41811-7656-4CEB-9EDF-EFF2181DC31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90676" y="1580050"/>
            <a:ext cx="5197257" cy="470898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private static double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calculateArea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D8F7F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PI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  <a:t>// Heron's formula for calculating the area of a triangle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halfPerimeter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halfPerimeter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halfPerimeter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* 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halfPerimeter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* 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halfPerimeter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  <a:t>// A method must return or throw something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IllegalArgumentException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"Unknown shape: "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49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F0E860-3413-420E-B326-5A427E13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Shift Towards Data-Oriented Programming in Java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09A5AD-C940-478E-92D7-355BD7728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Data is the heart of all systems. Your code can compile, but nothing will works without data it needs to process.</a:t>
            </a:r>
          </a:p>
        </p:txBody>
      </p:sp>
    </p:spTree>
    <p:extLst>
      <p:ext uri="{BB962C8B-B14F-4D97-AF65-F5344CB8AC3E}">
        <p14:creationId xmlns:p14="http://schemas.microsoft.com/office/powerpoint/2010/main" val="1481978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66DD72-26C4-4EB7-AE89-0C3E88F1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The Shift Towards Data-Oriented Programming in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1A7951-2596-42C8-A08C-EFC9FC68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16001"/>
          </a:xfrm>
        </p:spPr>
        <p:txBody>
          <a:bodyPr>
            <a:normAutofit/>
          </a:bodyPr>
          <a:lstStyle/>
          <a:p>
            <a:r>
              <a:rPr lang="en-US"/>
              <a:t>Java is evolving to be more focused on data, rather than just behavior.</a:t>
            </a:r>
          </a:p>
          <a:p>
            <a:pPr lvl="1"/>
            <a:r>
              <a:rPr lang="en-US"/>
              <a:t>This paradigm emphasizes simple, transparent data structures over complex, stateful objects.</a:t>
            </a:r>
          </a:p>
          <a:p>
            <a:pPr lvl="1"/>
            <a:r>
              <a:rPr lang="en-US"/>
              <a:t>The goal is to reduce boilerplate and create more readable, predictable code.</a:t>
            </a:r>
          </a:p>
          <a:p>
            <a:pPr lvl="1"/>
            <a:r>
              <a:rPr lang="en-US"/>
              <a:t>The focus is on "what the data is" rather than "what the object can do".</a:t>
            </a:r>
          </a:p>
          <a:p>
            <a:r>
              <a:rPr lang="en-US"/>
              <a:t>Modern language features directly support this data-oriented approach.</a:t>
            </a:r>
          </a:p>
          <a:p>
            <a:pPr lvl="1"/>
            <a:r>
              <a:rPr lang="en-US"/>
              <a:t>Records: A concise syntax for creating immutable data carrier classes, automatically providing a constructor, getters, </a:t>
            </a:r>
            <a:r>
              <a:rPr lang="en-US" i="1"/>
              <a:t>equals()</a:t>
            </a:r>
            <a:r>
              <a:rPr lang="en-US"/>
              <a:t>, </a:t>
            </a:r>
            <a:r>
              <a:rPr lang="en-US" i="1"/>
              <a:t>hashCode()</a:t>
            </a:r>
            <a:r>
              <a:rPr lang="en-US"/>
              <a:t>, and </a:t>
            </a:r>
            <a:r>
              <a:rPr lang="en-US" i="1"/>
              <a:t>toString()</a:t>
            </a:r>
            <a:r>
              <a:rPr lang="en-US"/>
              <a:t>.</a:t>
            </a:r>
          </a:p>
          <a:p>
            <a:pPr lvl="1"/>
            <a:r>
              <a:rPr lang="en-US"/>
              <a:t>Pattern Matching for </a:t>
            </a:r>
            <a:r>
              <a:rPr lang="en-US" i="1"/>
              <a:t>instanceof</a:t>
            </a:r>
            <a:r>
              <a:rPr lang="en-US"/>
              <a:t>: Simplifies type checking and casting by combining the check and variable assignment into a single, cleaner expression.</a:t>
            </a:r>
          </a:p>
          <a:p>
            <a:pPr lvl="1"/>
            <a:r>
              <a:rPr lang="en-US"/>
              <a:t>Pattern Matching for switch: Allows switch statements to work on types, not just primitive values or enums, enabling more expressive and type-safe conditional logic.</a:t>
            </a:r>
          </a:p>
          <a:p>
            <a:pPr lvl="1"/>
            <a:r>
              <a:rPr lang="en-US"/>
              <a:t>Sealed Classes: Explicitly declare which classes can extend a parent class or interface, providing a powerful way to work with a known hierarchy of types in conjunction with pattern matching.</a:t>
            </a:r>
          </a:p>
        </p:txBody>
      </p:sp>
    </p:spTree>
    <p:extLst>
      <p:ext uri="{BB962C8B-B14F-4D97-AF65-F5344CB8AC3E}">
        <p14:creationId xmlns:p14="http://schemas.microsoft.com/office/powerpoint/2010/main" val="1582758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B5489F-878E-4F89-B1BB-91CA6FE3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&amp; 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D96E2-7B73-48E7-B6EE-827388A5E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New shiny things get confused and refused to elaborate</a:t>
            </a:r>
          </a:p>
        </p:txBody>
      </p:sp>
    </p:spTree>
    <p:extLst>
      <p:ext uri="{BB962C8B-B14F-4D97-AF65-F5344CB8AC3E}">
        <p14:creationId xmlns:p14="http://schemas.microsoft.com/office/powerpoint/2010/main" val="117000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C86C-7837-404E-943F-0EF460E7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Underrated Optional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B7EF995-5D67-41D7-A733-41B8E231BD6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202363" y="3099862"/>
            <a:ext cx="5682966" cy="132343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.ofNullable(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lifeCycleChange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getVehicle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getVehicleInfo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getEcuGeneration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ifPresent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attribute.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"ecuGeneration"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A2AE0D6-5491-4098-A78E-A81364FF2EA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60338" y="2361199"/>
            <a:ext cx="5935662" cy="2800767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lifeCycleChange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getVehicle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null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lifeCycleChange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getVehicle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getVehicleInfo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null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lifeCycleChange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getVehicle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getVehicleInfo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getEcuGeneration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attribute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"ecuGeneration"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lifeCycleChange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getVehicle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getVehicleInfo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1600">
              <a:ln>
                <a:noFill/>
              </a:ln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getEcuGeneration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06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71BB3D-049E-468F-B528-6714DC3A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End of a Legend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53E86-938F-465B-810B-43371255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049" y="1576833"/>
            <a:ext cx="6695254" cy="5142483"/>
          </a:xfrm>
        </p:spPr>
        <p:txBody>
          <a:bodyPr>
            <a:normAutofit fontScale="92500"/>
          </a:bodyPr>
          <a:lstStyle/>
          <a:p>
            <a:r>
              <a:rPr lang="en-US"/>
              <a:t>Spring Boot 2.7.x is the final version to support JDK 8</a:t>
            </a:r>
          </a:p>
          <a:p>
            <a:pPr lvl="1"/>
            <a:r>
              <a:rPr lang="en-US"/>
              <a:t>No more CVE fixing and patching, new Spring Boot project will start from Spring Boot 3;</a:t>
            </a:r>
          </a:p>
          <a:p>
            <a:pPr lvl="2"/>
            <a:r>
              <a:rPr lang="en-US" strike="sngStrike"/>
              <a:t>Unless you pay Spring Boot team money to extend the support</a:t>
            </a:r>
          </a:p>
          <a:p>
            <a:pPr lvl="1"/>
            <a:r>
              <a:rPr lang="en-US"/>
              <a:t>And migration projects are well under way from SB2 to SB3.</a:t>
            </a:r>
          </a:p>
          <a:p>
            <a:pPr lvl="1"/>
            <a:r>
              <a:rPr lang="en-US" i="1" strike="sngStrike"/>
              <a:t>Project that requires JDK below 17 may be considered a red flag.</a:t>
            </a:r>
          </a:p>
          <a:p>
            <a:r>
              <a:rPr lang="en-US"/>
              <a:t>Spring Boot 3 mandates JDK 17 as the minimum baseline</a:t>
            </a:r>
          </a:p>
          <a:p>
            <a:r>
              <a:rPr lang="en-US"/>
              <a:t>There is no simple "backporting" of a new Spring Boot application to an old JDK. </a:t>
            </a:r>
          </a:p>
          <a:p>
            <a:r>
              <a:rPr lang="en-US"/>
              <a:t>Therefore, you may as well make use of JDK 17+’s new features to make your life less tedious. </a:t>
            </a:r>
          </a:p>
          <a:p>
            <a:r>
              <a:rPr lang="en-US"/>
              <a:t>Some projects started using JDK 21’s Virtual Threads so it is good to know about new features in JDK 21.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3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AA921D-99E7-499F-8179-8684638F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933" y="524933"/>
            <a:ext cx="5808133" cy="58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68AE3-413E-4E08-906A-5D901C6D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9 (September 2017)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69CD98-D61A-48AF-9A5E-09E6C5C5A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The underrated underdog that was nevertheless revolutionary</a:t>
            </a:r>
          </a:p>
        </p:txBody>
      </p:sp>
    </p:spTree>
    <p:extLst>
      <p:ext uri="{BB962C8B-B14F-4D97-AF65-F5344CB8AC3E}">
        <p14:creationId xmlns:p14="http://schemas.microsoft.com/office/powerpoint/2010/main" val="284857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848957-0CBD-4E4C-AC92-9469A5EF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9 (September 2017)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49F88C-8539-408F-A1C0-6C77B02E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873" y="1580050"/>
            <a:ext cx="6477605" cy="4058751"/>
          </a:xfrm>
        </p:spPr>
        <p:txBody>
          <a:bodyPr/>
          <a:lstStyle/>
          <a:p>
            <a:r>
              <a:rPr lang="en-US"/>
              <a:t>Collection factory method:</a:t>
            </a:r>
          </a:p>
          <a:p>
            <a:pPr lvl="1"/>
            <a:r>
              <a:rPr lang="en-US" i="1"/>
              <a:t>List.of</a:t>
            </a:r>
            <a:r>
              <a:rPr lang="en-US"/>
              <a:t>, </a:t>
            </a:r>
            <a:r>
              <a:rPr lang="en-US" i="1"/>
              <a:t>Set.of</a:t>
            </a:r>
            <a:r>
              <a:rPr lang="en-US"/>
              <a:t>, </a:t>
            </a:r>
            <a:r>
              <a:rPr lang="en-US" i="1"/>
              <a:t>Map.of</a:t>
            </a:r>
            <a:r>
              <a:rPr lang="en-US"/>
              <a:t>, </a:t>
            </a:r>
            <a:r>
              <a:rPr lang="en-US" i="1"/>
              <a:t>Map.ofEntry</a:t>
            </a:r>
            <a:r>
              <a:rPr lang="en-US"/>
              <a:t> + </a:t>
            </a:r>
            <a:r>
              <a:rPr lang="en-US" i="1"/>
              <a:t>Map.entry</a:t>
            </a:r>
          </a:p>
          <a:p>
            <a:pPr lvl="1"/>
            <a:r>
              <a:rPr lang="en-US"/>
              <a:t>Create </a:t>
            </a:r>
            <a:r>
              <a:rPr lang="en-US" i="1"/>
              <a:t>shallowly immutable </a:t>
            </a:r>
            <a:r>
              <a:rPr lang="en-US"/>
              <a:t>collection (no add, no remove and no modify)</a:t>
            </a:r>
          </a:p>
          <a:p>
            <a:r>
              <a:rPr lang="en-US"/>
              <a:t>Private methods inside interface</a:t>
            </a:r>
          </a:p>
          <a:p>
            <a:pPr lvl="1"/>
            <a:r>
              <a:rPr lang="en-US"/>
              <a:t>Support methods reserved only for the interface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CAC807-EDCD-4F83-B7DE-6C6C6A3B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10 (March 2018)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7D1F5-9B89-4D30-BFAF-16189B81C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The advent of automatic data type inference </a:t>
            </a:r>
          </a:p>
        </p:txBody>
      </p:sp>
    </p:spTree>
    <p:extLst>
      <p:ext uri="{BB962C8B-B14F-4D97-AF65-F5344CB8AC3E}">
        <p14:creationId xmlns:p14="http://schemas.microsoft.com/office/powerpoint/2010/main" val="2482400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238</TotalTime>
  <Words>2540</Words>
  <Application>Microsoft Office PowerPoint</Application>
  <PresentationFormat>Widescreen</PresentationFormat>
  <Paragraphs>146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Calisto MT</vt:lpstr>
      <vt:lpstr>Consolas</vt:lpstr>
      <vt:lpstr>Wingdings 2</vt:lpstr>
      <vt:lpstr>Slate</vt:lpstr>
      <vt:lpstr>From Java 8 to Java 21</vt:lpstr>
      <vt:lpstr>Forewords about Java 8</vt:lpstr>
      <vt:lpstr>Forewords about Java 8</vt:lpstr>
      <vt:lpstr>Example of Underrated Optional</vt:lpstr>
      <vt:lpstr>The End of a Legend</vt:lpstr>
      <vt:lpstr>PowerPoint Presentation</vt:lpstr>
      <vt:lpstr>JDK 9 (September 2017)</vt:lpstr>
      <vt:lpstr>JDK 9 (September 2017)</vt:lpstr>
      <vt:lpstr>JDK 10 (March 2018)</vt:lpstr>
      <vt:lpstr>JDK 10 (March 2018)</vt:lpstr>
      <vt:lpstr>var keyword</vt:lpstr>
      <vt:lpstr>PowerPoint Presentation</vt:lpstr>
      <vt:lpstr>JDK 14 (March 2020)</vt:lpstr>
      <vt:lpstr>JDK 14 (March 2020)</vt:lpstr>
      <vt:lpstr>Enhanced switch expression</vt:lpstr>
      <vt:lpstr>JDK 15 (September 2020)</vt:lpstr>
      <vt:lpstr>JDK 15 (September 2020)</vt:lpstr>
      <vt:lpstr>Text Block</vt:lpstr>
      <vt:lpstr>Text Block</vt:lpstr>
      <vt:lpstr>JDK 16 (March 2021)</vt:lpstr>
      <vt:lpstr>JDK 16 (March 2021)</vt:lpstr>
      <vt:lpstr>Pattern Matching for instanceof</vt:lpstr>
      <vt:lpstr>Java Records</vt:lpstr>
      <vt:lpstr>Java Records</vt:lpstr>
      <vt:lpstr>Java Records</vt:lpstr>
      <vt:lpstr>JDK 21 (September 2023)</vt:lpstr>
      <vt:lpstr>JDK 21 (September 2023)</vt:lpstr>
      <vt:lpstr>PowerPoint Presentation</vt:lpstr>
      <vt:lpstr>Pattern Matching for Switch Expression</vt:lpstr>
      <vt:lpstr>Record Deconstruction</vt:lpstr>
      <vt:lpstr>The Shift Towards Data-Oriented Programming in Java</vt:lpstr>
      <vt:lpstr>The Shift Towards Data-Oriented Programming in Java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Java 8 to Java 21</dc:title>
  <dc:creator>Vu Linh Nguyen</dc:creator>
  <cp:lastModifiedBy>Vu Linh Nguyen</cp:lastModifiedBy>
  <cp:revision>39</cp:revision>
  <dcterms:created xsi:type="dcterms:W3CDTF">2025-08-09T09:45:10Z</dcterms:created>
  <dcterms:modified xsi:type="dcterms:W3CDTF">2025-08-09T13:44:58Z</dcterms:modified>
</cp:coreProperties>
</file>