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27" r:id="rId2"/>
    <p:sldId id="325" r:id="rId3"/>
    <p:sldId id="334" r:id="rId4"/>
    <p:sldId id="336" r:id="rId5"/>
    <p:sldId id="335" r:id="rId6"/>
    <p:sldId id="331" r:id="rId7"/>
    <p:sldId id="278" r:id="rId8"/>
    <p:sldId id="332" r:id="rId9"/>
    <p:sldId id="333" r:id="rId10"/>
    <p:sldId id="329" r:id="rId11"/>
    <p:sldId id="33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939" autoAdjust="0"/>
    <p:restoredTop sz="95563" autoAdjust="0"/>
  </p:normalViewPr>
  <p:slideViewPr>
    <p:cSldViewPr snapToGrid="0" snapToObjects="1">
      <p:cViewPr varScale="1">
        <p:scale>
          <a:sx n="112" d="100"/>
          <a:sy n="112" d="100"/>
        </p:scale>
        <p:origin x="-9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29600-3DB0-6B4C-919F-7377F9DF3241}" type="datetimeFigureOut">
              <a:rPr lang="en-US" smtClean="0"/>
              <a:t>5/6/13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5532A-6E05-4240-B5FE-8CF1D1306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23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6D88-7BE3-BE43-B31C-44674C93FBEB}" type="datetimeFigureOut">
              <a:rPr lang="en-US" smtClean="0"/>
              <a:t>5/6/13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10BD-A02D-A048-9B52-D8DC5454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8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6D88-7BE3-BE43-B31C-44674C93FBEB}" type="datetimeFigureOut">
              <a:rPr lang="en-US" smtClean="0"/>
              <a:t>5/6/13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10BD-A02D-A048-9B52-D8DC5454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6D88-7BE3-BE43-B31C-44674C93FBEB}" type="datetimeFigureOut">
              <a:rPr lang="en-US" smtClean="0"/>
              <a:t>5/6/13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10BD-A02D-A048-9B52-D8DC5454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3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6D88-7BE3-BE43-B31C-44674C93FBEB}" type="datetimeFigureOut">
              <a:rPr lang="en-US" smtClean="0"/>
              <a:t>5/6/13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10BD-A02D-A048-9B52-D8DC5454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6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6D88-7BE3-BE43-B31C-44674C93FBEB}" type="datetimeFigureOut">
              <a:rPr lang="en-US" smtClean="0"/>
              <a:t>5/6/13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10BD-A02D-A048-9B52-D8DC5454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4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6D88-7BE3-BE43-B31C-44674C93FBEB}" type="datetimeFigureOut">
              <a:rPr lang="en-US" smtClean="0"/>
              <a:t>5/6/13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10BD-A02D-A048-9B52-D8DC5454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2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6D88-7BE3-BE43-B31C-44674C93FBEB}" type="datetimeFigureOut">
              <a:rPr lang="en-US" smtClean="0"/>
              <a:t>5/6/13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10BD-A02D-A048-9B52-D8DC5454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0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6D88-7BE3-BE43-B31C-44674C93FBEB}" type="datetimeFigureOut">
              <a:rPr lang="en-US" smtClean="0"/>
              <a:t>5/6/13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10BD-A02D-A048-9B52-D8DC5454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6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6D88-7BE3-BE43-B31C-44674C93FBEB}" type="datetimeFigureOut">
              <a:rPr lang="en-US" smtClean="0"/>
              <a:t>5/6/13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10BD-A02D-A048-9B52-D8DC5454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6D88-7BE3-BE43-B31C-44674C93FBEB}" type="datetimeFigureOut">
              <a:rPr lang="en-US" smtClean="0"/>
              <a:t>5/6/13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10BD-A02D-A048-9B52-D8DC5454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4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6D88-7BE3-BE43-B31C-44674C93FBEB}" type="datetimeFigureOut">
              <a:rPr lang="en-US" smtClean="0"/>
              <a:t>5/6/13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10BD-A02D-A048-9B52-D8DC5454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6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8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23476"/>
            <a:ext cx="9144000" cy="6034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66D88-7BE3-BE43-B31C-44674C93FBEB}" type="datetimeFigureOut">
              <a:rPr lang="en-US" smtClean="0"/>
              <a:t>5/6/13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310BD-A02D-A048-9B52-D8DC5454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0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69" y="134104"/>
            <a:ext cx="3967975" cy="29266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97" y="3060709"/>
            <a:ext cx="4181964" cy="376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34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-165100" y="-381000"/>
            <a:ext cx="9639300" cy="73780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41" y="3588868"/>
            <a:ext cx="3628212" cy="3257792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41" y="267972"/>
            <a:ext cx="3628213" cy="3257792"/>
          </a:xfrm>
          <a:prstGeom prst="rect">
            <a:avLst/>
          </a:prstGeom>
          <a:ln w="38100" cmpd="sng">
            <a:solidFill>
              <a:srgbClr val="FF0000"/>
            </a:solidFill>
          </a:ln>
        </p:spPr>
      </p:pic>
      <p:grpSp>
        <p:nvGrpSpPr>
          <p:cNvPr id="2" name="Group 1"/>
          <p:cNvGrpSpPr/>
          <p:nvPr/>
        </p:nvGrpSpPr>
        <p:grpSpPr>
          <a:xfrm>
            <a:off x="585581" y="-142484"/>
            <a:ext cx="3721231" cy="369332"/>
            <a:chOff x="585581" y="-79380"/>
            <a:chExt cx="3721231" cy="36933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2305347" y="-1685746"/>
              <a:ext cx="279400" cy="362821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85581" y="-79380"/>
              <a:ext cx="47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0.5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29886" y="-79380"/>
              <a:ext cx="47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1.0</a:t>
              </a:r>
              <a:endParaRPr lang="en-US" b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30941" y="274376"/>
            <a:ext cx="121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44282" y="264790"/>
            <a:ext cx="121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2nd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5812" y="274376"/>
            <a:ext cx="121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3rd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281312" y="686992"/>
            <a:ext cx="107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299952" y="1779115"/>
            <a:ext cx="110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2nd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288497" y="2868534"/>
            <a:ext cx="107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3rd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0941" y="3588868"/>
            <a:ext cx="121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1st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44282" y="3579282"/>
            <a:ext cx="121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2nd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5812" y="3588868"/>
            <a:ext cx="121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3rd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281312" y="4001484"/>
            <a:ext cx="107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1st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299952" y="5093607"/>
            <a:ext cx="110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2nd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288497" y="6183026"/>
            <a:ext cx="107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3rd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1370847" y="1677800"/>
            <a:ext cx="3298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Blocked</a:t>
            </a:r>
            <a:endParaRPr lang="en-US" sz="2800" b="1" dirty="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-1370847" y="4958605"/>
            <a:ext cx="3298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Modular</a:t>
            </a:r>
            <a:endParaRPr lang="en-US" sz="28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844282" y="267972"/>
            <a:ext cx="0" cy="325779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045812" y="264790"/>
            <a:ext cx="0" cy="325779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39499" y="1340008"/>
            <a:ext cx="3619654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39500" y="2431131"/>
            <a:ext cx="3619654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844282" y="3599408"/>
            <a:ext cx="0" cy="325779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045812" y="3596226"/>
            <a:ext cx="0" cy="325779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39499" y="4671444"/>
            <a:ext cx="3619654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639500" y="5762567"/>
            <a:ext cx="3619654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7673" y="3570761"/>
            <a:ext cx="3616401" cy="3298912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6230" y="226848"/>
            <a:ext cx="3607844" cy="3298916"/>
          </a:xfrm>
          <a:prstGeom prst="rect">
            <a:avLst/>
          </a:prstGeom>
          <a:ln w="28575" cmpd="sng">
            <a:solidFill>
              <a:srgbClr val="FF0000"/>
            </a:solidFill>
          </a:ln>
        </p:spPr>
      </p:pic>
      <p:sp>
        <p:nvSpPr>
          <p:cNvPr id="56" name="TextBox 55"/>
          <p:cNvSpPr txBox="1"/>
          <p:nvPr/>
        </p:nvSpPr>
        <p:spPr>
          <a:xfrm>
            <a:off x="4377673" y="-130155"/>
            <a:ext cx="361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Split into 30ths (10 trials each)</a:t>
            </a:r>
            <a:endParaRPr lang="en-US" b="1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-1595699" y="1789622"/>
            <a:ext cx="3248207" cy="217714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-1605283" y="5104114"/>
            <a:ext cx="3267378" cy="21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2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55" y="102058"/>
            <a:ext cx="4026627" cy="31730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 rot="16200000">
            <a:off x="-1239953" y="1360021"/>
            <a:ext cx="316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Reliability across subjects</a:t>
            </a:r>
          </a:p>
          <a:p>
            <a:pPr algn="ctr"/>
            <a:r>
              <a:rPr lang="en-US" dirty="0" smtClean="0"/>
              <a:t>(correlation of slopes)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0082" y="0"/>
            <a:ext cx="47961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1.0</a:t>
            </a:r>
            <a:endParaRPr lang="en-US" dirty="0">
              <a:latin typeface="Calibri"/>
              <a:cs typeface="Calibri"/>
            </a:endParaRPr>
          </a:p>
          <a:p>
            <a:endParaRPr lang="en-US" dirty="0" smtClean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 smtClean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 smtClean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 smtClean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0.4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4340" y="2914903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Blocked split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4340" y="2681727"/>
            <a:ext cx="1472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Modular split</a:t>
            </a:r>
            <a:endParaRPr lang="en-US" b="1" dirty="0">
              <a:solidFill>
                <a:srgbClr val="0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30082" y="3317829"/>
            <a:ext cx="4585294" cy="3540171"/>
            <a:chOff x="4670774" y="1374131"/>
            <a:chExt cx="4585294" cy="354017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8095" y="1374133"/>
              <a:ext cx="4035905" cy="3173056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11" name="TextBox 10"/>
            <p:cNvSpPr txBox="1"/>
            <p:nvPr/>
          </p:nvSpPr>
          <p:spPr>
            <a:xfrm rot="16200000">
              <a:off x="3339238" y="2770593"/>
              <a:ext cx="3162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Normalized correlation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70774" y="1396813"/>
              <a:ext cx="479618" cy="3323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/>
                  <a:cs typeface="Calibri"/>
                </a:rPr>
                <a:t>1.0</a:t>
              </a:r>
              <a:endParaRPr lang="en-US" dirty="0">
                <a:latin typeface="Calibri"/>
                <a:cs typeface="Calibri"/>
              </a:endParaRPr>
            </a:p>
            <a:p>
              <a:r>
                <a:rPr lang="en-US" sz="1700" dirty="0">
                  <a:latin typeface="Calibri"/>
                  <a:cs typeface="Calibri"/>
                </a:rPr>
                <a:t/>
              </a:r>
              <a:br>
                <a:rPr lang="en-US" sz="1700" dirty="0">
                  <a:latin typeface="Calibri"/>
                  <a:cs typeface="Calibri"/>
                </a:rPr>
              </a:br>
              <a:r>
                <a:rPr lang="en-US" sz="1700" dirty="0" smtClean="0">
                  <a:latin typeface="Calibri"/>
                  <a:cs typeface="Calibri"/>
                </a:rPr>
                <a:t/>
              </a:r>
              <a:br>
                <a:rPr lang="en-US" sz="1700" dirty="0" smtClean="0">
                  <a:latin typeface="Calibri"/>
                  <a:cs typeface="Calibri"/>
                </a:rPr>
              </a:br>
              <a:endParaRPr lang="en-US" sz="1700" dirty="0" smtClean="0">
                <a:latin typeface="Calibri"/>
                <a:cs typeface="Calibri"/>
              </a:endParaRPr>
            </a:p>
            <a:p>
              <a:endParaRPr lang="en-US" sz="1700" dirty="0">
                <a:latin typeface="Calibri"/>
                <a:cs typeface="Calibri"/>
              </a:endParaRPr>
            </a:p>
            <a:p>
              <a:endParaRPr lang="en-US" sz="1700" dirty="0">
                <a:latin typeface="Calibri"/>
                <a:cs typeface="Calibri"/>
              </a:endParaRPr>
            </a:p>
            <a:p>
              <a:endParaRPr lang="en-US" sz="1700" dirty="0" smtClean="0">
                <a:latin typeface="Calibri"/>
                <a:cs typeface="Calibri"/>
              </a:endParaRPr>
            </a:p>
            <a:p>
              <a:endParaRPr lang="en-US" dirty="0">
                <a:latin typeface="Calibri"/>
                <a:cs typeface="Calibri"/>
              </a:endParaRPr>
            </a:p>
            <a:p>
              <a:endParaRPr lang="en-US" dirty="0" smtClean="0">
                <a:latin typeface="Calibri"/>
                <a:cs typeface="Calibri"/>
              </a:endParaRPr>
            </a:p>
            <a:p>
              <a:endParaRPr lang="en-US" dirty="0">
                <a:latin typeface="Calibri"/>
                <a:cs typeface="Calibri"/>
              </a:endParaRPr>
            </a:p>
            <a:p>
              <a:endParaRPr lang="en-US" dirty="0" smtClean="0">
                <a:latin typeface="Calibri"/>
                <a:cs typeface="Calibri"/>
              </a:endParaRPr>
            </a:p>
            <a:p>
              <a:r>
                <a:rPr lang="en-US" dirty="0" smtClean="0">
                  <a:latin typeface="Calibri"/>
                  <a:cs typeface="Calibri"/>
                </a:rPr>
                <a:t>0.4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39190" y="4186978"/>
              <a:ext cx="1403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Blocked split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39190" y="3953802"/>
              <a:ext cx="1472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00"/>
                  </a:solidFill>
                </a:rPr>
                <a:t>Modular split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08095" y="4534171"/>
              <a:ext cx="4147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/>
                  <a:cs typeface="Calibri"/>
                </a:rPr>
                <a:t>0							       300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08095" y="4544970"/>
              <a:ext cx="4024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Distance between nths (trials)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1166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65100" y="-381000"/>
            <a:ext cx="9639300" cy="7239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62" y="919857"/>
            <a:ext cx="2565633" cy="25656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368" y="919858"/>
            <a:ext cx="2565633" cy="2565633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4183" y="4568151"/>
            <a:ext cx="9144000" cy="2190759"/>
            <a:chOff x="-342815" y="3641155"/>
            <a:chExt cx="9486815" cy="227289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77826" y="3653908"/>
              <a:ext cx="2181724" cy="1999914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2177826" y="3657689"/>
              <a:ext cx="2181718" cy="1117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Weber noise + constant </a:t>
              </a:r>
            </a:p>
            <a:p>
              <a:r>
                <a:rPr lang="en-US" sz="1600" b="1" dirty="0" smtClean="0"/>
                <a:t>linear </a:t>
              </a:r>
              <a:br>
                <a:rPr lang="en-US" sz="1600" b="1" dirty="0" smtClean="0"/>
              </a:br>
              <a:r>
                <a:rPr lang="en-US" sz="1600" b="1" dirty="0" smtClean="0"/>
                <a:t>scaling</a:t>
              </a:r>
              <a:endParaRPr lang="en-US" sz="1600" b="1" dirty="0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32806" y="3648727"/>
              <a:ext cx="2323231" cy="2005095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4432806" y="3641155"/>
              <a:ext cx="2323225" cy="1117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Weber noise + </a:t>
              </a:r>
            </a:p>
            <a:p>
              <a:r>
                <a:rPr lang="en-US" sz="1600" b="1" dirty="0" smtClean="0"/>
                <a:t>constant </a:t>
              </a:r>
              <a:br>
                <a:rPr lang="en-US" sz="1600" b="1" dirty="0" smtClean="0"/>
              </a:br>
              <a:r>
                <a:rPr lang="en-US" sz="1600" b="1" dirty="0" smtClean="0"/>
                <a:t>bilinear </a:t>
              </a:r>
            </a:p>
            <a:p>
              <a:r>
                <a:rPr lang="en-US" sz="1600" b="1" dirty="0" smtClean="0"/>
                <a:t>scaling</a:t>
              </a:r>
              <a:endParaRPr lang="en-US" sz="1600" b="1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33494" y="3648727"/>
              <a:ext cx="2310506" cy="200509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6833494" y="3653852"/>
              <a:ext cx="2310506" cy="1117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Weber noise + </a:t>
              </a:r>
              <a:br>
                <a:rPr lang="en-US" sz="1600" b="1" dirty="0" smtClean="0"/>
              </a:br>
              <a:r>
                <a:rPr lang="en-US" sz="1600" b="1" dirty="0" smtClean="0"/>
                <a:t>variable </a:t>
              </a:r>
              <a:br>
                <a:rPr lang="en-US" sz="1600" b="1" dirty="0" smtClean="0"/>
              </a:br>
              <a:r>
                <a:rPr lang="en-US" sz="1600" b="1" dirty="0" smtClean="0"/>
                <a:t>bilinear </a:t>
              </a:r>
              <a:br>
                <a:rPr lang="en-US" sz="1600" b="1" dirty="0" smtClean="0"/>
              </a:br>
              <a:r>
                <a:rPr lang="en-US" sz="1600" b="1" dirty="0" smtClean="0"/>
                <a:t>scaling</a:t>
              </a:r>
              <a:endParaRPr lang="en-US" sz="1600" b="1" dirty="0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42815" y="3657689"/>
              <a:ext cx="2520641" cy="2256358"/>
            </a:xfrm>
            <a:prstGeom prst="rect">
              <a:avLst/>
            </a:prstGeom>
          </p:spPr>
        </p:pic>
      </p:grpSp>
      <p:sp>
        <p:nvSpPr>
          <p:cNvPr id="32" name="TextBox 31"/>
          <p:cNvSpPr txBox="1"/>
          <p:nvPr/>
        </p:nvSpPr>
        <p:spPr>
          <a:xfrm>
            <a:off x="326675" y="4611814"/>
            <a:ext cx="210288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Representative</a:t>
            </a:r>
            <a:br>
              <a:rPr lang="en-US" sz="1600" b="1" dirty="0" smtClean="0"/>
            </a:br>
            <a:r>
              <a:rPr lang="en-US" sz="1600" b="1" dirty="0" smtClean="0"/>
              <a:t>subject data</a:t>
            </a:r>
            <a:endParaRPr lang="en-US" sz="1600" b="1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824172" y="1800239"/>
            <a:ext cx="0" cy="21736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816381" y="1761285"/>
            <a:ext cx="10913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746274" y="1932685"/>
            <a:ext cx="0" cy="20412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730693" y="1948266"/>
            <a:ext cx="1117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02368" y="3485491"/>
            <a:ext cx="2565633" cy="338554"/>
          </a:xfrm>
          <a:prstGeom prst="rect">
            <a:avLst/>
          </a:prstGeom>
          <a:solidFill>
            <a:srgbClr val="FFFFFF">
              <a:alpha val="88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Numerosity representation</a:t>
            </a:r>
            <a:endParaRPr lang="en-US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179661" y="3485490"/>
            <a:ext cx="2565633" cy="338554"/>
          </a:xfrm>
          <a:prstGeom prst="rect">
            <a:avLst/>
          </a:prstGeom>
          <a:solidFill>
            <a:srgbClr val="FFFFFF">
              <a:alpha val="88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Physical stimulus</a:t>
            </a:r>
            <a:endParaRPr lang="en-US" sz="1600" b="1" dirty="0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-272432" y="2033395"/>
            <a:ext cx="2565633" cy="338554"/>
          </a:xfrm>
          <a:prstGeom prst="rect">
            <a:avLst/>
          </a:prstGeom>
          <a:solidFill>
            <a:srgbClr val="FFFFFF">
              <a:alpha val="88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Numerosity representation</a:t>
            </a:r>
            <a:endParaRPr lang="en-US" sz="1600" b="1" dirty="0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3550275" y="2033396"/>
            <a:ext cx="2565633" cy="338554"/>
          </a:xfrm>
          <a:prstGeom prst="rect">
            <a:avLst/>
          </a:prstGeom>
          <a:solidFill>
            <a:srgbClr val="FFFFFF">
              <a:alpha val="88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Verbal numbers</a:t>
            </a:r>
            <a:endParaRPr lang="en-US" sz="1600" b="1" dirty="0"/>
          </a:p>
        </p:txBody>
      </p:sp>
      <p:sp>
        <p:nvSpPr>
          <p:cNvPr id="49" name="Rounded Rectangle 48"/>
          <p:cNvSpPr/>
          <p:nvPr/>
        </p:nvSpPr>
        <p:spPr>
          <a:xfrm>
            <a:off x="6528291" y="3973918"/>
            <a:ext cx="428519" cy="428519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430661" y="3973918"/>
            <a:ext cx="63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|50|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602121" y="4008710"/>
            <a:ext cx="428519" cy="428519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504490" y="4008710"/>
            <a:ext cx="60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40</a:t>
            </a:r>
            <a:endParaRPr lang="en-US" b="1" i="1" dirty="0"/>
          </a:p>
        </p:txBody>
      </p:sp>
      <p:sp>
        <p:nvSpPr>
          <p:cNvPr id="55" name="Rounded Rectangle 54"/>
          <p:cNvSpPr/>
          <p:nvPr/>
        </p:nvSpPr>
        <p:spPr>
          <a:xfrm>
            <a:off x="3955900" y="1554815"/>
            <a:ext cx="428519" cy="428519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858270" y="1554815"/>
            <a:ext cx="63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|50|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61" name="Elbow Connector 60"/>
          <p:cNvCxnSpPr>
            <a:stCxn id="56" idx="3"/>
            <a:endCxn id="50" idx="1"/>
          </p:cNvCxnSpPr>
          <p:nvPr/>
        </p:nvCxnSpPr>
        <p:spPr>
          <a:xfrm>
            <a:off x="4496260" y="1739481"/>
            <a:ext cx="1934401" cy="2419103"/>
          </a:xfrm>
          <a:prstGeom prst="bentConnector3">
            <a:avLst>
              <a:gd name="adj1" fmla="val 8514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7893518" y="1739481"/>
            <a:ext cx="522665" cy="428519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7795888" y="1739481"/>
            <a:ext cx="69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8000"/>
                </a:solidFill>
              </a:rPr>
              <a:t>“33”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Block Arc 2"/>
          <p:cNvSpPr/>
          <p:nvPr/>
        </p:nvSpPr>
        <p:spPr>
          <a:xfrm rot="3600000">
            <a:off x="7292286" y="999351"/>
            <a:ext cx="499350" cy="499350"/>
          </a:xfrm>
          <a:prstGeom prst="blockArc">
            <a:avLst>
              <a:gd name="adj1" fmla="val 10800000"/>
              <a:gd name="adj2" fmla="val 20562344"/>
              <a:gd name="adj3" fmla="val 5232"/>
            </a:avLst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216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735" y="65980"/>
            <a:ext cx="7620529" cy="57407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4735" y="6096204"/>
            <a:ext cx="762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MetaOT-Black"/>
                <a:cs typeface="MetaOT-Black"/>
              </a:rPr>
              <a:t>Separation (k) </a:t>
            </a:r>
            <a:r>
              <a:rPr lang="en-US" sz="3600" dirty="0" smtClean="0">
                <a:latin typeface="MetaOT-Black"/>
                <a:cs typeface="MetaOT-Black"/>
              </a:rPr>
              <a:t>in 10-trial blocks</a:t>
            </a:r>
            <a:endParaRPr lang="en-US" sz="3600" dirty="0">
              <a:latin typeface="MetaOT-Black"/>
              <a:cs typeface="MetaOT-Blac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2783" y="5781261"/>
            <a:ext cx="8335782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50" b="1" dirty="0" smtClean="0">
                <a:latin typeface="Anonymous"/>
                <a:cs typeface="Anonymous"/>
              </a:rPr>
              <a:t>0     5    10    15    20    25    30</a:t>
            </a:r>
            <a:endParaRPr lang="en-US" sz="2450" b="1" dirty="0">
              <a:latin typeface="Anonymous"/>
              <a:cs typeface="Anonymou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6263" y="0"/>
            <a:ext cx="837953" cy="5906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300"/>
              </a:spcAft>
            </a:pPr>
            <a:r>
              <a:rPr lang="en-US" sz="2450" b="1" dirty="0" smtClean="0">
                <a:latin typeface="Anonymous"/>
                <a:cs typeface="Anonymous"/>
              </a:rPr>
              <a:t>1.0</a:t>
            </a:r>
          </a:p>
          <a:p>
            <a:pPr algn="r">
              <a:spcAft>
                <a:spcPts val="1300"/>
              </a:spcAft>
            </a:pPr>
            <a:endParaRPr lang="en-US" sz="2450" b="1" dirty="0">
              <a:latin typeface="Anonymous"/>
              <a:cs typeface="Anonymous"/>
            </a:endParaRPr>
          </a:p>
          <a:p>
            <a:pPr algn="r">
              <a:spcAft>
                <a:spcPts val="1300"/>
              </a:spcAft>
            </a:pPr>
            <a:r>
              <a:rPr lang="en-US" sz="2450" b="1" dirty="0" smtClean="0">
                <a:latin typeface="Anonymous"/>
                <a:cs typeface="Anonymous"/>
              </a:rPr>
              <a:t>0.8</a:t>
            </a:r>
          </a:p>
          <a:p>
            <a:pPr algn="r">
              <a:spcAft>
                <a:spcPts val="1300"/>
              </a:spcAft>
            </a:pPr>
            <a:endParaRPr lang="en-US" sz="2450" b="1" dirty="0">
              <a:latin typeface="Anonymous"/>
              <a:cs typeface="Anonymous"/>
            </a:endParaRPr>
          </a:p>
          <a:p>
            <a:pPr algn="r">
              <a:spcAft>
                <a:spcPts val="1300"/>
              </a:spcAft>
            </a:pPr>
            <a:r>
              <a:rPr lang="en-US" sz="2450" b="1" dirty="0" smtClean="0">
                <a:latin typeface="Anonymous"/>
                <a:cs typeface="Anonymous"/>
              </a:rPr>
              <a:t>0.6</a:t>
            </a:r>
          </a:p>
          <a:p>
            <a:pPr algn="r">
              <a:spcAft>
                <a:spcPts val="1300"/>
              </a:spcAft>
            </a:pPr>
            <a:endParaRPr lang="en-US" sz="2450" b="1" dirty="0">
              <a:latin typeface="Anonymous"/>
              <a:cs typeface="Anonymous"/>
            </a:endParaRPr>
          </a:p>
          <a:p>
            <a:pPr algn="r">
              <a:spcAft>
                <a:spcPts val="1300"/>
              </a:spcAft>
            </a:pPr>
            <a:r>
              <a:rPr lang="en-US" sz="2450" b="1" dirty="0" smtClean="0">
                <a:latin typeface="Anonymous"/>
                <a:cs typeface="Anonymous"/>
              </a:rPr>
              <a:t>0.4</a:t>
            </a:r>
          </a:p>
          <a:p>
            <a:pPr algn="r">
              <a:spcAft>
                <a:spcPts val="1300"/>
              </a:spcAft>
            </a:pPr>
            <a:endParaRPr lang="en-US" sz="2450" b="1" dirty="0">
              <a:latin typeface="Anonymous"/>
              <a:cs typeface="Anonymous"/>
            </a:endParaRPr>
          </a:p>
          <a:p>
            <a:pPr algn="r">
              <a:spcAft>
                <a:spcPts val="1300"/>
              </a:spcAft>
            </a:pPr>
            <a:r>
              <a:rPr lang="en-US" sz="2450" b="1" dirty="0" smtClean="0">
                <a:latin typeface="Anonymous"/>
                <a:cs typeface="Anonymous"/>
              </a:rPr>
              <a:t>0.2</a:t>
            </a:r>
          </a:p>
          <a:p>
            <a:pPr algn="r">
              <a:spcAft>
                <a:spcPts val="1300"/>
              </a:spcAft>
            </a:pPr>
            <a:endParaRPr lang="en-US" sz="2450" b="1" dirty="0">
              <a:latin typeface="Anonymous"/>
              <a:cs typeface="Anonymous"/>
            </a:endParaRPr>
          </a:p>
          <a:p>
            <a:pPr algn="r">
              <a:spcAft>
                <a:spcPts val="1300"/>
              </a:spcAft>
            </a:pPr>
            <a:r>
              <a:rPr lang="en-US" sz="2450" b="1" dirty="0" smtClean="0">
                <a:latin typeface="Anonymous"/>
                <a:cs typeface="Anonymous"/>
              </a:rPr>
              <a:t>0.0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2484491" y="2625971"/>
            <a:ext cx="5715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MetaOT-Black"/>
                <a:cs typeface="MetaOT-Black"/>
              </a:rPr>
              <a:t>var</a:t>
            </a:r>
            <a:r>
              <a:rPr lang="en-US" sz="3600" baseline="-25000" dirty="0" smtClean="0">
                <a:latin typeface="MetaOT-Black"/>
                <a:cs typeface="MetaOT-Black"/>
              </a:rPr>
              <a:t>k</a:t>
            </a:r>
            <a:r>
              <a:rPr lang="en-US" sz="3600" dirty="0" smtClean="0">
                <a:latin typeface="MetaOT-Black"/>
                <a:cs typeface="MetaOT-Black"/>
              </a:rPr>
              <a:t>/(k*var</a:t>
            </a:r>
            <a:r>
              <a:rPr lang="en-US" sz="3600" baseline="-25000" dirty="0" smtClean="0">
                <a:latin typeface="MetaOT-Black"/>
                <a:cs typeface="MetaOT-Black"/>
              </a:rPr>
              <a:t>1</a:t>
            </a:r>
            <a:r>
              <a:rPr lang="en-US" sz="3600" dirty="0" smtClean="0">
                <a:latin typeface="MetaOT-Black"/>
                <a:cs typeface="MetaOT-Black"/>
              </a:rPr>
              <a:t>)</a:t>
            </a:r>
            <a:endParaRPr lang="en-US" sz="3600" dirty="0">
              <a:latin typeface="MetaOT-Black"/>
              <a:cs typeface="MetaOT-Black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734" y="65979"/>
            <a:ext cx="7620529" cy="574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3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735" y="65980"/>
            <a:ext cx="7620529" cy="57407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4735" y="6096204"/>
            <a:ext cx="762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MetaOT-Black"/>
                <a:cs typeface="MetaOT-Black"/>
              </a:rPr>
              <a:t>Separation (k) </a:t>
            </a:r>
            <a:r>
              <a:rPr lang="en-US" sz="3600" dirty="0" smtClean="0">
                <a:latin typeface="MetaOT-Black"/>
                <a:cs typeface="MetaOT-Black"/>
              </a:rPr>
              <a:t>in 10-trial blocks</a:t>
            </a:r>
            <a:endParaRPr lang="en-US" sz="3600" dirty="0">
              <a:latin typeface="MetaOT-Black"/>
              <a:cs typeface="MetaOT-Blac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2783" y="5781261"/>
            <a:ext cx="8335782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50" b="1" dirty="0" smtClean="0">
                <a:latin typeface="Anonymous"/>
                <a:cs typeface="Anonymous"/>
              </a:rPr>
              <a:t>0     5    10    15    20    25    30</a:t>
            </a:r>
            <a:endParaRPr lang="en-US" sz="2450" b="1" dirty="0">
              <a:latin typeface="Anonymous"/>
              <a:cs typeface="Anonymou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6263" y="0"/>
            <a:ext cx="837953" cy="5906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300"/>
              </a:spcAft>
            </a:pPr>
            <a:r>
              <a:rPr lang="en-US" sz="2450" b="1" dirty="0" smtClean="0">
                <a:latin typeface="Anonymous"/>
                <a:cs typeface="Anonymous"/>
              </a:rPr>
              <a:t>1.0</a:t>
            </a:r>
          </a:p>
          <a:p>
            <a:pPr algn="r">
              <a:spcAft>
                <a:spcPts val="1300"/>
              </a:spcAft>
            </a:pPr>
            <a:endParaRPr lang="en-US" sz="2450" b="1" dirty="0">
              <a:latin typeface="Anonymous"/>
              <a:cs typeface="Anonymous"/>
            </a:endParaRPr>
          </a:p>
          <a:p>
            <a:pPr algn="r">
              <a:spcAft>
                <a:spcPts val="1300"/>
              </a:spcAft>
            </a:pPr>
            <a:r>
              <a:rPr lang="en-US" sz="2450" b="1" dirty="0" smtClean="0">
                <a:latin typeface="Anonymous"/>
                <a:cs typeface="Anonymous"/>
              </a:rPr>
              <a:t>0.8</a:t>
            </a:r>
          </a:p>
          <a:p>
            <a:pPr algn="r">
              <a:spcAft>
                <a:spcPts val="1300"/>
              </a:spcAft>
            </a:pPr>
            <a:endParaRPr lang="en-US" sz="2450" b="1" dirty="0">
              <a:latin typeface="Anonymous"/>
              <a:cs typeface="Anonymous"/>
            </a:endParaRPr>
          </a:p>
          <a:p>
            <a:pPr algn="r">
              <a:spcAft>
                <a:spcPts val="1300"/>
              </a:spcAft>
            </a:pPr>
            <a:r>
              <a:rPr lang="en-US" sz="2450" b="1" dirty="0" smtClean="0">
                <a:latin typeface="Anonymous"/>
                <a:cs typeface="Anonymous"/>
              </a:rPr>
              <a:t>0.6</a:t>
            </a:r>
          </a:p>
          <a:p>
            <a:pPr algn="r">
              <a:spcAft>
                <a:spcPts val="1300"/>
              </a:spcAft>
            </a:pPr>
            <a:endParaRPr lang="en-US" sz="2450" b="1" dirty="0">
              <a:latin typeface="Anonymous"/>
              <a:cs typeface="Anonymous"/>
            </a:endParaRPr>
          </a:p>
          <a:p>
            <a:pPr algn="r">
              <a:spcAft>
                <a:spcPts val="1300"/>
              </a:spcAft>
            </a:pPr>
            <a:r>
              <a:rPr lang="en-US" sz="2450" b="1" dirty="0" smtClean="0">
                <a:latin typeface="Anonymous"/>
                <a:cs typeface="Anonymous"/>
              </a:rPr>
              <a:t>0.4</a:t>
            </a:r>
          </a:p>
          <a:p>
            <a:pPr algn="r">
              <a:spcAft>
                <a:spcPts val="1300"/>
              </a:spcAft>
            </a:pPr>
            <a:endParaRPr lang="en-US" sz="2450" b="1" dirty="0">
              <a:latin typeface="Anonymous"/>
              <a:cs typeface="Anonymous"/>
            </a:endParaRPr>
          </a:p>
          <a:p>
            <a:pPr algn="r">
              <a:spcAft>
                <a:spcPts val="1300"/>
              </a:spcAft>
            </a:pPr>
            <a:r>
              <a:rPr lang="en-US" sz="2450" b="1" dirty="0" smtClean="0">
                <a:latin typeface="Anonymous"/>
                <a:cs typeface="Anonymous"/>
              </a:rPr>
              <a:t>0.2</a:t>
            </a:r>
          </a:p>
          <a:p>
            <a:pPr algn="r">
              <a:spcAft>
                <a:spcPts val="1300"/>
              </a:spcAft>
            </a:pPr>
            <a:endParaRPr lang="en-US" sz="2450" b="1" dirty="0">
              <a:latin typeface="Anonymous"/>
              <a:cs typeface="Anonymous"/>
            </a:endParaRPr>
          </a:p>
          <a:p>
            <a:pPr algn="r">
              <a:spcAft>
                <a:spcPts val="1300"/>
              </a:spcAft>
            </a:pPr>
            <a:r>
              <a:rPr lang="en-US" sz="2450" b="1" dirty="0" smtClean="0">
                <a:latin typeface="Anonymous"/>
                <a:cs typeface="Anonymous"/>
              </a:rPr>
              <a:t>0.0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2484491" y="2625971"/>
            <a:ext cx="5715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MetaOT-Black"/>
                <a:cs typeface="MetaOT-Black"/>
              </a:rPr>
              <a:t>var</a:t>
            </a:r>
            <a:r>
              <a:rPr lang="en-US" sz="3600" baseline="-25000" dirty="0" smtClean="0">
                <a:latin typeface="MetaOT-Black"/>
                <a:cs typeface="MetaOT-Black"/>
              </a:rPr>
              <a:t>k</a:t>
            </a:r>
            <a:r>
              <a:rPr lang="en-US" sz="3600" dirty="0" smtClean="0">
                <a:latin typeface="MetaOT-Black"/>
                <a:cs typeface="MetaOT-Black"/>
              </a:rPr>
              <a:t>/(k*var</a:t>
            </a:r>
            <a:r>
              <a:rPr lang="en-US" sz="3600" baseline="-25000" dirty="0" smtClean="0">
                <a:latin typeface="MetaOT-Black"/>
                <a:cs typeface="MetaOT-Black"/>
              </a:rPr>
              <a:t>1</a:t>
            </a:r>
            <a:r>
              <a:rPr lang="en-US" sz="3600" dirty="0" smtClean="0">
                <a:latin typeface="MetaOT-Black"/>
                <a:cs typeface="MetaOT-Black"/>
              </a:rPr>
              <a:t>)</a:t>
            </a:r>
            <a:endParaRPr lang="en-US" sz="3600" dirty="0">
              <a:latin typeface="MetaOT-Black"/>
              <a:cs typeface="MetaOT-Black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734" y="65979"/>
            <a:ext cx="7620529" cy="574079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733" y="65980"/>
            <a:ext cx="7620529" cy="571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8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735" y="91495"/>
            <a:ext cx="7620529" cy="57660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4735" y="5806779"/>
            <a:ext cx="762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MetaOT-Black"/>
                <a:cs typeface="MetaOT-Black"/>
              </a:rPr>
              <a:t>Separation (k) </a:t>
            </a:r>
            <a:r>
              <a:rPr lang="en-US" sz="3600" dirty="0" smtClean="0">
                <a:latin typeface="MetaOT-Black"/>
                <a:cs typeface="MetaOT-Black"/>
              </a:rPr>
              <a:t>in 10-trial blocks</a:t>
            </a:r>
            <a:endParaRPr lang="en-US" sz="3600" dirty="0">
              <a:latin typeface="MetaOT-Black"/>
              <a:cs typeface="MetaOT-Blac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2783" y="5781261"/>
            <a:ext cx="8335782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50" b="1" dirty="0" smtClean="0">
                <a:latin typeface="Anonymous"/>
                <a:cs typeface="Anonymous"/>
              </a:rPr>
              <a:t>0                                  30</a:t>
            </a:r>
            <a:endParaRPr lang="en-US" sz="2450" b="1" dirty="0">
              <a:latin typeface="Anonymous"/>
              <a:cs typeface="Anonymou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6263" y="0"/>
            <a:ext cx="837953" cy="5906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300"/>
              </a:spcAft>
            </a:pPr>
            <a:r>
              <a:rPr lang="en-US" sz="2450" b="1" dirty="0" smtClean="0">
                <a:latin typeface="Anonymous"/>
                <a:cs typeface="Anonymous"/>
              </a:rPr>
              <a:t>1.0</a:t>
            </a:r>
          </a:p>
          <a:p>
            <a:pPr algn="r">
              <a:spcAft>
                <a:spcPts val="1300"/>
              </a:spcAft>
            </a:pPr>
            <a:endParaRPr lang="en-US" sz="2450" b="1" dirty="0">
              <a:latin typeface="Anonymous"/>
              <a:cs typeface="Anonymous"/>
            </a:endParaRPr>
          </a:p>
          <a:p>
            <a:pPr algn="r">
              <a:spcAft>
                <a:spcPts val="1300"/>
              </a:spcAft>
            </a:pPr>
            <a:endParaRPr lang="en-US" sz="2450" b="1" dirty="0" smtClean="0">
              <a:latin typeface="Anonymous"/>
              <a:cs typeface="Anonymous"/>
            </a:endParaRPr>
          </a:p>
          <a:p>
            <a:pPr algn="r">
              <a:spcAft>
                <a:spcPts val="1300"/>
              </a:spcAft>
            </a:pPr>
            <a:endParaRPr lang="en-US" sz="2450" b="1" dirty="0">
              <a:latin typeface="Anonymous"/>
              <a:cs typeface="Anonymous"/>
            </a:endParaRPr>
          </a:p>
          <a:p>
            <a:pPr algn="r">
              <a:spcAft>
                <a:spcPts val="1300"/>
              </a:spcAft>
            </a:pPr>
            <a:endParaRPr lang="en-US" sz="2450" b="1" dirty="0" smtClean="0">
              <a:latin typeface="Anonymous"/>
              <a:cs typeface="Anonymous"/>
            </a:endParaRPr>
          </a:p>
          <a:p>
            <a:pPr algn="r">
              <a:spcAft>
                <a:spcPts val="1300"/>
              </a:spcAft>
            </a:pPr>
            <a:endParaRPr lang="en-US" sz="2450" b="1" dirty="0" smtClean="0">
              <a:latin typeface="Anonymous"/>
              <a:cs typeface="Anonymous"/>
            </a:endParaRPr>
          </a:p>
          <a:p>
            <a:pPr algn="r">
              <a:spcAft>
                <a:spcPts val="1300"/>
              </a:spcAft>
            </a:pPr>
            <a:endParaRPr lang="en-US" sz="2450" b="1" dirty="0">
              <a:latin typeface="Anonymous"/>
              <a:cs typeface="Anonymous"/>
            </a:endParaRPr>
          </a:p>
          <a:p>
            <a:pPr algn="r">
              <a:spcAft>
                <a:spcPts val="1300"/>
              </a:spcAft>
            </a:pPr>
            <a:endParaRPr lang="en-US" sz="2450" b="1" dirty="0">
              <a:latin typeface="Anonymous"/>
              <a:cs typeface="Anonymous"/>
            </a:endParaRPr>
          </a:p>
          <a:p>
            <a:pPr algn="r">
              <a:spcAft>
                <a:spcPts val="1300"/>
              </a:spcAft>
            </a:pPr>
            <a:endParaRPr lang="en-US" sz="2450" b="1" dirty="0" smtClean="0">
              <a:latin typeface="Anonymous"/>
              <a:cs typeface="Anonymous"/>
            </a:endParaRPr>
          </a:p>
          <a:p>
            <a:pPr algn="r">
              <a:spcAft>
                <a:spcPts val="1300"/>
              </a:spcAft>
            </a:pPr>
            <a:endParaRPr lang="en-US" sz="2450" b="1" dirty="0">
              <a:latin typeface="Anonymous"/>
              <a:cs typeface="Anonymous"/>
            </a:endParaRPr>
          </a:p>
          <a:p>
            <a:pPr algn="r">
              <a:spcAft>
                <a:spcPts val="1300"/>
              </a:spcAft>
            </a:pPr>
            <a:r>
              <a:rPr lang="en-US" sz="2450" b="1" dirty="0" smtClean="0">
                <a:latin typeface="Anonymous"/>
                <a:cs typeface="Anonymous"/>
              </a:rPr>
              <a:t>0.0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1807723" y="2625972"/>
            <a:ext cx="5715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MetaOT-Black"/>
                <a:cs typeface="MetaOT-Black"/>
              </a:rPr>
              <a:t>var</a:t>
            </a:r>
            <a:r>
              <a:rPr lang="en-US" sz="3600" baseline="-25000" dirty="0" smtClean="0">
                <a:latin typeface="MetaOT-Black"/>
                <a:cs typeface="MetaOT-Black"/>
              </a:rPr>
              <a:t>k</a:t>
            </a:r>
            <a:r>
              <a:rPr lang="en-US" sz="3600" dirty="0" smtClean="0">
                <a:latin typeface="MetaOT-Black"/>
                <a:cs typeface="MetaOT-Black"/>
              </a:rPr>
              <a:t>/(k*var</a:t>
            </a:r>
            <a:r>
              <a:rPr lang="en-US" sz="3600" baseline="-25000" dirty="0" smtClean="0">
                <a:latin typeface="MetaOT-Black"/>
                <a:cs typeface="MetaOT-Black"/>
              </a:rPr>
              <a:t>1</a:t>
            </a:r>
            <a:r>
              <a:rPr lang="en-US" sz="3600" dirty="0" smtClean="0">
                <a:latin typeface="MetaOT-Black"/>
                <a:cs typeface="MetaOT-Black"/>
              </a:rPr>
              <a:t>)</a:t>
            </a:r>
            <a:endParaRPr lang="en-US" sz="3600" dirty="0">
              <a:latin typeface="MetaOT-Black"/>
              <a:cs typeface="MetaOT-Black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09975" y="209397"/>
            <a:ext cx="533418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rgbClr val="800000"/>
                </a:solidFill>
                <a:latin typeface="MetaOT-Black"/>
                <a:cs typeface="MetaOT-Black"/>
              </a:rPr>
              <a:t>Autoregressive process</a:t>
            </a:r>
          </a:p>
          <a:p>
            <a:pPr algn="r"/>
            <a:r>
              <a:rPr lang="en-US" sz="3600" dirty="0" smtClean="0">
                <a:solidFill>
                  <a:srgbClr val="008000"/>
                </a:solidFill>
                <a:latin typeface="MetaOT-Black"/>
                <a:cs typeface="MetaOT-Black"/>
              </a:rPr>
              <a:t>Two timescales</a:t>
            </a:r>
          </a:p>
          <a:p>
            <a:pPr algn="r"/>
            <a:r>
              <a:rPr lang="en-US" sz="3600" dirty="0" smtClean="0">
                <a:solidFill>
                  <a:srgbClr val="0000FF"/>
                </a:solidFill>
                <a:latin typeface="MetaOT-Black"/>
                <a:cs typeface="MetaOT-Black"/>
              </a:rPr>
              <a:t>Random walk</a:t>
            </a:r>
          </a:p>
        </p:txBody>
      </p:sp>
    </p:spTree>
    <p:extLst>
      <p:ext uri="{BB962C8B-B14F-4D97-AF65-F5344CB8AC3E}">
        <p14:creationId xmlns:p14="http://schemas.microsoft.com/office/powerpoint/2010/main" val="1741575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65100" y="-381000"/>
            <a:ext cx="9639300" cy="7239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539547" y="2749646"/>
            <a:ext cx="2102885" cy="1927645"/>
            <a:chOff x="4165133" y="3206846"/>
            <a:chExt cx="2102885" cy="192764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65133" y="3206846"/>
              <a:ext cx="2102885" cy="192764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165133" y="3210491"/>
              <a:ext cx="210288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Weber noise + constant </a:t>
              </a:r>
            </a:p>
            <a:p>
              <a:r>
                <a:rPr lang="en-US" sz="1600" b="1" dirty="0" smtClean="0"/>
                <a:t>linear </a:t>
              </a:r>
              <a:br>
                <a:rPr lang="en-US" sz="1600" b="1" dirty="0" smtClean="0"/>
              </a:br>
              <a:r>
                <a:rPr lang="en-US" sz="1600" b="1" dirty="0" smtClean="0"/>
                <a:t>scaling</a:t>
              </a:r>
              <a:endParaRPr lang="en-US" sz="1600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384260" y="4902713"/>
            <a:ext cx="2239273" cy="1932639"/>
            <a:chOff x="1243671" y="4902713"/>
            <a:chExt cx="2239273" cy="193263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5037" y="4902713"/>
              <a:ext cx="2120941" cy="1932639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243671" y="4918063"/>
              <a:ext cx="223927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Weber noise + </a:t>
              </a:r>
            </a:p>
            <a:p>
              <a:r>
                <a:rPr lang="en-US" sz="1600" b="1" dirty="0" smtClean="0"/>
                <a:t>constant </a:t>
              </a:r>
              <a:br>
                <a:rPr lang="en-US" sz="1600" b="1" dirty="0" smtClean="0"/>
              </a:br>
              <a:r>
                <a:rPr lang="en-US" sz="1600" b="1" dirty="0" smtClean="0"/>
                <a:t>bilinear </a:t>
              </a:r>
            </a:p>
            <a:p>
              <a:r>
                <a:rPr lang="en-US" sz="1600" b="1" dirty="0" smtClean="0"/>
                <a:t>scaling</a:t>
              </a:r>
              <a:endParaRPr lang="en-US" sz="16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39547" y="4918063"/>
            <a:ext cx="2227014" cy="1932639"/>
            <a:chOff x="3557608" y="4902713"/>
            <a:chExt cx="2227014" cy="193263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7608" y="4902713"/>
              <a:ext cx="2102880" cy="1932639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557608" y="4930301"/>
              <a:ext cx="222701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Weber noise + </a:t>
              </a:r>
              <a:br>
                <a:rPr lang="en-US" sz="1600" b="1" dirty="0" smtClean="0"/>
              </a:br>
              <a:r>
                <a:rPr lang="en-US" sz="1600" b="1" dirty="0" smtClean="0"/>
                <a:t>variable </a:t>
              </a:r>
              <a:br>
                <a:rPr lang="en-US" sz="1600" b="1" dirty="0" smtClean="0"/>
              </a:br>
              <a:r>
                <a:rPr lang="en-US" sz="1600" b="1" dirty="0" smtClean="0"/>
                <a:t>bilinear </a:t>
              </a:r>
              <a:br>
                <a:rPr lang="en-US" sz="1600" b="1" dirty="0" smtClean="0"/>
              </a:br>
              <a:r>
                <a:rPr lang="en-US" sz="1600" b="1" dirty="0" smtClean="0"/>
                <a:t>scaling</a:t>
              </a:r>
              <a:endParaRPr lang="en-US" sz="1600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09992" y="2727891"/>
            <a:ext cx="2429555" cy="2174822"/>
            <a:chOff x="1735578" y="3210491"/>
            <a:chExt cx="2429555" cy="2174822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35578" y="3210491"/>
              <a:ext cx="2429555" cy="2174822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2062253" y="3229061"/>
              <a:ext cx="210288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Representative</a:t>
              </a:r>
              <a:br>
                <a:rPr lang="en-US" sz="1600" b="1" dirty="0" smtClean="0"/>
              </a:br>
              <a:r>
                <a:rPr lang="en-US" sz="1600" b="1" dirty="0" smtClean="0"/>
                <a:t>subject data</a:t>
              </a:r>
              <a:endParaRPr lang="en-US" sz="1600" b="1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2319" y="392909"/>
            <a:ext cx="4826937" cy="233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1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76" y="260318"/>
            <a:ext cx="8565523" cy="546667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7234" y="5797993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etaOT-Normal"/>
                <a:cs typeface="MetaOT-Normal"/>
              </a:rPr>
              <a:t>Log</a:t>
            </a:r>
            <a:r>
              <a:rPr lang="en-US" b="1" baseline="-25000" dirty="0" smtClean="0">
                <a:latin typeface="MetaOT-Normal"/>
                <a:cs typeface="MetaOT-Normal"/>
              </a:rPr>
              <a:t>10</a:t>
            </a:r>
            <a:r>
              <a:rPr lang="en-US" b="1" dirty="0" smtClean="0">
                <a:latin typeface="MetaOT-Normal"/>
                <a:cs typeface="MetaOT-Normal"/>
              </a:rPr>
              <a:t>(Presented number)</a:t>
            </a:r>
            <a:endParaRPr lang="en-US" b="1" dirty="0">
              <a:latin typeface="MetaOT-Normal"/>
              <a:cs typeface="MetaOT-Normal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-929258" y="4200994"/>
            <a:ext cx="257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etaOT-Normal"/>
                <a:cs typeface="MetaOT-Normal"/>
              </a:rPr>
              <a:t>Log</a:t>
            </a:r>
            <a:r>
              <a:rPr lang="en-US" b="1" baseline="-25000" dirty="0" smtClean="0">
                <a:latin typeface="MetaOT-Normal"/>
                <a:cs typeface="MetaOT-Normal"/>
              </a:rPr>
              <a:t>10</a:t>
            </a:r>
            <a:r>
              <a:rPr lang="en-US" b="1" dirty="0" smtClean="0">
                <a:latin typeface="MetaOT-Normal"/>
                <a:cs typeface="MetaOT-Normal"/>
              </a:rPr>
              <a:t>(Reported number)</a:t>
            </a:r>
            <a:endParaRPr lang="en-US" b="1" dirty="0">
              <a:latin typeface="MetaOT-Normal"/>
              <a:cs typeface="MetaOT-Normal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57234" y="5797993"/>
            <a:ext cx="8386766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57342" y="260318"/>
            <a:ext cx="0" cy="5395688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7234" y="15905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1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03243" y="18681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2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54608" y="15905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3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00617" y="18681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4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70026" y="16345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5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16035" y="19121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6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3011" y="1446230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7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9020" y="1449006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8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70385" y="1446230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9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16394" y="1449006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10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85803" y="1446670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11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31812" y="1449446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12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7234" y="2881924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13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03243" y="2884700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14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54608" y="2881924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15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00617" y="2884700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16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70026" y="2882364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17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016035" y="2885140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18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3011" y="4309729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19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19020" y="4312505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20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70385" y="4309729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21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16394" y="4312505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22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85803" y="4310169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23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31812" y="4312945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24</a:t>
            </a:r>
            <a:endParaRPr lang="en-US" sz="1400" b="1" dirty="0">
              <a:latin typeface="MetaOT-Book"/>
              <a:cs typeface="MetaOT-Book"/>
            </a:endParaRPr>
          </a:p>
        </p:txBody>
      </p:sp>
    </p:spTree>
    <p:extLst>
      <p:ext uri="{BB962C8B-B14F-4D97-AF65-F5344CB8AC3E}">
        <p14:creationId xmlns:p14="http://schemas.microsoft.com/office/powerpoint/2010/main" val="527907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8750" y="-3048000"/>
            <a:ext cx="9493250" cy="122258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77" y="-2714090"/>
            <a:ext cx="8565523" cy="546667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81038" y="2987111"/>
            <a:ext cx="8565523" cy="5466679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-4284132" y="2886722"/>
            <a:ext cx="4825702" cy="5842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961468" y="-2855252"/>
            <a:ext cx="4825702" cy="5842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57234" y="8587085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etaOT-Normal"/>
                <a:cs typeface="MetaOT-Normal"/>
              </a:rPr>
              <a:t>Log</a:t>
            </a:r>
            <a:r>
              <a:rPr lang="en-US" b="1" baseline="-25000" dirty="0" smtClean="0">
                <a:latin typeface="MetaOT-Normal"/>
                <a:cs typeface="MetaOT-Normal"/>
              </a:rPr>
              <a:t>10</a:t>
            </a:r>
            <a:r>
              <a:rPr lang="en-US" b="1" dirty="0" smtClean="0">
                <a:latin typeface="MetaOT-Normal"/>
                <a:cs typeface="MetaOT-Normal"/>
              </a:rPr>
              <a:t>(Presented number)</a:t>
            </a:r>
            <a:endParaRPr lang="en-US" b="1" dirty="0">
              <a:latin typeface="MetaOT-Normal"/>
              <a:cs typeface="MetaOT-Normal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-929257" y="6982965"/>
            <a:ext cx="257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etaOT-Normal"/>
                <a:cs typeface="MetaOT-Normal"/>
              </a:rPr>
              <a:t>Log</a:t>
            </a:r>
            <a:r>
              <a:rPr lang="en-US" b="1" baseline="-25000" dirty="0" smtClean="0">
                <a:latin typeface="MetaOT-Normal"/>
                <a:cs typeface="MetaOT-Normal"/>
              </a:rPr>
              <a:t>10</a:t>
            </a:r>
            <a:r>
              <a:rPr lang="en-US" b="1" dirty="0" smtClean="0">
                <a:latin typeface="MetaOT-Normal"/>
                <a:cs typeface="MetaOT-Normal"/>
              </a:rPr>
              <a:t>(Reported number)</a:t>
            </a:r>
            <a:endParaRPr lang="en-US" b="1" dirty="0">
              <a:latin typeface="MetaOT-Normal"/>
              <a:cs typeface="MetaOT-Normal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57234" y="8587085"/>
            <a:ext cx="4027251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57343" y="-2714090"/>
            <a:ext cx="0" cy="1116788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7235" y="-2958503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1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03244" y="-2955727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2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54609" y="-2958503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3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7235" y="2735823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13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26644" y="2733487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14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72653" y="2736263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15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3012" y="-1528178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4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9021" y="-1525402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5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70386" y="-1528178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6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3012" y="4166148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16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42421" y="4163812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17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88430" y="4166588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18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7235" y="-92484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7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03244" y="-89708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8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54609" y="-92484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9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7235" y="5601842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19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26644" y="5599506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20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72653" y="5602282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21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3012" y="1335321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10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19021" y="1338097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11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70386" y="1335321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12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3012" y="7029647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22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42421" y="7027311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23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88430" y="7030087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24</a:t>
            </a:r>
            <a:endParaRPr lang="en-US" sz="1400" b="1" dirty="0">
              <a:latin typeface="MetaOT-Book"/>
              <a:cs typeface="MetaOT-Book"/>
            </a:endParaRPr>
          </a:p>
        </p:txBody>
      </p:sp>
    </p:spTree>
    <p:extLst>
      <p:ext uri="{BB962C8B-B14F-4D97-AF65-F5344CB8AC3E}">
        <p14:creationId xmlns:p14="http://schemas.microsoft.com/office/powerpoint/2010/main" val="3102483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8750" y="-3048000"/>
            <a:ext cx="9493250" cy="122258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ll subject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36" y="-2895601"/>
            <a:ext cx="8040782" cy="120734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89035" y="8099043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etaOT-Normal"/>
                <a:cs typeface="MetaOT-Normal"/>
              </a:rPr>
              <a:t>Log</a:t>
            </a:r>
            <a:r>
              <a:rPr lang="en-US" b="1" baseline="-25000" dirty="0" smtClean="0">
                <a:latin typeface="MetaOT-Normal"/>
                <a:cs typeface="MetaOT-Normal"/>
              </a:rPr>
              <a:t>10</a:t>
            </a:r>
            <a:r>
              <a:rPr lang="en-US" b="1" dirty="0" smtClean="0">
                <a:latin typeface="MetaOT-Normal"/>
                <a:cs typeface="MetaOT-Normal"/>
              </a:rPr>
              <a:t>(Presented number)</a:t>
            </a:r>
            <a:endParaRPr lang="en-US" b="1" dirty="0">
              <a:latin typeface="MetaOT-Normal"/>
              <a:cs typeface="MetaOT-Normal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-549714" y="6398765"/>
            <a:ext cx="257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etaOT-Normal"/>
                <a:cs typeface="MetaOT-Normal"/>
              </a:rPr>
              <a:t>Log</a:t>
            </a:r>
            <a:r>
              <a:rPr lang="en-US" b="1" baseline="-25000" dirty="0" smtClean="0">
                <a:latin typeface="MetaOT-Normal"/>
                <a:cs typeface="MetaOT-Normal"/>
              </a:rPr>
              <a:t>10</a:t>
            </a:r>
            <a:r>
              <a:rPr lang="en-US" b="1" dirty="0" smtClean="0">
                <a:latin typeface="MetaOT-Normal"/>
                <a:cs typeface="MetaOT-Normal"/>
              </a:rPr>
              <a:t>(Reported number)</a:t>
            </a:r>
            <a:endParaRPr lang="en-US" b="1" dirty="0">
              <a:latin typeface="MetaOT-Normal"/>
              <a:cs typeface="MetaOT-Normal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189035" y="8099043"/>
            <a:ext cx="6265865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951043" y="-1982193"/>
            <a:ext cx="0" cy="9851783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89035" y="-2295522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1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4444" y="-2289970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2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56309" y="-2292746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3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81909" y="-2281039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4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89035" y="-568322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5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14444" y="-562770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6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56309" y="-565546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7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181909" y="-553839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8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89035" y="1146178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9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14444" y="1151730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10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56309" y="1148954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11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81909" y="1160661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12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89035" y="2873378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13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14444" y="2878930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14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56309" y="2876154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15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181909" y="2887861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16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89035" y="4613278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17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14444" y="4618830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18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56309" y="4616054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19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181909" y="4627761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20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89035" y="6340478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21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914444" y="6346030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22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56309" y="6343254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23</a:t>
            </a:r>
            <a:endParaRPr lang="en-US" sz="1400" b="1" dirty="0">
              <a:latin typeface="MetaOT-Book"/>
              <a:cs typeface="MetaOT-Book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181909" y="6354961"/>
            <a:ext cx="11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taOT-Book"/>
                <a:cs typeface="MetaOT-Book"/>
              </a:rPr>
              <a:t>Subject 24</a:t>
            </a:r>
            <a:endParaRPr lang="en-US" sz="1400" b="1" dirty="0">
              <a:latin typeface="MetaOT-Book"/>
              <a:cs typeface="MetaOT-Book"/>
            </a:endParaRPr>
          </a:p>
        </p:txBody>
      </p:sp>
    </p:spTree>
    <p:extLst>
      <p:ext uri="{BB962C8B-B14F-4D97-AF65-F5344CB8AC3E}">
        <p14:creationId xmlns:p14="http://schemas.microsoft.com/office/powerpoint/2010/main" val="391901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3456</TotalTime>
  <Words>354</Words>
  <Application>Microsoft Macintosh PowerPoint</Application>
  <PresentationFormat>On-screen Show (4:3)</PresentationFormat>
  <Paragraphs>193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Vul</dc:creator>
  <cp:lastModifiedBy>Ed Vul</cp:lastModifiedBy>
  <cp:revision>72</cp:revision>
  <dcterms:created xsi:type="dcterms:W3CDTF">2012-11-15T00:34:35Z</dcterms:created>
  <dcterms:modified xsi:type="dcterms:W3CDTF">2013-05-07T14:33:56Z</dcterms:modified>
</cp:coreProperties>
</file>