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6478" autoAdjust="0"/>
  </p:normalViewPr>
  <p:slideViewPr>
    <p:cSldViewPr snapToGrid="0">
      <p:cViewPr varScale="1">
        <p:scale>
          <a:sx n="67" d="100"/>
          <a:sy n="67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4EC6E-D317-4C48-8D9E-3C4DAC55AE2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S"/>
        </a:p>
      </dgm:t>
    </dgm:pt>
    <dgm:pt modelId="{AFF99341-3A3C-4688-A1E6-FB1D1BD56533}">
      <dgm:prSet phldrT="[Text]" custT="1"/>
      <dgm:spPr/>
      <dgm:t>
        <a:bodyPr/>
        <a:lstStyle/>
        <a:p>
          <a:r>
            <a:rPr lang="en-IN" sz="1800" baseline="0" dirty="0"/>
            <a:t>News Collection</a:t>
          </a:r>
          <a:endParaRPr lang="en-AS" sz="1800" baseline="0" dirty="0"/>
        </a:p>
      </dgm:t>
    </dgm:pt>
    <dgm:pt modelId="{39CBDD06-EEDC-4E10-B78C-FEB1BC367399}" type="parTrans" cxnId="{1C9A6629-B906-46E0-96AE-5467E12006BF}">
      <dgm:prSet/>
      <dgm:spPr/>
      <dgm:t>
        <a:bodyPr/>
        <a:lstStyle/>
        <a:p>
          <a:endParaRPr lang="en-AS"/>
        </a:p>
      </dgm:t>
    </dgm:pt>
    <dgm:pt modelId="{147D995E-2785-4298-BFE5-27E932A512CD}" type="sibTrans" cxnId="{1C9A6629-B906-46E0-96AE-5467E12006BF}">
      <dgm:prSet/>
      <dgm:spPr/>
      <dgm:t>
        <a:bodyPr/>
        <a:lstStyle/>
        <a:p>
          <a:endParaRPr lang="en-AS"/>
        </a:p>
      </dgm:t>
    </dgm:pt>
    <dgm:pt modelId="{8FB6E2C5-60E2-4A5E-9DFC-C85714E85D60}">
      <dgm:prSet phldrT="[Text]"/>
      <dgm:spPr/>
      <dgm:t>
        <a:bodyPr/>
        <a:lstStyle/>
        <a:p>
          <a:r>
            <a:rPr lang="en-IN" dirty="0"/>
            <a:t>Data Extraction and text pre-processing</a:t>
          </a:r>
          <a:endParaRPr lang="en-AS" dirty="0"/>
        </a:p>
      </dgm:t>
    </dgm:pt>
    <dgm:pt modelId="{1BC39510-915A-4F82-9CF2-97A173B50586}" type="parTrans" cxnId="{78D845B3-95CA-44BA-AAE6-53804EBFE622}">
      <dgm:prSet/>
      <dgm:spPr/>
      <dgm:t>
        <a:bodyPr/>
        <a:lstStyle/>
        <a:p>
          <a:endParaRPr lang="en-AS"/>
        </a:p>
      </dgm:t>
    </dgm:pt>
    <dgm:pt modelId="{05633500-932F-44CD-A1FE-808D17CD38B6}" type="sibTrans" cxnId="{78D845B3-95CA-44BA-AAE6-53804EBFE622}">
      <dgm:prSet/>
      <dgm:spPr/>
      <dgm:t>
        <a:bodyPr/>
        <a:lstStyle/>
        <a:p>
          <a:endParaRPr lang="en-AS"/>
        </a:p>
      </dgm:t>
    </dgm:pt>
    <dgm:pt modelId="{DE297FA2-EE74-4766-A419-F11957B1C011}">
      <dgm:prSet phldrT="[Text]"/>
      <dgm:spPr/>
      <dgm:t>
        <a:bodyPr/>
        <a:lstStyle/>
        <a:p>
          <a:r>
            <a:rPr lang="en-IN" dirty="0"/>
            <a:t>Sentiment Analysis</a:t>
          </a:r>
          <a:endParaRPr lang="en-AS" dirty="0"/>
        </a:p>
      </dgm:t>
    </dgm:pt>
    <dgm:pt modelId="{7593B586-C33E-4788-8EC8-062F07591DD7}" type="parTrans" cxnId="{D1A7F830-4267-42C0-B24E-84C34DAFF143}">
      <dgm:prSet/>
      <dgm:spPr/>
      <dgm:t>
        <a:bodyPr/>
        <a:lstStyle/>
        <a:p>
          <a:endParaRPr lang="en-AS"/>
        </a:p>
      </dgm:t>
    </dgm:pt>
    <dgm:pt modelId="{594AA04C-0C80-4951-BA7A-E1693D373380}" type="sibTrans" cxnId="{D1A7F830-4267-42C0-B24E-84C34DAFF143}">
      <dgm:prSet/>
      <dgm:spPr/>
      <dgm:t>
        <a:bodyPr/>
        <a:lstStyle/>
        <a:p>
          <a:endParaRPr lang="en-AS"/>
        </a:p>
      </dgm:t>
    </dgm:pt>
    <dgm:pt modelId="{E4EB5C3E-F895-4FF8-8F05-53A6EB66B899}">
      <dgm:prSet/>
      <dgm:spPr/>
      <dgm:t>
        <a:bodyPr/>
        <a:lstStyle/>
        <a:p>
          <a:r>
            <a:rPr lang="en-IN" dirty="0"/>
            <a:t>Data visualisation</a:t>
          </a:r>
          <a:endParaRPr lang="en-AS" dirty="0"/>
        </a:p>
      </dgm:t>
    </dgm:pt>
    <dgm:pt modelId="{18B37471-0234-4BBF-AEB5-C73835802B1A}" type="parTrans" cxnId="{7203EA9A-F6EB-4E82-A18F-800E53D6197A}">
      <dgm:prSet/>
      <dgm:spPr/>
      <dgm:t>
        <a:bodyPr/>
        <a:lstStyle/>
        <a:p>
          <a:endParaRPr lang="en-AS"/>
        </a:p>
      </dgm:t>
    </dgm:pt>
    <dgm:pt modelId="{7CC6B523-4834-467F-A4BF-4E1C19E25291}" type="sibTrans" cxnId="{7203EA9A-F6EB-4E82-A18F-800E53D6197A}">
      <dgm:prSet/>
      <dgm:spPr/>
      <dgm:t>
        <a:bodyPr/>
        <a:lstStyle/>
        <a:p>
          <a:endParaRPr lang="en-AS"/>
        </a:p>
      </dgm:t>
    </dgm:pt>
    <dgm:pt modelId="{48DCF849-DC9C-4B7D-B670-475C3DD9F14F}" type="pres">
      <dgm:prSet presAssocID="{B724EC6E-D317-4C48-8D9E-3C4DAC55AE2B}" presName="Name0" presStyleCnt="0">
        <dgm:presLayoutVars>
          <dgm:dir/>
          <dgm:resizeHandles val="exact"/>
        </dgm:presLayoutVars>
      </dgm:prSet>
      <dgm:spPr/>
    </dgm:pt>
    <dgm:pt modelId="{B7AD0066-AF3A-4B7E-9CEB-CD53FCBC595D}" type="pres">
      <dgm:prSet presAssocID="{AFF99341-3A3C-4688-A1E6-FB1D1BD56533}" presName="node" presStyleLbl="node1" presStyleIdx="0" presStyleCnt="4">
        <dgm:presLayoutVars>
          <dgm:bulletEnabled val="1"/>
        </dgm:presLayoutVars>
      </dgm:prSet>
      <dgm:spPr/>
    </dgm:pt>
    <dgm:pt modelId="{337607C1-6153-4561-942F-E018F7DE1995}" type="pres">
      <dgm:prSet presAssocID="{147D995E-2785-4298-BFE5-27E932A512CD}" presName="sibTrans" presStyleLbl="sibTrans2D1" presStyleIdx="0" presStyleCnt="3"/>
      <dgm:spPr/>
    </dgm:pt>
    <dgm:pt modelId="{121D3FC9-3E1E-41DB-9348-51D9A83B9DB9}" type="pres">
      <dgm:prSet presAssocID="{147D995E-2785-4298-BFE5-27E932A512CD}" presName="connectorText" presStyleLbl="sibTrans2D1" presStyleIdx="0" presStyleCnt="3"/>
      <dgm:spPr/>
    </dgm:pt>
    <dgm:pt modelId="{E3593B88-1651-458B-99BA-8400EB97D3ED}" type="pres">
      <dgm:prSet presAssocID="{8FB6E2C5-60E2-4A5E-9DFC-C85714E85D60}" presName="node" presStyleLbl="node1" presStyleIdx="1" presStyleCnt="4">
        <dgm:presLayoutVars>
          <dgm:bulletEnabled val="1"/>
        </dgm:presLayoutVars>
      </dgm:prSet>
      <dgm:spPr/>
    </dgm:pt>
    <dgm:pt modelId="{2B363E84-4038-4386-86D5-D8C3746E448D}" type="pres">
      <dgm:prSet presAssocID="{05633500-932F-44CD-A1FE-808D17CD38B6}" presName="sibTrans" presStyleLbl="sibTrans2D1" presStyleIdx="1" presStyleCnt="3"/>
      <dgm:spPr/>
    </dgm:pt>
    <dgm:pt modelId="{3F3A9D28-C633-4DEA-90AC-B18A4FD7ED3B}" type="pres">
      <dgm:prSet presAssocID="{05633500-932F-44CD-A1FE-808D17CD38B6}" presName="connectorText" presStyleLbl="sibTrans2D1" presStyleIdx="1" presStyleCnt="3"/>
      <dgm:spPr/>
    </dgm:pt>
    <dgm:pt modelId="{86512CB9-C67E-4E7D-B2DE-B0D763609389}" type="pres">
      <dgm:prSet presAssocID="{DE297FA2-EE74-4766-A419-F11957B1C011}" presName="node" presStyleLbl="node1" presStyleIdx="2" presStyleCnt="4">
        <dgm:presLayoutVars>
          <dgm:bulletEnabled val="1"/>
        </dgm:presLayoutVars>
      </dgm:prSet>
      <dgm:spPr/>
    </dgm:pt>
    <dgm:pt modelId="{B43A95E0-D04F-44D8-816C-944CAF9AD6AC}" type="pres">
      <dgm:prSet presAssocID="{594AA04C-0C80-4951-BA7A-E1693D373380}" presName="sibTrans" presStyleLbl="sibTrans2D1" presStyleIdx="2" presStyleCnt="3"/>
      <dgm:spPr/>
    </dgm:pt>
    <dgm:pt modelId="{EE678CA7-4B2C-4EAE-8110-E5D2EF5C5522}" type="pres">
      <dgm:prSet presAssocID="{594AA04C-0C80-4951-BA7A-E1693D373380}" presName="connectorText" presStyleLbl="sibTrans2D1" presStyleIdx="2" presStyleCnt="3"/>
      <dgm:spPr/>
    </dgm:pt>
    <dgm:pt modelId="{1B199D54-A413-402D-99CA-8712CE763666}" type="pres">
      <dgm:prSet presAssocID="{E4EB5C3E-F895-4FF8-8F05-53A6EB66B899}" presName="node" presStyleLbl="node1" presStyleIdx="3" presStyleCnt="4">
        <dgm:presLayoutVars>
          <dgm:bulletEnabled val="1"/>
        </dgm:presLayoutVars>
      </dgm:prSet>
      <dgm:spPr/>
    </dgm:pt>
  </dgm:ptLst>
  <dgm:cxnLst>
    <dgm:cxn modelId="{3364AC14-FB43-4F7C-88D3-941953A46A1A}" type="presOf" srcId="{147D995E-2785-4298-BFE5-27E932A512CD}" destId="{337607C1-6153-4561-942F-E018F7DE1995}" srcOrd="0" destOrd="0" presId="urn:microsoft.com/office/officeart/2005/8/layout/process1"/>
    <dgm:cxn modelId="{1C9A6629-B906-46E0-96AE-5467E12006BF}" srcId="{B724EC6E-D317-4C48-8D9E-3C4DAC55AE2B}" destId="{AFF99341-3A3C-4688-A1E6-FB1D1BD56533}" srcOrd="0" destOrd="0" parTransId="{39CBDD06-EEDC-4E10-B78C-FEB1BC367399}" sibTransId="{147D995E-2785-4298-BFE5-27E932A512CD}"/>
    <dgm:cxn modelId="{D1A7F830-4267-42C0-B24E-84C34DAFF143}" srcId="{B724EC6E-D317-4C48-8D9E-3C4DAC55AE2B}" destId="{DE297FA2-EE74-4766-A419-F11957B1C011}" srcOrd="2" destOrd="0" parTransId="{7593B586-C33E-4788-8EC8-062F07591DD7}" sibTransId="{594AA04C-0C80-4951-BA7A-E1693D373380}"/>
    <dgm:cxn modelId="{F615DA52-B5D1-4A87-85E9-9A26D73E0250}" type="presOf" srcId="{E4EB5C3E-F895-4FF8-8F05-53A6EB66B899}" destId="{1B199D54-A413-402D-99CA-8712CE763666}" srcOrd="0" destOrd="0" presId="urn:microsoft.com/office/officeart/2005/8/layout/process1"/>
    <dgm:cxn modelId="{DF7BE055-5753-4553-B0D5-C531584C6A9C}" type="presOf" srcId="{147D995E-2785-4298-BFE5-27E932A512CD}" destId="{121D3FC9-3E1E-41DB-9348-51D9A83B9DB9}" srcOrd="1" destOrd="0" presId="urn:microsoft.com/office/officeart/2005/8/layout/process1"/>
    <dgm:cxn modelId="{F6DF1756-41DC-4B4D-ACD0-2ADD93D016A9}" type="presOf" srcId="{AFF99341-3A3C-4688-A1E6-FB1D1BD56533}" destId="{B7AD0066-AF3A-4B7E-9CEB-CD53FCBC595D}" srcOrd="0" destOrd="0" presId="urn:microsoft.com/office/officeart/2005/8/layout/process1"/>
    <dgm:cxn modelId="{4DF2F88F-9D28-4A4A-BAF7-04A005BAFDFE}" type="presOf" srcId="{594AA04C-0C80-4951-BA7A-E1693D373380}" destId="{B43A95E0-D04F-44D8-816C-944CAF9AD6AC}" srcOrd="0" destOrd="0" presId="urn:microsoft.com/office/officeart/2005/8/layout/process1"/>
    <dgm:cxn modelId="{06721F97-AE22-4DDD-8B62-ECD464A5BCB9}" type="presOf" srcId="{594AA04C-0C80-4951-BA7A-E1693D373380}" destId="{EE678CA7-4B2C-4EAE-8110-E5D2EF5C5522}" srcOrd="1" destOrd="0" presId="urn:microsoft.com/office/officeart/2005/8/layout/process1"/>
    <dgm:cxn modelId="{7203EA9A-F6EB-4E82-A18F-800E53D6197A}" srcId="{B724EC6E-D317-4C48-8D9E-3C4DAC55AE2B}" destId="{E4EB5C3E-F895-4FF8-8F05-53A6EB66B899}" srcOrd="3" destOrd="0" parTransId="{18B37471-0234-4BBF-AEB5-C73835802B1A}" sibTransId="{7CC6B523-4834-467F-A4BF-4E1C19E25291}"/>
    <dgm:cxn modelId="{1AC623A3-3FDC-45B7-B735-B9BCA6260187}" type="presOf" srcId="{05633500-932F-44CD-A1FE-808D17CD38B6}" destId="{3F3A9D28-C633-4DEA-90AC-B18A4FD7ED3B}" srcOrd="1" destOrd="0" presId="urn:microsoft.com/office/officeart/2005/8/layout/process1"/>
    <dgm:cxn modelId="{7987C6AA-02E5-4B17-AB6D-460571D4748E}" type="presOf" srcId="{DE297FA2-EE74-4766-A419-F11957B1C011}" destId="{86512CB9-C67E-4E7D-B2DE-B0D763609389}" srcOrd="0" destOrd="0" presId="urn:microsoft.com/office/officeart/2005/8/layout/process1"/>
    <dgm:cxn modelId="{78D845B3-95CA-44BA-AAE6-53804EBFE622}" srcId="{B724EC6E-D317-4C48-8D9E-3C4DAC55AE2B}" destId="{8FB6E2C5-60E2-4A5E-9DFC-C85714E85D60}" srcOrd="1" destOrd="0" parTransId="{1BC39510-915A-4F82-9CF2-97A173B50586}" sibTransId="{05633500-932F-44CD-A1FE-808D17CD38B6}"/>
    <dgm:cxn modelId="{A8FD1AE9-6CFB-4121-80F2-872090CD77BE}" type="presOf" srcId="{8FB6E2C5-60E2-4A5E-9DFC-C85714E85D60}" destId="{E3593B88-1651-458B-99BA-8400EB97D3ED}" srcOrd="0" destOrd="0" presId="urn:microsoft.com/office/officeart/2005/8/layout/process1"/>
    <dgm:cxn modelId="{7CB069EC-8502-46A8-8564-B7AD1F92EBB4}" type="presOf" srcId="{05633500-932F-44CD-A1FE-808D17CD38B6}" destId="{2B363E84-4038-4386-86D5-D8C3746E448D}" srcOrd="0" destOrd="0" presId="urn:microsoft.com/office/officeart/2005/8/layout/process1"/>
    <dgm:cxn modelId="{4DF547EE-F500-49CD-80DC-75A7FFCADF10}" type="presOf" srcId="{B724EC6E-D317-4C48-8D9E-3C4DAC55AE2B}" destId="{48DCF849-DC9C-4B7D-B670-475C3DD9F14F}" srcOrd="0" destOrd="0" presId="urn:microsoft.com/office/officeart/2005/8/layout/process1"/>
    <dgm:cxn modelId="{06B9747F-53B6-4055-9FAE-FA7D1D2E8316}" type="presParOf" srcId="{48DCF849-DC9C-4B7D-B670-475C3DD9F14F}" destId="{B7AD0066-AF3A-4B7E-9CEB-CD53FCBC595D}" srcOrd="0" destOrd="0" presId="urn:microsoft.com/office/officeart/2005/8/layout/process1"/>
    <dgm:cxn modelId="{A0EABDD3-28D5-43F7-9C57-88A2FC48CFEA}" type="presParOf" srcId="{48DCF849-DC9C-4B7D-B670-475C3DD9F14F}" destId="{337607C1-6153-4561-942F-E018F7DE1995}" srcOrd="1" destOrd="0" presId="urn:microsoft.com/office/officeart/2005/8/layout/process1"/>
    <dgm:cxn modelId="{152957CA-AA0E-49A0-AB8E-8E2912473B18}" type="presParOf" srcId="{337607C1-6153-4561-942F-E018F7DE1995}" destId="{121D3FC9-3E1E-41DB-9348-51D9A83B9DB9}" srcOrd="0" destOrd="0" presId="urn:microsoft.com/office/officeart/2005/8/layout/process1"/>
    <dgm:cxn modelId="{1C344F7B-2602-4A44-A34A-435FD69E38A9}" type="presParOf" srcId="{48DCF849-DC9C-4B7D-B670-475C3DD9F14F}" destId="{E3593B88-1651-458B-99BA-8400EB97D3ED}" srcOrd="2" destOrd="0" presId="urn:microsoft.com/office/officeart/2005/8/layout/process1"/>
    <dgm:cxn modelId="{11FC4227-6703-4752-9BAB-9E1CA3DED6E2}" type="presParOf" srcId="{48DCF849-DC9C-4B7D-B670-475C3DD9F14F}" destId="{2B363E84-4038-4386-86D5-D8C3746E448D}" srcOrd="3" destOrd="0" presId="urn:microsoft.com/office/officeart/2005/8/layout/process1"/>
    <dgm:cxn modelId="{957FFDF1-B35D-47BA-8AC5-A1404E342501}" type="presParOf" srcId="{2B363E84-4038-4386-86D5-D8C3746E448D}" destId="{3F3A9D28-C633-4DEA-90AC-B18A4FD7ED3B}" srcOrd="0" destOrd="0" presId="urn:microsoft.com/office/officeart/2005/8/layout/process1"/>
    <dgm:cxn modelId="{3B98B2D9-6105-4E40-B265-DDA046067AD3}" type="presParOf" srcId="{48DCF849-DC9C-4B7D-B670-475C3DD9F14F}" destId="{86512CB9-C67E-4E7D-B2DE-B0D763609389}" srcOrd="4" destOrd="0" presId="urn:microsoft.com/office/officeart/2005/8/layout/process1"/>
    <dgm:cxn modelId="{8EFFFE43-0C3A-4B32-80CD-714552F88BA0}" type="presParOf" srcId="{48DCF849-DC9C-4B7D-B670-475C3DD9F14F}" destId="{B43A95E0-D04F-44D8-816C-944CAF9AD6AC}" srcOrd="5" destOrd="0" presId="urn:microsoft.com/office/officeart/2005/8/layout/process1"/>
    <dgm:cxn modelId="{FD47DFC3-A62A-43CF-BB02-FB5303C9E310}" type="presParOf" srcId="{B43A95E0-D04F-44D8-816C-944CAF9AD6AC}" destId="{EE678CA7-4B2C-4EAE-8110-E5D2EF5C5522}" srcOrd="0" destOrd="0" presId="urn:microsoft.com/office/officeart/2005/8/layout/process1"/>
    <dgm:cxn modelId="{46407B66-8D72-496F-BB3E-1E66E3FCEF3D}" type="presParOf" srcId="{48DCF849-DC9C-4B7D-B670-475C3DD9F14F}" destId="{1B199D54-A413-402D-99CA-8712CE76366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D0066-AF3A-4B7E-9CEB-CD53FCBC595D}">
      <dsp:nvSpPr>
        <dsp:cNvPr id="0" name=""/>
        <dsp:cNvSpPr/>
      </dsp:nvSpPr>
      <dsp:spPr>
        <a:xfrm>
          <a:off x="4004" y="1122315"/>
          <a:ext cx="1750815" cy="1050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baseline="0" dirty="0"/>
            <a:t>News Collection</a:t>
          </a:r>
          <a:endParaRPr lang="en-AS" sz="1800" kern="1200" baseline="0" dirty="0"/>
        </a:p>
      </dsp:txBody>
      <dsp:txXfrm>
        <a:off x="34772" y="1153083"/>
        <a:ext cx="1689279" cy="988953"/>
      </dsp:txXfrm>
    </dsp:sp>
    <dsp:sp modelId="{337607C1-6153-4561-942F-E018F7DE1995}">
      <dsp:nvSpPr>
        <dsp:cNvPr id="0" name=""/>
        <dsp:cNvSpPr/>
      </dsp:nvSpPr>
      <dsp:spPr>
        <a:xfrm>
          <a:off x="1929901" y="1430458"/>
          <a:ext cx="371172" cy="434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S" sz="1600" kern="1200"/>
        </a:p>
      </dsp:txBody>
      <dsp:txXfrm>
        <a:off x="1929901" y="1517298"/>
        <a:ext cx="259820" cy="260522"/>
      </dsp:txXfrm>
    </dsp:sp>
    <dsp:sp modelId="{E3593B88-1651-458B-99BA-8400EB97D3ED}">
      <dsp:nvSpPr>
        <dsp:cNvPr id="0" name=""/>
        <dsp:cNvSpPr/>
      </dsp:nvSpPr>
      <dsp:spPr>
        <a:xfrm>
          <a:off x="2455146" y="1122315"/>
          <a:ext cx="1750815" cy="1050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Data Extraction and text pre-processing</a:t>
          </a:r>
          <a:endParaRPr lang="en-AS" sz="1900" kern="1200" dirty="0"/>
        </a:p>
      </dsp:txBody>
      <dsp:txXfrm>
        <a:off x="2485914" y="1153083"/>
        <a:ext cx="1689279" cy="988953"/>
      </dsp:txXfrm>
    </dsp:sp>
    <dsp:sp modelId="{2B363E84-4038-4386-86D5-D8C3746E448D}">
      <dsp:nvSpPr>
        <dsp:cNvPr id="0" name=""/>
        <dsp:cNvSpPr/>
      </dsp:nvSpPr>
      <dsp:spPr>
        <a:xfrm>
          <a:off x="4381043" y="1430458"/>
          <a:ext cx="371172" cy="434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S" sz="1600" kern="1200"/>
        </a:p>
      </dsp:txBody>
      <dsp:txXfrm>
        <a:off x="4381043" y="1517298"/>
        <a:ext cx="259820" cy="260522"/>
      </dsp:txXfrm>
    </dsp:sp>
    <dsp:sp modelId="{86512CB9-C67E-4E7D-B2DE-B0D763609389}">
      <dsp:nvSpPr>
        <dsp:cNvPr id="0" name=""/>
        <dsp:cNvSpPr/>
      </dsp:nvSpPr>
      <dsp:spPr>
        <a:xfrm>
          <a:off x="4906288" y="1122315"/>
          <a:ext cx="1750815" cy="1050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Sentiment Analysis</a:t>
          </a:r>
          <a:endParaRPr lang="en-AS" sz="1900" kern="1200" dirty="0"/>
        </a:p>
      </dsp:txBody>
      <dsp:txXfrm>
        <a:off x="4937056" y="1153083"/>
        <a:ext cx="1689279" cy="988953"/>
      </dsp:txXfrm>
    </dsp:sp>
    <dsp:sp modelId="{B43A95E0-D04F-44D8-816C-944CAF9AD6AC}">
      <dsp:nvSpPr>
        <dsp:cNvPr id="0" name=""/>
        <dsp:cNvSpPr/>
      </dsp:nvSpPr>
      <dsp:spPr>
        <a:xfrm>
          <a:off x="6832185" y="1430458"/>
          <a:ext cx="371172" cy="434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S" sz="1600" kern="1200"/>
        </a:p>
      </dsp:txBody>
      <dsp:txXfrm>
        <a:off x="6832185" y="1517298"/>
        <a:ext cx="259820" cy="260522"/>
      </dsp:txXfrm>
    </dsp:sp>
    <dsp:sp modelId="{1B199D54-A413-402D-99CA-8712CE763666}">
      <dsp:nvSpPr>
        <dsp:cNvPr id="0" name=""/>
        <dsp:cNvSpPr/>
      </dsp:nvSpPr>
      <dsp:spPr>
        <a:xfrm>
          <a:off x="7357429" y="1122315"/>
          <a:ext cx="1750815" cy="1050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Data visualisation</a:t>
          </a:r>
          <a:endParaRPr lang="en-AS" sz="1900" kern="1200" dirty="0"/>
        </a:p>
      </dsp:txBody>
      <dsp:txXfrm>
        <a:off x="7388197" y="1153083"/>
        <a:ext cx="1689279" cy="988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DF3CD-94A1-4B0B-8B03-B78FC3F5D97B}" type="datetimeFigureOut">
              <a:rPr lang="en-AS" smtClean="0"/>
              <a:t>9/26/2020</a:t>
            </a:fld>
            <a:endParaRPr lang="en-A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CD22D-BF87-48D6-951E-A025F96869D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22468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/>
              <a:t>We performed sentiment analysis on the news headlines of a company and calculated whether the headlines have positive sentiment or negative sentiment.</a:t>
            </a:r>
            <a:endParaRPr lang="en-A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CD22D-BF87-48D6-951E-A025F96869DB}" type="slidenum">
              <a:rPr lang="en-AS" smtClean="0"/>
              <a:t>1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66884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CD22D-BF87-48D6-951E-A025F96869DB}" type="slidenum">
              <a:rPr lang="en-AS" smtClean="0"/>
              <a:t>2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1039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A986-0EA2-4E10-8CF6-1E6279284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1F93A-BE36-428B-9FCA-D6B5F9A34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2B42-6A0F-4FFD-AECD-657C3662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F3FE-7B30-4893-8CD6-40B31A7D4BD8}" type="datetimeFigureOut">
              <a:rPr lang="en-AS" smtClean="0"/>
              <a:t>9/26/2020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32A22-0431-44EA-9655-5399BBAC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22910-08DD-45BE-B49D-F8E99DD1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5279-FF37-4B98-905C-A28AA0D05AA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00370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51C7-FB17-4CC9-97C6-EF714DD7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DFDA5-92EB-4B78-B5D2-5CE91D858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A95D-7BD1-44DD-B19B-9A33A14D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F3FE-7B30-4893-8CD6-40B31A7D4BD8}" type="datetimeFigureOut">
              <a:rPr lang="en-AS" smtClean="0"/>
              <a:t>9/26/2020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E87E8-2A51-4399-80C1-9A58EAD0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C964F-5B59-4E28-9E8D-79822350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5279-FF37-4B98-905C-A28AA0D05AA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29869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8D990-6A82-4F08-A4D9-EAD89870F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DDF8E-9070-4FB8-90EC-7C6CBAAD7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F015-830B-4C86-9CD1-B5389AD8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F3FE-7B30-4893-8CD6-40B31A7D4BD8}" type="datetimeFigureOut">
              <a:rPr lang="en-AS" smtClean="0"/>
              <a:t>9/26/2020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33B79-CD6A-4B87-8488-A72F3767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6E4FC-6760-40DE-8ECD-B3761ADD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5279-FF37-4B98-905C-A28AA0D05AA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89427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9856-D14E-46BB-AAC6-A7C1878D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A799-17D9-42FA-85EA-DECA76D83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ECA2-D027-47B0-B467-515827DB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F3FE-7B30-4893-8CD6-40B31A7D4BD8}" type="datetimeFigureOut">
              <a:rPr lang="en-AS" smtClean="0"/>
              <a:t>9/26/2020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80D33-1A4C-4822-A19C-73771666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4BE6B-769C-4BB5-8238-E2877F4F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5279-FF37-4B98-905C-A28AA0D05AA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97105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0F88-60A5-4739-A937-A881F32F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99118-1881-4330-890A-511DDC04B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1AB1-9640-40EC-B04F-010F0836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F3FE-7B30-4893-8CD6-40B31A7D4BD8}" type="datetimeFigureOut">
              <a:rPr lang="en-AS" smtClean="0"/>
              <a:t>9/26/2020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F7A77-E81C-413C-AF78-95F6FE75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4A4D1-B20A-4550-A458-EC2529DF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5279-FF37-4B98-905C-A28AA0D05AA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97997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8C3D-6BF1-41CB-880B-155197F7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93B2-02CC-471C-A478-CB7BF1DF7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A8DA7-C276-4C2D-B500-C5D43A93C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8CDB1-188A-4183-B426-65CB4200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F3FE-7B30-4893-8CD6-40B31A7D4BD8}" type="datetimeFigureOut">
              <a:rPr lang="en-AS" smtClean="0"/>
              <a:t>9/26/2020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DCC80-08E7-4D2E-A887-9E432912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F2701-AD37-4249-A6C3-3EAC817C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5279-FF37-4B98-905C-A28AA0D05AA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72921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AB12-4D08-4CF7-AC03-1E6581C6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83B95-3B92-4567-879B-8C81DED92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3CB15-400E-462D-8CC6-0E10A5D94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6BED9-D25A-4290-A5B9-706A4AF03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D6672-A441-4B84-BBAC-28015D739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44237-A7D6-45BB-A1C8-19C09B4B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F3FE-7B30-4893-8CD6-40B31A7D4BD8}" type="datetimeFigureOut">
              <a:rPr lang="en-AS" smtClean="0"/>
              <a:t>9/26/2020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996F4-B571-45DD-B61E-79EC9BF2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CF80C-53CF-4AE7-AC5F-1AC0C704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5279-FF37-4B98-905C-A28AA0D05AA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02374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AF91-C247-4D48-94FB-DE93344D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D7495-8E35-4097-A33E-562E05A6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F3FE-7B30-4893-8CD6-40B31A7D4BD8}" type="datetimeFigureOut">
              <a:rPr lang="en-AS" smtClean="0"/>
              <a:t>9/26/2020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42211-E950-4ACD-8E53-07EA7E98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5DA36-63E6-4A2E-B4F8-07F63650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5279-FF37-4B98-905C-A28AA0D05AA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5570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3AD26-859A-462F-BA5E-10B5E75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F3FE-7B30-4893-8CD6-40B31A7D4BD8}" type="datetimeFigureOut">
              <a:rPr lang="en-AS" smtClean="0"/>
              <a:t>9/26/2020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30A53-5045-47F7-BD37-B2ED593E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979CB-C423-4EA7-9D36-02C5967F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5279-FF37-4B98-905C-A28AA0D05AA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19469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518F-AA88-41C5-8899-15DCEFB1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A9F7-7CF0-4E99-BA0F-68A8B3E93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FCBFE-BCF2-46E7-836B-AB1A881B1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14A74-3E48-437C-A3D7-44F671C1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F3FE-7B30-4893-8CD6-40B31A7D4BD8}" type="datetimeFigureOut">
              <a:rPr lang="en-AS" smtClean="0"/>
              <a:t>9/26/2020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28C0C-C7D6-47F5-B8DA-6BFDFE52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B9235-6A37-410B-B1A5-ED0EA105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5279-FF37-4B98-905C-A28AA0D05AA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06903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7828-1BF8-4882-AA29-0BEE0D42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97BDD-1291-4FA8-950B-5821EBDB2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EA8A7-E24E-4070-B908-D050AB276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8F65A-EF43-48F1-8983-0214C5F2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F3FE-7B30-4893-8CD6-40B31A7D4BD8}" type="datetimeFigureOut">
              <a:rPr lang="en-AS" smtClean="0"/>
              <a:t>9/26/2020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7C6BB-7262-45D6-9D04-556D85A6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B79FA-9111-4C17-9CB6-9E444C38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5279-FF37-4B98-905C-A28AA0D05AA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7903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BF681-8FAA-40C1-8D64-EB9614C5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07DC3-0A47-42BC-9E01-C17A69CE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2107-8A47-4E18-B0C4-6BDCA243B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F3FE-7B30-4893-8CD6-40B31A7D4BD8}" type="datetimeFigureOut">
              <a:rPr lang="en-AS" smtClean="0"/>
              <a:t>9/26/2020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57A07-F976-44B9-B8C9-030AB6A48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26C6-2C00-4D0B-85FC-214104107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85279-FF37-4B98-905C-A28AA0D05AA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67007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A6B8-5A45-4886-99AA-12EA7A366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b="1" i="0" dirty="0">
                <a:solidFill>
                  <a:srgbClr val="292929"/>
                </a:solidFill>
                <a:effectLst/>
                <a:latin typeface="medium-content-title-font"/>
              </a:rPr>
              <a:t>Sentiment Analysis of Stocks from Financial News using Python</a:t>
            </a:r>
            <a:br>
              <a:rPr lang="en-IN" sz="2800" b="1" i="0" dirty="0">
                <a:solidFill>
                  <a:srgbClr val="292929"/>
                </a:solidFill>
                <a:effectLst/>
                <a:latin typeface="medium-content-title-font"/>
              </a:rPr>
            </a:br>
            <a:endParaRPr lang="en-A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46D45-8120-4427-8A48-4954B3DD4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 anchor="b"/>
          <a:lstStyle/>
          <a:p>
            <a:pPr algn="r"/>
            <a:r>
              <a:rPr lang="en-IN" dirty="0"/>
              <a:t>Ravi Pratap Singh 17045083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138559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DB50-2361-4B6A-B432-1581E152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28EE-2832-4643-A5E0-D21FEC3E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Stock market is one of the most sensitive field , </a:t>
            </a:r>
            <a:r>
              <a:rPr lang="en-IN" sz="3200" b="1" dirty="0"/>
              <a:t>sentiment of people can change the trend</a:t>
            </a:r>
            <a:r>
              <a:rPr lang="en-IN" sz="3200" dirty="0"/>
              <a:t> of the entire market.</a:t>
            </a:r>
          </a:p>
          <a:p>
            <a:pPr marL="0" indent="0">
              <a:buNone/>
            </a:pPr>
            <a:r>
              <a:rPr lang="en-IN" sz="3200" dirty="0"/>
              <a:t> </a:t>
            </a:r>
            <a:r>
              <a:rPr lang="en-IN" sz="3200" b="1" dirty="0"/>
              <a:t>News articles can have observable effect </a:t>
            </a:r>
            <a:r>
              <a:rPr lang="en-IN" sz="3200" dirty="0"/>
              <a:t>on investors towards the financial market</a:t>
            </a:r>
            <a:endParaRPr lang="en-AS" sz="3200" dirty="0"/>
          </a:p>
        </p:txBody>
      </p:sp>
    </p:spTree>
    <p:extLst>
      <p:ext uri="{BB962C8B-B14F-4D97-AF65-F5344CB8AC3E}">
        <p14:creationId xmlns:p14="http://schemas.microsoft.com/office/powerpoint/2010/main" val="44113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7A2B-6693-4FFB-A6D9-6359830A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Methodology</a:t>
            </a:r>
            <a:endParaRPr lang="en-A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D597-9EBC-4596-8FB8-450F7E75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Following system design is implemented in this project to calculate sentiment scores for the news headlines.</a:t>
            </a:r>
            <a:endParaRPr lang="en-A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FC4D16-963B-4933-BBD7-40A86AA29D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508176"/>
              </p:ext>
            </p:extLst>
          </p:nvPr>
        </p:nvGraphicFramePr>
        <p:xfrm>
          <a:off x="2032000" y="2843213"/>
          <a:ext cx="9112250" cy="3295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373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62F1-419B-4456-9221-50D444AF6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5062"/>
          </a:xfrm>
        </p:spPr>
        <p:txBody>
          <a:bodyPr/>
          <a:lstStyle/>
          <a:p>
            <a:r>
              <a:rPr lang="en-IN" b="1" dirty="0"/>
              <a:t>News collection</a:t>
            </a:r>
            <a:endParaRPr lang="en-A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A3E64-8ED2-4CB0-B32F-A94F1A6B9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3651"/>
            <a:ext cx="9144000" cy="1655762"/>
          </a:xfrm>
        </p:spPr>
        <p:txBody>
          <a:bodyPr/>
          <a:lstStyle/>
          <a:p>
            <a:r>
              <a:rPr lang="en-IN" dirty="0"/>
              <a:t>News headlines was obtained from </a:t>
            </a:r>
            <a:r>
              <a:rPr lang="en-IN" b="1" dirty="0" err="1"/>
              <a:t>finviz</a:t>
            </a:r>
            <a:r>
              <a:rPr lang="en-IN" b="1" dirty="0"/>
              <a:t> website</a:t>
            </a:r>
            <a:r>
              <a:rPr lang="en-IN" dirty="0"/>
              <a:t>.</a:t>
            </a:r>
          </a:p>
          <a:p>
            <a:r>
              <a:rPr lang="en-IN" dirty="0"/>
              <a:t>Only news Headlines was used because news </a:t>
            </a:r>
            <a:r>
              <a:rPr lang="en-IN" b="1" dirty="0"/>
              <a:t>headlines are enough to understand the sentiment </a:t>
            </a:r>
            <a:r>
              <a:rPr lang="en-IN" dirty="0"/>
              <a:t>of the content.</a:t>
            </a:r>
          </a:p>
          <a:p>
            <a:endParaRPr lang="en-IN" dirty="0"/>
          </a:p>
          <a:p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396859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5191-7825-4F9A-B33C-64DDB86D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Extraction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79F60-278B-4EB4-94E2-0282B2567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Data obtained from </a:t>
            </a:r>
            <a:r>
              <a:rPr lang="en-IN" dirty="0" err="1"/>
              <a:t>finviz</a:t>
            </a:r>
            <a:r>
              <a:rPr lang="en-IN" dirty="0"/>
              <a:t> website is an </a:t>
            </a:r>
            <a:r>
              <a:rPr lang="en-IN" b="1" dirty="0"/>
              <a:t>html response </a:t>
            </a:r>
            <a:r>
              <a:rPr lang="en-IN" dirty="0"/>
              <a:t>. The Data required is in tables which is </a:t>
            </a:r>
            <a:r>
              <a:rPr lang="en-IN" b="1" dirty="0"/>
              <a:t>enclosed in different html tags</a:t>
            </a:r>
            <a:r>
              <a:rPr lang="en-IN" dirty="0"/>
              <a:t>.</a:t>
            </a:r>
          </a:p>
          <a:p>
            <a:pPr algn="ctr"/>
            <a:r>
              <a:rPr lang="en-IN" dirty="0"/>
              <a:t>News Headlines, date and time and company name was </a:t>
            </a:r>
            <a:r>
              <a:rPr lang="en-IN" b="1" dirty="0"/>
              <a:t>parsed and stored in the </a:t>
            </a:r>
            <a:r>
              <a:rPr lang="en-IN" b="1" dirty="0" err="1"/>
              <a:t>Dataframe</a:t>
            </a:r>
            <a:endParaRPr lang="en-AS" b="1" dirty="0"/>
          </a:p>
        </p:txBody>
      </p:sp>
    </p:spTree>
    <p:extLst>
      <p:ext uri="{BB962C8B-B14F-4D97-AF65-F5344CB8AC3E}">
        <p14:creationId xmlns:p14="http://schemas.microsoft.com/office/powerpoint/2010/main" val="125241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41DC-3EFC-44BD-8661-2B8AD84F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How Sentiment score is calculated?</a:t>
            </a:r>
            <a:endParaRPr lang="en-A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6CAC-CD24-46E7-B3D7-89D7662A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Before applying sentiment detection algorithm text is pre-processed.</a:t>
            </a:r>
          </a:p>
          <a:p>
            <a:pPr marL="0" indent="0">
              <a:buNone/>
            </a:pPr>
            <a:r>
              <a:rPr lang="en-IN" b="1" dirty="0"/>
              <a:t>Text Pre-processing</a:t>
            </a:r>
            <a:r>
              <a:rPr lang="en-IN" dirty="0"/>
              <a:t>:</a:t>
            </a:r>
          </a:p>
          <a:p>
            <a:pPr lvl="2"/>
            <a:r>
              <a:rPr lang="en-IN" sz="2800" dirty="0"/>
              <a:t>Removal of </a:t>
            </a:r>
            <a:r>
              <a:rPr lang="en-IN" sz="2800" b="1" dirty="0"/>
              <a:t>noisy words</a:t>
            </a:r>
            <a:r>
              <a:rPr lang="en-IN" sz="2800" dirty="0"/>
              <a:t>(numbers, more white spaces, tabs, punctuation characters, stop words etc.)</a:t>
            </a:r>
          </a:p>
          <a:p>
            <a:pPr lvl="2"/>
            <a:r>
              <a:rPr lang="en-IN" sz="2800" dirty="0"/>
              <a:t>S</a:t>
            </a:r>
            <a:r>
              <a:rPr lang="en-IN" sz="2800" b="1" dirty="0"/>
              <a:t>temming: </a:t>
            </a:r>
            <a:r>
              <a:rPr lang="en-IN" sz="2800" dirty="0"/>
              <a:t>Using stemming process, all the words are replaced by its original version of word. For example, the words ‘developed’, ‘development’, ‘developing’ are reduced to its stem word ‘develop’.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64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1E85-D1CE-40F4-9AED-2250623E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Sentiment Detection Algorithm</a:t>
            </a:r>
            <a:endParaRPr lang="en-A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90EA5-18FC-41B6-B2DF-EDF8F9503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algorithm to calculate sentiment score of a news headline is given below. </a:t>
            </a:r>
          </a:p>
          <a:p>
            <a:pPr lvl="1"/>
            <a:r>
              <a:rPr lang="en-IN" dirty="0"/>
              <a:t> </a:t>
            </a:r>
            <a:r>
              <a:rPr lang="en-IN" b="1" dirty="0"/>
              <a:t>Tokenize</a:t>
            </a:r>
            <a:r>
              <a:rPr lang="en-IN" dirty="0"/>
              <a:t> the headline into word vector. </a:t>
            </a:r>
          </a:p>
          <a:p>
            <a:pPr lvl="1"/>
            <a:r>
              <a:rPr lang="en-IN" dirty="0"/>
              <a:t> </a:t>
            </a:r>
            <a:r>
              <a:rPr lang="en-IN" b="1" dirty="0"/>
              <a:t>Dictionary</a:t>
            </a:r>
            <a:r>
              <a:rPr lang="en-IN" dirty="0"/>
              <a:t> of words which contains </a:t>
            </a:r>
            <a:r>
              <a:rPr lang="en-IN" b="1" dirty="0"/>
              <a:t>words with its polarity </a:t>
            </a:r>
            <a:r>
              <a:rPr lang="en-IN" dirty="0"/>
              <a:t>(positive or negative) </a:t>
            </a:r>
          </a:p>
          <a:p>
            <a:pPr lvl="1"/>
            <a:r>
              <a:rPr lang="en-IN" dirty="0"/>
              <a:t>Check against each word weather it matches with one of the word from positive word dictionary or negative words dictionary. </a:t>
            </a:r>
          </a:p>
          <a:p>
            <a:pPr lvl="1"/>
            <a:r>
              <a:rPr lang="en-IN" dirty="0"/>
              <a:t> Count number of words belongs to positive and negative polarity. </a:t>
            </a:r>
          </a:p>
          <a:p>
            <a:pPr lvl="1"/>
            <a:r>
              <a:rPr lang="en-IN" dirty="0"/>
              <a:t>Calculate Score of document = count (</a:t>
            </a:r>
            <a:r>
              <a:rPr lang="en-IN" dirty="0" err="1"/>
              <a:t>pos.matches</a:t>
            </a:r>
            <a:r>
              <a:rPr lang="en-IN" dirty="0"/>
              <a:t>) – count (</a:t>
            </a:r>
            <a:r>
              <a:rPr lang="en-IN" dirty="0" err="1"/>
              <a:t>neg.matches</a:t>
            </a:r>
            <a:r>
              <a:rPr lang="en-IN" dirty="0"/>
              <a:t>) </a:t>
            </a:r>
          </a:p>
          <a:p>
            <a:pPr lvl="1"/>
            <a:r>
              <a:rPr lang="en-IN" dirty="0"/>
              <a:t>If the Score is 0 or more, we consider the headline is positive or else, negative. 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98072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D471-1E58-4244-B411-CE33A87B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292929"/>
                </a:solidFill>
                <a:effectLst/>
                <a:latin typeface="medium-content-sans-serif-font"/>
              </a:rPr>
              <a:t>Sentiment Analysis with Vader!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F1F5-364E-42B1-84E1-49EF1FBD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292929"/>
                </a:solidFill>
                <a:latin typeface="medium-content-serif-font"/>
              </a:rPr>
              <a:t>C</a:t>
            </a:r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ompany name, date, time, headlines were stored in Pandas </a:t>
            </a:r>
            <a:r>
              <a:rPr lang="en-IN" b="0" i="0" dirty="0" err="1">
                <a:solidFill>
                  <a:srgbClr val="292929"/>
                </a:solidFill>
                <a:effectLst/>
                <a:latin typeface="medium-content-serif-font"/>
              </a:rPr>
              <a:t>DataFrame</a:t>
            </a:r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 and </a:t>
            </a:r>
            <a:r>
              <a:rPr lang="en-IN" b="1" i="0" dirty="0">
                <a:solidFill>
                  <a:srgbClr val="292929"/>
                </a:solidFill>
                <a:effectLst/>
                <a:latin typeface="medium-content-serif-font"/>
              </a:rPr>
              <a:t>sentiment analysis was performed on the headlines</a:t>
            </a:r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 before adding additional columns in the </a:t>
            </a:r>
            <a:r>
              <a:rPr lang="en-IN" b="0" i="0" dirty="0" err="1">
                <a:solidFill>
                  <a:srgbClr val="292929"/>
                </a:solidFill>
                <a:effectLst/>
                <a:latin typeface="medium-content-serif-font"/>
              </a:rPr>
              <a:t>DataFrame</a:t>
            </a:r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 to store the sentiment scores for each headline.</a:t>
            </a:r>
          </a:p>
          <a:p>
            <a:pPr marL="0" indent="0" algn="ctr">
              <a:buNone/>
            </a:pPr>
            <a:endParaRPr lang="en-A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902CB-BA96-4594-8E96-BBEEE0F78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4" y="3729038"/>
            <a:ext cx="9808916" cy="21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7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A5DB-B091-4EBC-AD3F-4C9330962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905"/>
            <a:ext cx="9144000" cy="963612"/>
          </a:xfrm>
        </p:spPr>
        <p:txBody>
          <a:bodyPr/>
          <a:lstStyle/>
          <a:p>
            <a:r>
              <a:rPr lang="en-IN" b="1" dirty="0"/>
              <a:t>Data Visualization</a:t>
            </a:r>
            <a:endParaRPr lang="en-A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6899D-DA43-4588-96AB-C26C2F4D3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4050" y="1423987"/>
            <a:ext cx="9144000" cy="3171825"/>
          </a:xfrm>
        </p:spPr>
        <p:txBody>
          <a:bodyPr/>
          <a:lstStyle/>
          <a:p>
            <a:r>
              <a:rPr lang="en-IN" dirty="0">
                <a:solidFill>
                  <a:srgbClr val="292929"/>
                </a:solidFill>
                <a:latin typeface="medium-content-serif-font"/>
              </a:rPr>
              <a:t>We calculated </a:t>
            </a:r>
            <a:r>
              <a:rPr lang="en-IN" b="1" i="0" dirty="0">
                <a:solidFill>
                  <a:srgbClr val="292929"/>
                </a:solidFill>
                <a:effectLst/>
                <a:latin typeface="medium-content-serif-font"/>
              </a:rPr>
              <a:t>average of the sentiment scores</a:t>
            </a:r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 for all news headlines collected during </a:t>
            </a:r>
            <a:r>
              <a:rPr lang="en-IN" b="1" i="0" dirty="0">
                <a:solidFill>
                  <a:srgbClr val="292929"/>
                </a:solidFill>
                <a:effectLst/>
                <a:latin typeface="medium-content-serif-font"/>
              </a:rPr>
              <a:t>each date</a:t>
            </a:r>
            <a:r>
              <a:rPr lang="en-IN" b="0" i="0" dirty="0">
                <a:solidFill>
                  <a:srgbClr val="292929"/>
                </a:solidFill>
                <a:effectLst/>
                <a:latin typeface="medium-content-serif-font"/>
              </a:rPr>
              <a:t> and </a:t>
            </a:r>
            <a:r>
              <a:rPr lang="en-IN" b="1" i="0" dirty="0" err="1">
                <a:solidFill>
                  <a:srgbClr val="292929"/>
                </a:solidFill>
                <a:effectLst/>
                <a:latin typeface="medium-content-serif-font"/>
              </a:rPr>
              <a:t>ploted</a:t>
            </a:r>
            <a:r>
              <a:rPr lang="en-IN" b="1" i="0" dirty="0">
                <a:solidFill>
                  <a:srgbClr val="292929"/>
                </a:solidFill>
                <a:effectLst/>
                <a:latin typeface="medium-content-serif-font"/>
              </a:rPr>
              <a:t> it on a bar chart.</a:t>
            </a:r>
            <a:endParaRPr lang="en-A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49D1E-102E-4A5B-805B-C0508245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43" y="2115379"/>
            <a:ext cx="8977313" cy="47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1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429</Words>
  <Application>Microsoft Office PowerPoint</Application>
  <PresentationFormat>Widescreen</PresentationFormat>
  <Paragraphs>36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medium-content-sans-serif-font</vt:lpstr>
      <vt:lpstr>medium-content-serif-font</vt:lpstr>
      <vt:lpstr>medium-content-title-font</vt:lpstr>
      <vt:lpstr>Office Theme</vt:lpstr>
      <vt:lpstr>Sentiment Analysis of Stocks from Financial News using Python </vt:lpstr>
      <vt:lpstr>PowerPoint Presentation</vt:lpstr>
      <vt:lpstr>Methodology</vt:lpstr>
      <vt:lpstr>News collection</vt:lpstr>
      <vt:lpstr>Data Extraction</vt:lpstr>
      <vt:lpstr>How Sentiment score is calculated?</vt:lpstr>
      <vt:lpstr>Sentiment Detection Algorithm</vt:lpstr>
      <vt:lpstr>Sentiment Analysis with Vader!</vt:lpstr>
      <vt:lpstr>Data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Stocks from Financial News using Python</dc:title>
  <dc:creator>Ravi singh</dc:creator>
  <cp:lastModifiedBy>Ravi singh</cp:lastModifiedBy>
  <cp:revision>14</cp:revision>
  <dcterms:created xsi:type="dcterms:W3CDTF">2020-09-26T12:41:34Z</dcterms:created>
  <dcterms:modified xsi:type="dcterms:W3CDTF">2020-09-26T16:54:36Z</dcterms:modified>
</cp:coreProperties>
</file>