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
      <p:font typeface="Palatino Linotyp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B580D9-3DBC-4860-A11D-8EC9F36D8784}">
  <a:tblStyle styleId="{1FB580D9-3DBC-4860-A11D-8EC9F36D87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35" Type="http://schemas.openxmlformats.org/officeDocument/2006/relationships/font" Target="fonts/PalatinoLinotype-bold.fntdata"/><Relationship Id="rId12" Type="http://schemas.openxmlformats.org/officeDocument/2006/relationships/slide" Target="slides/slide6.xml"/><Relationship Id="rId34" Type="http://schemas.openxmlformats.org/officeDocument/2006/relationships/font" Target="fonts/PalatinoLinotype-regular.fntdata"/><Relationship Id="rId15" Type="http://schemas.openxmlformats.org/officeDocument/2006/relationships/slide" Target="slides/slide9.xml"/><Relationship Id="rId37" Type="http://schemas.openxmlformats.org/officeDocument/2006/relationships/font" Target="fonts/PalatinoLinotype-boldItalic.fntdata"/><Relationship Id="rId14" Type="http://schemas.openxmlformats.org/officeDocument/2006/relationships/slide" Target="slides/slide8.xml"/><Relationship Id="rId36" Type="http://schemas.openxmlformats.org/officeDocument/2006/relationships/font" Target="fonts/PalatinoLinotyp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bcb62487f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bcb62487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bcb62487f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bcb62487f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bcb62487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bcb62487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bcb62487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bcb62487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bcb62487f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bcb62487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bcb62487f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bcb62487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bcb62487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bcb62487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bcb62487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bcb62487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bcb62487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bcb62487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bcb62487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bcb62487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bcb62487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bcb62487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bcb62487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bcb62487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bcb62487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cb62487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bcb62487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cb62487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bcb62487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bcb62487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bcb62487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bcb62487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bcb62487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bcb62487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bcb62487f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bcb62487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bcb62487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bcb62487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bcb62487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bcb62487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docs.hylang.org/en/stable/" TargetMode="External"/><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TEST DATA FOR ML</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or what’s for your models fit()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2"/>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64" name="Google Shape;364;p22"/>
          <p:cNvSpPr txBox="1"/>
          <p:nvPr/>
        </p:nvSpPr>
        <p:spPr>
          <a:xfrm>
            <a:off x="486400" y="868350"/>
            <a:ext cx="40548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Alongside with your CSV data, there are several PNG files containing plots, which can help you to evaluate your generated data. One of those plots is a “heatmap”. In the columns, you can see your attributes, as they described in your YAML model. Each column is your generated scalar. In a rows, you will see the depth of your attributes.  Each cell is the cell with your values.  The higher value, more trending it to cross mean, the “hotter” the color of the cell will be. On the right side of the “heatmap”, you will see the mean distribution “thermometer”</a:t>
            </a:r>
            <a:endParaRPr>
              <a:solidFill>
                <a:srgbClr val="D9D9D9"/>
              </a:solidFill>
              <a:latin typeface="Nunito"/>
              <a:ea typeface="Nunito"/>
              <a:cs typeface="Nunito"/>
              <a:sym typeface="Nunito"/>
            </a:endParaRPr>
          </a:p>
        </p:txBody>
      </p:sp>
      <p:pic>
        <p:nvPicPr>
          <p:cNvPr id="365" name="Google Shape;365;p22"/>
          <p:cNvPicPr preferRelativeResize="0"/>
          <p:nvPr/>
        </p:nvPicPr>
        <p:blipFill>
          <a:blip r:embed="rId3">
            <a:alphaModFix/>
          </a:blip>
          <a:stretch>
            <a:fillRect/>
          </a:stretch>
        </p:blipFill>
        <p:spPr>
          <a:xfrm>
            <a:off x="4701300" y="868350"/>
            <a:ext cx="4298000" cy="322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3"/>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71" name="Google Shape;371;p23"/>
          <p:cNvSpPr txBox="1"/>
          <p:nvPr/>
        </p:nvSpPr>
        <p:spPr>
          <a:xfrm>
            <a:off x="4727425" y="799650"/>
            <a:ext cx="40548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Another plot, that you will receive as a outcome of a data generation is a “distribution” box plot. Along the X-axis, you can recognize your attributes. Y-axis is your values. The box plot for each attribute, allows you to quickly estimate the position of the attribute in the values scale, variativity of the generated scalar and the area of the means of that scalar. In our example, the attribute “g” do have both, higher variability of the numbers in a scalar and higher absolute values.</a:t>
            </a:r>
            <a:endParaRPr>
              <a:solidFill>
                <a:srgbClr val="D9D9D9"/>
              </a:solidFill>
              <a:latin typeface="Nunito"/>
              <a:ea typeface="Nunito"/>
              <a:cs typeface="Nunito"/>
              <a:sym typeface="Nunito"/>
            </a:endParaRPr>
          </a:p>
        </p:txBody>
      </p:sp>
      <p:pic>
        <p:nvPicPr>
          <p:cNvPr id="372" name="Google Shape;372;p23"/>
          <p:cNvPicPr preferRelativeResize="0"/>
          <p:nvPr/>
        </p:nvPicPr>
        <p:blipFill>
          <a:blip r:embed="rId3">
            <a:alphaModFix/>
          </a:blip>
          <a:stretch>
            <a:fillRect/>
          </a:stretch>
        </p:blipFill>
        <p:spPr>
          <a:xfrm>
            <a:off x="830700" y="716500"/>
            <a:ext cx="3710500" cy="371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4"/>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78" name="Google Shape;378;p24"/>
          <p:cNvSpPr txBox="1"/>
          <p:nvPr/>
        </p:nvSpPr>
        <p:spPr>
          <a:xfrm>
            <a:off x="486400" y="868350"/>
            <a:ext cx="40548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I’ve already mentioned, that the expressions can reference a variables. And now it is time to show how to define and use them. There are element in the YAML file called “variables:” and elements referred by that element are variables definitions. Where element “name” is a variable name and element “value” is an expression, which will be evaluated and result of evaluation will be assigned to that variable. Please note, once variable defined, it’s become to known to all </a:t>
            </a:r>
            <a:r>
              <a:rPr lang="en">
                <a:solidFill>
                  <a:srgbClr val="D9D9D9"/>
                </a:solidFill>
                <a:latin typeface="Nunito"/>
                <a:ea typeface="Nunito"/>
                <a:cs typeface="Nunito"/>
                <a:sym typeface="Nunito"/>
              </a:rPr>
              <a:t>subsequently performed evaluations. This means, that for Jmaster all variables are global. I’ve decided not to go with complexities of the context’s for such simple tool.</a:t>
            </a:r>
            <a:endParaRPr>
              <a:solidFill>
                <a:srgbClr val="D9D9D9"/>
              </a:solidFill>
              <a:latin typeface="Nunito"/>
              <a:ea typeface="Nunito"/>
              <a:cs typeface="Nunito"/>
              <a:sym typeface="Nunito"/>
            </a:endParaRPr>
          </a:p>
        </p:txBody>
      </p:sp>
      <p:pic>
        <p:nvPicPr>
          <p:cNvPr id="379" name="Google Shape;379;p24"/>
          <p:cNvPicPr preferRelativeResize="0"/>
          <p:nvPr/>
        </p:nvPicPr>
        <p:blipFill>
          <a:blip r:embed="rId3">
            <a:alphaModFix/>
          </a:blip>
          <a:stretch>
            <a:fillRect/>
          </a:stretch>
        </p:blipFill>
        <p:spPr>
          <a:xfrm>
            <a:off x="4819000" y="868338"/>
            <a:ext cx="3962400" cy="1609725"/>
          </a:xfrm>
          <a:prstGeom prst="rect">
            <a:avLst/>
          </a:prstGeom>
          <a:noFill/>
          <a:ln>
            <a:noFill/>
          </a:ln>
        </p:spPr>
      </p:pic>
      <p:sp>
        <p:nvSpPr>
          <p:cNvPr id="380" name="Google Shape;380;p24"/>
          <p:cNvSpPr/>
          <p:nvPr/>
        </p:nvSpPr>
        <p:spPr>
          <a:xfrm>
            <a:off x="7266525" y="692750"/>
            <a:ext cx="1755000" cy="700500"/>
          </a:xfrm>
          <a:prstGeom prst="wedgeRoundRectCallout">
            <a:avLst>
              <a:gd fmla="val -111872" name="adj1"/>
              <a:gd fmla="val 106024"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Here is where you will define a variables.</a:t>
            </a:r>
            <a:endParaRPr sz="1000"/>
          </a:p>
        </p:txBody>
      </p:sp>
      <p:sp>
        <p:nvSpPr>
          <p:cNvPr id="381" name="Google Shape;381;p24"/>
          <p:cNvSpPr txBox="1"/>
          <p:nvPr/>
        </p:nvSpPr>
        <p:spPr>
          <a:xfrm>
            <a:off x="4819000" y="2700000"/>
            <a:ext cx="3962400" cy="18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Please also note: The variable names and attribute names are not mixing in the same context. I am </a:t>
            </a:r>
            <a:r>
              <a:rPr lang="en">
                <a:solidFill>
                  <a:srgbClr val="D9D9D9"/>
                </a:solidFill>
                <a:latin typeface="Nunito"/>
                <a:ea typeface="Nunito"/>
                <a:cs typeface="Nunito"/>
                <a:sym typeface="Nunito"/>
              </a:rPr>
              <a:t>deliberately</a:t>
            </a:r>
            <a:r>
              <a:rPr lang="en">
                <a:solidFill>
                  <a:srgbClr val="D9D9D9"/>
                </a:solidFill>
                <a:latin typeface="Nunito"/>
                <a:ea typeface="Nunito"/>
                <a:cs typeface="Nunito"/>
                <a:sym typeface="Nunito"/>
              </a:rPr>
              <a:t> defined variable “a” and assigned to it a scalar of 10 integers randomly generated with low-mark 0 and high-mark 255, and attribute “a”, which is calling function normalize() and referring a variable “a” as parameter for that function.</a:t>
            </a:r>
            <a:endParaRPr>
              <a:solidFill>
                <a:srgbClr val="D9D9D9"/>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5"/>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87" name="Google Shape;387;p25"/>
          <p:cNvSpPr txBox="1"/>
          <p:nvPr/>
        </p:nvSpPr>
        <p:spPr>
          <a:xfrm>
            <a:off x="486400" y="868350"/>
            <a:ext cx="34929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And this model will generate you a 10 normalized random numbers, uniformly distributed, as you can clearly see in variativity chart.</a:t>
            </a:r>
            <a:endParaRPr>
              <a:solidFill>
                <a:srgbClr val="D9D9D9"/>
              </a:solidFill>
              <a:latin typeface="Nunito"/>
              <a:ea typeface="Nunito"/>
              <a:cs typeface="Nunito"/>
              <a:sym typeface="Nunito"/>
            </a:endParaRPr>
          </a:p>
          <a:p>
            <a:pPr indent="457200" lvl="0" marL="0" rtl="0" algn="l">
              <a:spcBef>
                <a:spcPts val="0"/>
              </a:spcBef>
              <a:spcAft>
                <a:spcPts val="0"/>
              </a:spcAft>
              <a:buNone/>
            </a:pPr>
            <a:r>
              <a:rPr lang="en">
                <a:solidFill>
                  <a:srgbClr val="D9D9D9"/>
                </a:solidFill>
                <a:latin typeface="Nunito"/>
                <a:ea typeface="Nunito"/>
                <a:cs typeface="Nunito"/>
                <a:sym typeface="Nunito"/>
              </a:rPr>
              <a:t>So, let’s us </a:t>
            </a:r>
            <a:r>
              <a:rPr lang="en">
                <a:solidFill>
                  <a:srgbClr val="D9D9D9"/>
                </a:solidFill>
                <a:latin typeface="Nunito"/>
                <a:ea typeface="Nunito"/>
                <a:cs typeface="Nunito"/>
                <a:sym typeface="Nunito"/>
              </a:rPr>
              <a:t>recap</a:t>
            </a:r>
            <a:r>
              <a:rPr lang="en">
                <a:solidFill>
                  <a:srgbClr val="D9D9D9"/>
                </a:solidFill>
                <a:latin typeface="Nunito"/>
                <a:ea typeface="Nunito"/>
                <a:cs typeface="Nunito"/>
                <a:sym typeface="Nunito"/>
              </a:rPr>
              <a:t>. First, we defined the variable and </a:t>
            </a:r>
            <a:r>
              <a:rPr lang="en">
                <a:solidFill>
                  <a:srgbClr val="D9D9D9"/>
                </a:solidFill>
                <a:latin typeface="Nunito"/>
                <a:ea typeface="Nunito"/>
                <a:cs typeface="Nunito"/>
                <a:sym typeface="Nunito"/>
              </a:rPr>
              <a:t>assign</a:t>
            </a:r>
            <a:r>
              <a:rPr lang="en">
                <a:solidFill>
                  <a:srgbClr val="D9D9D9"/>
                </a:solidFill>
                <a:latin typeface="Nunito"/>
                <a:ea typeface="Nunito"/>
                <a:cs typeface="Nunito"/>
                <a:sym typeface="Nunito"/>
              </a:rPr>
              <a:t> to this variable a scalar of numbers. But this is a variable, if we do not define an attribute, variable definition will do nothing by itself. Next, we defined an attribute, in which we are calling the function, which is transforming the data defined for variable and set the result of the computations as a scalar of the data for the attribute. </a:t>
            </a:r>
            <a:endParaRPr>
              <a:solidFill>
                <a:srgbClr val="D9D9D9"/>
              </a:solidFill>
              <a:latin typeface="Nunito"/>
              <a:ea typeface="Nunito"/>
              <a:cs typeface="Nunito"/>
              <a:sym typeface="Nunito"/>
            </a:endParaRPr>
          </a:p>
        </p:txBody>
      </p:sp>
      <p:sp>
        <p:nvSpPr>
          <p:cNvPr id="388" name="Google Shape;388;p25"/>
          <p:cNvSpPr txBox="1"/>
          <p:nvPr/>
        </p:nvSpPr>
        <p:spPr>
          <a:xfrm>
            <a:off x="4310275" y="2192350"/>
            <a:ext cx="1108500" cy="1281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Nunito"/>
                <a:ea typeface="Nunito"/>
                <a:cs typeface="Nunito"/>
                <a:sym typeface="Nunito"/>
              </a:rPr>
              <a:t>a</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0.31163304648248347</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0.03280635391667026</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0.03501555843399371</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0.48213212339720274</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0.163042071525217</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0.2761826456094551</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0.2919197286624865</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0.1791742270896154</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0.4511504545740311</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0.4943827248375826</a:t>
            </a:r>
            <a:endParaRPr sz="600">
              <a:latin typeface="Nunito"/>
              <a:ea typeface="Nunito"/>
              <a:cs typeface="Nunito"/>
              <a:sym typeface="Nunito"/>
            </a:endParaRPr>
          </a:p>
        </p:txBody>
      </p:sp>
      <p:pic>
        <p:nvPicPr>
          <p:cNvPr id="389" name="Google Shape;389;p25"/>
          <p:cNvPicPr preferRelativeResize="0"/>
          <p:nvPr/>
        </p:nvPicPr>
        <p:blipFill>
          <a:blip r:embed="rId3">
            <a:alphaModFix/>
          </a:blip>
          <a:stretch>
            <a:fillRect/>
          </a:stretch>
        </p:blipFill>
        <p:spPr>
          <a:xfrm>
            <a:off x="5956075" y="868350"/>
            <a:ext cx="2572174" cy="1929125"/>
          </a:xfrm>
          <a:prstGeom prst="rect">
            <a:avLst/>
          </a:prstGeom>
          <a:noFill/>
          <a:ln>
            <a:noFill/>
          </a:ln>
        </p:spPr>
      </p:pic>
      <p:pic>
        <p:nvPicPr>
          <p:cNvPr id="390" name="Google Shape;390;p25"/>
          <p:cNvPicPr preferRelativeResize="0"/>
          <p:nvPr/>
        </p:nvPicPr>
        <p:blipFill>
          <a:blip r:embed="rId4">
            <a:alphaModFix/>
          </a:blip>
          <a:stretch>
            <a:fillRect/>
          </a:stretch>
        </p:blipFill>
        <p:spPr>
          <a:xfrm>
            <a:off x="5340275" y="2682675"/>
            <a:ext cx="1729875" cy="172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6"/>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Down to the rabbit hole.</a:t>
            </a:r>
            <a:endParaRPr sz="1800">
              <a:solidFill>
                <a:srgbClr val="D9D9D9"/>
              </a:solidFill>
              <a:latin typeface="Palatino Linotype"/>
              <a:ea typeface="Palatino Linotype"/>
              <a:cs typeface="Palatino Linotype"/>
              <a:sym typeface="Palatino Linotype"/>
            </a:endParaRPr>
          </a:p>
        </p:txBody>
      </p:sp>
      <p:sp>
        <p:nvSpPr>
          <p:cNvPr id="396" name="Google Shape;396;p26"/>
          <p:cNvSpPr txBox="1"/>
          <p:nvPr/>
        </p:nvSpPr>
        <p:spPr>
          <a:xfrm>
            <a:off x="486400" y="868350"/>
            <a:ext cx="8111100" cy="2318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We already discussed, how you can generate a set of data using expressions. And trust me, for many cases, use of the expressions will be pretty sufficient. But for a dedicated few, who desire to have an unlimited power for an attribute scalars computation, Jmaster is offering an integration with Hy.</a:t>
            </a:r>
            <a:r>
              <a:rPr lang="en">
                <a:solidFill>
                  <a:srgbClr val="D9D9D9"/>
                </a:solidFill>
                <a:latin typeface="Nunito"/>
                <a:ea typeface="Nunito"/>
                <a:cs typeface="Nunito"/>
                <a:sym typeface="Nunito"/>
              </a:rPr>
              <a:t> What is Hy ? Hy is a LISP-like language, tightly integrated with Python (and Jmaster is written on Python) and can provide an extra flexibility for the data computation and generation. Link to Hy documentation is at the bottom of the slide. </a:t>
            </a:r>
            <a:endParaRPr>
              <a:solidFill>
                <a:srgbClr val="D9D9D9"/>
              </a:solidFill>
              <a:latin typeface="Nunito"/>
              <a:ea typeface="Nunito"/>
              <a:cs typeface="Nunito"/>
              <a:sym typeface="Nunito"/>
            </a:endParaRPr>
          </a:p>
          <a:p>
            <a:pPr indent="457200" lvl="0" marL="0" rtl="0" algn="l">
              <a:spcBef>
                <a:spcPts val="0"/>
              </a:spcBef>
              <a:spcAft>
                <a:spcPts val="0"/>
              </a:spcAft>
              <a:buNone/>
            </a:pPr>
            <a:r>
              <a:rPr lang="en">
                <a:solidFill>
                  <a:srgbClr val="D9D9D9"/>
                </a:solidFill>
                <a:latin typeface="Nunito"/>
                <a:ea typeface="Nunito"/>
                <a:cs typeface="Nunito"/>
                <a:sym typeface="Nunito"/>
              </a:rPr>
              <a:t>Why Hy , or LISP for that matter. Well, it is dictated by the nature of the models representation and generation. We want to be predictably functional. Each call for computation, shall predictably return a single value. We want to have a functions as a “first class citizen”. And LISP is a classic functional language which providing us much better approach to the problem.  </a:t>
            </a:r>
            <a:endParaRPr>
              <a:solidFill>
                <a:srgbClr val="D9D9D9"/>
              </a:solidFill>
              <a:latin typeface="Nunito"/>
              <a:ea typeface="Nunito"/>
              <a:cs typeface="Nunito"/>
              <a:sym typeface="Nunito"/>
            </a:endParaRPr>
          </a:p>
        </p:txBody>
      </p:sp>
      <p:pic>
        <p:nvPicPr>
          <p:cNvPr id="397" name="Google Shape;397;p26"/>
          <p:cNvPicPr preferRelativeResize="0"/>
          <p:nvPr/>
        </p:nvPicPr>
        <p:blipFill>
          <a:blip r:embed="rId3">
            <a:alphaModFix/>
          </a:blip>
          <a:stretch>
            <a:fillRect/>
          </a:stretch>
        </p:blipFill>
        <p:spPr>
          <a:xfrm>
            <a:off x="4979950" y="3343799"/>
            <a:ext cx="3979325" cy="1311925"/>
          </a:xfrm>
          <a:prstGeom prst="rect">
            <a:avLst/>
          </a:prstGeom>
          <a:noFill/>
          <a:ln>
            <a:noFill/>
          </a:ln>
        </p:spPr>
      </p:pic>
      <p:sp>
        <p:nvSpPr>
          <p:cNvPr id="398" name="Google Shape;398;p26"/>
          <p:cNvSpPr txBox="1"/>
          <p:nvPr/>
        </p:nvSpPr>
        <p:spPr>
          <a:xfrm>
            <a:off x="63500" y="4710550"/>
            <a:ext cx="2755500" cy="346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Nunito"/>
                <a:ea typeface="Nunito"/>
                <a:cs typeface="Nunito"/>
                <a:sym typeface="Nunito"/>
                <a:hlinkClick r:id="rId4"/>
              </a:rPr>
              <a:t>http://docs.hylang.org/en/stable/</a:t>
            </a:r>
            <a:endParaRPr>
              <a:latin typeface="Nunito"/>
              <a:ea typeface="Nunito"/>
              <a:cs typeface="Nunito"/>
              <a:sym typeface="Nunito"/>
            </a:endParaRPr>
          </a:p>
        </p:txBody>
      </p:sp>
      <p:pic>
        <p:nvPicPr>
          <p:cNvPr id="399" name="Google Shape;399;p26"/>
          <p:cNvPicPr preferRelativeResize="0"/>
          <p:nvPr/>
        </p:nvPicPr>
        <p:blipFill>
          <a:blip r:embed="rId5">
            <a:alphaModFix/>
          </a:blip>
          <a:stretch>
            <a:fillRect/>
          </a:stretch>
        </p:blipFill>
        <p:spPr>
          <a:xfrm>
            <a:off x="63500" y="118350"/>
            <a:ext cx="921700" cy="921700"/>
          </a:xfrm>
          <a:prstGeom prst="rect">
            <a:avLst/>
          </a:prstGeom>
          <a:noFill/>
          <a:ln>
            <a:noFill/>
          </a:ln>
        </p:spPr>
      </p:pic>
      <p:sp>
        <p:nvSpPr>
          <p:cNvPr id="400" name="Google Shape;400;p26"/>
          <p:cNvSpPr txBox="1"/>
          <p:nvPr/>
        </p:nvSpPr>
        <p:spPr>
          <a:xfrm>
            <a:off x="554150" y="3186450"/>
            <a:ext cx="4325700" cy="14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And for what we are looking for, it is much better that procedural Python and R. And Hy’s integration with Python will make your life much easier. Easier than you are anticipating.</a:t>
            </a:r>
            <a:endParaRPr>
              <a:solidFill>
                <a:srgbClr val="D9D9D9"/>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7"/>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Down to the rabbit hole.</a:t>
            </a:r>
            <a:endParaRPr sz="1800">
              <a:solidFill>
                <a:srgbClr val="D9D9D9"/>
              </a:solidFill>
              <a:latin typeface="Palatino Linotype"/>
              <a:ea typeface="Palatino Linotype"/>
              <a:cs typeface="Palatino Linotype"/>
              <a:sym typeface="Palatino Linotype"/>
            </a:endParaRPr>
          </a:p>
        </p:txBody>
      </p:sp>
      <p:sp>
        <p:nvSpPr>
          <p:cNvPr id="406" name="Google Shape;406;p27"/>
          <p:cNvSpPr txBox="1"/>
          <p:nvPr/>
        </p:nvSpPr>
        <p:spPr>
          <a:xfrm>
            <a:off x="486400" y="868350"/>
            <a:ext cx="40548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There are two YAML elements, which you can use to define a variables using not expressions, but LISP functions: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Char char="●"/>
            </a:pPr>
            <a:r>
              <a:rPr lang="en">
                <a:solidFill>
                  <a:srgbClr val="D9D9D9"/>
                </a:solidFill>
                <a:latin typeface="Nunito"/>
                <a:ea typeface="Nunito"/>
                <a:cs typeface="Nunito"/>
                <a:sym typeface="Nunito"/>
              </a:rPr>
              <a:t> ‘pre_func:’ is scanned and executed before we scan and execute ‘variables:’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Char char="●"/>
            </a:pPr>
            <a:r>
              <a:rPr lang="en">
                <a:solidFill>
                  <a:srgbClr val="D9D9D9"/>
                </a:solidFill>
                <a:latin typeface="Nunito"/>
                <a:ea typeface="Nunito"/>
                <a:cs typeface="Nunito"/>
                <a:sym typeface="Nunito"/>
              </a:rPr>
              <a:t>‘post_func:’ is after ‘variables:’ are scanned.</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This approach will give you </a:t>
            </a:r>
            <a:r>
              <a:rPr lang="en">
                <a:solidFill>
                  <a:srgbClr val="D9D9D9"/>
                </a:solidFill>
                <a:latin typeface="Nunito"/>
                <a:ea typeface="Nunito"/>
                <a:cs typeface="Nunito"/>
                <a:sym typeface="Nunito"/>
              </a:rPr>
              <a:t>convenient</a:t>
            </a:r>
            <a:r>
              <a:rPr lang="en">
                <a:solidFill>
                  <a:srgbClr val="D9D9D9"/>
                </a:solidFill>
                <a:latin typeface="Nunito"/>
                <a:ea typeface="Nunito"/>
                <a:cs typeface="Nunito"/>
                <a:sym typeface="Nunito"/>
              </a:rPr>
              <a:t> way to plan your computations. You can prepare variables for the expressions by executing LISP code, and use variables defined in pre-stage and on variables stage in your LISP code that is executed after variables: stage.</a:t>
            </a:r>
            <a:endParaRPr>
              <a:solidFill>
                <a:srgbClr val="D9D9D9"/>
              </a:solidFill>
              <a:latin typeface="Nunito"/>
              <a:ea typeface="Nunito"/>
              <a:cs typeface="Nunito"/>
              <a:sym typeface="Nunito"/>
            </a:endParaRPr>
          </a:p>
        </p:txBody>
      </p:sp>
      <p:pic>
        <p:nvPicPr>
          <p:cNvPr id="407" name="Google Shape;407;p27"/>
          <p:cNvPicPr preferRelativeResize="0"/>
          <p:nvPr/>
        </p:nvPicPr>
        <p:blipFill>
          <a:blip r:embed="rId3">
            <a:alphaModFix/>
          </a:blip>
          <a:stretch>
            <a:fillRect/>
          </a:stretch>
        </p:blipFill>
        <p:spPr>
          <a:xfrm>
            <a:off x="4651200" y="876050"/>
            <a:ext cx="4298001" cy="3391391"/>
          </a:xfrm>
          <a:prstGeom prst="rect">
            <a:avLst/>
          </a:prstGeom>
          <a:noFill/>
          <a:ln>
            <a:noFill/>
          </a:ln>
        </p:spPr>
      </p:pic>
      <p:sp>
        <p:nvSpPr>
          <p:cNvPr id="408" name="Google Shape;408;p27"/>
          <p:cNvSpPr/>
          <p:nvPr/>
        </p:nvSpPr>
        <p:spPr>
          <a:xfrm>
            <a:off x="5634175" y="1323875"/>
            <a:ext cx="384858" cy="346356"/>
          </a:xfrm>
          <a:prstGeom prst="irregularSeal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409" name="Google Shape;409;p27"/>
          <p:cNvSpPr/>
          <p:nvPr/>
        </p:nvSpPr>
        <p:spPr>
          <a:xfrm>
            <a:off x="4732100" y="2225400"/>
            <a:ext cx="384858" cy="346356"/>
          </a:xfrm>
          <a:prstGeom prst="irregularSeal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410" name="Google Shape;410;p27"/>
          <p:cNvSpPr/>
          <p:nvPr/>
        </p:nvSpPr>
        <p:spPr>
          <a:xfrm>
            <a:off x="4732100" y="2931975"/>
            <a:ext cx="384858" cy="346356"/>
          </a:xfrm>
          <a:prstGeom prst="irregularSeal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28"/>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Down to the rabbit hole.</a:t>
            </a:r>
            <a:endParaRPr sz="1800">
              <a:solidFill>
                <a:srgbClr val="D9D9D9"/>
              </a:solidFill>
              <a:latin typeface="Palatino Linotype"/>
              <a:ea typeface="Palatino Linotype"/>
              <a:cs typeface="Palatino Linotype"/>
              <a:sym typeface="Palatino Linotype"/>
            </a:endParaRPr>
          </a:p>
        </p:txBody>
      </p:sp>
      <p:sp>
        <p:nvSpPr>
          <p:cNvPr id="416" name="Google Shape;416;p28"/>
          <p:cNvSpPr txBox="1"/>
          <p:nvPr/>
        </p:nvSpPr>
        <p:spPr>
          <a:xfrm>
            <a:off x="4772800" y="845250"/>
            <a:ext cx="4054800" cy="35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You can also define a model attributes by using LISP expressions. LISP-expression attributes are defined as an sub-elements of the node “fun:” of the model. As with “attributes:”, the “key” will be an attribute name, and the value will be a LISP expression, which will be evaluated and return value of that evaluation, will be a value for the attribute, so please make sure that you are generating a scalar, as an output.</a:t>
            </a:r>
            <a:endParaRPr>
              <a:solidFill>
                <a:srgbClr val="D9D9D9"/>
              </a:solidFill>
              <a:latin typeface="Nunito"/>
              <a:ea typeface="Nunito"/>
              <a:cs typeface="Nunito"/>
              <a:sym typeface="Nunito"/>
            </a:endParaRPr>
          </a:p>
        </p:txBody>
      </p:sp>
      <p:pic>
        <p:nvPicPr>
          <p:cNvPr id="417" name="Google Shape;417;p28"/>
          <p:cNvPicPr preferRelativeResize="0"/>
          <p:nvPr/>
        </p:nvPicPr>
        <p:blipFill>
          <a:blip r:embed="rId3">
            <a:alphaModFix/>
          </a:blip>
          <a:stretch>
            <a:fillRect/>
          </a:stretch>
        </p:blipFill>
        <p:spPr>
          <a:xfrm>
            <a:off x="379375" y="921650"/>
            <a:ext cx="4298001" cy="33913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9"/>
          <p:cNvSpPr txBox="1"/>
          <p:nvPr/>
        </p:nvSpPr>
        <p:spPr>
          <a:xfrm>
            <a:off x="3794600" y="161625"/>
            <a:ext cx="52647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Subtle art of eating a sides of the mushroom</a:t>
            </a:r>
            <a:r>
              <a:rPr lang="en" sz="1800">
                <a:solidFill>
                  <a:srgbClr val="D9D9D9"/>
                </a:solidFill>
                <a:latin typeface="Palatino Linotype"/>
                <a:ea typeface="Palatino Linotype"/>
                <a:cs typeface="Palatino Linotype"/>
                <a:sym typeface="Palatino Linotype"/>
              </a:rPr>
              <a:t>.</a:t>
            </a:r>
            <a:endParaRPr sz="1800">
              <a:solidFill>
                <a:srgbClr val="D9D9D9"/>
              </a:solidFill>
              <a:latin typeface="Palatino Linotype"/>
              <a:ea typeface="Palatino Linotype"/>
              <a:cs typeface="Palatino Linotype"/>
              <a:sym typeface="Palatino Linotype"/>
            </a:endParaRPr>
          </a:p>
        </p:txBody>
      </p:sp>
      <p:sp>
        <p:nvSpPr>
          <p:cNvPr id="423" name="Google Shape;423;p29"/>
          <p:cNvSpPr txBox="1"/>
          <p:nvPr/>
        </p:nvSpPr>
        <p:spPr>
          <a:xfrm>
            <a:off x="407950" y="845250"/>
            <a:ext cx="8419800" cy="167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There are two modes for the Jmaster. The regular, and time series. What are the </a:t>
            </a:r>
            <a:r>
              <a:rPr lang="en">
                <a:solidFill>
                  <a:srgbClr val="D9D9D9"/>
                </a:solidFill>
                <a:latin typeface="Nunito"/>
                <a:ea typeface="Nunito"/>
                <a:cs typeface="Nunito"/>
                <a:sym typeface="Nunito"/>
              </a:rPr>
              <a:t>principal</a:t>
            </a:r>
            <a:r>
              <a:rPr lang="en">
                <a:solidFill>
                  <a:srgbClr val="D9D9D9"/>
                </a:solidFill>
                <a:latin typeface="Nunito"/>
                <a:ea typeface="Nunito"/>
                <a:cs typeface="Nunito"/>
                <a:sym typeface="Nunito"/>
              </a:rPr>
              <a:t> difference, between regular and </a:t>
            </a:r>
            <a:r>
              <a:rPr lang="en">
                <a:solidFill>
                  <a:srgbClr val="D9D9D9"/>
                </a:solidFill>
                <a:latin typeface="Nunito"/>
                <a:ea typeface="Nunito"/>
                <a:cs typeface="Nunito"/>
                <a:sym typeface="Nunito"/>
              </a:rPr>
              <a:t>time series</a:t>
            </a:r>
            <a:r>
              <a:rPr lang="en">
                <a:solidFill>
                  <a:srgbClr val="D9D9D9"/>
                </a:solidFill>
                <a:latin typeface="Nunito"/>
                <a:ea typeface="Nunito"/>
                <a:cs typeface="Nunito"/>
                <a:sym typeface="Nunito"/>
              </a:rPr>
              <a:t> ?</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Regular mode, is a something that you are expecting. The model generate an absolute values of the output. The scalar generated for the attribute represent the column, data set is a collection of the columns and the size of the scalar (or attribute depth) defines the number of rows. Each generated value is the value in the grid, defined by columns and a rows. Basically a spreadsheet.</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Time series mode is </a:t>
            </a:r>
            <a:r>
              <a:rPr lang="en">
                <a:solidFill>
                  <a:srgbClr val="D9D9D9"/>
                </a:solidFill>
                <a:latin typeface="Nunito"/>
                <a:ea typeface="Nunito"/>
                <a:cs typeface="Nunito"/>
                <a:sym typeface="Nunito"/>
              </a:rPr>
              <a:t>different</a:t>
            </a:r>
            <a:r>
              <a:rPr lang="en">
                <a:solidFill>
                  <a:srgbClr val="D9D9D9"/>
                </a:solidFill>
                <a:latin typeface="Nunito"/>
                <a:ea typeface="Nunito"/>
                <a:cs typeface="Nunito"/>
                <a:sym typeface="Nunito"/>
              </a:rPr>
              <a:t>. The model, defines not an absolute data, but delta. </a:t>
            </a:r>
            <a:endParaRPr>
              <a:solidFill>
                <a:srgbClr val="D9D9D9"/>
              </a:solidFill>
              <a:latin typeface="Nunito"/>
              <a:ea typeface="Nunito"/>
              <a:cs typeface="Nunito"/>
              <a:sym typeface="Nunito"/>
            </a:endParaRPr>
          </a:p>
        </p:txBody>
      </p:sp>
      <p:pic>
        <p:nvPicPr>
          <p:cNvPr id="424" name="Google Shape;424;p29"/>
          <p:cNvPicPr preferRelativeResize="0"/>
          <p:nvPr/>
        </p:nvPicPr>
        <p:blipFill>
          <a:blip r:embed="rId3">
            <a:alphaModFix/>
          </a:blip>
          <a:stretch>
            <a:fillRect/>
          </a:stretch>
        </p:blipFill>
        <p:spPr>
          <a:xfrm>
            <a:off x="7175175" y="2571750"/>
            <a:ext cx="1684125" cy="2241750"/>
          </a:xfrm>
          <a:prstGeom prst="rect">
            <a:avLst/>
          </a:prstGeom>
          <a:noFill/>
          <a:ln>
            <a:noFill/>
          </a:ln>
        </p:spPr>
      </p:pic>
      <p:sp>
        <p:nvSpPr>
          <p:cNvPr id="425" name="Google Shape;425;p29"/>
          <p:cNvSpPr txBox="1"/>
          <p:nvPr/>
        </p:nvSpPr>
        <p:spPr>
          <a:xfrm>
            <a:off x="423325" y="2647750"/>
            <a:ext cx="6665700" cy="17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Each scalar defines the change in the model.  The size of the scalar is the number of the changes that we are proposing. In addition to the change, we need to define an operation. Of course, we do need to define how the data will be transformed. But you could say:  “Wait ! If there is only delta, where is initial values ?” And the answer is: “Sure, if the model generates the differences, you have to provide a CSV data as an input. The initial state of the system, on which we will apply the deltas.</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EFEFEF"/>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0"/>
          <p:cNvSpPr txBox="1"/>
          <p:nvPr/>
        </p:nvSpPr>
        <p:spPr>
          <a:xfrm>
            <a:off x="3794600" y="161625"/>
            <a:ext cx="52647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Subtle art of eating a sides of the mushroom.</a:t>
            </a:r>
            <a:endParaRPr sz="1800">
              <a:solidFill>
                <a:srgbClr val="D9D9D9"/>
              </a:solidFill>
              <a:latin typeface="Palatino Linotype"/>
              <a:ea typeface="Palatino Linotype"/>
              <a:cs typeface="Palatino Linotype"/>
              <a:sym typeface="Palatino Linotype"/>
            </a:endParaRPr>
          </a:p>
        </p:txBody>
      </p:sp>
      <p:sp>
        <p:nvSpPr>
          <p:cNvPr id="431" name="Google Shape;431;p30"/>
          <p:cNvSpPr/>
          <p:nvPr/>
        </p:nvSpPr>
        <p:spPr>
          <a:xfrm>
            <a:off x="1539975" y="18742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sp>
        <p:nvSpPr>
          <p:cNvPr id="432" name="Google Shape;432;p30"/>
          <p:cNvSpPr/>
          <p:nvPr/>
        </p:nvSpPr>
        <p:spPr>
          <a:xfrm>
            <a:off x="1539975" y="33601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433" name="Google Shape;433;p30"/>
          <p:cNvSpPr/>
          <p:nvPr/>
        </p:nvSpPr>
        <p:spPr>
          <a:xfrm>
            <a:off x="1539975" y="25735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434" name="Google Shape;434;p30"/>
          <p:cNvSpPr/>
          <p:nvPr/>
        </p:nvSpPr>
        <p:spPr>
          <a:xfrm>
            <a:off x="2392925" y="1209375"/>
            <a:ext cx="546900" cy="546900"/>
          </a:xfrm>
          <a:prstGeom prst="rect">
            <a:avLst/>
          </a:prstGeom>
          <a:solidFill>
            <a:srgbClr val="00FF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435" name="Google Shape;435;p30"/>
          <p:cNvSpPr/>
          <p:nvPr/>
        </p:nvSpPr>
        <p:spPr>
          <a:xfrm>
            <a:off x="3376150" y="18742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1.17</a:t>
            </a:r>
            <a:endParaRPr/>
          </a:p>
        </p:txBody>
      </p:sp>
      <p:sp>
        <p:nvSpPr>
          <p:cNvPr id="436" name="Google Shape;436;p30"/>
          <p:cNvSpPr/>
          <p:nvPr/>
        </p:nvSpPr>
        <p:spPr>
          <a:xfrm>
            <a:off x="3376150" y="33601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3.42</a:t>
            </a:r>
            <a:endParaRPr/>
          </a:p>
        </p:txBody>
      </p:sp>
      <p:sp>
        <p:nvSpPr>
          <p:cNvPr id="437" name="Google Shape;437;p30"/>
          <p:cNvSpPr/>
          <p:nvPr/>
        </p:nvSpPr>
        <p:spPr>
          <a:xfrm>
            <a:off x="3376150" y="25735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sp>
        <p:nvSpPr>
          <p:cNvPr id="438" name="Google Shape;438;p30"/>
          <p:cNvSpPr/>
          <p:nvPr/>
        </p:nvSpPr>
        <p:spPr>
          <a:xfrm>
            <a:off x="4130775" y="1209375"/>
            <a:ext cx="546900" cy="546900"/>
          </a:xfrm>
          <a:prstGeom prst="rect">
            <a:avLst/>
          </a:prstGeom>
          <a:solidFill>
            <a:srgbClr val="00FF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439" name="Google Shape;439;p30"/>
          <p:cNvSpPr/>
          <p:nvPr/>
        </p:nvSpPr>
        <p:spPr>
          <a:xfrm>
            <a:off x="5212325" y="18742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1.29</a:t>
            </a:r>
            <a:endParaRPr/>
          </a:p>
        </p:txBody>
      </p:sp>
      <p:sp>
        <p:nvSpPr>
          <p:cNvPr id="440" name="Google Shape;440;p30"/>
          <p:cNvSpPr/>
          <p:nvPr/>
        </p:nvSpPr>
        <p:spPr>
          <a:xfrm>
            <a:off x="5212325" y="33601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3.76</a:t>
            </a:r>
            <a:endParaRPr/>
          </a:p>
        </p:txBody>
      </p:sp>
      <p:sp>
        <p:nvSpPr>
          <p:cNvPr id="441" name="Google Shape;441;p30"/>
          <p:cNvSpPr/>
          <p:nvPr/>
        </p:nvSpPr>
        <p:spPr>
          <a:xfrm>
            <a:off x="5212325" y="2573575"/>
            <a:ext cx="546900" cy="546900"/>
          </a:xfrm>
          <a:prstGeom prst="rect">
            <a:avLst/>
          </a:prstGeom>
          <a:solidFill>
            <a:srgbClr val="4A86E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4.95</a:t>
            </a:r>
            <a:endParaRPr/>
          </a:p>
        </p:txBody>
      </p:sp>
      <p:sp>
        <p:nvSpPr>
          <p:cNvPr id="442" name="Google Shape;442;p30"/>
          <p:cNvSpPr/>
          <p:nvPr/>
        </p:nvSpPr>
        <p:spPr>
          <a:xfrm>
            <a:off x="6077575" y="1209375"/>
            <a:ext cx="546900" cy="546900"/>
          </a:xfrm>
          <a:prstGeom prst="rect">
            <a:avLst/>
          </a:prstGeom>
          <a:solidFill>
            <a:srgbClr val="00FF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3" name="Google Shape;443;p30"/>
          <p:cNvSpPr/>
          <p:nvPr/>
        </p:nvSpPr>
        <p:spPr>
          <a:xfrm>
            <a:off x="6980925" y="1874275"/>
            <a:ext cx="546900" cy="546900"/>
          </a:xfrm>
          <a:prstGeom prst="rect">
            <a:avLst/>
          </a:prstGeom>
          <a:solidFill>
            <a:srgbClr val="FF99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0.64</a:t>
            </a:r>
            <a:endParaRPr/>
          </a:p>
        </p:txBody>
      </p:sp>
      <p:sp>
        <p:nvSpPr>
          <p:cNvPr id="444" name="Google Shape;444;p30"/>
          <p:cNvSpPr/>
          <p:nvPr/>
        </p:nvSpPr>
        <p:spPr>
          <a:xfrm>
            <a:off x="6980925" y="3360175"/>
            <a:ext cx="546900" cy="546900"/>
          </a:xfrm>
          <a:prstGeom prst="rect">
            <a:avLst/>
          </a:prstGeom>
          <a:solidFill>
            <a:srgbClr val="FF99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1.88</a:t>
            </a:r>
            <a:endParaRPr/>
          </a:p>
        </p:txBody>
      </p:sp>
      <p:sp>
        <p:nvSpPr>
          <p:cNvPr id="445" name="Google Shape;445;p30"/>
          <p:cNvSpPr/>
          <p:nvPr/>
        </p:nvSpPr>
        <p:spPr>
          <a:xfrm>
            <a:off x="6980925" y="2573575"/>
            <a:ext cx="546900" cy="546900"/>
          </a:xfrm>
          <a:prstGeom prst="rect">
            <a:avLst/>
          </a:prstGeom>
          <a:solidFill>
            <a:srgbClr val="FF9900"/>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2.48</a:t>
            </a:r>
            <a:endParaRPr/>
          </a:p>
        </p:txBody>
      </p:sp>
      <p:cxnSp>
        <p:nvCxnSpPr>
          <p:cNvPr id="446" name="Google Shape;446;p30"/>
          <p:cNvCxnSpPr>
            <a:stCxn id="431" idx="3"/>
            <a:endCxn id="434" idx="2"/>
          </p:cNvCxnSpPr>
          <p:nvPr/>
        </p:nvCxnSpPr>
        <p:spPr>
          <a:xfrm flipH="1" rot="10800000">
            <a:off x="2086875" y="1756225"/>
            <a:ext cx="579600" cy="391500"/>
          </a:xfrm>
          <a:prstGeom prst="bentConnector2">
            <a:avLst/>
          </a:prstGeom>
          <a:noFill/>
          <a:ln cap="flat" cmpd="sng" w="28575">
            <a:solidFill>
              <a:srgbClr val="EFEFEF"/>
            </a:solidFill>
            <a:prstDash val="solid"/>
            <a:round/>
            <a:headEnd len="med" w="med" type="none"/>
            <a:tailEnd len="med" w="med" type="none"/>
          </a:ln>
        </p:spPr>
      </p:cxnSp>
      <p:cxnSp>
        <p:nvCxnSpPr>
          <p:cNvPr id="447" name="Google Shape;447;p30"/>
          <p:cNvCxnSpPr>
            <a:stCxn id="433" idx="3"/>
            <a:endCxn id="434" idx="2"/>
          </p:cNvCxnSpPr>
          <p:nvPr/>
        </p:nvCxnSpPr>
        <p:spPr>
          <a:xfrm flipH="1" rot="10800000">
            <a:off x="2086875" y="1756225"/>
            <a:ext cx="579600" cy="1090800"/>
          </a:xfrm>
          <a:prstGeom prst="bentConnector2">
            <a:avLst/>
          </a:prstGeom>
          <a:noFill/>
          <a:ln cap="flat" cmpd="sng" w="28575">
            <a:solidFill>
              <a:srgbClr val="EFEFEF"/>
            </a:solidFill>
            <a:prstDash val="solid"/>
            <a:round/>
            <a:headEnd len="med" w="med" type="none"/>
            <a:tailEnd len="med" w="med" type="none"/>
          </a:ln>
        </p:spPr>
      </p:cxnSp>
      <p:cxnSp>
        <p:nvCxnSpPr>
          <p:cNvPr id="448" name="Google Shape;448;p30"/>
          <p:cNvCxnSpPr>
            <a:stCxn id="432" idx="3"/>
            <a:endCxn id="434" idx="2"/>
          </p:cNvCxnSpPr>
          <p:nvPr/>
        </p:nvCxnSpPr>
        <p:spPr>
          <a:xfrm flipH="1" rot="10800000">
            <a:off x="2086875" y="1756225"/>
            <a:ext cx="579600" cy="1877400"/>
          </a:xfrm>
          <a:prstGeom prst="bentConnector2">
            <a:avLst/>
          </a:prstGeom>
          <a:noFill/>
          <a:ln cap="flat" cmpd="sng" w="28575">
            <a:solidFill>
              <a:srgbClr val="EFEFEF"/>
            </a:solidFill>
            <a:prstDash val="solid"/>
            <a:round/>
            <a:headEnd len="med" w="med" type="none"/>
            <a:tailEnd len="med" w="med" type="none"/>
          </a:ln>
        </p:spPr>
      </p:cxnSp>
      <p:sp>
        <p:nvSpPr>
          <p:cNvPr id="449" name="Google Shape;449;p30"/>
          <p:cNvSpPr txBox="1"/>
          <p:nvPr/>
        </p:nvSpPr>
        <p:spPr>
          <a:xfrm>
            <a:off x="2657225" y="3907075"/>
            <a:ext cx="2826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cxnSp>
        <p:nvCxnSpPr>
          <p:cNvPr id="450" name="Google Shape;450;p30"/>
          <p:cNvCxnSpPr>
            <a:endCxn id="438" idx="2"/>
          </p:cNvCxnSpPr>
          <p:nvPr/>
        </p:nvCxnSpPr>
        <p:spPr>
          <a:xfrm rot="-5400000">
            <a:off x="3224925" y="2454375"/>
            <a:ext cx="1877400" cy="481200"/>
          </a:xfrm>
          <a:prstGeom prst="bentConnector3">
            <a:avLst>
              <a:gd fmla="val -554" name="adj1"/>
            </a:avLst>
          </a:prstGeom>
          <a:noFill/>
          <a:ln cap="flat" cmpd="sng" w="28575">
            <a:solidFill>
              <a:srgbClr val="EFEFEF"/>
            </a:solidFill>
            <a:prstDash val="solid"/>
            <a:round/>
            <a:headEnd len="med" w="med" type="none"/>
            <a:tailEnd len="med" w="med" type="none"/>
          </a:ln>
        </p:spPr>
      </p:cxnSp>
      <p:cxnSp>
        <p:nvCxnSpPr>
          <p:cNvPr id="451" name="Google Shape;451;p30"/>
          <p:cNvCxnSpPr>
            <a:stCxn id="437" idx="3"/>
            <a:endCxn id="438" idx="2"/>
          </p:cNvCxnSpPr>
          <p:nvPr/>
        </p:nvCxnSpPr>
        <p:spPr>
          <a:xfrm flipH="1" rot="10800000">
            <a:off x="3923050" y="1756225"/>
            <a:ext cx="481200" cy="1090800"/>
          </a:xfrm>
          <a:prstGeom prst="bentConnector2">
            <a:avLst/>
          </a:prstGeom>
          <a:noFill/>
          <a:ln cap="flat" cmpd="sng" w="28575">
            <a:solidFill>
              <a:srgbClr val="F3F3F3"/>
            </a:solidFill>
            <a:prstDash val="solid"/>
            <a:round/>
            <a:headEnd len="med" w="med" type="none"/>
            <a:tailEnd len="med" w="med" type="none"/>
          </a:ln>
        </p:spPr>
      </p:cxnSp>
      <p:cxnSp>
        <p:nvCxnSpPr>
          <p:cNvPr id="452" name="Google Shape;452;p30"/>
          <p:cNvCxnSpPr>
            <a:stCxn id="435" idx="3"/>
            <a:endCxn id="438" idx="2"/>
          </p:cNvCxnSpPr>
          <p:nvPr/>
        </p:nvCxnSpPr>
        <p:spPr>
          <a:xfrm flipH="1" rot="10800000">
            <a:off x="3923050" y="1756225"/>
            <a:ext cx="481200" cy="391500"/>
          </a:xfrm>
          <a:prstGeom prst="bentConnector2">
            <a:avLst/>
          </a:prstGeom>
          <a:noFill/>
          <a:ln cap="flat" cmpd="sng" w="28575">
            <a:solidFill>
              <a:srgbClr val="F3F3F3"/>
            </a:solidFill>
            <a:prstDash val="solid"/>
            <a:round/>
            <a:headEnd len="med" w="med" type="none"/>
            <a:tailEnd len="med" w="med" type="none"/>
          </a:ln>
        </p:spPr>
      </p:cxnSp>
      <p:sp>
        <p:nvSpPr>
          <p:cNvPr id="453" name="Google Shape;453;p30"/>
          <p:cNvSpPr txBox="1"/>
          <p:nvPr/>
        </p:nvSpPr>
        <p:spPr>
          <a:xfrm>
            <a:off x="4404250" y="3907075"/>
            <a:ext cx="2826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t>
            </a:r>
            <a:endParaRPr b="1">
              <a:latin typeface="Nunito"/>
              <a:ea typeface="Nunito"/>
              <a:cs typeface="Nunito"/>
              <a:sym typeface="Nunito"/>
            </a:endParaRPr>
          </a:p>
        </p:txBody>
      </p:sp>
      <p:sp>
        <p:nvSpPr>
          <p:cNvPr id="454" name="Google Shape;454;p30"/>
          <p:cNvSpPr txBox="1"/>
          <p:nvPr/>
        </p:nvSpPr>
        <p:spPr>
          <a:xfrm>
            <a:off x="6418625" y="3907075"/>
            <a:ext cx="2826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t>
            </a:r>
            <a:endParaRPr b="1">
              <a:latin typeface="Nunito"/>
              <a:ea typeface="Nunito"/>
              <a:cs typeface="Nunito"/>
              <a:sym typeface="Nunito"/>
            </a:endParaRPr>
          </a:p>
        </p:txBody>
      </p:sp>
      <p:cxnSp>
        <p:nvCxnSpPr>
          <p:cNvPr id="455" name="Google Shape;455;p30"/>
          <p:cNvCxnSpPr>
            <a:stCxn id="440" idx="3"/>
            <a:endCxn id="442" idx="2"/>
          </p:cNvCxnSpPr>
          <p:nvPr/>
        </p:nvCxnSpPr>
        <p:spPr>
          <a:xfrm flipH="1" rot="10800000">
            <a:off x="5759225" y="1756225"/>
            <a:ext cx="591900" cy="1877400"/>
          </a:xfrm>
          <a:prstGeom prst="bentConnector2">
            <a:avLst/>
          </a:prstGeom>
          <a:noFill/>
          <a:ln cap="flat" cmpd="sng" w="28575">
            <a:solidFill>
              <a:srgbClr val="F3F3F3"/>
            </a:solidFill>
            <a:prstDash val="solid"/>
            <a:round/>
            <a:headEnd len="med" w="med" type="none"/>
            <a:tailEnd len="med" w="med" type="none"/>
          </a:ln>
        </p:spPr>
      </p:cxnSp>
      <p:cxnSp>
        <p:nvCxnSpPr>
          <p:cNvPr id="456" name="Google Shape;456;p30"/>
          <p:cNvCxnSpPr>
            <a:endCxn id="442" idx="2"/>
          </p:cNvCxnSpPr>
          <p:nvPr/>
        </p:nvCxnSpPr>
        <p:spPr>
          <a:xfrm rot="-5400000">
            <a:off x="5509675" y="2005725"/>
            <a:ext cx="1090800" cy="591900"/>
          </a:xfrm>
          <a:prstGeom prst="bentConnector3">
            <a:avLst>
              <a:gd fmla="val -956" name="adj1"/>
            </a:avLst>
          </a:prstGeom>
          <a:noFill/>
          <a:ln cap="flat" cmpd="sng" w="28575">
            <a:solidFill>
              <a:srgbClr val="F3F3F3"/>
            </a:solidFill>
            <a:prstDash val="solid"/>
            <a:round/>
            <a:headEnd len="med" w="med" type="none"/>
            <a:tailEnd len="med" w="med" type="none"/>
          </a:ln>
        </p:spPr>
      </p:cxnSp>
      <p:cxnSp>
        <p:nvCxnSpPr>
          <p:cNvPr id="457" name="Google Shape;457;p30"/>
          <p:cNvCxnSpPr>
            <a:stCxn id="439" idx="3"/>
            <a:endCxn id="442" idx="2"/>
          </p:cNvCxnSpPr>
          <p:nvPr/>
        </p:nvCxnSpPr>
        <p:spPr>
          <a:xfrm flipH="1" rot="10800000">
            <a:off x="5759225" y="1756225"/>
            <a:ext cx="591900" cy="391500"/>
          </a:xfrm>
          <a:prstGeom prst="bentConnector2">
            <a:avLst/>
          </a:prstGeom>
          <a:noFill/>
          <a:ln cap="flat" cmpd="sng" w="28575">
            <a:solidFill>
              <a:srgbClr val="F3F3F3"/>
            </a:solidFill>
            <a:prstDash val="solid"/>
            <a:round/>
            <a:headEnd len="med" w="med" type="none"/>
            <a:tailEnd len="med" w="med" type="none"/>
          </a:ln>
        </p:spPr>
      </p:cxnSp>
      <p:sp>
        <p:nvSpPr>
          <p:cNvPr id="458" name="Google Shape;458;p30"/>
          <p:cNvSpPr txBox="1"/>
          <p:nvPr/>
        </p:nvSpPr>
        <p:spPr>
          <a:xfrm rot="-5400000">
            <a:off x="587600" y="2570575"/>
            <a:ext cx="12720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Nunito"/>
                <a:ea typeface="Nunito"/>
                <a:cs typeface="Nunito"/>
                <a:sym typeface="Nunito"/>
              </a:rPr>
              <a:t>Initial state</a:t>
            </a:r>
            <a:endParaRPr>
              <a:solidFill>
                <a:srgbClr val="EFEFEF"/>
              </a:solidFill>
              <a:latin typeface="Nunito"/>
              <a:ea typeface="Nunito"/>
              <a:cs typeface="Nunito"/>
              <a:sym typeface="Nunito"/>
            </a:endParaRPr>
          </a:p>
        </p:txBody>
      </p:sp>
      <p:sp>
        <p:nvSpPr>
          <p:cNvPr id="459" name="Google Shape;459;p30"/>
          <p:cNvSpPr txBox="1"/>
          <p:nvPr/>
        </p:nvSpPr>
        <p:spPr>
          <a:xfrm>
            <a:off x="632975" y="1209375"/>
            <a:ext cx="1730400" cy="31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Nunito"/>
                <a:ea typeface="Nunito"/>
                <a:cs typeface="Nunito"/>
                <a:sym typeface="Nunito"/>
              </a:rPr>
              <a:t>Attribute scalar</a:t>
            </a:r>
            <a:endParaRPr>
              <a:solidFill>
                <a:srgbClr val="F3F3F3"/>
              </a:solidFill>
              <a:latin typeface="Nunito"/>
              <a:ea typeface="Nunito"/>
              <a:cs typeface="Nunito"/>
              <a:sym typeface="Nunito"/>
            </a:endParaRPr>
          </a:p>
        </p:txBody>
      </p:sp>
      <p:sp>
        <p:nvSpPr>
          <p:cNvPr id="460" name="Google Shape;460;p30"/>
          <p:cNvSpPr/>
          <p:nvPr/>
        </p:nvSpPr>
        <p:spPr>
          <a:xfrm>
            <a:off x="3376150" y="4074225"/>
            <a:ext cx="891054" cy="484812"/>
          </a:xfrm>
          <a:prstGeom prst="flowChartMultidocument">
            <a:avLst/>
          </a:prstGeom>
          <a:solidFill>
            <a:srgbClr val="6AA84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EFEFEF"/>
                </a:solidFill>
              </a:rPr>
              <a:t>CSV/PNG</a:t>
            </a:r>
            <a:endParaRPr sz="1000">
              <a:solidFill>
                <a:srgbClr val="EFEFEF"/>
              </a:solidFill>
            </a:endParaRPr>
          </a:p>
        </p:txBody>
      </p:sp>
      <p:sp>
        <p:nvSpPr>
          <p:cNvPr id="461" name="Google Shape;461;p30"/>
          <p:cNvSpPr/>
          <p:nvPr/>
        </p:nvSpPr>
        <p:spPr>
          <a:xfrm>
            <a:off x="5212325" y="4074225"/>
            <a:ext cx="891054" cy="484812"/>
          </a:xfrm>
          <a:prstGeom prst="flowChartMultidocument">
            <a:avLst/>
          </a:prstGeom>
          <a:solidFill>
            <a:srgbClr val="6AA84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EFEFEF"/>
                </a:solidFill>
              </a:rPr>
              <a:t>CSV/PNG</a:t>
            </a:r>
            <a:endParaRPr sz="1000">
              <a:solidFill>
                <a:srgbClr val="EFEFEF"/>
              </a:solidFill>
            </a:endParaRPr>
          </a:p>
        </p:txBody>
      </p:sp>
      <p:sp>
        <p:nvSpPr>
          <p:cNvPr id="462" name="Google Shape;462;p30"/>
          <p:cNvSpPr/>
          <p:nvPr/>
        </p:nvSpPr>
        <p:spPr>
          <a:xfrm>
            <a:off x="6980925" y="4074225"/>
            <a:ext cx="891054" cy="484812"/>
          </a:xfrm>
          <a:prstGeom prst="flowChartMultidocument">
            <a:avLst/>
          </a:prstGeom>
          <a:solidFill>
            <a:srgbClr val="6AA84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EFEFEF"/>
                </a:solidFill>
              </a:rPr>
              <a:t>CSV/PNG</a:t>
            </a:r>
            <a:endParaRPr sz="1000">
              <a:solidFill>
                <a:srgbClr val="EFEFE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1"/>
          <p:cNvSpPr txBox="1"/>
          <p:nvPr/>
        </p:nvSpPr>
        <p:spPr>
          <a:xfrm>
            <a:off x="3794600" y="161625"/>
            <a:ext cx="52647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Subtle art of eating a sides of the mushroom.</a:t>
            </a:r>
            <a:endParaRPr sz="1800">
              <a:solidFill>
                <a:srgbClr val="D9D9D9"/>
              </a:solidFill>
              <a:latin typeface="Palatino Linotype"/>
              <a:ea typeface="Palatino Linotype"/>
              <a:cs typeface="Palatino Linotype"/>
              <a:sym typeface="Palatino Linotype"/>
            </a:endParaRPr>
          </a:p>
        </p:txBody>
      </p:sp>
      <p:sp>
        <p:nvSpPr>
          <p:cNvPr id="468" name="Google Shape;468;p31"/>
          <p:cNvSpPr txBox="1"/>
          <p:nvPr/>
        </p:nvSpPr>
        <p:spPr>
          <a:xfrm>
            <a:off x="362100" y="1732050"/>
            <a:ext cx="8419800" cy="167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There are many ways that you can use Jmaster to produce data for your experiments. While being monitoring practitioner, I find, that it is very practical for my applications, that I create two types of the model YAML files. One, I use to generation and asses my initial state, and feed the output of that state to another YAML model to evaluate, the changes in the state. Jmaster gives you very powerful </a:t>
            </a:r>
            <a:r>
              <a:rPr lang="en">
                <a:solidFill>
                  <a:srgbClr val="D9D9D9"/>
                </a:solidFill>
                <a:latin typeface="Nunito"/>
                <a:ea typeface="Nunito"/>
                <a:cs typeface="Nunito"/>
                <a:sym typeface="Nunito"/>
              </a:rPr>
              <a:t>ability for generating any data, that you find suitable for yourself and your research.</a:t>
            </a:r>
            <a:r>
              <a:rPr lang="en">
                <a:solidFill>
                  <a:srgbClr val="D9D9D9"/>
                </a:solidFill>
                <a:latin typeface="Nunito"/>
                <a:ea typeface="Nunito"/>
                <a:cs typeface="Nunito"/>
                <a:sym typeface="Nunito"/>
              </a:rPr>
              <a:t> </a:t>
            </a:r>
            <a:endParaRPr>
              <a:solidFill>
                <a:srgbClr val="D9D9D9"/>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Preface</a:t>
            </a:r>
            <a:endParaRPr sz="1800">
              <a:solidFill>
                <a:srgbClr val="D9D9D9"/>
              </a:solidFill>
              <a:latin typeface="Palatino Linotype"/>
              <a:ea typeface="Palatino Linotype"/>
              <a:cs typeface="Palatino Linotype"/>
              <a:sym typeface="Palatino Linotype"/>
            </a:endParaRPr>
          </a:p>
        </p:txBody>
      </p:sp>
      <p:sp>
        <p:nvSpPr>
          <p:cNvPr id="284" name="Google Shape;284;p14"/>
          <p:cNvSpPr txBox="1"/>
          <p:nvPr/>
        </p:nvSpPr>
        <p:spPr>
          <a:xfrm>
            <a:off x="561875" y="862050"/>
            <a:ext cx="8028000" cy="3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When you are working with Machine Learning, Neural Networks, and similar technologies, one problem that you will need to solve, is test datasets. There are many datasets already exists. “All time classic” Iris dataset. Or character </a:t>
            </a:r>
            <a:r>
              <a:rPr lang="en">
                <a:solidFill>
                  <a:srgbClr val="D9D9D9"/>
                </a:solidFill>
                <a:latin typeface="Nunito"/>
                <a:ea typeface="Nunito"/>
                <a:cs typeface="Nunito"/>
                <a:sym typeface="Nunito"/>
              </a:rPr>
              <a:t>recognition</a:t>
            </a:r>
            <a:r>
              <a:rPr lang="en">
                <a:solidFill>
                  <a:srgbClr val="D9D9D9"/>
                </a:solidFill>
                <a:latin typeface="Nunito"/>
                <a:ea typeface="Nunito"/>
                <a:cs typeface="Nunito"/>
                <a:sym typeface="Nunito"/>
              </a:rPr>
              <a:t> dataset. Or house prices datasets. New datasets </a:t>
            </a:r>
            <a:r>
              <a:rPr lang="en">
                <a:solidFill>
                  <a:srgbClr val="D9D9D9"/>
                </a:solidFill>
                <a:latin typeface="Nunito"/>
                <a:ea typeface="Nunito"/>
                <a:cs typeface="Nunito"/>
                <a:sym typeface="Nunito"/>
              </a:rPr>
              <a:t>appearing almost daily on Kaggle. And this is good. </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a:p>
            <a:pPr indent="457200" lvl="0" marL="0" rtl="0" algn="l">
              <a:spcBef>
                <a:spcPts val="0"/>
              </a:spcBef>
              <a:spcAft>
                <a:spcPts val="0"/>
              </a:spcAft>
              <a:buNone/>
            </a:pPr>
            <a:r>
              <a:rPr lang="en">
                <a:solidFill>
                  <a:srgbClr val="D9D9D9"/>
                </a:solidFill>
                <a:latin typeface="Nunito"/>
                <a:ea typeface="Nunito"/>
                <a:cs typeface="Nunito"/>
                <a:sym typeface="Nunito"/>
              </a:rPr>
              <a:t>But we always wants more. The new dataset that we can crave, are usually the “windows to an uncharted territories”, which we can somehow define, but the data that we receiving  are inconclusive ? Or we are training our Neural Net to search for the patterns in our input data, so somehow we shall provide it a patterns ? Or shall we create such patterns artificially, to help with a proper recognition ?</a:t>
            </a:r>
            <a:endParaRPr>
              <a:solidFill>
                <a:srgbClr val="D9D9D9"/>
              </a:solidFill>
              <a:latin typeface="Nunito"/>
              <a:ea typeface="Nunito"/>
              <a:cs typeface="Nunito"/>
              <a:sym typeface="Nunito"/>
            </a:endParaRPr>
          </a:p>
          <a:p>
            <a:pPr indent="457200" lvl="0" marL="0" rtl="0" algn="l">
              <a:spcBef>
                <a:spcPts val="0"/>
              </a:spcBef>
              <a:spcAft>
                <a:spcPts val="0"/>
              </a:spcAft>
              <a:buNone/>
            </a:pPr>
            <a:r>
              <a:t/>
            </a:r>
            <a:endParaRPr>
              <a:solidFill>
                <a:srgbClr val="D9D9D9"/>
              </a:solidFill>
              <a:latin typeface="Nunito"/>
              <a:ea typeface="Nunito"/>
              <a:cs typeface="Nunito"/>
              <a:sym typeface="Nunito"/>
            </a:endParaRPr>
          </a:p>
          <a:p>
            <a:pPr indent="457200" lvl="0" marL="0" rtl="0" algn="l">
              <a:spcBef>
                <a:spcPts val="0"/>
              </a:spcBef>
              <a:spcAft>
                <a:spcPts val="0"/>
              </a:spcAft>
              <a:buNone/>
            </a:pPr>
            <a:r>
              <a:rPr lang="en">
                <a:solidFill>
                  <a:srgbClr val="D9D9D9"/>
                </a:solidFill>
                <a:latin typeface="Nunito"/>
                <a:ea typeface="Nunito"/>
                <a:cs typeface="Nunito"/>
                <a:sym typeface="Nunito"/>
              </a:rPr>
              <a:t>All those cases, and more are calling for controllable generation of the input data for the Machine Learning. And “Jmaster” is an answer to that call.</a:t>
            </a:r>
            <a:endParaRPr>
              <a:solidFill>
                <a:srgbClr val="D9D9D9"/>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2"/>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What’s in the name ?</a:t>
            </a:r>
            <a:endParaRPr sz="1800">
              <a:solidFill>
                <a:srgbClr val="D9D9D9"/>
              </a:solidFill>
              <a:latin typeface="Palatino Linotype"/>
              <a:ea typeface="Palatino Linotype"/>
              <a:cs typeface="Palatino Linotype"/>
              <a:sym typeface="Palatino Linotype"/>
            </a:endParaRPr>
          </a:p>
        </p:txBody>
      </p:sp>
      <p:sp>
        <p:nvSpPr>
          <p:cNvPr id="474" name="Google Shape;474;p32"/>
          <p:cNvSpPr txBox="1"/>
          <p:nvPr/>
        </p:nvSpPr>
        <p:spPr>
          <a:xfrm>
            <a:off x="831250" y="677325"/>
            <a:ext cx="4017900" cy="33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The name is inspired by one of the personages from the “Star Wars” saga - Jar Jar Binks. While not being a Jedi Master and nether  known to be wise in the “ways of the force”, and oftentimes speaks random gibberish, he is for some reasons serves as important link which stitches </a:t>
            </a:r>
            <a:r>
              <a:rPr lang="en">
                <a:solidFill>
                  <a:srgbClr val="D9D9D9"/>
                </a:solidFill>
                <a:latin typeface="Nunito"/>
                <a:ea typeface="Nunito"/>
                <a:cs typeface="Nunito"/>
                <a:sym typeface="Nunito"/>
              </a:rPr>
              <a:t>together</a:t>
            </a:r>
            <a:r>
              <a:rPr lang="en">
                <a:solidFill>
                  <a:srgbClr val="D9D9D9"/>
                </a:solidFill>
                <a:latin typeface="Nunito"/>
                <a:ea typeface="Nunito"/>
                <a:cs typeface="Nunito"/>
                <a:sym typeface="Nunito"/>
              </a:rPr>
              <a:t> different aspects of the screenplay and screenplay reality.</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	So, sometimes, generating gibberish is the “way of the force”.</a:t>
            </a:r>
            <a:endParaRPr>
              <a:solidFill>
                <a:srgbClr val="D9D9D9"/>
              </a:solidFill>
              <a:latin typeface="Nunito"/>
              <a:ea typeface="Nunito"/>
              <a:cs typeface="Nunito"/>
              <a:sym typeface="Nunito"/>
            </a:endParaRPr>
          </a:p>
        </p:txBody>
      </p:sp>
      <p:pic>
        <p:nvPicPr>
          <p:cNvPr id="475" name="Google Shape;475;p32"/>
          <p:cNvPicPr preferRelativeResize="0"/>
          <p:nvPr/>
        </p:nvPicPr>
        <p:blipFill>
          <a:blip r:embed="rId3">
            <a:alphaModFix amt="84000"/>
          </a:blip>
          <a:stretch>
            <a:fillRect/>
          </a:stretch>
        </p:blipFill>
        <p:spPr>
          <a:xfrm>
            <a:off x="6156050" y="677325"/>
            <a:ext cx="2610000" cy="3457500"/>
          </a:xfrm>
          <a:prstGeom prst="ellipse">
            <a:avLst/>
          </a:prstGeom>
          <a:noFill/>
          <a:ln>
            <a:noFill/>
          </a:ln>
          <a:effectLst>
            <a:outerShdw blurRad="257175" rotWithShape="0" algn="bl" dir="1920000" dist="76200">
              <a:srgbClr val="EFEFEF">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3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FIN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About me</a:t>
            </a:r>
            <a:endParaRPr sz="1800">
              <a:solidFill>
                <a:srgbClr val="D9D9D9"/>
              </a:solidFill>
              <a:latin typeface="Palatino Linotype"/>
              <a:ea typeface="Palatino Linotype"/>
              <a:cs typeface="Palatino Linotype"/>
              <a:sym typeface="Palatino Linotype"/>
            </a:endParaRPr>
          </a:p>
        </p:txBody>
      </p:sp>
      <p:sp>
        <p:nvSpPr>
          <p:cNvPr id="290" name="Google Shape;290;p15"/>
          <p:cNvSpPr txBox="1"/>
          <p:nvPr/>
        </p:nvSpPr>
        <p:spPr>
          <a:xfrm>
            <a:off x="561875" y="862050"/>
            <a:ext cx="8028000" cy="25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My name is Vladimir Ulogov, and I’ve been around for a while. I’ve been a Systems Engineer, Administrator, Software Developer, Monitoring expert  for almost 30 years. Worked with Statistical data and models for a decades and developed a number of internal tools, that’s I’ve used to test those models. You probably says: “Why the heck, the Systems Engineer needs statistics ?”. The answer will be: “For a </a:t>
            </a:r>
            <a:r>
              <a:rPr lang="en">
                <a:solidFill>
                  <a:srgbClr val="D9D9D9"/>
                </a:solidFill>
                <a:latin typeface="Nunito"/>
                <a:ea typeface="Nunito"/>
                <a:cs typeface="Nunito"/>
                <a:sym typeface="Nunito"/>
              </a:rPr>
              <a:t>lot</a:t>
            </a:r>
            <a:r>
              <a:rPr lang="en">
                <a:solidFill>
                  <a:srgbClr val="D9D9D9"/>
                </a:solidFill>
                <a:latin typeface="Nunito"/>
                <a:ea typeface="Nunito"/>
                <a:cs typeface="Nunito"/>
                <a:sym typeface="Nunito"/>
              </a:rPr>
              <a:t> and lot of reasons”.</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	Statistical computations is a cornerstone for a metrics computations and monitoring. They are invaluable in performance monitoring and capacity planning. You can not do any kind of </a:t>
            </a:r>
            <a:r>
              <a:rPr lang="en">
                <a:solidFill>
                  <a:srgbClr val="D9D9D9"/>
                </a:solidFill>
                <a:latin typeface="Nunito"/>
                <a:ea typeface="Nunito"/>
                <a:cs typeface="Nunito"/>
                <a:sym typeface="Nunito"/>
              </a:rPr>
              <a:t>analytics</a:t>
            </a:r>
            <a:r>
              <a:rPr lang="en">
                <a:solidFill>
                  <a:srgbClr val="D9D9D9"/>
                </a:solidFill>
                <a:latin typeface="Nunito"/>
                <a:ea typeface="Nunito"/>
                <a:cs typeface="Nunito"/>
                <a:sym typeface="Nunito"/>
              </a:rPr>
              <a:t> without them. Security monitoring, analysis of the pen-testing and traffic analysis ? Don’t even think about it if you are not good with Statistical computations. </a:t>
            </a:r>
            <a:endParaRPr>
              <a:solidFill>
                <a:srgbClr val="D9D9D9"/>
              </a:solidFill>
              <a:latin typeface="Nunito"/>
              <a:ea typeface="Nunito"/>
              <a:cs typeface="Nunito"/>
              <a:sym typeface="Nunito"/>
            </a:endParaRPr>
          </a:p>
          <a:p>
            <a:pPr indent="457200" lvl="0" marL="0" rtl="0" algn="l">
              <a:spcBef>
                <a:spcPts val="0"/>
              </a:spcBef>
              <a:spcAft>
                <a:spcPts val="0"/>
              </a:spcAft>
              <a:buNone/>
            </a:pPr>
            <a:r>
              <a:rPr lang="en">
                <a:solidFill>
                  <a:srgbClr val="D9D9D9"/>
                </a:solidFill>
                <a:latin typeface="Nunito"/>
                <a:ea typeface="Nunito"/>
                <a:cs typeface="Nunito"/>
                <a:sym typeface="Nunito"/>
              </a:rPr>
              <a:t>And in recent years, new and useful development emerged - </a:t>
            </a:r>
            <a:r>
              <a:rPr lang="en">
                <a:solidFill>
                  <a:srgbClr val="D9D9D9"/>
                </a:solidFill>
                <a:latin typeface="Nunito"/>
                <a:ea typeface="Nunito"/>
                <a:cs typeface="Nunito"/>
                <a:sym typeface="Nunito"/>
              </a:rPr>
              <a:t>Machine</a:t>
            </a:r>
            <a:r>
              <a:rPr lang="en">
                <a:solidFill>
                  <a:srgbClr val="D9D9D9"/>
                </a:solidFill>
                <a:latin typeface="Nunito"/>
                <a:ea typeface="Nunito"/>
                <a:cs typeface="Nunito"/>
                <a:sym typeface="Nunito"/>
              </a:rPr>
              <a:t> Learning. While it is not directly related to a </a:t>
            </a:r>
            <a:r>
              <a:rPr lang="en">
                <a:solidFill>
                  <a:srgbClr val="D9D9D9"/>
                </a:solidFill>
                <a:latin typeface="Nunito"/>
                <a:ea typeface="Nunito"/>
                <a:cs typeface="Nunito"/>
                <a:sym typeface="Nunito"/>
              </a:rPr>
              <a:t>Statistics</a:t>
            </a:r>
            <a:r>
              <a:rPr lang="en">
                <a:solidFill>
                  <a:srgbClr val="D9D9D9"/>
                </a:solidFill>
                <a:latin typeface="Nunito"/>
                <a:ea typeface="Nunito"/>
                <a:cs typeface="Nunito"/>
                <a:sym typeface="Nunito"/>
              </a:rPr>
              <a:t>, ML methods and </a:t>
            </a:r>
            <a:r>
              <a:rPr lang="en">
                <a:solidFill>
                  <a:srgbClr val="D9D9D9"/>
                </a:solidFill>
                <a:latin typeface="Nunito"/>
                <a:ea typeface="Nunito"/>
                <a:cs typeface="Nunito"/>
                <a:sym typeface="Nunito"/>
              </a:rPr>
              <a:t>techniques compliments and surpassing some </a:t>
            </a:r>
            <a:r>
              <a:rPr lang="en">
                <a:solidFill>
                  <a:srgbClr val="D9D9D9"/>
                </a:solidFill>
                <a:latin typeface="Nunito"/>
                <a:ea typeface="Nunito"/>
                <a:cs typeface="Nunito"/>
                <a:sym typeface="Nunito"/>
              </a:rPr>
              <a:t> </a:t>
            </a:r>
            <a:endParaRPr>
              <a:solidFill>
                <a:srgbClr val="D9D9D9"/>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7069824" y="3425150"/>
            <a:ext cx="1657500" cy="1156500"/>
          </a:xfrm>
          <a:prstGeom prst="ellipse">
            <a:avLst/>
          </a:prstGeom>
          <a:noFill/>
          <a:ln>
            <a:noFill/>
          </a:ln>
          <a:effectLst>
            <a:outerShdw blurRad="242888" rotWithShape="0" algn="bl" dir="3300000" dist="133350">
              <a:srgbClr val="D9D9D9">
                <a:alpha val="50000"/>
              </a:srgbClr>
            </a:outerShdw>
          </a:effectLst>
        </p:spPr>
      </p:pic>
      <p:sp>
        <p:nvSpPr>
          <p:cNvPr id="292" name="Google Shape;292;p15"/>
          <p:cNvSpPr txBox="1"/>
          <p:nvPr/>
        </p:nvSpPr>
        <p:spPr>
          <a:xfrm>
            <a:off x="548025" y="3195775"/>
            <a:ext cx="6521700" cy="10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of the “good ol’ tried and true” methods, and they quickly become a cornerstone for a large number of the instruments, used by </a:t>
            </a:r>
            <a:r>
              <a:rPr lang="en">
                <a:solidFill>
                  <a:srgbClr val="D9D9D9"/>
                </a:solidFill>
                <a:latin typeface="Nunito"/>
                <a:ea typeface="Nunito"/>
                <a:cs typeface="Nunito"/>
                <a:sym typeface="Nunito"/>
              </a:rPr>
              <a:t>Systems Engineers around the world. And while I am joining the ranks of the engineers who is designing and developing “the tools of the trade”, I am developing some tools for myself. </a:t>
            </a:r>
            <a:r>
              <a:rPr lang="en">
                <a:solidFill>
                  <a:srgbClr val="D9D9D9"/>
                </a:solidFill>
                <a:latin typeface="Nunito"/>
                <a:ea typeface="Nunito"/>
                <a:cs typeface="Nunito"/>
                <a:sym typeface="Nunito"/>
              </a:rPr>
              <a:t> </a:t>
            </a:r>
            <a:endParaRPr>
              <a:solidFill>
                <a:srgbClr val="D9D9D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About Jmaster. Briefly.</a:t>
            </a:r>
            <a:endParaRPr sz="1800">
              <a:solidFill>
                <a:srgbClr val="D9D9D9"/>
              </a:solidFill>
              <a:latin typeface="Palatino Linotype"/>
              <a:ea typeface="Palatino Linotype"/>
              <a:cs typeface="Palatino Linotype"/>
              <a:sym typeface="Palatino Linotype"/>
            </a:endParaRPr>
          </a:p>
        </p:txBody>
      </p:sp>
      <p:sp>
        <p:nvSpPr>
          <p:cNvPr id="298" name="Google Shape;298;p16"/>
          <p:cNvSpPr txBox="1"/>
          <p:nvPr/>
        </p:nvSpPr>
        <p:spPr>
          <a:xfrm>
            <a:off x="561875" y="862050"/>
            <a:ext cx="8028000" cy="26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Nunito"/>
                <a:ea typeface="Nunito"/>
                <a:cs typeface="Nunito"/>
                <a:sym typeface="Nunito"/>
              </a:rPr>
              <a:t>	Jmaster is an instrument, for generating user-controlled and user-defined datasets, that could be used for testing ether Statistical or ML models.  How this works ?</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	To test Statistical or ML models, we do need to feed them with controllable data, that will help us to </a:t>
            </a:r>
            <a:r>
              <a:rPr lang="en">
                <a:solidFill>
                  <a:srgbClr val="D9D9D9"/>
                </a:solidFill>
                <a:latin typeface="Nunito"/>
                <a:ea typeface="Nunito"/>
                <a:cs typeface="Nunito"/>
                <a:sym typeface="Nunito"/>
              </a:rPr>
              <a:t>assess</a:t>
            </a:r>
            <a:r>
              <a:rPr lang="en">
                <a:solidFill>
                  <a:srgbClr val="D9D9D9"/>
                </a:solidFill>
                <a:latin typeface="Nunito"/>
                <a:ea typeface="Nunito"/>
                <a:cs typeface="Nunito"/>
                <a:sym typeface="Nunito"/>
              </a:rPr>
              <a:t> how the behaviour of the model matches our expectation. This data is produced in the form of CSV files and some PNG files, which helping us to estimate the quality of the generated data. As an input for this tool, we are using YAML file in which we </a:t>
            </a:r>
            <a:r>
              <a:rPr lang="en">
                <a:solidFill>
                  <a:srgbClr val="D9D9D9"/>
                </a:solidFill>
                <a:latin typeface="Nunito"/>
                <a:ea typeface="Nunito"/>
                <a:cs typeface="Nunito"/>
                <a:sym typeface="Nunito"/>
              </a:rPr>
              <a:t>describing</a:t>
            </a:r>
            <a:r>
              <a:rPr lang="en">
                <a:solidFill>
                  <a:srgbClr val="D9D9D9"/>
                </a:solidFill>
                <a:latin typeface="Nunito"/>
                <a:ea typeface="Nunito"/>
                <a:cs typeface="Nunito"/>
                <a:sym typeface="Nunito"/>
              </a:rPr>
              <a:t> “the model”. This “model” is definition of how our data is generated. In addition to the data, Jmaster generating some images, helping us to assess the  quality of generated data. So, some YAML on input and CSV and PNG files on output. </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	Data, that is stored in CSV files, actually is columnar storage, where every column is a specific attribute. Developer of YAML models defining the size of the attribute, or “number of rows”. In this version of the tool, all generations are finite. I.e. “streaming mode” is not available.</a:t>
            </a:r>
            <a:endParaRPr>
              <a:solidFill>
                <a:srgbClr val="D9D9D9"/>
              </a:solidFill>
              <a:latin typeface="Nunito"/>
              <a:ea typeface="Nunito"/>
              <a:cs typeface="Nunito"/>
              <a:sym typeface="Nunito"/>
            </a:endParaRPr>
          </a:p>
        </p:txBody>
      </p:sp>
      <p:sp>
        <p:nvSpPr>
          <p:cNvPr id="299" name="Google Shape;299;p16"/>
          <p:cNvSpPr txBox="1"/>
          <p:nvPr/>
        </p:nvSpPr>
        <p:spPr>
          <a:xfrm>
            <a:off x="548025" y="3424375"/>
            <a:ext cx="6521700" cy="1068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In current </a:t>
            </a:r>
            <a:r>
              <a:rPr lang="en">
                <a:solidFill>
                  <a:srgbClr val="D9D9D9"/>
                </a:solidFill>
                <a:latin typeface="Nunito"/>
                <a:ea typeface="Nunito"/>
                <a:cs typeface="Nunito"/>
                <a:sym typeface="Nunito"/>
              </a:rPr>
              <a:t>version</a:t>
            </a:r>
            <a:r>
              <a:rPr lang="en">
                <a:solidFill>
                  <a:srgbClr val="D9D9D9"/>
                </a:solidFill>
                <a:latin typeface="Nunito"/>
                <a:ea typeface="Nunito"/>
                <a:cs typeface="Nunito"/>
                <a:sym typeface="Nunito"/>
              </a:rPr>
              <a:t>, there </a:t>
            </a:r>
            <a:r>
              <a:rPr lang="en">
                <a:solidFill>
                  <a:srgbClr val="D9D9D9"/>
                </a:solidFill>
                <a:latin typeface="Nunito"/>
                <a:ea typeface="Nunito"/>
                <a:cs typeface="Nunito"/>
                <a:sym typeface="Nunito"/>
              </a:rPr>
              <a:t> are two modes for generation logic. A “model” mode and “time series mode”. I will explain of what they are shortly.</a:t>
            </a:r>
            <a:endParaRPr>
              <a:solidFill>
                <a:srgbClr val="D9D9D9"/>
              </a:solidFill>
              <a:latin typeface="Nunito"/>
              <a:ea typeface="Nunito"/>
              <a:cs typeface="Nunito"/>
              <a:sym typeface="Nunito"/>
            </a:endParaRPr>
          </a:p>
        </p:txBody>
      </p:sp>
      <p:pic>
        <p:nvPicPr>
          <p:cNvPr id="300" name="Google Shape;300;p16"/>
          <p:cNvPicPr preferRelativeResize="0"/>
          <p:nvPr/>
        </p:nvPicPr>
        <p:blipFill>
          <a:blip r:embed="rId3">
            <a:alphaModFix/>
          </a:blip>
          <a:stretch>
            <a:fillRect/>
          </a:stretch>
        </p:blipFill>
        <p:spPr>
          <a:xfrm>
            <a:off x="7145925" y="3340500"/>
            <a:ext cx="1643299" cy="1232474"/>
          </a:xfrm>
          <a:prstGeom prst="rect">
            <a:avLst/>
          </a:prstGeom>
          <a:noFill/>
          <a:ln>
            <a:noFill/>
          </a:ln>
          <a:effectLst>
            <a:outerShdw blurRad="200025" rotWithShape="0" algn="bl" dir="3000000" dist="114300">
              <a:srgbClr val="D9D9D9">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About Jmaster. Briefly.</a:t>
            </a:r>
            <a:endParaRPr sz="1800">
              <a:solidFill>
                <a:srgbClr val="D9D9D9"/>
              </a:solidFill>
              <a:latin typeface="Palatino Linotype"/>
              <a:ea typeface="Palatino Linotype"/>
              <a:cs typeface="Palatino Linotype"/>
              <a:sym typeface="Palatino Linotype"/>
            </a:endParaRPr>
          </a:p>
        </p:txBody>
      </p:sp>
      <p:sp>
        <p:nvSpPr>
          <p:cNvPr id="306" name="Google Shape;306;p17"/>
          <p:cNvSpPr/>
          <p:nvPr/>
        </p:nvSpPr>
        <p:spPr>
          <a:xfrm>
            <a:off x="3702250" y="1708725"/>
            <a:ext cx="2424550" cy="1069875"/>
          </a:xfrm>
          <a:prstGeom prst="flowChartPredefinedProcess">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Jmaster</a:t>
            </a:r>
            <a:endParaRPr/>
          </a:p>
        </p:txBody>
      </p:sp>
      <p:sp>
        <p:nvSpPr>
          <p:cNvPr id="307" name="Google Shape;307;p17"/>
          <p:cNvSpPr/>
          <p:nvPr/>
        </p:nvSpPr>
        <p:spPr>
          <a:xfrm>
            <a:off x="1978150" y="872625"/>
            <a:ext cx="1277694" cy="754326"/>
          </a:xfrm>
          <a:prstGeom prst="flowChart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YAML</a:t>
            </a:r>
            <a:endParaRPr/>
          </a:p>
        </p:txBody>
      </p:sp>
      <p:sp>
        <p:nvSpPr>
          <p:cNvPr id="308" name="Google Shape;308;p17"/>
          <p:cNvSpPr/>
          <p:nvPr/>
        </p:nvSpPr>
        <p:spPr>
          <a:xfrm>
            <a:off x="1978150" y="1866488"/>
            <a:ext cx="1277694" cy="754326"/>
          </a:xfrm>
          <a:prstGeom prst="flowChart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YAML</a:t>
            </a:r>
            <a:endParaRPr/>
          </a:p>
        </p:txBody>
      </p:sp>
      <p:sp>
        <p:nvSpPr>
          <p:cNvPr id="309" name="Google Shape;309;p17"/>
          <p:cNvSpPr/>
          <p:nvPr/>
        </p:nvSpPr>
        <p:spPr>
          <a:xfrm>
            <a:off x="1978150" y="2860375"/>
            <a:ext cx="1277694" cy="754326"/>
          </a:xfrm>
          <a:prstGeom prst="flowChart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YAML</a:t>
            </a:r>
            <a:endParaRPr/>
          </a:p>
        </p:txBody>
      </p:sp>
      <p:sp>
        <p:nvSpPr>
          <p:cNvPr id="310" name="Google Shape;310;p17"/>
          <p:cNvSpPr/>
          <p:nvPr/>
        </p:nvSpPr>
        <p:spPr>
          <a:xfrm>
            <a:off x="261725" y="700425"/>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LISP code</a:t>
            </a:r>
            <a:endParaRPr/>
          </a:p>
        </p:txBody>
      </p:sp>
      <p:sp>
        <p:nvSpPr>
          <p:cNvPr id="311" name="Google Shape;311;p17"/>
          <p:cNvSpPr/>
          <p:nvPr/>
        </p:nvSpPr>
        <p:spPr>
          <a:xfrm>
            <a:off x="261725" y="1311375"/>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Expressions</a:t>
            </a:r>
            <a:endParaRPr/>
          </a:p>
        </p:txBody>
      </p:sp>
      <p:sp>
        <p:nvSpPr>
          <p:cNvPr id="312" name="Google Shape;312;p17"/>
          <p:cNvSpPr/>
          <p:nvPr/>
        </p:nvSpPr>
        <p:spPr>
          <a:xfrm>
            <a:off x="254050" y="2305250"/>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Expressions</a:t>
            </a:r>
            <a:endParaRPr/>
          </a:p>
        </p:txBody>
      </p:sp>
      <p:sp>
        <p:nvSpPr>
          <p:cNvPr id="313" name="Google Shape;313;p17"/>
          <p:cNvSpPr/>
          <p:nvPr/>
        </p:nvSpPr>
        <p:spPr>
          <a:xfrm>
            <a:off x="254050" y="1808313"/>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Expressions</a:t>
            </a:r>
            <a:endParaRPr/>
          </a:p>
        </p:txBody>
      </p:sp>
      <p:sp>
        <p:nvSpPr>
          <p:cNvPr id="314" name="Google Shape;314;p17"/>
          <p:cNvSpPr/>
          <p:nvPr/>
        </p:nvSpPr>
        <p:spPr>
          <a:xfrm>
            <a:off x="261725" y="2860375"/>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LISP code</a:t>
            </a:r>
            <a:endParaRPr/>
          </a:p>
        </p:txBody>
      </p:sp>
      <p:sp>
        <p:nvSpPr>
          <p:cNvPr id="315" name="Google Shape;315;p17"/>
          <p:cNvSpPr/>
          <p:nvPr/>
        </p:nvSpPr>
        <p:spPr>
          <a:xfrm>
            <a:off x="261725" y="3415500"/>
            <a:ext cx="1277694" cy="315576"/>
          </a:xfrm>
          <a:prstGeom prst="flowChartTermina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LISP code</a:t>
            </a:r>
            <a:endParaRPr/>
          </a:p>
        </p:txBody>
      </p:sp>
      <p:cxnSp>
        <p:nvCxnSpPr>
          <p:cNvPr id="316" name="Google Shape;316;p17"/>
          <p:cNvCxnSpPr>
            <a:stCxn id="310" idx="3"/>
            <a:endCxn id="307" idx="1"/>
          </p:cNvCxnSpPr>
          <p:nvPr/>
        </p:nvCxnSpPr>
        <p:spPr>
          <a:xfrm>
            <a:off x="1539419" y="858213"/>
            <a:ext cx="438600" cy="391500"/>
          </a:xfrm>
          <a:prstGeom prst="straightConnector1">
            <a:avLst/>
          </a:prstGeom>
          <a:noFill/>
          <a:ln cap="flat" cmpd="sng" w="19050">
            <a:solidFill>
              <a:schemeClr val="dk2"/>
            </a:solidFill>
            <a:prstDash val="solid"/>
            <a:round/>
            <a:headEnd len="med" w="med" type="oval"/>
            <a:tailEnd len="med" w="med" type="stealth"/>
          </a:ln>
        </p:spPr>
      </p:cxnSp>
      <p:cxnSp>
        <p:nvCxnSpPr>
          <p:cNvPr id="317" name="Google Shape;317;p17"/>
          <p:cNvCxnSpPr>
            <a:stCxn id="311" idx="3"/>
            <a:endCxn id="307" idx="1"/>
          </p:cNvCxnSpPr>
          <p:nvPr/>
        </p:nvCxnSpPr>
        <p:spPr>
          <a:xfrm flipH="1" rot="10800000">
            <a:off x="1539419" y="1249863"/>
            <a:ext cx="438600" cy="219300"/>
          </a:xfrm>
          <a:prstGeom prst="straightConnector1">
            <a:avLst/>
          </a:prstGeom>
          <a:noFill/>
          <a:ln cap="flat" cmpd="sng" w="19050">
            <a:solidFill>
              <a:schemeClr val="dk2"/>
            </a:solidFill>
            <a:prstDash val="solid"/>
            <a:round/>
            <a:headEnd len="med" w="med" type="oval"/>
            <a:tailEnd len="med" w="med" type="stealth"/>
          </a:ln>
        </p:spPr>
      </p:cxnSp>
      <p:cxnSp>
        <p:nvCxnSpPr>
          <p:cNvPr id="318" name="Google Shape;318;p17"/>
          <p:cNvCxnSpPr>
            <a:stCxn id="313" idx="3"/>
            <a:endCxn id="308" idx="1"/>
          </p:cNvCxnSpPr>
          <p:nvPr/>
        </p:nvCxnSpPr>
        <p:spPr>
          <a:xfrm>
            <a:off x="1531744" y="1966101"/>
            <a:ext cx="446400" cy="277500"/>
          </a:xfrm>
          <a:prstGeom prst="straightConnector1">
            <a:avLst/>
          </a:prstGeom>
          <a:noFill/>
          <a:ln cap="flat" cmpd="sng" w="19050">
            <a:solidFill>
              <a:schemeClr val="dk2"/>
            </a:solidFill>
            <a:prstDash val="solid"/>
            <a:round/>
            <a:headEnd len="med" w="med" type="oval"/>
            <a:tailEnd len="med" w="med" type="stealth"/>
          </a:ln>
        </p:spPr>
      </p:cxnSp>
      <p:cxnSp>
        <p:nvCxnSpPr>
          <p:cNvPr id="319" name="Google Shape;319;p17"/>
          <p:cNvCxnSpPr>
            <a:stCxn id="312" idx="3"/>
            <a:endCxn id="308" idx="1"/>
          </p:cNvCxnSpPr>
          <p:nvPr/>
        </p:nvCxnSpPr>
        <p:spPr>
          <a:xfrm flipH="1" rot="10800000">
            <a:off x="1531744" y="2243738"/>
            <a:ext cx="446400" cy="219300"/>
          </a:xfrm>
          <a:prstGeom prst="straightConnector1">
            <a:avLst/>
          </a:prstGeom>
          <a:noFill/>
          <a:ln cap="flat" cmpd="sng" w="19050">
            <a:solidFill>
              <a:schemeClr val="dk2"/>
            </a:solidFill>
            <a:prstDash val="solid"/>
            <a:round/>
            <a:headEnd len="med" w="med" type="oval"/>
            <a:tailEnd len="med" w="med" type="stealth"/>
          </a:ln>
        </p:spPr>
      </p:cxnSp>
      <p:cxnSp>
        <p:nvCxnSpPr>
          <p:cNvPr id="320" name="Google Shape;320;p17"/>
          <p:cNvCxnSpPr>
            <a:stCxn id="314" idx="3"/>
            <a:endCxn id="309" idx="1"/>
          </p:cNvCxnSpPr>
          <p:nvPr/>
        </p:nvCxnSpPr>
        <p:spPr>
          <a:xfrm>
            <a:off x="1539419" y="3018163"/>
            <a:ext cx="438600" cy="219300"/>
          </a:xfrm>
          <a:prstGeom prst="straightConnector1">
            <a:avLst/>
          </a:prstGeom>
          <a:noFill/>
          <a:ln cap="flat" cmpd="sng" w="19050">
            <a:solidFill>
              <a:schemeClr val="dk2"/>
            </a:solidFill>
            <a:prstDash val="solid"/>
            <a:round/>
            <a:headEnd len="med" w="med" type="oval"/>
            <a:tailEnd len="med" w="med" type="stealth"/>
          </a:ln>
        </p:spPr>
      </p:cxnSp>
      <p:cxnSp>
        <p:nvCxnSpPr>
          <p:cNvPr id="321" name="Google Shape;321;p17"/>
          <p:cNvCxnSpPr>
            <a:stCxn id="315" idx="3"/>
            <a:endCxn id="309" idx="1"/>
          </p:cNvCxnSpPr>
          <p:nvPr/>
        </p:nvCxnSpPr>
        <p:spPr>
          <a:xfrm flipH="1" rot="10800000">
            <a:off x="1539419" y="3237588"/>
            <a:ext cx="438600" cy="335700"/>
          </a:xfrm>
          <a:prstGeom prst="straightConnector1">
            <a:avLst/>
          </a:prstGeom>
          <a:noFill/>
          <a:ln cap="flat" cmpd="sng" w="19050">
            <a:solidFill>
              <a:schemeClr val="dk2"/>
            </a:solidFill>
            <a:prstDash val="solid"/>
            <a:round/>
            <a:headEnd len="med" w="med" type="oval"/>
            <a:tailEnd len="med" w="med" type="stealth"/>
          </a:ln>
        </p:spPr>
      </p:cxnSp>
      <p:cxnSp>
        <p:nvCxnSpPr>
          <p:cNvPr id="322" name="Google Shape;322;p17"/>
          <p:cNvCxnSpPr>
            <a:stCxn id="307" idx="3"/>
            <a:endCxn id="306" idx="1"/>
          </p:cNvCxnSpPr>
          <p:nvPr/>
        </p:nvCxnSpPr>
        <p:spPr>
          <a:xfrm>
            <a:off x="3255844" y="1249788"/>
            <a:ext cx="446400" cy="993900"/>
          </a:xfrm>
          <a:prstGeom prst="straightConnector1">
            <a:avLst/>
          </a:prstGeom>
          <a:noFill/>
          <a:ln cap="flat" cmpd="sng" w="19050">
            <a:solidFill>
              <a:schemeClr val="dk2"/>
            </a:solidFill>
            <a:prstDash val="solid"/>
            <a:round/>
            <a:headEnd len="med" w="med" type="none"/>
            <a:tailEnd len="med" w="med" type="triangle"/>
          </a:ln>
        </p:spPr>
      </p:cxnSp>
      <p:cxnSp>
        <p:nvCxnSpPr>
          <p:cNvPr id="323" name="Google Shape;323;p17"/>
          <p:cNvCxnSpPr>
            <a:stCxn id="309" idx="3"/>
            <a:endCxn id="306" idx="1"/>
          </p:cNvCxnSpPr>
          <p:nvPr/>
        </p:nvCxnSpPr>
        <p:spPr>
          <a:xfrm flipH="1" rot="10800000">
            <a:off x="3255844" y="2243638"/>
            <a:ext cx="446400" cy="9939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17"/>
          <p:cNvCxnSpPr>
            <a:stCxn id="308" idx="3"/>
            <a:endCxn id="306" idx="1"/>
          </p:cNvCxnSpPr>
          <p:nvPr/>
        </p:nvCxnSpPr>
        <p:spPr>
          <a:xfrm>
            <a:off x="3255844" y="2243651"/>
            <a:ext cx="446400" cy="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17"/>
          <p:cNvSpPr/>
          <p:nvPr/>
        </p:nvSpPr>
        <p:spPr>
          <a:xfrm>
            <a:off x="6587100" y="906163"/>
            <a:ext cx="1277694" cy="754326"/>
          </a:xfrm>
          <a:prstGeom prst="flowChart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CSV</a:t>
            </a:r>
            <a:endParaRPr/>
          </a:p>
        </p:txBody>
      </p:sp>
      <p:sp>
        <p:nvSpPr>
          <p:cNvPr id="326" name="Google Shape;326;p17"/>
          <p:cNvSpPr/>
          <p:nvPr/>
        </p:nvSpPr>
        <p:spPr>
          <a:xfrm>
            <a:off x="6611700" y="1863425"/>
            <a:ext cx="1277694" cy="838998"/>
          </a:xfrm>
          <a:prstGeom prst="flowChartMulti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CSV</a:t>
            </a:r>
            <a:endParaRPr/>
          </a:p>
        </p:txBody>
      </p:sp>
      <p:sp>
        <p:nvSpPr>
          <p:cNvPr id="327" name="Google Shape;327;p17"/>
          <p:cNvSpPr/>
          <p:nvPr/>
        </p:nvSpPr>
        <p:spPr>
          <a:xfrm>
            <a:off x="6642475" y="3056475"/>
            <a:ext cx="1246800" cy="554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PNG</a:t>
            </a:r>
            <a:endParaRPr/>
          </a:p>
        </p:txBody>
      </p:sp>
      <p:cxnSp>
        <p:nvCxnSpPr>
          <p:cNvPr id="328" name="Google Shape;328;p17"/>
          <p:cNvCxnSpPr>
            <a:stCxn id="306" idx="3"/>
            <a:endCxn id="325" idx="1"/>
          </p:cNvCxnSpPr>
          <p:nvPr/>
        </p:nvCxnSpPr>
        <p:spPr>
          <a:xfrm flipH="1" rot="10800000">
            <a:off x="6126800" y="1283363"/>
            <a:ext cx="460200" cy="960300"/>
          </a:xfrm>
          <a:prstGeom prst="straightConnector1">
            <a:avLst/>
          </a:prstGeom>
          <a:noFill/>
          <a:ln cap="flat" cmpd="sng" w="19050">
            <a:solidFill>
              <a:schemeClr val="dk2"/>
            </a:solidFill>
            <a:prstDash val="solid"/>
            <a:round/>
            <a:headEnd len="med" w="med" type="none"/>
            <a:tailEnd len="med" w="med" type="triangle"/>
          </a:ln>
        </p:spPr>
      </p:cxnSp>
      <p:cxnSp>
        <p:nvCxnSpPr>
          <p:cNvPr id="329" name="Google Shape;329;p17"/>
          <p:cNvCxnSpPr>
            <a:stCxn id="306" idx="3"/>
            <a:endCxn id="326" idx="1"/>
          </p:cNvCxnSpPr>
          <p:nvPr/>
        </p:nvCxnSpPr>
        <p:spPr>
          <a:xfrm>
            <a:off x="6126800" y="2243663"/>
            <a:ext cx="484800" cy="39300"/>
          </a:xfrm>
          <a:prstGeom prst="straightConnector1">
            <a:avLst/>
          </a:prstGeom>
          <a:noFill/>
          <a:ln cap="flat" cmpd="sng" w="19050">
            <a:solidFill>
              <a:schemeClr val="dk2"/>
            </a:solidFill>
            <a:prstDash val="solid"/>
            <a:round/>
            <a:headEnd len="med" w="med" type="none"/>
            <a:tailEnd len="med" w="med" type="triangle"/>
          </a:ln>
        </p:spPr>
      </p:cxnSp>
      <p:cxnSp>
        <p:nvCxnSpPr>
          <p:cNvPr id="330" name="Google Shape;330;p17"/>
          <p:cNvCxnSpPr>
            <a:stCxn id="306" idx="3"/>
            <a:endCxn id="327" idx="1"/>
          </p:cNvCxnSpPr>
          <p:nvPr/>
        </p:nvCxnSpPr>
        <p:spPr>
          <a:xfrm>
            <a:off x="6126800" y="2243663"/>
            <a:ext cx="515700" cy="1089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8"/>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pic>
        <p:nvPicPr>
          <p:cNvPr id="336" name="Google Shape;336;p18"/>
          <p:cNvPicPr preferRelativeResize="0"/>
          <p:nvPr/>
        </p:nvPicPr>
        <p:blipFill>
          <a:blip r:embed="rId3">
            <a:alphaModFix/>
          </a:blip>
          <a:stretch>
            <a:fillRect/>
          </a:stretch>
        </p:blipFill>
        <p:spPr>
          <a:xfrm>
            <a:off x="597850" y="1171575"/>
            <a:ext cx="3943350" cy="2800350"/>
          </a:xfrm>
          <a:prstGeom prst="rect">
            <a:avLst/>
          </a:prstGeom>
          <a:noFill/>
          <a:ln>
            <a:noFill/>
          </a:ln>
        </p:spPr>
      </p:pic>
      <p:sp>
        <p:nvSpPr>
          <p:cNvPr id="337" name="Google Shape;337;p18"/>
          <p:cNvSpPr txBox="1"/>
          <p:nvPr/>
        </p:nvSpPr>
        <p:spPr>
          <a:xfrm>
            <a:off x="4735025" y="1095375"/>
            <a:ext cx="4054800" cy="2949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Here is an example of the YAML model. Before we will go deep in the details, let’s see what’s in there:</a:t>
            </a:r>
            <a:endParaRPr>
              <a:solidFill>
                <a:srgbClr val="D9D9D9"/>
              </a:solidFill>
              <a:latin typeface="Nunito"/>
              <a:ea typeface="Nunito"/>
              <a:cs typeface="Nunito"/>
              <a:sym typeface="Nunito"/>
            </a:endParaRPr>
          </a:p>
          <a:p>
            <a:pPr indent="457200" lvl="0" marL="0" rtl="0" algn="l">
              <a:spcBef>
                <a:spcPts val="0"/>
              </a:spcBef>
              <a:spcAft>
                <a:spcPts val="0"/>
              </a:spcAft>
              <a:buNone/>
            </a:pPr>
            <a:r>
              <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Each model is a tree of element and the root element of the model is “model”</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Each model is </a:t>
            </a:r>
            <a:r>
              <a:rPr lang="en">
                <a:solidFill>
                  <a:srgbClr val="D9D9D9"/>
                </a:solidFill>
                <a:latin typeface="Nunito"/>
                <a:ea typeface="Nunito"/>
                <a:cs typeface="Nunito"/>
                <a:sym typeface="Nunito"/>
              </a:rPr>
              <a:t>having</a:t>
            </a:r>
            <a:r>
              <a:rPr lang="en">
                <a:solidFill>
                  <a:srgbClr val="D9D9D9"/>
                </a:solidFill>
                <a:latin typeface="Nunito"/>
                <a:ea typeface="Nunito"/>
                <a:cs typeface="Nunito"/>
                <a:sym typeface="Nunito"/>
              </a:rPr>
              <a:t> an ID, Name and the name of the file to which CSV will be stored.</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Each model is defining an “attributes”.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“Y” column is generated separately from other attributes.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You can define a </a:t>
            </a:r>
            <a:r>
              <a:rPr lang="en">
                <a:solidFill>
                  <a:srgbClr val="D9D9D9"/>
                </a:solidFill>
                <a:latin typeface="Nunito"/>
                <a:ea typeface="Nunito"/>
                <a:cs typeface="Nunito"/>
                <a:sym typeface="Nunito"/>
              </a:rPr>
              <a:t>post process</a:t>
            </a:r>
            <a:r>
              <a:rPr lang="en">
                <a:solidFill>
                  <a:srgbClr val="D9D9D9"/>
                </a:solidFill>
                <a:latin typeface="Nunito"/>
                <a:ea typeface="Nunito"/>
                <a:cs typeface="Nunito"/>
                <a:sym typeface="Nunito"/>
              </a:rPr>
              <a:t> formula.</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9"/>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pic>
        <p:nvPicPr>
          <p:cNvPr id="343" name="Google Shape;343;p19"/>
          <p:cNvPicPr preferRelativeResize="0"/>
          <p:nvPr/>
        </p:nvPicPr>
        <p:blipFill>
          <a:blip r:embed="rId3">
            <a:alphaModFix/>
          </a:blip>
          <a:stretch>
            <a:fillRect/>
          </a:stretch>
        </p:blipFill>
        <p:spPr>
          <a:xfrm>
            <a:off x="4777300" y="1171575"/>
            <a:ext cx="3943350" cy="2800350"/>
          </a:xfrm>
          <a:prstGeom prst="rect">
            <a:avLst/>
          </a:prstGeom>
          <a:noFill/>
          <a:ln>
            <a:noFill/>
          </a:ln>
        </p:spPr>
      </p:pic>
      <p:sp>
        <p:nvSpPr>
          <p:cNvPr id="344" name="Google Shape;344;p19"/>
          <p:cNvSpPr txBox="1"/>
          <p:nvPr/>
        </p:nvSpPr>
        <p:spPr>
          <a:xfrm>
            <a:off x="486400" y="868350"/>
            <a:ext cx="4054800" cy="3544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Each “attribute”, defined in “attrs:” having a name, which is matches the name of the column in your CSV file and expression, the definition of the logic, or how the values will be generated. Each of the column definitions is an expression, which shall return a scalar vector of the numbers. The size of the vector defines the depth of the attribute, i.e. number of rows. If expression consists of single value, all elements of the columns will be initialized with that value. </a:t>
            </a:r>
            <a:br>
              <a:rPr lang="en">
                <a:solidFill>
                  <a:srgbClr val="D9D9D9"/>
                </a:solidFill>
                <a:latin typeface="Nunito"/>
                <a:ea typeface="Nunito"/>
                <a:cs typeface="Nunito"/>
                <a:sym typeface="Nunito"/>
              </a:rPr>
            </a:br>
            <a:r>
              <a:rPr lang="en">
                <a:solidFill>
                  <a:srgbClr val="D9D9D9"/>
                </a:solidFill>
                <a:latin typeface="Nunito"/>
                <a:ea typeface="Nunito"/>
                <a:cs typeface="Nunito"/>
                <a:sym typeface="Nunito"/>
              </a:rPr>
              <a:t>“Y” column will be calculated and added to a dataset separately. If you are defining a ‘postprocess:’, stage, this calculation will be applied to all generated </a:t>
            </a:r>
            <a:r>
              <a:rPr lang="en">
                <a:solidFill>
                  <a:srgbClr val="D9D9D9"/>
                </a:solidFill>
                <a:latin typeface="Nunito"/>
                <a:ea typeface="Nunito"/>
                <a:cs typeface="Nunito"/>
                <a:sym typeface="Nunito"/>
              </a:rPr>
              <a:t>columns</a:t>
            </a:r>
            <a:r>
              <a:rPr lang="en">
                <a:solidFill>
                  <a:srgbClr val="D9D9D9"/>
                </a:solidFill>
                <a:latin typeface="Nunito"/>
                <a:ea typeface="Nunito"/>
                <a:cs typeface="Nunito"/>
                <a:sym typeface="Nunito"/>
              </a:rPr>
              <a:t> after they are generated. Postprocess functions are separate from attributes generation functions.</a:t>
            </a:r>
            <a:endParaRPr>
              <a:solidFill>
                <a:srgbClr val="D9D9D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0"/>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50" name="Google Shape;350;p20"/>
          <p:cNvSpPr txBox="1"/>
          <p:nvPr/>
        </p:nvSpPr>
        <p:spPr>
          <a:xfrm>
            <a:off x="4688950" y="799650"/>
            <a:ext cx="4054800" cy="3544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On your left, you can see the list of the current expression functions. In addition to a function calls, expressions supports a following operations: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Support for all boolean, binary, unary, and comparative operators as in Python.</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Inline if … else operators.</a:t>
            </a:r>
            <a:endParaRPr>
              <a:solidFill>
                <a:srgbClr val="D9D9D9"/>
              </a:solidFill>
              <a:latin typeface="Nunito"/>
              <a:ea typeface="Nunito"/>
              <a:cs typeface="Nunito"/>
              <a:sym typeface="Nunito"/>
            </a:endParaRPr>
          </a:p>
          <a:p>
            <a:pPr indent="-317500" lvl="0" marL="457200" rtl="0" algn="l">
              <a:spcBef>
                <a:spcPts val="0"/>
              </a:spcBef>
              <a:spcAft>
                <a:spcPts val="0"/>
              </a:spcAft>
              <a:buClr>
                <a:srgbClr val="D9D9D9"/>
              </a:buClr>
              <a:buSzPts val="1400"/>
              <a:buFont typeface="Nunito"/>
              <a:buAutoNum type="arabicPeriod"/>
            </a:pPr>
            <a:r>
              <a:rPr lang="en">
                <a:solidFill>
                  <a:srgbClr val="D9D9D9"/>
                </a:solidFill>
                <a:latin typeface="Nunito"/>
                <a:ea typeface="Nunito"/>
                <a:cs typeface="Nunito"/>
                <a:sym typeface="Nunito"/>
              </a:rPr>
              <a:t>Referencing of a variables (more about that later)</a:t>
            </a:r>
            <a:endParaRPr>
              <a:solidFill>
                <a:srgbClr val="D9D9D9"/>
              </a:solidFill>
              <a:latin typeface="Nunito"/>
              <a:ea typeface="Nunito"/>
              <a:cs typeface="Nunito"/>
              <a:sym typeface="Nunito"/>
            </a:endParaRPr>
          </a:p>
          <a:p>
            <a:pPr indent="0" lvl="0" marL="0" rtl="0" algn="l">
              <a:spcBef>
                <a:spcPts val="0"/>
              </a:spcBef>
              <a:spcAft>
                <a:spcPts val="0"/>
              </a:spcAft>
              <a:buNone/>
            </a:pPr>
            <a:r>
              <a:t/>
            </a:r>
            <a:endParaRPr>
              <a:solidFill>
                <a:srgbClr val="D9D9D9"/>
              </a:solidFill>
              <a:latin typeface="Nunito"/>
              <a:ea typeface="Nunito"/>
              <a:cs typeface="Nunito"/>
              <a:sym typeface="Nunito"/>
            </a:endParaRPr>
          </a:p>
          <a:p>
            <a:pPr indent="0" lvl="0" marL="0" rtl="0" algn="l">
              <a:spcBef>
                <a:spcPts val="0"/>
              </a:spcBef>
              <a:spcAft>
                <a:spcPts val="0"/>
              </a:spcAft>
              <a:buNone/>
            </a:pPr>
            <a:r>
              <a:rPr lang="en">
                <a:solidFill>
                  <a:srgbClr val="D9D9D9"/>
                </a:solidFill>
                <a:latin typeface="Nunito"/>
                <a:ea typeface="Nunito"/>
                <a:cs typeface="Nunito"/>
                <a:sym typeface="Nunito"/>
              </a:rPr>
              <a:t>	Expressions are “natural” for most users. They are pretty much a scalar-generating calculator. As long as you can understand the shape of a scalar, produced by your formula, you will get what you are looking for.</a:t>
            </a:r>
            <a:endParaRPr>
              <a:solidFill>
                <a:srgbClr val="D9D9D9"/>
              </a:solidFill>
              <a:latin typeface="Nunito"/>
              <a:ea typeface="Nunito"/>
              <a:cs typeface="Nunito"/>
              <a:sym typeface="Nunito"/>
            </a:endParaRPr>
          </a:p>
        </p:txBody>
      </p:sp>
      <p:graphicFrame>
        <p:nvGraphicFramePr>
          <p:cNvPr id="351" name="Google Shape;351;p20"/>
          <p:cNvGraphicFramePr/>
          <p:nvPr/>
        </p:nvGraphicFramePr>
        <p:xfrm>
          <a:off x="448350" y="263863"/>
          <a:ext cx="3000000" cy="3000000"/>
        </p:xfrm>
        <a:graphic>
          <a:graphicData uri="http://schemas.openxmlformats.org/drawingml/2006/table">
            <a:tbl>
              <a:tblPr>
                <a:noFill/>
                <a:tableStyleId>{1FB580D9-3DBC-4860-A11D-8EC9F36D8784}</a:tableStyleId>
              </a:tblPr>
              <a:tblGrid>
                <a:gridCol w="1207450"/>
                <a:gridCol w="2885400"/>
              </a:tblGrid>
              <a:tr h="331875">
                <a:tc>
                  <a:txBody>
                    <a:bodyPr/>
                    <a:lstStyle/>
                    <a:p>
                      <a:pPr indent="0" lvl="0" marL="0" rtl="0" algn="l">
                        <a:spcBef>
                          <a:spcPts val="0"/>
                        </a:spcBef>
                        <a:spcAft>
                          <a:spcPts val="0"/>
                        </a:spcAft>
                        <a:buNone/>
                      </a:pPr>
                      <a:r>
                        <a:rPr lang="en" sz="900"/>
                        <a:t>odd()</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‘True’ if parameter is odd</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even()</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‘True’ if parameter is even</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range()</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Generate a range of the numbers, where parameters are (START, STOP, STEP)</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abs()</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Returns absolute values of the passed parameter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sin()</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a:t>
                      </a:r>
                      <a:r>
                        <a:rPr i="1" lang="en" sz="800">
                          <a:solidFill>
                            <a:srgbClr val="CC0000"/>
                          </a:solidFill>
                        </a:rPr>
                        <a:t>sin</a:t>
                      </a:r>
                      <a:r>
                        <a:rPr lang="en" sz="800"/>
                        <a:t> value calculated over a scalar passed as parameter and returning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cos()</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a:t>
                      </a:r>
                      <a:r>
                        <a:rPr i="1" lang="en" sz="800">
                          <a:solidFill>
                            <a:srgbClr val="CC0000"/>
                          </a:solidFill>
                        </a:rPr>
                        <a:t>cos</a:t>
                      </a:r>
                      <a:r>
                        <a:rPr lang="en" sz="800"/>
                        <a:t> value calculated over a scalar passed as parameter and returning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log()</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a:t>
                      </a:r>
                      <a:r>
                        <a:rPr i="1" lang="en" sz="800">
                          <a:solidFill>
                            <a:srgbClr val="CC0000"/>
                          </a:solidFill>
                        </a:rPr>
                        <a:t>log</a:t>
                      </a:r>
                      <a:r>
                        <a:rPr lang="en" sz="800"/>
                        <a:t> value calculated over a scalar passed as parameter and returning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log10()</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a:t>
                      </a:r>
                      <a:r>
                        <a:rPr i="1" lang="en" sz="800">
                          <a:solidFill>
                            <a:srgbClr val="CC0000"/>
                          </a:solidFill>
                        </a:rPr>
                        <a:t>log10</a:t>
                      </a:r>
                      <a:r>
                        <a:rPr lang="en" sz="800"/>
                        <a:t> value calculated over a scalar passed as parameter and returning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sqrt()</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Return </a:t>
                      </a:r>
                      <a:r>
                        <a:rPr i="1" lang="en" sz="800">
                          <a:solidFill>
                            <a:srgbClr val="CC0000"/>
                          </a:solidFill>
                        </a:rPr>
                        <a:t>sqrt</a:t>
                      </a:r>
                      <a:r>
                        <a:rPr lang="en" sz="800"/>
                        <a:t> value calculated over a scalar passed as parameter and returning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random_normal()</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Generate normal random sequence with parameters: (LOW, HIGH, NUMBER_OF_SAMPLES)</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random_uniform()</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Generate uniform random sequence with parameters: (LOW, HIGH,NUMBER_OF_SAMPLES)</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02075">
                <a:tc>
                  <a:txBody>
                    <a:bodyPr/>
                    <a:lstStyle/>
                    <a:p>
                      <a:pPr indent="0" lvl="0" marL="0" rtl="0" algn="l">
                        <a:spcBef>
                          <a:spcPts val="0"/>
                        </a:spcBef>
                        <a:spcAft>
                          <a:spcPts val="0"/>
                        </a:spcAft>
                        <a:buNone/>
                      </a:pPr>
                      <a:r>
                        <a:rPr lang="en" sz="900"/>
                        <a:t>normalize()</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800"/>
                        <a:t>Normalize passed scalar</a:t>
                      </a:r>
                      <a:endParaRPr sz="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1"/>
          <p:cNvSpPr txBox="1"/>
          <p:nvPr/>
        </p:nvSpPr>
        <p:spPr>
          <a:xfrm>
            <a:off x="4541200" y="161625"/>
            <a:ext cx="45180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D9D9D9"/>
                </a:solidFill>
                <a:latin typeface="Palatino Linotype"/>
                <a:ea typeface="Palatino Linotype"/>
                <a:cs typeface="Palatino Linotype"/>
                <a:sym typeface="Palatino Linotype"/>
              </a:rPr>
              <a:t>Here is the models.</a:t>
            </a:r>
            <a:endParaRPr sz="1800">
              <a:solidFill>
                <a:srgbClr val="D9D9D9"/>
              </a:solidFill>
              <a:latin typeface="Palatino Linotype"/>
              <a:ea typeface="Palatino Linotype"/>
              <a:cs typeface="Palatino Linotype"/>
              <a:sym typeface="Palatino Linotype"/>
            </a:endParaRPr>
          </a:p>
        </p:txBody>
      </p:sp>
      <p:sp>
        <p:nvSpPr>
          <p:cNvPr id="357" name="Google Shape;357;p21"/>
          <p:cNvSpPr txBox="1"/>
          <p:nvPr/>
        </p:nvSpPr>
        <p:spPr>
          <a:xfrm>
            <a:off x="486400" y="868350"/>
            <a:ext cx="2161500" cy="3544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D9D9D9"/>
                </a:solidFill>
                <a:latin typeface="Nunito"/>
                <a:ea typeface="Nunito"/>
                <a:cs typeface="Nunito"/>
                <a:sym typeface="Nunito"/>
              </a:rPr>
              <a:t>This is an example of the produced CSV file. As you see, there is nothing, that you won’t expect. This is a proper CSV file with a header. Addition to the main CSV file, Jmaster provides separate ‘test’ and ‘train’ datasets. Split ratio is controlled by the --split command line argument</a:t>
            </a:r>
            <a:endParaRPr>
              <a:solidFill>
                <a:srgbClr val="D9D9D9"/>
              </a:solidFill>
              <a:latin typeface="Nunito"/>
              <a:ea typeface="Nunito"/>
              <a:cs typeface="Nunito"/>
              <a:sym typeface="Nunito"/>
            </a:endParaRPr>
          </a:p>
        </p:txBody>
      </p:sp>
      <p:sp>
        <p:nvSpPr>
          <p:cNvPr id="358" name="Google Shape;358;p21"/>
          <p:cNvSpPr txBox="1"/>
          <p:nvPr/>
        </p:nvSpPr>
        <p:spPr>
          <a:xfrm>
            <a:off x="2770900" y="1999950"/>
            <a:ext cx="6249900" cy="1281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Nunito"/>
                <a:ea typeface="Nunito"/>
                <a:cs typeface="Nunito"/>
                <a:sym typeface="Nunito"/>
              </a:rPr>
              <a:t>i,a,b,c,d,e,f,g,h,y</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11,7.082375956982478,0.8868288872566861,3.1175891003390324,16.22784549655123,12.1815448920926,5.630138657493394,3,1,4.477404413201217</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14,4.29148517617785,1.4114096403174226,2.7278212130399884,25.409778208523253,2.8471520455608914,5.889838130533692,212,0,5.923130107737113</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12,24.069959079018687,4.551561575617856,3.590006527765757,9.109748359543904,2.684185749429784,5.969817430061614,165,1,1.9474938324519733</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13,11.076737093206479,11.310239848187686,2.3618929074936466,8.605745617988717,3.5737978204437213,4.735309945174082,68,1,1.0328673695201374</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10,2.9750592820944552,1.0072707530083336,2.417706925981058,23.743226775004796,6.071928249895633,4.7511514709030855,125,0,0.012028512019177703</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13,12.346727502289163,4.542122072411569,0.41527986793599725,18.241712667038417,20.30035170968803,5.1081531990851285,212,0,7.271020389782347</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10,15.997104853885151,6.591862503199099,4.531756393221386,44.04737147653823,12.67383671854922,4.8859506448348275,189,1,0.1580894666367786</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11,27.628007176644132,0.46048099746462934,4.251716010864269,24.775397158223633,14.425438488465476,5.181511088046069,126,1,5.814736847046895</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11,5.326119470038333,1.4913813545576637,4.462139623130275,26.702280403323666,1.6681340411342136,4.3807722903576165,48,0,6.234965039495289</a:t>
            </a:r>
            <a:endParaRPr sz="600">
              <a:latin typeface="Nunito"/>
              <a:ea typeface="Nunito"/>
              <a:cs typeface="Nunito"/>
              <a:sym typeface="Nunito"/>
            </a:endParaRPr>
          </a:p>
          <a:p>
            <a:pPr indent="0" lvl="0" marL="0" rtl="0" algn="l">
              <a:spcBef>
                <a:spcPts val="0"/>
              </a:spcBef>
              <a:spcAft>
                <a:spcPts val="0"/>
              </a:spcAft>
              <a:buNone/>
            </a:pPr>
            <a:r>
              <a:rPr lang="en" sz="600">
                <a:latin typeface="Nunito"/>
                <a:ea typeface="Nunito"/>
                <a:cs typeface="Nunito"/>
                <a:sym typeface="Nunito"/>
              </a:rPr>
              <a:t>13,3.5295328194006395,6.190307833479045,2.5704944739154576,16.263680990928094,10.31217177938466,5.259370371918903,147,1,6.2103180580148765</a:t>
            </a:r>
            <a:endParaRPr sz="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