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8" r:id="rId4"/>
    <p:sldId id="285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82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7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09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93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4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87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3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9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72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1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4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1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6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1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9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3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7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eteostat.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ta.istanbu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ik.gov.tr/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38252"/>
            <a:ext cx="7766936" cy="1646302"/>
          </a:xfrm>
        </p:spPr>
        <p:txBody>
          <a:bodyPr/>
          <a:lstStyle/>
          <a:p>
            <a:r>
              <a:rPr lang="tr-TR" dirty="0"/>
              <a:t>İklim Değişikliği ve İstanbul</a:t>
            </a:r>
            <a:br>
              <a:rPr lang="tr-TR" dirty="0"/>
            </a:br>
            <a:br>
              <a:rPr lang="tr-TR" dirty="0"/>
            </a:br>
            <a:r>
              <a:rPr lang="tr-TR" sz="2400" dirty="0"/>
              <a:t>Emrecan Ulu</a:t>
            </a:r>
            <a:br>
              <a:rPr lang="tr-TR" sz="2400" dirty="0"/>
            </a:br>
            <a:r>
              <a:rPr lang="tr-TR" sz="2400" dirty="0"/>
              <a:t>Çağrı Coşkun</a:t>
            </a:r>
          </a:p>
        </p:txBody>
      </p:sp>
    </p:spTree>
    <p:extLst>
      <p:ext uri="{BB962C8B-B14F-4D97-AF65-F5344CB8AC3E}">
        <p14:creationId xmlns:p14="http://schemas.microsoft.com/office/powerpoint/2010/main" val="90874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A09A0E3-7079-999E-1A86-60700084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C7DB25B-6184-B428-64F6-477CA95D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Ağaç ve Çalı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Ağaçlar ve çalılar, CO2 emerek atmosferdeki karbonu azaltarak küresel ısınmayı engellerler.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Erozyonu önleyerek toprak kaybını engellerler ve bu, iklim değişikliği ile ilişkilendirilen sorunlara katkıda bulunur.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Habitatlar ve biyoçeşitliliği destekler, küresel ısınmanın neden olduğu habitat değişikliklerini azaltır.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 döngüsünü düzenler, yerel iklimleri etkiler ve aşırı hava olaylarını azaltabilir.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Sera gazlarının atmosfere salınımını azaltarak küresel ısınmayı yavaşlatır.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Hava kalitesini iyileştirir ve insan sağlığına ve iklim değişikliği ile mücadeleye katkıda bulunur.</a:t>
            </a:r>
          </a:p>
        </p:txBody>
      </p:sp>
    </p:spTree>
    <p:extLst>
      <p:ext uri="{BB962C8B-B14F-4D97-AF65-F5344CB8AC3E}">
        <p14:creationId xmlns:p14="http://schemas.microsoft.com/office/powerpoint/2010/main" val="424821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3766583C-A847-E7DB-90E4-E93B0808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AC0C848-55AB-B9FD-7132-B1A9B54B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5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F7A0545-86C3-1672-99E8-1E1B6AFA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1712DF8F-3E5D-2CC9-1723-4A471A0B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5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59A9369-2770-1BDB-8BAC-3ED2284F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BB7360C-617C-CFE0-96DC-7824CA63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413B5D2-C3E3-B132-D2FC-E5EE158C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49077E-853B-D63E-0321-F8CE61A0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Kapsamı ve Yöntemi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E78D96-B602-28DA-92E7-DA8A37D8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İstanbul’un iklim değişikliğini trafik, yeşil alan, su tüketimi ve Türkiye’nin sera gazı salımı çerçevesinde incelemektedir.</a:t>
            </a:r>
          </a:p>
          <a:p>
            <a:r>
              <a:rPr lang="tr-TR" dirty="0"/>
              <a:t>Proje kapsamında Python ve </a:t>
            </a:r>
            <a:r>
              <a:rPr lang="tr-TR" dirty="0" err="1"/>
              <a:t>Pandas</a:t>
            </a:r>
            <a:r>
              <a:rPr lang="tr-TR" dirty="0"/>
              <a:t>, </a:t>
            </a:r>
            <a:r>
              <a:rPr lang="tr-TR" dirty="0" err="1"/>
              <a:t>Numpy</a:t>
            </a:r>
            <a:r>
              <a:rPr lang="tr-TR" dirty="0"/>
              <a:t>, </a:t>
            </a:r>
            <a:r>
              <a:rPr lang="tr-TR" dirty="0" err="1"/>
              <a:t>Seaborn</a:t>
            </a:r>
            <a:r>
              <a:rPr lang="tr-TR" dirty="0"/>
              <a:t>, </a:t>
            </a:r>
            <a:r>
              <a:rPr lang="tr-TR" dirty="0" err="1"/>
              <a:t>Matplotlib</a:t>
            </a:r>
            <a:r>
              <a:rPr lang="tr-TR" dirty="0"/>
              <a:t>, SK-</a:t>
            </a:r>
            <a:r>
              <a:rPr lang="tr-TR" dirty="0" err="1"/>
              <a:t>Learn</a:t>
            </a:r>
            <a:r>
              <a:rPr lang="tr-TR" dirty="0"/>
              <a:t> ve </a:t>
            </a:r>
            <a:r>
              <a:rPr lang="tr-TR" dirty="0" err="1"/>
              <a:t>TensorFlow</a:t>
            </a:r>
            <a:r>
              <a:rPr lang="tr-TR" dirty="0"/>
              <a:t> kütüphaneleri aktif olarak kullanılmıştır.</a:t>
            </a:r>
          </a:p>
          <a:p>
            <a:r>
              <a:rPr lang="tr-TR" dirty="0"/>
              <a:t>Proje veri kaynakları İstanbul Büyükşehir Belediyesi, TÜİK, OWID ve İstanbul-Göztepe/Atatürk hava istasyonlarıdır.</a:t>
            </a:r>
          </a:p>
          <a:p>
            <a:r>
              <a:rPr lang="tr-TR" dirty="0"/>
              <a:t>Projenin finalize sürümü </a:t>
            </a:r>
            <a:r>
              <a:rPr lang="tr-TR" dirty="0" err="1"/>
              <a:t>Qlik</a:t>
            </a:r>
            <a:r>
              <a:rPr lang="tr-TR" dirty="0"/>
              <a:t> Sense kullanımıyla </a:t>
            </a:r>
            <a:r>
              <a:rPr lang="tr-TR" dirty="0" err="1"/>
              <a:t>dashboard</a:t>
            </a:r>
            <a:r>
              <a:rPr lang="tr-TR" dirty="0"/>
              <a:t> haline getirilecektir. </a:t>
            </a:r>
          </a:p>
        </p:txBody>
      </p:sp>
    </p:spTree>
    <p:extLst>
      <p:ext uri="{BB962C8B-B14F-4D97-AF65-F5344CB8AC3E}">
        <p14:creationId xmlns:p14="http://schemas.microsoft.com/office/powerpoint/2010/main" val="377336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Su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Küresel ısınma, kuraklık riskini artırarak su kaynaklarını tehdit eder.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Yükselen deniz seviyeleri, fırtınaların ve taşkınların etkilerini artırabilir.</a:t>
            </a:r>
            <a:endParaRPr lang="tr-TR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 buharı, sera etkisini artırarak küresel ısınmanın sürmesine katkı sağlar.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Suyun sıcaklığı, tatlı su ekosistemlerini ve balık türlerini etkiler.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Küresel ısınma, deniz sularının ısınmasına neden olarak deniz yaşamını etkiler.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Buzulların erimesi sonucu deniz seviyelerinin yükselmesi, kıyı bölgelerini tehdit eder.</a:t>
            </a:r>
          </a:p>
        </p:txBody>
      </p:sp>
    </p:spTree>
    <p:extLst>
      <p:ext uri="{BB962C8B-B14F-4D97-AF65-F5344CB8AC3E}">
        <p14:creationId xmlns:p14="http://schemas.microsoft.com/office/powerpoint/2010/main" val="222480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9FEB63-4986-8EF0-7C3B-64E76608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31C5ED9-E07C-B9C7-6D91-247FF85F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D7E3105-B993-5ABF-FC42-3274808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Trafik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Trafik, fosil yakıtların kullanımından kaynaklanan karbon dioksit salınımı ile iklim değişikliğine katkıda bulunur.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Trafik, kirli hava emisyonlarına yol açarak hava kalitesini olumsuz etkiler ve sağlık sorunlarına neden olabilir.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Yoğun trafik, daha fazla enerji tüketimine neden olur ve bu da sera gazı emisyonlarını artırır.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İyi planlanmış şehirler, çevre dostu ulaşım seçeneklerini teşvik ederek trafik etkilerini azaltabilir.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İklim değişikliği, trafik koşullarını da etkileyebilir ve yolların bakımını etkileyebilir.</a:t>
            </a:r>
          </a:p>
        </p:txBody>
      </p:sp>
    </p:spTree>
    <p:extLst>
      <p:ext uri="{BB962C8B-B14F-4D97-AF65-F5344CB8AC3E}">
        <p14:creationId xmlns:p14="http://schemas.microsoft.com/office/powerpoint/2010/main" val="96534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diyagram, daire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D028B905-D3B5-CF46-3ACC-6993F42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70" y="3403693"/>
            <a:ext cx="2543217" cy="254321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 descr="diyagram, daire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D58B7FE-8894-6436-B876-BA69CEDA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7" y="3395159"/>
            <a:ext cx="2543217" cy="254321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 descr="diyagram, ekran görüntüsü, daire, tasarım içeren bir resim&#10;&#10;Açıklama otomatik olarak oluşturuldu">
            <a:extLst>
              <a:ext uri="{FF2B5EF4-FFF2-40B4-BE49-F238E27FC236}">
                <a16:creationId xmlns:a16="http://schemas.microsoft.com/office/drawing/2014/main" id="{17C57AE0-2ADA-F448-81FC-723695193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7" y="716856"/>
            <a:ext cx="2545862" cy="2545862"/>
          </a:xfrm>
          <a:prstGeom prst="rect">
            <a:avLst/>
          </a:prstGeom>
        </p:spPr>
      </p:pic>
      <p:pic>
        <p:nvPicPr>
          <p:cNvPr id="19" name="Resim 18" descr="ekran görüntüsü, diyagram, daire, tasarım içeren bir resim&#10;&#10;Açıklama otomatik olarak oluşturuldu">
            <a:extLst>
              <a:ext uri="{FF2B5EF4-FFF2-40B4-BE49-F238E27FC236}">
                <a16:creationId xmlns:a16="http://schemas.microsoft.com/office/drawing/2014/main" id="{D2BC3170-4C2E-7781-2F6B-874DE6E12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70" y="669497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D82918F7-0E0A-3AA5-706A-CB77479D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048F1F02-1DD0-0263-BA4D-708D7C5C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Tahminleme Modeli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SK-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Learn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Lineer Regresyon modellemesi kullanıldı.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Zincir tahmin sistemi oluşturuldu.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Emisyon ve Sıcaklık tahminleri oluşturuldu.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TensorFlow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Spark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tahminlemeleri eklentileri yapılacak.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Popülasyon, trafik kullanımı oranı tahminlemeleri yapılacak.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6474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8435AFEB-FFBE-D6F8-7DBD-B647074A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298D4D-727B-245A-72CF-E65521D7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2" y="1488613"/>
            <a:ext cx="8596668" cy="3880773"/>
          </a:xfrm>
        </p:spPr>
        <p:txBody>
          <a:bodyPr/>
          <a:lstStyle/>
          <a:p>
            <a:r>
              <a:rPr lang="tr-TR" dirty="0"/>
              <a:t>Elde edilen verilerdeki önemli noktalar bir araya getirilerek tahminleme modellerinde kullanılmak üzere düzenlenmiştir.</a:t>
            </a:r>
          </a:p>
          <a:p>
            <a:r>
              <a:rPr lang="tr-TR" dirty="0"/>
              <a:t>Düzenleme işlemleri </a:t>
            </a:r>
            <a:r>
              <a:rPr lang="tr-TR" dirty="0" err="1"/>
              <a:t>Pandas</a:t>
            </a:r>
            <a:r>
              <a:rPr lang="tr-TR" dirty="0"/>
              <a:t> kullanılarak gerçekleştirilmiştir.</a:t>
            </a:r>
          </a:p>
          <a:p>
            <a:r>
              <a:rPr lang="tr-TR" dirty="0"/>
              <a:t>Tahminleme modelleri SK-</a:t>
            </a:r>
            <a:r>
              <a:rPr lang="tr-TR" dirty="0" err="1"/>
              <a:t>Learn</a:t>
            </a:r>
            <a:r>
              <a:rPr lang="tr-TR" dirty="0"/>
              <a:t>, </a:t>
            </a:r>
            <a:r>
              <a:rPr lang="tr-TR" dirty="0" err="1"/>
              <a:t>TensorFlow</a:t>
            </a:r>
            <a:r>
              <a:rPr lang="tr-TR" dirty="0"/>
              <a:t> ve </a:t>
            </a:r>
            <a:r>
              <a:rPr lang="tr-TR" dirty="0" err="1"/>
              <a:t>Spark</a:t>
            </a:r>
            <a:r>
              <a:rPr lang="tr-TR" dirty="0"/>
              <a:t> ile gerçekleştirilecektir.</a:t>
            </a:r>
          </a:p>
          <a:p>
            <a:r>
              <a:rPr lang="tr-TR" dirty="0"/>
              <a:t>Düzenlenen veriler </a:t>
            </a:r>
            <a:r>
              <a:rPr lang="tr-TR" dirty="0" err="1"/>
              <a:t>Qlik</a:t>
            </a:r>
            <a:r>
              <a:rPr lang="tr-TR" dirty="0"/>
              <a:t> Sense </a:t>
            </a:r>
            <a:r>
              <a:rPr lang="tr-TR" dirty="0" err="1"/>
              <a:t>dashboardına</a:t>
            </a:r>
            <a:r>
              <a:rPr lang="tr-TR" dirty="0"/>
              <a:t> uygun hale getirilmesi adına </a:t>
            </a:r>
            <a:r>
              <a:rPr lang="tr-TR" dirty="0" err="1"/>
              <a:t>Qlik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kullanılarak ilgili BI </a:t>
            </a:r>
            <a:r>
              <a:rPr lang="tr-TR" dirty="0" err="1"/>
              <a:t>Tool</a:t>
            </a:r>
            <a:r>
              <a:rPr lang="tr-TR" dirty="0"/>
              <a:t> içerisinde finalize edilecektir.</a:t>
            </a:r>
          </a:p>
          <a:p>
            <a:r>
              <a:rPr lang="tr-TR" dirty="0"/>
              <a:t>Veri kaynağından tahminleme modeline, tahminleme modelinden </a:t>
            </a:r>
            <a:r>
              <a:rPr lang="tr-TR" dirty="0" err="1"/>
              <a:t>Qlik</a:t>
            </a:r>
            <a:r>
              <a:rPr lang="tr-TR" dirty="0"/>
              <a:t> </a:t>
            </a:r>
            <a:r>
              <a:rPr lang="tr-TR" dirty="0" err="1"/>
              <a:t>Sense’e</a:t>
            </a:r>
            <a:r>
              <a:rPr lang="tr-TR" dirty="0"/>
              <a:t> akan, güncelleme odaklı zincir veri yapısı hedeflenmektedir.</a:t>
            </a:r>
          </a:p>
          <a:p>
            <a:r>
              <a:rPr lang="tr-TR" dirty="0"/>
              <a:t>Uzun vadede, ek veri kaynaklarının da eklenmesiyle, İstanbul adına iklim değişikliği gidişatını gözlemleyen bir iş zekası modeli kurulması amaçlanmaktadır.</a:t>
            </a:r>
          </a:p>
        </p:txBody>
      </p:sp>
    </p:spTree>
    <p:extLst>
      <p:ext uri="{BB962C8B-B14F-4D97-AF65-F5344CB8AC3E}">
        <p14:creationId xmlns:p14="http://schemas.microsoft.com/office/powerpoint/2010/main" val="34388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, analytics, big data, data analytics, raw data icon - Download on  Iconfinder">
            <a:extLst>
              <a:ext uri="{FF2B5EF4-FFF2-40B4-BE49-F238E27FC236}">
                <a16:creationId xmlns:a16="http://schemas.microsoft.com/office/drawing/2014/main" id="{01381E5B-C823-4C38-AB04-C14AECD1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" y="2428587"/>
            <a:ext cx="1274762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37CCC2F0-99F5-472D-A486-3A4E05B91455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1373757" y="3065968"/>
            <a:ext cx="1092387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Google Cloud Storage: solution for data lakes - Flowygo">
            <a:extLst>
              <a:ext uri="{FF2B5EF4-FFF2-40B4-BE49-F238E27FC236}">
                <a16:creationId xmlns:a16="http://schemas.microsoft.com/office/drawing/2014/main" id="{C9C8D6AB-6224-4633-A59D-3ABCE1CE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44" y="2297221"/>
            <a:ext cx="2172015" cy="15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0EE29F0A-7F51-4460-A724-8CC601F1BCFF}"/>
              </a:ext>
            </a:extLst>
          </p:cNvPr>
          <p:cNvCxnSpPr>
            <a:cxnSpLocks/>
            <a:stCxn id="1030" idx="3"/>
            <a:endCxn id="1034" idx="1"/>
          </p:cNvCxnSpPr>
          <p:nvPr/>
        </p:nvCxnSpPr>
        <p:spPr>
          <a:xfrm>
            <a:off x="4638159" y="3065968"/>
            <a:ext cx="986567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MySQL Integration for Customer Success | Totango + MySQL">
            <a:extLst>
              <a:ext uri="{FF2B5EF4-FFF2-40B4-BE49-F238E27FC236}">
                <a16:creationId xmlns:a16="http://schemas.microsoft.com/office/drawing/2014/main" id="{18237E2C-4404-4782-8AB3-0F33D22B7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11792" r="10245" b="11740"/>
          <a:stretch/>
        </p:blipFill>
        <p:spPr bwMode="auto">
          <a:xfrm>
            <a:off x="8029645" y="2612328"/>
            <a:ext cx="1341197" cy="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ject Jupyter - Wikipedia">
            <a:extLst>
              <a:ext uri="{FF2B5EF4-FFF2-40B4-BE49-F238E27FC236}">
                <a16:creationId xmlns:a16="http://schemas.microsoft.com/office/drawing/2014/main" id="{D0330573-4DEF-4ECF-B403-E3EE8714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26" y="2418611"/>
            <a:ext cx="1112812" cy="12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klearn Tutorial Python - Ander Fernández">
            <a:extLst>
              <a:ext uri="{FF2B5EF4-FFF2-40B4-BE49-F238E27FC236}">
                <a16:creationId xmlns:a16="http://schemas.microsoft.com/office/drawing/2014/main" id="{3FF19353-664D-4E06-A3D3-7E27AD44B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1" t="28688" r="29959" b="28168"/>
          <a:stretch/>
        </p:blipFill>
        <p:spPr bwMode="auto">
          <a:xfrm>
            <a:off x="5624726" y="649003"/>
            <a:ext cx="1112811" cy="65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63640C5-9CBF-4348-8616-E56B0B2E7884}"/>
              </a:ext>
            </a:extLst>
          </p:cNvPr>
          <p:cNvCxnSpPr>
            <a:cxnSpLocks/>
            <a:stCxn id="1034" idx="3"/>
            <a:endCxn id="1032" idx="1"/>
          </p:cNvCxnSpPr>
          <p:nvPr/>
        </p:nvCxnSpPr>
        <p:spPr>
          <a:xfrm>
            <a:off x="6737538" y="3065968"/>
            <a:ext cx="1292107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F38D7CEE-4976-4CB2-BF21-BAC733B8A7FE}"/>
              </a:ext>
            </a:extLst>
          </p:cNvPr>
          <p:cNvCxnSpPr>
            <a:cxnSpLocks/>
            <a:stCxn id="1032" idx="3"/>
            <a:endCxn id="1038" idx="1"/>
          </p:cNvCxnSpPr>
          <p:nvPr/>
        </p:nvCxnSpPr>
        <p:spPr>
          <a:xfrm>
            <a:off x="9370842" y="3065968"/>
            <a:ext cx="940413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8" name="Picture 14" descr="Qlik Sense">
            <a:extLst>
              <a:ext uri="{FF2B5EF4-FFF2-40B4-BE49-F238E27FC236}">
                <a16:creationId xmlns:a16="http://schemas.microsoft.com/office/drawing/2014/main" id="{9AF05488-7254-4043-9524-8601D6E29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25722" r="9274" b="25380"/>
          <a:stretch/>
        </p:blipFill>
        <p:spPr bwMode="auto">
          <a:xfrm>
            <a:off x="10311255" y="2791545"/>
            <a:ext cx="1341198" cy="5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tboost vs Neural Network | MLJAR">
            <a:extLst>
              <a:ext uri="{FF2B5EF4-FFF2-40B4-BE49-F238E27FC236}">
                <a16:creationId xmlns:a16="http://schemas.microsoft.com/office/drawing/2014/main" id="{FCB2451B-9E86-4EF1-B37D-0096911AE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21005" r="13839" b="20624"/>
          <a:stretch/>
        </p:blipFill>
        <p:spPr bwMode="auto">
          <a:xfrm>
            <a:off x="4894974" y="1377223"/>
            <a:ext cx="1050038" cy="3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Xgboost vs Baseline | MLJAR">
            <a:extLst>
              <a:ext uri="{FF2B5EF4-FFF2-40B4-BE49-F238E27FC236}">
                <a16:creationId xmlns:a16="http://schemas.microsoft.com/office/drawing/2014/main" id="{94588499-4B78-4B9C-B1E2-AC7F5DFD1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4" b="26866"/>
          <a:stretch/>
        </p:blipFill>
        <p:spPr bwMode="auto">
          <a:xfrm>
            <a:off x="6397860" y="1467317"/>
            <a:ext cx="974672" cy="2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E4FA9DF9-AFEE-49B6-AC83-C53D425142CC}"/>
              </a:ext>
            </a:extLst>
          </p:cNvPr>
          <p:cNvCxnSpPr>
            <a:cxnSpLocks/>
            <a:stCxn id="1040" idx="2"/>
            <a:endCxn id="1034" idx="0"/>
          </p:cNvCxnSpPr>
          <p:nvPr/>
        </p:nvCxnSpPr>
        <p:spPr>
          <a:xfrm>
            <a:off x="5419993" y="1711424"/>
            <a:ext cx="761139" cy="70718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02FBB207-C3D3-42F6-9882-48BDE6731C5F}"/>
              </a:ext>
            </a:extLst>
          </p:cNvPr>
          <p:cNvCxnSpPr>
            <a:cxnSpLocks/>
            <a:stCxn id="1036" idx="2"/>
            <a:endCxn id="1034" idx="0"/>
          </p:cNvCxnSpPr>
          <p:nvPr/>
        </p:nvCxnSpPr>
        <p:spPr>
          <a:xfrm>
            <a:off x="6181132" y="1305688"/>
            <a:ext cx="0" cy="111292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76D4D054-563C-43BA-8E34-3EB79F1589BE}"/>
              </a:ext>
            </a:extLst>
          </p:cNvPr>
          <p:cNvCxnSpPr>
            <a:cxnSpLocks/>
          </p:cNvCxnSpPr>
          <p:nvPr/>
        </p:nvCxnSpPr>
        <p:spPr>
          <a:xfrm flipH="1">
            <a:off x="6181132" y="1709011"/>
            <a:ext cx="704064" cy="72845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8" name="Dikdörtgen 1077">
            <a:extLst>
              <a:ext uri="{FF2B5EF4-FFF2-40B4-BE49-F238E27FC236}">
                <a16:creationId xmlns:a16="http://schemas.microsoft.com/office/drawing/2014/main" id="{FC1DBE89-D71B-4DC9-A859-A5845B09CC5A}"/>
              </a:ext>
            </a:extLst>
          </p:cNvPr>
          <p:cNvSpPr/>
          <p:nvPr/>
        </p:nvSpPr>
        <p:spPr>
          <a:xfrm>
            <a:off x="2479346" y="3833250"/>
            <a:ext cx="2172015" cy="1073547"/>
          </a:xfrm>
          <a:prstGeom prst="rect">
            <a:avLst/>
          </a:prstGeom>
          <a:solidFill>
            <a:srgbClr val="C0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4791733A-42E0-41BF-96BE-2FE49D80DB71}"/>
              </a:ext>
            </a:extLst>
          </p:cNvPr>
          <p:cNvSpPr/>
          <p:nvPr/>
        </p:nvSpPr>
        <p:spPr>
          <a:xfrm>
            <a:off x="4702649" y="3834715"/>
            <a:ext cx="2982781" cy="1073548"/>
          </a:xfrm>
          <a:prstGeom prst="rect">
            <a:avLst/>
          </a:prstGeom>
          <a:solidFill>
            <a:schemeClr val="accent4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17C52E0C-4B40-4E38-B499-C69C72FE5627}"/>
              </a:ext>
            </a:extLst>
          </p:cNvPr>
          <p:cNvSpPr/>
          <p:nvPr/>
        </p:nvSpPr>
        <p:spPr>
          <a:xfrm>
            <a:off x="7748861" y="3833915"/>
            <a:ext cx="2096440" cy="1073548"/>
          </a:xfrm>
          <a:prstGeom prst="rect">
            <a:avLst/>
          </a:prstGeom>
          <a:solidFill>
            <a:srgbClr val="7030A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Warehouse</a:t>
            </a:r>
          </a:p>
        </p:txBody>
      </p:sp>
      <p:sp>
        <p:nvSpPr>
          <p:cNvPr id="125" name="Dikdörtgen 124">
            <a:extLst>
              <a:ext uri="{FF2B5EF4-FFF2-40B4-BE49-F238E27FC236}">
                <a16:creationId xmlns:a16="http://schemas.microsoft.com/office/drawing/2014/main" id="{A726D78E-11A9-4BC8-AF84-2DD15E12831B}"/>
              </a:ext>
            </a:extLst>
          </p:cNvPr>
          <p:cNvSpPr/>
          <p:nvPr/>
        </p:nvSpPr>
        <p:spPr>
          <a:xfrm>
            <a:off x="9908733" y="3833250"/>
            <a:ext cx="2096440" cy="1074213"/>
          </a:xfrm>
          <a:prstGeom prst="rect">
            <a:avLst/>
          </a:prstGeom>
          <a:solidFill>
            <a:srgbClr val="0070C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Visualising</a:t>
            </a:r>
          </a:p>
        </p:txBody>
      </p:sp>
      <p:pic>
        <p:nvPicPr>
          <p:cNvPr id="6" name="Resim 5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DB50BD11-CD4F-5F64-C6B2-8A77E3232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91" y="1104730"/>
            <a:ext cx="1685365" cy="948018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28F5D32-4617-691A-5A6B-F3FB66CFF901}"/>
              </a:ext>
            </a:extLst>
          </p:cNvPr>
          <p:cNvCxnSpPr>
            <a:cxnSpLocks/>
            <a:endCxn id="1034" idx="0"/>
          </p:cNvCxnSpPr>
          <p:nvPr/>
        </p:nvCxnSpPr>
        <p:spPr>
          <a:xfrm flipH="1">
            <a:off x="6181132" y="1725400"/>
            <a:ext cx="1657517" cy="69321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Resim 9" descr="sarı, tasarım içeren bir resim&#10;&#10;Açıklama otomatik olarak oluşturuldu">
            <a:extLst>
              <a:ext uri="{FF2B5EF4-FFF2-40B4-BE49-F238E27FC236}">
                <a16:creationId xmlns:a16="http://schemas.microsoft.com/office/drawing/2014/main" id="{52CE52BA-9086-39D7-7320-0EA0B6008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55" y="1006259"/>
            <a:ext cx="1044204" cy="1116428"/>
          </a:xfrm>
          <a:prstGeom prst="rect">
            <a:avLst/>
          </a:prstGeom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6398CA8-35FF-B563-3845-4D68169E8248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4388973" y="1769093"/>
            <a:ext cx="1792159" cy="64951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Resim 16" descr="ekran görüntüsü, grafik, grafik tasarım, yazı tipi içeren bir resim&#10;&#10;Açıklama otomatik olarak oluşturuldu">
            <a:extLst>
              <a:ext uri="{FF2B5EF4-FFF2-40B4-BE49-F238E27FC236}">
                <a16:creationId xmlns:a16="http://schemas.microsoft.com/office/drawing/2014/main" id="{358CC205-959D-2A93-7CD7-39A941FD82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41" y="-37416"/>
            <a:ext cx="2115369" cy="855237"/>
          </a:xfrm>
          <a:prstGeom prst="rect">
            <a:avLst/>
          </a:prstGeom>
        </p:spPr>
      </p:pic>
      <p:pic>
        <p:nvPicPr>
          <p:cNvPr id="21" name="Resim 20" descr="grafik, yazı tipi, grafik tasarım, logo içeren bir resim&#10;&#10;Açıklama otomatik olarak oluşturuldu">
            <a:extLst>
              <a:ext uri="{FF2B5EF4-FFF2-40B4-BE49-F238E27FC236}">
                <a16:creationId xmlns:a16="http://schemas.microsoft.com/office/drawing/2014/main" id="{C33324C1-8363-C51D-DCE7-DEAA8C6BBF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31" y="-37417"/>
            <a:ext cx="2387142" cy="941855"/>
          </a:xfrm>
          <a:prstGeom prst="rect">
            <a:avLst/>
          </a:prstGeom>
        </p:spPr>
      </p:pic>
      <p:pic>
        <p:nvPicPr>
          <p:cNvPr id="23" name="Resim 22" descr="grafik, logo, grafik tasarım, yazı tipi içeren bir resim&#10;&#10;Açıklama otomatik olarak oluşturuldu">
            <a:extLst>
              <a:ext uri="{FF2B5EF4-FFF2-40B4-BE49-F238E27FC236}">
                <a16:creationId xmlns:a16="http://schemas.microsoft.com/office/drawing/2014/main" id="{4F1BF7C0-B8CB-B8B2-6810-2F9F4DD4D7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20" y="71097"/>
            <a:ext cx="2758225" cy="551645"/>
          </a:xfrm>
          <a:prstGeom prst="rect">
            <a:avLst/>
          </a:prstGeom>
        </p:spPr>
      </p:pic>
      <p:pic>
        <p:nvPicPr>
          <p:cNvPr id="25" name="Resim 24" descr="grafik, yazı tipi, ekran görüntüsü, logo içeren bir resim&#10;&#10;Açıklama otomatik olarak oluşturuldu">
            <a:extLst>
              <a:ext uri="{FF2B5EF4-FFF2-40B4-BE49-F238E27FC236}">
                <a16:creationId xmlns:a16="http://schemas.microsoft.com/office/drawing/2014/main" id="{E1004564-BC4D-709F-875C-A0007F63B6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90" y="507531"/>
            <a:ext cx="2096440" cy="634819"/>
          </a:xfrm>
          <a:prstGeom prst="rect">
            <a:avLst/>
          </a:prstGeom>
        </p:spPr>
      </p:pic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5E4B802-E721-FC51-A1AC-7DEBC3E7C16A}"/>
              </a:ext>
            </a:extLst>
          </p:cNvPr>
          <p:cNvCxnSpPr>
            <a:cxnSpLocks/>
            <a:stCxn id="25" idx="0"/>
            <a:endCxn id="17" idx="3"/>
          </p:cNvCxnSpPr>
          <p:nvPr/>
        </p:nvCxnSpPr>
        <p:spPr>
          <a:xfrm flipH="1" flipV="1">
            <a:off x="6682410" y="390203"/>
            <a:ext cx="1375700" cy="11732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E0882F9-8E56-F60A-6067-F2FD5385E10B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flipH="1">
            <a:off x="8058110" y="346920"/>
            <a:ext cx="471510" cy="16061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B3628AB0-4203-BE7A-61BE-EDB06BD17FAB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4305873" y="390203"/>
            <a:ext cx="261168" cy="4330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AEC29AAA-7056-4AA5-BB99-C4F3C225C216}"/>
              </a:ext>
            </a:extLst>
          </p:cNvPr>
          <p:cNvCxnSpPr>
            <a:cxnSpLocks/>
            <a:stCxn id="21" idx="2"/>
            <a:endCxn id="10" idx="1"/>
          </p:cNvCxnSpPr>
          <p:nvPr/>
        </p:nvCxnSpPr>
        <p:spPr>
          <a:xfrm>
            <a:off x="3112302" y="904438"/>
            <a:ext cx="481653" cy="66003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1CCF1838-48E5-3C12-ECF9-8ABAE754ACE0}"/>
              </a:ext>
            </a:extLst>
          </p:cNvPr>
          <p:cNvCxnSpPr>
            <a:cxnSpLocks/>
          </p:cNvCxnSpPr>
          <p:nvPr/>
        </p:nvCxnSpPr>
        <p:spPr>
          <a:xfrm>
            <a:off x="5419992" y="466984"/>
            <a:ext cx="805649" cy="18201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3D3D1-3747-C0E6-7893-324C425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-İklim Verileri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40007B-0DD1-F5F7-9A36-A12964D7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 </a:t>
            </a:r>
            <a:r>
              <a:rPr lang="tr-TR" dirty="0" err="1">
                <a:hlinkClick r:id="rId2" action="ppaction://hlinkfile"/>
              </a:rPr>
              <a:t>Meteostat</a:t>
            </a:r>
            <a:r>
              <a:rPr lang="tr-TR" dirty="0"/>
              <a:t> </a:t>
            </a:r>
            <a:r>
              <a:rPr lang="tr-TR" dirty="0" err="1"/>
              <a:t>websitesi</a:t>
            </a:r>
            <a:r>
              <a:rPr lang="tr-TR" dirty="0"/>
              <a:t> </a:t>
            </a:r>
            <a:r>
              <a:rPr lang="tr-TR" dirty="0" err="1"/>
              <a:t>API’si</a:t>
            </a:r>
            <a:r>
              <a:rPr lang="tr-TR" dirty="0"/>
              <a:t> aracılığıyla Python kullanılarak toplanmıştır.</a:t>
            </a:r>
          </a:p>
          <a:p>
            <a:r>
              <a:rPr lang="tr-TR" dirty="0" err="1"/>
              <a:t>Meteostat</a:t>
            </a:r>
            <a:r>
              <a:rPr lang="tr-TR" dirty="0"/>
              <a:t>, veri kaynakları olarak yerel hava izleme istasyonlarını kullanmaktadır.</a:t>
            </a:r>
          </a:p>
          <a:p>
            <a:r>
              <a:rPr lang="tr-TR" dirty="0"/>
              <a:t>1929 ve 2007 İstanbul sıcaklığı verileri İstanbul/Göztepe hava izleme istasyonu bazlı, 2007 sonrası verileri İstanbul/Atatürk hava izleme istasyonu bazlıdır.</a:t>
            </a:r>
          </a:p>
        </p:txBody>
      </p:sp>
    </p:spTree>
    <p:extLst>
      <p:ext uri="{BB962C8B-B14F-4D97-AF65-F5344CB8AC3E}">
        <p14:creationId xmlns:p14="http://schemas.microsoft.com/office/powerpoint/2010/main" val="142751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C148F-08A1-2D53-740C-C6BBB6F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-Yerel İstanbul Verileri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BEF4A0-337D-885E-9D9F-4E029C6A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Yerel veriler trafik yoğunluğu, toplu taşıma kullanımı oranları, ağaçlandırma çalışmaları, baraj yoğunluğu ve su tüketimi bilgilerini içermektedir.</a:t>
            </a:r>
          </a:p>
          <a:p>
            <a:r>
              <a:rPr lang="tr-TR" dirty="0"/>
              <a:t>İlgili veriler İstanbul Büyükşehir Belediyesi’nin resmi veri platformu olan </a:t>
            </a:r>
            <a:r>
              <a:rPr lang="tr-TR" dirty="0" err="1">
                <a:hlinkClick r:id="rId2"/>
              </a:rPr>
              <a:t>data.istanbul</a:t>
            </a:r>
            <a:r>
              <a:rPr lang="tr-TR" dirty="0"/>
              <a:t> platformundan alınmıştır.</a:t>
            </a:r>
          </a:p>
        </p:txBody>
      </p:sp>
    </p:spTree>
    <p:extLst>
      <p:ext uri="{BB962C8B-B14F-4D97-AF65-F5344CB8AC3E}">
        <p14:creationId xmlns:p14="http://schemas.microsoft.com/office/powerpoint/2010/main" val="25096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851459-2B94-3F70-3A85-EF60D443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-Sera Gazı Verileri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4FB418-8FA4-043B-831F-84D7E7A9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OWID</a:t>
            </a:r>
            <a:r>
              <a:rPr lang="tr-TR" dirty="0"/>
              <a:t> (</a:t>
            </a:r>
            <a:r>
              <a:rPr lang="tr-TR" dirty="0" err="1"/>
              <a:t>Our</a:t>
            </a:r>
            <a:r>
              <a:rPr lang="tr-TR" dirty="0"/>
              <a:t> World in Data) platformu sera gazı verilerinin temel kaynağı olmuştur. Oxford kaynaklı olan platformun bütün dünya ülkeleri bazlı geniş sera gazı emisyonu ver çalışmaları bulunmaktadır.</a:t>
            </a:r>
          </a:p>
          <a:p>
            <a:r>
              <a:rPr lang="tr-TR" dirty="0">
                <a:hlinkClick r:id="rId3"/>
              </a:rPr>
              <a:t>TÜİK</a:t>
            </a:r>
            <a:r>
              <a:rPr lang="tr-TR" dirty="0"/>
              <a:t> bir diğer sera gazı veri sağlayıcısı olmuştur.</a:t>
            </a:r>
          </a:p>
          <a:p>
            <a:r>
              <a:rPr lang="tr-TR" dirty="0"/>
              <a:t>OWID ve TÜİK’in yayınladığı veriler tutarlılık göstermektedir.</a:t>
            </a:r>
          </a:p>
        </p:txBody>
      </p:sp>
    </p:spTree>
    <p:extLst>
      <p:ext uri="{BB962C8B-B14F-4D97-AF65-F5344CB8AC3E}">
        <p14:creationId xmlns:p14="http://schemas.microsoft.com/office/powerpoint/2010/main" val="38884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Bulgular</a:t>
            </a:r>
          </a:p>
        </p:txBody>
      </p:sp>
    </p:spTree>
    <p:extLst>
      <p:ext uri="{BB962C8B-B14F-4D97-AF65-F5344CB8AC3E}">
        <p14:creationId xmlns:p14="http://schemas.microsoft.com/office/powerpoint/2010/main" val="341584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D4D572-723B-E72F-81C7-B35C5E0E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9" y="0"/>
            <a:ext cx="10286999" cy="6858000"/>
          </a:xfrm>
        </p:spPr>
      </p:pic>
    </p:spTree>
    <p:extLst>
      <p:ext uri="{BB962C8B-B14F-4D97-AF65-F5344CB8AC3E}">
        <p14:creationId xmlns:p14="http://schemas.microsoft.com/office/powerpoint/2010/main" val="161399079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592</Words>
  <Application>Microsoft Office PowerPoint</Application>
  <PresentationFormat>Geniş ekran</PresentationFormat>
  <Paragraphs>54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Söhne</vt:lpstr>
      <vt:lpstr>Trebuchet MS</vt:lpstr>
      <vt:lpstr>Wingdings 3</vt:lpstr>
      <vt:lpstr>Yüzeyler</vt:lpstr>
      <vt:lpstr>İklim Değişikliği ve İstanbul  Emrecan Ulu Çağrı Coşkun</vt:lpstr>
      <vt:lpstr>Proje Kapsamı ve Yöntemi</vt:lpstr>
      <vt:lpstr>PowerPoint Sunusu</vt:lpstr>
      <vt:lpstr>PowerPoint Sunusu</vt:lpstr>
      <vt:lpstr>Veri Kaynakları -İklim Verileri</vt:lpstr>
      <vt:lpstr>Veri Kaynakları -Yerel İstanbul Verileri</vt:lpstr>
      <vt:lpstr>Veri Kaynakları -Sera Gazı Verileri</vt:lpstr>
      <vt:lpstr>Bulgular</vt:lpstr>
      <vt:lpstr>PowerPoint Sunusu</vt:lpstr>
      <vt:lpstr>PowerPoint Sunusu</vt:lpstr>
      <vt:lpstr>PowerPoint Sunusu</vt:lpstr>
      <vt:lpstr>Ağaç ve Çalı İstatistikleri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Su İstatistikleri</vt:lpstr>
      <vt:lpstr>PowerPoint Sunusu</vt:lpstr>
      <vt:lpstr>PowerPoint Sunusu</vt:lpstr>
      <vt:lpstr>PowerPoint Sunusu</vt:lpstr>
      <vt:lpstr>Trafik İstatistikleri</vt:lpstr>
      <vt:lpstr>PowerPoint Sunusu</vt:lpstr>
      <vt:lpstr>PowerPoint Sunusu</vt:lpstr>
      <vt:lpstr>PowerPoint Sunusu</vt:lpstr>
      <vt:lpstr>Tahminleme Modeli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İklim Değişikliği ve İstanbul</dc:title>
  <dc:creator>emrecan ulu</dc:creator>
  <cp:lastModifiedBy>Emrecan Ulu</cp:lastModifiedBy>
  <cp:revision>6</cp:revision>
  <dcterms:created xsi:type="dcterms:W3CDTF">2023-09-01T18:06:38Z</dcterms:created>
  <dcterms:modified xsi:type="dcterms:W3CDTF">2023-09-02T09:08:02Z</dcterms:modified>
</cp:coreProperties>
</file>