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0F315-FC21-480C-9DA0-CD5AE7EC322B}" v="1415" dt="2023-05-15T16:47:5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8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lonviing/ibb-lab-first-case/blob/main/Spotify%20EDA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AAABD82-4269-8DF2-618B-8B5692A6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616" r="-2" b="9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Spotify EDA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err="1"/>
              <a:t>Emrecan</a:t>
            </a:r>
            <a:r>
              <a:rPr lang="en-US" sz="2000" dirty="0"/>
              <a:t> ULU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4AFC0BFB-2012-41BB-B902-2805CB06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8884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Ortak</a:t>
            </a:r>
            <a:r>
              <a:rPr lang="en-US" sz="1700" dirty="0"/>
              <a:t> </a:t>
            </a:r>
            <a:r>
              <a:rPr lang="en-US" sz="1700" dirty="0" err="1"/>
              <a:t>yapılan</a:t>
            </a:r>
            <a:r>
              <a:rPr lang="en-US" sz="1700" dirty="0"/>
              <a:t> </a:t>
            </a:r>
            <a:r>
              <a:rPr lang="en-US" sz="1700" dirty="0" err="1"/>
              <a:t>şarkılardaki</a:t>
            </a:r>
            <a:r>
              <a:rPr lang="en-US" sz="1700" dirty="0"/>
              <a:t> </a:t>
            </a:r>
            <a:r>
              <a:rPr lang="en-US" sz="1700" dirty="0" err="1"/>
              <a:t>sanatçılara</a:t>
            </a:r>
            <a:r>
              <a:rPr lang="en-US" sz="1700" dirty="0"/>
              <a:t> </a:t>
            </a:r>
            <a:r>
              <a:rPr lang="en-US" sz="1700" dirty="0" err="1"/>
              <a:t>şarkı</a:t>
            </a:r>
            <a:r>
              <a:rPr lang="en-US" sz="1700" dirty="0"/>
              <a:t> </a:t>
            </a:r>
            <a:r>
              <a:rPr lang="en-US" sz="1700" dirty="0" err="1"/>
              <a:t>adına</a:t>
            </a:r>
            <a:r>
              <a:rPr lang="en-US" sz="1700" dirty="0"/>
              <a:t> </a:t>
            </a:r>
            <a:r>
              <a:rPr lang="en-US" sz="1700" dirty="0" err="1"/>
              <a:t>popülerlik</a:t>
            </a:r>
            <a:r>
              <a:rPr lang="en-US" sz="1700" dirty="0"/>
              <a:t> </a:t>
            </a:r>
            <a:r>
              <a:rPr lang="en-US" sz="1700" dirty="0" err="1"/>
              <a:t>eklendiğinde</a:t>
            </a:r>
            <a:r>
              <a:rPr lang="en-US" sz="1700" dirty="0"/>
              <a:t> </a:t>
            </a:r>
            <a:r>
              <a:rPr lang="en-US" sz="1700" dirty="0" err="1"/>
              <a:t>görünen</a:t>
            </a:r>
            <a:r>
              <a:rPr lang="en-US" sz="1700" dirty="0"/>
              <a:t> </a:t>
            </a:r>
            <a:r>
              <a:rPr lang="en-US" sz="1700" dirty="0" err="1"/>
              <a:t>tablo</a:t>
            </a:r>
            <a:r>
              <a:rPr lang="en-US" sz="1700" dirty="0"/>
              <a:t> </a:t>
            </a:r>
            <a:r>
              <a:rPr lang="en-US" sz="1700" dirty="0" err="1"/>
              <a:t>bu</a:t>
            </a:r>
            <a:r>
              <a:rPr lang="en-US" sz="1700" dirty="0"/>
              <a:t> </a:t>
            </a:r>
            <a:r>
              <a:rPr lang="en-US" sz="1700" dirty="0" err="1"/>
              <a:t>şekildedir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Sanatçılar</a:t>
            </a:r>
            <a:r>
              <a:rPr lang="en-US" sz="1700" dirty="0"/>
              <a:t> </a:t>
            </a:r>
            <a:r>
              <a:rPr lang="en-US" sz="1700" dirty="0" err="1"/>
              <a:t>sütunu</a:t>
            </a:r>
            <a:r>
              <a:rPr lang="en-US" sz="1700" dirty="0"/>
              <a:t> + feat </a:t>
            </a:r>
            <a:r>
              <a:rPr lang="en-US" sz="1700" dirty="0" err="1"/>
              <a:t>yapılan</a:t>
            </a:r>
            <a:r>
              <a:rPr lang="en-US" sz="1700" dirty="0"/>
              <a:t> </a:t>
            </a:r>
            <a:r>
              <a:rPr lang="en-US" sz="1700" dirty="0" err="1"/>
              <a:t>sanatçılar</a:t>
            </a:r>
            <a:r>
              <a:rPr lang="en-US" sz="1700" dirty="0"/>
              <a:t> </a:t>
            </a:r>
            <a:r>
              <a:rPr lang="en-US" sz="1700" dirty="0" err="1"/>
              <a:t>baz</a:t>
            </a:r>
            <a:r>
              <a:rPr lang="en-US" sz="1700" dirty="0"/>
              <a:t> </a:t>
            </a:r>
            <a:r>
              <a:rPr lang="en-US" sz="1700" dirty="0" err="1"/>
              <a:t>alınmıştır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225C93-C822-7328-333E-F0A8154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4AFC0BFB-2012-41BB-B902-2805CB06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8884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"</a:t>
            </a:r>
            <a:r>
              <a:rPr lang="en-US" sz="1700" dirty="0">
                <a:ea typeface="+mn-lt"/>
                <a:cs typeface="+mn-lt"/>
              </a:rPr>
              <a:t>loudness" </a:t>
            </a:r>
            <a:r>
              <a:rPr lang="en-US" sz="1700" dirty="0" err="1">
                <a:ea typeface="+mn-lt"/>
                <a:cs typeface="+mn-lt"/>
              </a:rPr>
              <a:t>sütunu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baz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alınarak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çıkartılmıştır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225C93-C822-7328-333E-F0A8154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C158AC9-3B10-E6FE-F94D-B8623E93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09" y="1090948"/>
            <a:ext cx="6317086" cy="4729765"/>
          </a:xfrm>
          <a:prstGeom prst="rect">
            <a:avLst/>
          </a:prstGeom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9E2A567-7C18-A502-56ED-0019E59C9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907" y="1166075"/>
            <a:ext cx="6896636" cy="5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4AFC0BFB-2012-41BB-B902-2805CB06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8884"/>
            <a:ext cx="4443154" cy="4931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Sanatçılar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 feat </a:t>
            </a:r>
            <a:r>
              <a:rPr lang="en-US" sz="1700" dirty="0" err="1"/>
              <a:t>yapan</a:t>
            </a:r>
            <a:r>
              <a:rPr lang="en-US" sz="1700" dirty="0"/>
              <a:t> </a:t>
            </a:r>
            <a:r>
              <a:rPr lang="en-US" sz="1700" dirty="0" err="1"/>
              <a:t>sanatçılar</a:t>
            </a:r>
            <a:r>
              <a:rPr lang="en-US" sz="1700" dirty="0"/>
              <a:t> "</a:t>
            </a:r>
            <a:r>
              <a:rPr lang="en-US" sz="1700" dirty="0">
                <a:ea typeface="+mn-lt"/>
                <a:cs typeface="+mn-lt"/>
              </a:rPr>
              <a:t>danceability</a:t>
            </a:r>
            <a:r>
              <a:rPr lang="en-US" sz="1700" dirty="0"/>
              <a:t>" </a:t>
            </a:r>
            <a:r>
              <a:rPr lang="en-US" sz="1700" dirty="0" err="1"/>
              <a:t>grubunda</a:t>
            </a:r>
            <a:r>
              <a:rPr lang="en-US" sz="1700" dirty="0"/>
              <a:t> </a:t>
            </a:r>
            <a:r>
              <a:rPr lang="en-US" sz="1700" dirty="0" err="1"/>
              <a:t>toplandığında</a:t>
            </a:r>
            <a:r>
              <a:rPr lang="en-US" sz="1700" dirty="0"/>
              <a:t> </a:t>
            </a:r>
            <a:r>
              <a:rPr lang="en-US" sz="1700" dirty="0" err="1"/>
              <a:t>ortaya</a:t>
            </a:r>
            <a:r>
              <a:rPr lang="en-US" sz="1700" dirty="0"/>
              <a:t> </a:t>
            </a:r>
            <a:r>
              <a:rPr lang="en-US" sz="1700" dirty="0" err="1"/>
              <a:t>çıkan</a:t>
            </a:r>
            <a:r>
              <a:rPr lang="en-US" sz="1700" dirty="0"/>
              <a:t> </a:t>
            </a:r>
            <a:r>
              <a:rPr lang="en-US" sz="1700" dirty="0" err="1"/>
              <a:t>tablo</a:t>
            </a:r>
            <a:r>
              <a:rPr lang="en-US" sz="1700" dirty="0"/>
              <a:t> </a:t>
            </a:r>
            <a:r>
              <a:rPr lang="en-US" sz="1700" dirty="0" err="1"/>
              <a:t>bu</a:t>
            </a:r>
            <a:r>
              <a:rPr lang="en-US" sz="1700" dirty="0"/>
              <a:t> </a:t>
            </a:r>
            <a:r>
              <a:rPr lang="en-US" sz="1700" dirty="0" err="1"/>
              <a:t>şekildedir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0.75 quantile </a:t>
            </a:r>
            <a:r>
              <a:rPr lang="en-US" sz="1700" dirty="0" err="1">
                <a:ea typeface="+mn-lt"/>
                <a:cs typeface="+mn-lt"/>
              </a:rPr>
              <a:t>alınmasının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nedeni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şarkı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kalabılığından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oluşacak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olan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yanıltıcı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sonuçların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önüne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geçilmesidir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Düşük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tempoda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şarkı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sayısı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yüksek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olan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sanatçılar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yüksek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tempoda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şarkı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yapan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sanatçıların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önüne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geçemiyor</a:t>
            </a:r>
            <a:r>
              <a:rPr lang="en-US" sz="1700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en-US" sz="1700" dirty="0" err="1">
                <a:ea typeface="+mn-lt"/>
                <a:cs typeface="+mn-lt"/>
              </a:rPr>
              <a:t>Sanatçılar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sütunu</a:t>
            </a:r>
            <a:r>
              <a:rPr lang="en-US" sz="1700" dirty="0">
                <a:ea typeface="+mn-lt"/>
                <a:cs typeface="+mn-lt"/>
              </a:rPr>
              <a:t> + feat </a:t>
            </a:r>
            <a:r>
              <a:rPr lang="en-US" sz="1700" dirty="0" err="1">
                <a:ea typeface="+mn-lt"/>
                <a:cs typeface="+mn-lt"/>
              </a:rPr>
              <a:t>yapılan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sanatçılar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baz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alınmıştır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09F069D-E15A-0AD7-DF0A-CF512B49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00" y="897765"/>
            <a:ext cx="6692720" cy="52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4AFC0BFB-2012-41BB-B902-2805CB06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8884"/>
            <a:ext cx="4443154" cy="5328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Spotify Web Developers </a:t>
            </a:r>
            <a:r>
              <a:rPr lang="en-US" sz="1700" dirty="0" err="1"/>
              <a:t>kaynağına</a:t>
            </a:r>
            <a:r>
              <a:rPr lang="en-US" sz="1700" dirty="0"/>
              <a:t> </a:t>
            </a:r>
            <a:r>
              <a:rPr lang="en-US" sz="1700" dirty="0" err="1"/>
              <a:t>göre</a:t>
            </a:r>
            <a:r>
              <a:rPr lang="en-US" sz="1700" dirty="0"/>
              <a:t> "</a:t>
            </a:r>
            <a:r>
              <a:rPr lang="en-US" sz="1700" dirty="0" err="1">
                <a:ea typeface="+mn-lt"/>
                <a:cs typeface="+mn-lt"/>
              </a:rPr>
              <a:t>instrumentalness</a:t>
            </a:r>
            <a:r>
              <a:rPr lang="en-US" sz="1700" dirty="0">
                <a:ea typeface="+mn-lt"/>
                <a:cs typeface="+mn-lt"/>
              </a:rPr>
              <a:t>" </a:t>
            </a:r>
            <a:r>
              <a:rPr lang="en-US" sz="1700" dirty="0" err="1">
                <a:ea typeface="+mn-lt"/>
                <a:cs typeface="+mn-lt"/>
              </a:rPr>
              <a:t>sütunu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şarkıda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kadar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az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vokal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geçtiğini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gösterir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Rap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benzeri</a:t>
            </a:r>
            <a:r>
              <a:rPr lang="en-US" sz="1700" dirty="0"/>
              <a:t> </a:t>
            </a:r>
            <a:r>
              <a:rPr lang="en-US" sz="1700" dirty="0" err="1"/>
              <a:t>lirikal</a:t>
            </a:r>
            <a:r>
              <a:rPr lang="en-US" sz="1700" dirty="0"/>
              <a:t> </a:t>
            </a:r>
            <a:r>
              <a:rPr lang="en-US" sz="1700" dirty="0" err="1"/>
              <a:t>şarkıların</a:t>
            </a:r>
            <a:r>
              <a:rPr lang="en-US" sz="1700" dirty="0"/>
              <a:t> </a:t>
            </a:r>
            <a:r>
              <a:rPr lang="en-US" sz="1700" dirty="0" err="1"/>
              <a:t>enstrümental</a:t>
            </a:r>
            <a:r>
              <a:rPr lang="en-US" sz="1700" dirty="0"/>
              <a:t> </a:t>
            </a:r>
            <a:r>
              <a:rPr lang="en-US" sz="1700" dirty="0" err="1"/>
              <a:t>olması</a:t>
            </a:r>
            <a:r>
              <a:rPr lang="en-US" sz="1700" dirty="0"/>
              <a:t> </a:t>
            </a:r>
            <a:r>
              <a:rPr lang="en-US" sz="1700" dirty="0" err="1"/>
              <a:t>imkânsızdır</a:t>
            </a:r>
            <a:r>
              <a:rPr lang="en-US" sz="1700" dirty="0"/>
              <a:t>. </a:t>
            </a:r>
            <a:r>
              <a:rPr lang="en-US" sz="1700" dirty="0" err="1"/>
              <a:t>Enstrümentallik</a:t>
            </a:r>
            <a:r>
              <a:rPr lang="en-US" sz="1700" dirty="0"/>
              <a:t> </a:t>
            </a:r>
            <a:r>
              <a:rPr lang="en-US" sz="1700" dirty="0" err="1"/>
              <a:t>oranı</a:t>
            </a:r>
            <a:r>
              <a:rPr lang="en-US" sz="1700" dirty="0"/>
              <a:t> "1" </a:t>
            </a:r>
            <a:r>
              <a:rPr lang="en-US" sz="1700" dirty="0" err="1"/>
              <a:t>olan</a:t>
            </a:r>
            <a:r>
              <a:rPr lang="en-US" sz="1700" dirty="0"/>
              <a:t> </a:t>
            </a:r>
            <a:r>
              <a:rPr lang="en-US" sz="1700" dirty="0" err="1"/>
              <a:t>şarkıları</a:t>
            </a:r>
            <a:r>
              <a:rPr lang="en-US" sz="1700" dirty="0"/>
              <a:t> da </a:t>
            </a:r>
            <a:r>
              <a:rPr lang="en-US" sz="1700" dirty="0" err="1"/>
              <a:t>grafiğe</a:t>
            </a:r>
            <a:r>
              <a:rPr lang="en-US" sz="1700" dirty="0"/>
              <a:t> </a:t>
            </a:r>
            <a:r>
              <a:rPr lang="en-US" sz="1700" dirty="0" err="1"/>
              <a:t>almak</a:t>
            </a:r>
            <a:r>
              <a:rPr lang="en-US" sz="1700" dirty="0"/>
              <a:t> </a:t>
            </a:r>
            <a:r>
              <a:rPr lang="en-US" sz="1700" dirty="0" err="1"/>
              <a:t>yanıltıcıdır</a:t>
            </a:r>
            <a:r>
              <a:rPr lang="en-US" sz="1700" dirty="0"/>
              <a:t>, </a:t>
            </a:r>
            <a:r>
              <a:rPr lang="en-US" sz="1700" dirty="0" err="1"/>
              <a:t>zira</a:t>
            </a:r>
            <a:r>
              <a:rPr lang="en-US" sz="1700" dirty="0"/>
              <a:t> </a:t>
            </a:r>
            <a:r>
              <a:rPr lang="en-US" sz="1700" dirty="0" err="1"/>
              <a:t>bu</a:t>
            </a:r>
            <a:r>
              <a:rPr lang="en-US" sz="1700" dirty="0"/>
              <a:t> tip </a:t>
            </a:r>
            <a:r>
              <a:rPr lang="en-US" sz="1700" dirty="0" err="1"/>
              <a:t>şarkılar</a:t>
            </a:r>
            <a:r>
              <a:rPr lang="en-US" sz="1700" dirty="0"/>
              <a:t> </a:t>
            </a:r>
            <a:r>
              <a:rPr lang="en-US" sz="1700" dirty="0" err="1"/>
              <a:t>hiçbir</a:t>
            </a:r>
            <a:r>
              <a:rPr lang="en-US" sz="1700" dirty="0"/>
              <a:t> </a:t>
            </a:r>
            <a:r>
              <a:rPr lang="en-US" sz="1700" dirty="0" err="1"/>
              <a:t>şekilde</a:t>
            </a:r>
            <a:r>
              <a:rPr lang="en-US" sz="1700" dirty="0"/>
              <a:t> </a:t>
            </a:r>
            <a:r>
              <a:rPr lang="en-US" sz="1700" dirty="0" err="1"/>
              <a:t>vokal</a:t>
            </a:r>
            <a:r>
              <a:rPr lang="en-US" sz="1700" dirty="0"/>
              <a:t> </a:t>
            </a:r>
            <a:r>
              <a:rPr lang="en-US" sz="1700" dirty="0" err="1"/>
              <a:t>içermeyen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sadece</a:t>
            </a:r>
            <a:r>
              <a:rPr lang="en-US" sz="1700" dirty="0"/>
              <a:t> 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sesi</a:t>
            </a:r>
            <a:r>
              <a:rPr lang="en-US" sz="1700" dirty="0"/>
              <a:t> </a:t>
            </a:r>
            <a:r>
              <a:rPr lang="en-US" sz="1700" dirty="0" err="1"/>
              <a:t>ya</a:t>
            </a:r>
            <a:r>
              <a:rPr lang="en-US" sz="1700" dirty="0"/>
              <a:t> da </a:t>
            </a:r>
            <a:r>
              <a:rPr lang="en-US" sz="1700" dirty="0" err="1"/>
              <a:t>rüzgar</a:t>
            </a:r>
            <a:r>
              <a:rPr lang="en-US" sz="1700" dirty="0"/>
              <a:t> </a:t>
            </a:r>
            <a:r>
              <a:rPr lang="en-US" sz="1700" dirty="0" err="1"/>
              <a:t>sesi</a:t>
            </a:r>
            <a:r>
              <a:rPr lang="en-US" sz="1700" dirty="0"/>
              <a:t> </a:t>
            </a:r>
            <a:r>
              <a:rPr lang="en-US" sz="1700" dirty="0" err="1"/>
              <a:t>gibi</a:t>
            </a:r>
            <a:r>
              <a:rPr lang="en-US" sz="1700" dirty="0"/>
              <a:t> </a:t>
            </a:r>
            <a:r>
              <a:rPr lang="en-US" sz="1700" dirty="0" err="1"/>
              <a:t>basit</a:t>
            </a:r>
            <a:r>
              <a:rPr lang="en-US" sz="1700" dirty="0"/>
              <a:t> </a:t>
            </a:r>
            <a:r>
              <a:rPr lang="en-US" sz="1700" dirty="0" err="1"/>
              <a:t>sesleri</a:t>
            </a:r>
            <a:r>
              <a:rPr lang="en-US" sz="1700" dirty="0"/>
              <a:t> </a:t>
            </a:r>
            <a:r>
              <a:rPr lang="en-US" sz="1700" dirty="0" err="1"/>
              <a:t>içeren</a:t>
            </a:r>
            <a:r>
              <a:rPr lang="en-US" sz="1700" dirty="0"/>
              <a:t> </a:t>
            </a:r>
            <a:r>
              <a:rPr lang="en-US" sz="1700" dirty="0" err="1"/>
              <a:t>parçalardır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Bir </a:t>
            </a:r>
            <a:r>
              <a:rPr lang="en-US" sz="1700" dirty="0" err="1"/>
              <a:t>şarkıyı</a:t>
            </a:r>
            <a:r>
              <a:rPr lang="en-US" sz="1700" dirty="0"/>
              <a:t> "</a:t>
            </a:r>
            <a:r>
              <a:rPr lang="en-US" sz="1700" dirty="0" err="1"/>
              <a:t>enstrümental</a:t>
            </a:r>
            <a:r>
              <a:rPr lang="en-US" sz="1700" dirty="0"/>
              <a:t>"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tanımlamak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0.5 </a:t>
            </a:r>
            <a:r>
              <a:rPr lang="en-US" sz="1700" dirty="0" err="1"/>
              <a:t>oranı</a:t>
            </a:r>
            <a:r>
              <a:rPr lang="en-US" sz="1700" dirty="0"/>
              <a:t> </a:t>
            </a:r>
            <a:r>
              <a:rPr lang="en-US" sz="1700" dirty="0" err="1"/>
              <a:t>yeterlidir</a:t>
            </a:r>
            <a:r>
              <a:rPr lang="en-US" sz="1700" dirty="0"/>
              <a:t>, 0.5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üstü</a:t>
            </a:r>
            <a:r>
              <a:rPr lang="en-US" sz="1700" dirty="0"/>
              <a:t> </a:t>
            </a:r>
            <a:r>
              <a:rPr lang="en-US" sz="1700" dirty="0" err="1"/>
              <a:t>ile</a:t>
            </a:r>
            <a:r>
              <a:rPr lang="en-US" sz="1700" dirty="0"/>
              <a:t> </a:t>
            </a:r>
            <a:r>
              <a:rPr lang="en-US" sz="1700" dirty="0" err="1"/>
              <a:t>filtrelenmiş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popüler</a:t>
            </a:r>
            <a:r>
              <a:rPr lang="en-US" sz="1700" dirty="0"/>
              <a:t> </a:t>
            </a:r>
            <a:r>
              <a:rPr lang="en-US" sz="1700" dirty="0" err="1"/>
              <a:t>enstrümental</a:t>
            </a:r>
            <a:r>
              <a:rPr lang="en-US" sz="1700" dirty="0"/>
              <a:t> </a:t>
            </a:r>
            <a:r>
              <a:rPr lang="en-US" sz="1700" dirty="0" err="1"/>
              <a:t>şarkılar</a:t>
            </a:r>
            <a:r>
              <a:rPr lang="en-US" sz="1700" dirty="0"/>
              <a:t> </a:t>
            </a:r>
            <a:r>
              <a:rPr lang="en-US" sz="1700" dirty="0" err="1"/>
              <a:t>baz</a:t>
            </a:r>
            <a:r>
              <a:rPr lang="en-US" sz="1700" dirty="0"/>
              <a:t> </a:t>
            </a:r>
            <a:r>
              <a:rPr lang="en-US" sz="1700" dirty="0" err="1"/>
              <a:t>alınmıştır</a:t>
            </a:r>
            <a:r>
              <a:rPr lang="en-US" sz="1700" dirty="0"/>
              <a:t>.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24D173D-C0B9-6FBF-B3C0-796961C7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73" y="1026555"/>
            <a:ext cx="6832240" cy="51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4AFC0BFB-2012-41BB-B902-2805CB06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8884"/>
            <a:ext cx="4443154" cy="5328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70'ten </a:t>
            </a:r>
            <a:r>
              <a:rPr lang="en-US" sz="1700" dirty="0" err="1"/>
              <a:t>fazla</a:t>
            </a:r>
            <a:r>
              <a:rPr lang="en-US" sz="1700" dirty="0"/>
              <a:t> </a:t>
            </a:r>
            <a:r>
              <a:rPr lang="en-US" sz="1700" dirty="0" err="1"/>
              <a:t>popülerliğe</a:t>
            </a:r>
            <a:r>
              <a:rPr lang="en-US" sz="1700" dirty="0"/>
              <a:t> </a:t>
            </a:r>
            <a:r>
              <a:rPr lang="en-US" sz="1700" dirty="0" err="1"/>
              <a:t>sahip</a:t>
            </a:r>
            <a:r>
              <a:rPr lang="en-US" sz="1700" dirty="0"/>
              <a:t> </a:t>
            </a:r>
            <a:r>
              <a:rPr lang="en-US" sz="1700" dirty="0" err="1"/>
              <a:t>parçalar</a:t>
            </a:r>
            <a:r>
              <a:rPr lang="en-US" sz="1700" dirty="0"/>
              <a:t> </a:t>
            </a:r>
            <a:r>
              <a:rPr lang="en-US" sz="1700" dirty="0" err="1"/>
              <a:t>baz</a:t>
            </a:r>
            <a:r>
              <a:rPr lang="en-US" sz="1700" dirty="0"/>
              <a:t> </a:t>
            </a:r>
            <a:r>
              <a:rPr lang="en-US" sz="1700" dirty="0" err="1"/>
              <a:t>alınmıştır</a:t>
            </a:r>
            <a:r>
              <a:rPr lang="en-US" sz="1700" dirty="0"/>
              <a:t>.</a:t>
            </a: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Akustikliği</a:t>
            </a:r>
            <a:r>
              <a:rPr lang="en-US" sz="1700" dirty="0"/>
              <a:t> 0.25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altı</a:t>
            </a:r>
            <a:r>
              <a:rPr lang="en-US" sz="1700" dirty="0"/>
              <a:t> </a:t>
            </a:r>
            <a:r>
              <a:rPr lang="en-US" sz="1700" dirty="0" err="1"/>
              <a:t>olan</a:t>
            </a:r>
            <a:r>
              <a:rPr lang="en-US" sz="1700" dirty="0"/>
              <a:t> </a:t>
            </a:r>
            <a:r>
              <a:rPr lang="en-US" sz="1700" dirty="0" err="1"/>
              <a:t>parçalar</a:t>
            </a:r>
            <a:r>
              <a:rPr lang="en-US" sz="1700" dirty="0"/>
              <a:t> "low",</a:t>
            </a:r>
            <a:br>
              <a:rPr lang="en-US" sz="1700" dirty="0"/>
            </a:br>
            <a:r>
              <a:rPr lang="en-US" sz="1700" dirty="0"/>
              <a:t>0.25 </a:t>
            </a:r>
            <a:r>
              <a:rPr lang="en-US" sz="1700" dirty="0" err="1"/>
              <a:t>ve</a:t>
            </a:r>
            <a:r>
              <a:rPr lang="en-US" sz="1700" dirty="0"/>
              <a:t> 0.49 </a:t>
            </a:r>
            <a:r>
              <a:rPr lang="en-US" sz="1700" dirty="0" err="1"/>
              <a:t>arası</a:t>
            </a:r>
            <a:r>
              <a:rPr lang="en-US" sz="1700" dirty="0"/>
              <a:t> "mid",</a:t>
            </a:r>
            <a:br>
              <a:rPr lang="en-US" sz="1700" dirty="0"/>
            </a:br>
            <a:r>
              <a:rPr lang="en-US" sz="1700" dirty="0"/>
              <a:t>0.50 </a:t>
            </a:r>
            <a:r>
              <a:rPr lang="en-US" sz="1700" dirty="0" err="1"/>
              <a:t>ve</a:t>
            </a:r>
            <a:r>
              <a:rPr lang="en-US" sz="1700" dirty="0"/>
              <a:t> 0.74 </a:t>
            </a:r>
            <a:r>
              <a:rPr lang="en-US" sz="1700" dirty="0" err="1"/>
              <a:t>arası</a:t>
            </a:r>
            <a:r>
              <a:rPr lang="en-US" sz="1700" dirty="0"/>
              <a:t> "high",</a:t>
            </a:r>
            <a:br>
              <a:rPr lang="en-US" sz="1700" dirty="0"/>
            </a:br>
            <a:r>
              <a:rPr lang="en-US" sz="1700" dirty="0"/>
              <a:t>0.75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üstü</a:t>
            </a:r>
            <a:r>
              <a:rPr lang="en-US" sz="1700" dirty="0"/>
              <a:t> "extreme"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adlandırılmıştır</a:t>
            </a:r>
            <a:r>
              <a:rPr lang="en-US" sz="1700" dirty="0"/>
              <a:t>.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A0F742-135D-5780-D7E7-A77F0EDE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499" y="463988"/>
            <a:ext cx="6692720" cy="60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6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E0371-BB23-E927-0CD3-C460A2F7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 err="1"/>
              <a:t>Özet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F9BB-B256-D243-F771-991B740F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503393"/>
            <a:ext cx="5916603" cy="542191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Popülerlik</a:t>
            </a:r>
            <a:r>
              <a:rPr lang="en-US" sz="2000" dirty="0"/>
              <a:t> </a:t>
            </a:r>
            <a:r>
              <a:rPr lang="en-US" sz="2000" dirty="0" err="1"/>
              <a:t>bazında</a:t>
            </a:r>
            <a:r>
              <a:rPr lang="en-US" sz="2000" dirty="0"/>
              <a:t> </a:t>
            </a:r>
            <a:r>
              <a:rPr lang="en-US" sz="2000" dirty="0" err="1"/>
              <a:t>klasik</a:t>
            </a:r>
            <a:r>
              <a:rPr lang="en-US" sz="2000" dirty="0"/>
              <a:t> </a:t>
            </a:r>
            <a:r>
              <a:rPr lang="en-US" sz="2000" dirty="0" err="1"/>
              <a:t>müzik</a:t>
            </a:r>
            <a:r>
              <a:rPr lang="en-US" sz="2000" dirty="0"/>
              <a:t> </a:t>
            </a:r>
            <a:r>
              <a:rPr lang="en-US" sz="2000" dirty="0" err="1"/>
              <a:t>sanatçılarının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görülmekte</a:t>
            </a:r>
            <a:r>
              <a:rPr lang="en-US" sz="2000" dirty="0"/>
              <a:t>. </a:t>
            </a:r>
            <a:r>
              <a:rPr lang="en-US" sz="2000" dirty="0" err="1"/>
              <a:t>Fakat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sanatçılara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trend </a:t>
            </a:r>
            <a:r>
              <a:rPr lang="en-US" sz="2000" dirty="0" err="1"/>
              <a:t>çizmek</a:t>
            </a:r>
            <a:r>
              <a:rPr lang="en-US" sz="2000" dirty="0"/>
              <a:t> </a:t>
            </a:r>
            <a:r>
              <a:rPr lang="en-US" sz="2000" dirty="0" err="1"/>
              <a:t>yanlış</a:t>
            </a:r>
            <a:r>
              <a:rPr lang="en-US" sz="2000" dirty="0"/>
              <a:t> </a:t>
            </a:r>
            <a:r>
              <a:rPr lang="en-US" sz="2000" dirty="0" err="1"/>
              <a:t>olur</a:t>
            </a:r>
            <a:r>
              <a:rPr lang="en-US" sz="2000" dirty="0"/>
              <a:t>, </a:t>
            </a:r>
            <a:r>
              <a:rPr lang="en-US" sz="2000" dirty="0" err="1"/>
              <a:t>bunun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şarkıların</a:t>
            </a:r>
            <a:r>
              <a:rPr lang="en-US" sz="2000" dirty="0"/>
              <a:t> </a:t>
            </a:r>
            <a:r>
              <a:rPr lang="en-US" sz="2000" dirty="0" err="1"/>
              <a:t>çıkış</a:t>
            </a:r>
            <a:r>
              <a:rPr lang="en-US" sz="2000" dirty="0"/>
              <a:t> </a:t>
            </a:r>
            <a:r>
              <a:rPr lang="en-US" sz="2000" dirty="0" err="1"/>
              <a:t>tarihlerine</a:t>
            </a:r>
            <a:r>
              <a:rPr lang="en-US" sz="2000" dirty="0"/>
              <a:t> </a:t>
            </a:r>
            <a:r>
              <a:rPr lang="en-US" sz="2000" dirty="0" err="1"/>
              <a:t>erişerek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popülerlik</a:t>
            </a:r>
            <a:r>
              <a:rPr lang="en-US" sz="2000" dirty="0"/>
              <a:t> </a:t>
            </a:r>
            <a:r>
              <a:rPr lang="en-US" sz="2000" dirty="0" err="1"/>
              <a:t>trendi</a:t>
            </a:r>
            <a:r>
              <a:rPr lang="en-US" sz="2000" dirty="0"/>
              <a:t> </a:t>
            </a:r>
            <a:r>
              <a:rPr lang="en-US" sz="2000" dirty="0" err="1"/>
              <a:t>belirlemek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doğrusu</a:t>
            </a:r>
            <a:r>
              <a:rPr lang="en-US" sz="2000" dirty="0"/>
              <a:t>.</a:t>
            </a:r>
          </a:p>
          <a:p>
            <a:r>
              <a:rPr lang="en-US" sz="2000" err="1"/>
              <a:t>Çoğunluk</a:t>
            </a:r>
            <a:r>
              <a:rPr lang="en-US" sz="2000" dirty="0"/>
              <a:t> </a:t>
            </a:r>
            <a:r>
              <a:rPr lang="en-US" sz="2000" err="1"/>
              <a:t>düşük</a:t>
            </a:r>
            <a:r>
              <a:rPr lang="en-US" sz="2000" dirty="0"/>
              <a:t> </a:t>
            </a:r>
            <a:r>
              <a:rPr lang="en-US" sz="2000" err="1"/>
              <a:t>akustikli</a:t>
            </a:r>
            <a:r>
              <a:rPr lang="en-US" sz="2000" dirty="0"/>
              <a:t> </a:t>
            </a:r>
            <a:r>
              <a:rPr lang="en-US" sz="2000" err="1"/>
              <a:t>ve</a:t>
            </a:r>
            <a:r>
              <a:rPr lang="en-US" sz="2000" dirty="0"/>
              <a:t> </a:t>
            </a:r>
            <a:r>
              <a:rPr lang="en-US" sz="2000" err="1"/>
              <a:t>yüksek</a:t>
            </a:r>
            <a:r>
              <a:rPr lang="en-US" sz="2000" dirty="0"/>
              <a:t> </a:t>
            </a:r>
            <a:r>
              <a:rPr lang="en-US" sz="2000" err="1"/>
              <a:t>vokalli</a:t>
            </a:r>
            <a:r>
              <a:rPr lang="en-US" sz="2000" dirty="0"/>
              <a:t> </a:t>
            </a:r>
            <a:r>
              <a:rPr lang="en-US" sz="2000" err="1"/>
              <a:t>şarkılar</a:t>
            </a:r>
            <a:r>
              <a:rPr lang="en-US" sz="2000" dirty="0"/>
              <a:t> </a:t>
            </a:r>
            <a:r>
              <a:rPr lang="en-US" sz="2000" err="1"/>
              <a:t>dinlemeyi</a:t>
            </a:r>
            <a:r>
              <a:rPr lang="en-US" sz="2000" dirty="0"/>
              <a:t> </a:t>
            </a:r>
            <a:r>
              <a:rPr lang="en-US" sz="2000" err="1"/>
              <a:t>seviyor</a:t>
            </a:r>
            <a:r>
              <a:rPr lang="en-US" sz="2000" dirty="0"/>
              <a:t>.</a:t>
            </a:r>
          </a:p>
          <a:p>
            <a:r>
              <a:rPr lang="en-US" sz="2000" dirty="0"/>
              <a:t>Dans </a:t>
            </a:r>
            <a:r>
              <a:rPr lang="en-US" sz="2000" dirty="0" err="1"/>
              <a:t>edilebilirliği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şarkılar</a:t>
            </a:r>
            <a:r>
              <a:rPr lang="en-US" sz="2000" dirty="0"/>
              <a:t> </a:t>
            </a:r>
            <a:r>
              <a:rPr lang="en-US" sz="2000" dirty="0" err="1"/>
              <a:t>popüler</a:t>
            </a:r>
            <a:r>
              <a:rPr lang="en-US" sz="2000" dirty="0"/>
              <a:t> </a:t>
            </a:r>
            <a:r>
              <a:rPr lang="en-US" sz="2000" dirty="0" err="1"/>
              <a:t>oluyor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tip </a:t>
            </a:r>
            <a:r>
              <a:rPr lang="en-US" sz="2000" dirty="0" err="1"/>
              <a:t>şarkıların</a:t>
            </a:r>
            <a:r>
              <a:rPr lang="en-US" sz="2000" dirty="0"/>
              <a:t> </a:t>
            </a:r>
            <a:r>
              <a:rPr lang="en-US" sz="2000" dirty="0" err="1"/>
              <a:t>mekanlarda</a:t>
            </a:r>
            <a:r>
              <a:rPr lang="en-US" sz="2000" dirty="0"/>
              <a:t> </a:t>
            </a:r>
            <a:r>
              <a:rPr lang="en-US" sz="2000" dirty="0" err="1"/>
              <a:t>çalınma</a:t>
            </a:r>
            <a:r>
              <a:rPr lang="en-US" sz="2000" dirty="0"/>
              <a:t> </a:t>
            </a:r>
            <a:r>
              <a:rPr lang="en-US" sz="2000" dirty="0" err="1"/>
              <a:t>oranlarının</a:t>
            </a:r>
            <a:r>
              <a:rPr lang="en-US" sz="2000" dirty="0"/>
              <a:t> da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olduğunun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sayede</a:t>
            </a:r>
            <a:r>
              <a:rPr lang="en-US" sz="2000" dirty="0"/>
              <a:t> </a:t>
            </a:r>
            <a:r>
              <a:rPr lang="en-US" sz="2000" dirty="0" err="1"/>
              <a:t>popülerliklerinin</a:t>
            </a:r>
            <a:r>
              <a:rPr lang="en-US" sz="2000" dirty="0"/>
              <a:t> </a:t>
            </a:r>
            <a:r>
              <a:rPr lang="en-US" sz="2000" dirty="0" err="1"/>
              <a:t>arttığını</a:t>
            </a:r>
            <a:r>
              <a:rPr lang="en-US" sz="2000" dirty="0"/>
              <a:t> </a:t>
            </a:r>
            <a:r>
              <a:rPr lang="en-US" sz="2000" dirty="0" err="1"/>
              <a:t>düşünmekteyim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Bütün</a:t>
            </a:r>
            <a:r>
              <a:rPr lang="en-US" sz="2000" dirty="0"/>
              <a:t> </a:t>
            </a:r>
            <a:r>
              <a:rPr lang="en-US" sz="2000" dirty="0" err="1"/>
              <a:t>verinin</a:t>
            </a:r>
            <a:r>
              <a:rPr lang="en-US" sz="2000" dirty="0"/>
              <a:t> </a:t>
            </a:r>
            <a:r>
              <a:rPr lang="en-US" sz="2000" dirty="0" err="1"/>
              <a:t>genelinde</a:t>
            </a:r>
            <a:r>
              <a:rPr lang="en-US" sz="2000" dirty="0"/>
              <a:t> </a:t>
            </a:r>
            <a:r>
              <a:rPr lang="en-US" sz="2000" dirty="0" err="1"/>
              <a:t>yükselen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vokal</a:t>
            </a:r>
            <a:r>
              <a:rPr lang="en-US" sz="2000" dirty="0"/>
              <a:t>, </a:t>
            </a:r>
            <a:r>
              <a:rPr lang="en-US" sz="2000" dirty="0" err="1"/>
              <a:t>yani</a:t>
            </a:r>
            <a:r>
              <a:rPr lang="en-US" sz="2000" dirty="0"/>
              <a:t> rap </a:t>
            </a:r>
            <a:r>
              <a:rPr lang="en-US" sz="2000" dirty="0" err="1"/>
              <a:t>akımı</a:t>
            </a:r>
            <a:r>
              <a:rPr lang="en-US" sz="2000" dirty="0"/>
              <a:t> </a:t>
            </a:r>
            <a:r>
              <a:rPr lang="en-US" sz="2000" dirty="0" err="1"/>
              <a:t>mevcut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86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388CC-9718-1DB5-E256-A0A25D72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dirty="0" err="1"/>
              <a:t>Teşekkürler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807B01E-250D-ED06-4EC7-5210D90D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Emrecan</a:t>
            </a:r>
            <a:r>
              <a:rPr lang="en-US" sz="2000" dirty="0"/>
              <a:t> ULU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err="1"/>
              <a:t>Dosyası</a:t>
            </a:r>
            <a:r>
              <a:rPr lang="en-US" sz="2000" dirty="0"/>
              <a:t>: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  <a:hlinkClick r:id="rId2"/>
              </a:rPr>
              <a:t>https://github.com/vulonviing/ibb-lab-first-case/blob/main/Spotify%20EDA.ipynb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5442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Spotify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Özet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234</cp:revision>
  <dcterms:created xsi:type="dcterms:W3CDTF">2023-05-15T15:09:32Z</dcterms:created>
  <dcterms:modified xsi:type="dcterms:W3CDTF">2023-05-15T16:48:38Z</dcterms:modified>
</cp:coreProperties>
</file>