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m Duy" initials="LD" lastIdx="1" clrIdx="0">
    <p:extLst>
      <p:ext uri="{19B8F6BF-5375-455C-9EA6-DF929625EA0E}">
        <p15:presenceInfo xmlns:p15="http://schemas.microsoft.com/office/powerpoint/2012/main" userId="f7fd8cf7f4518b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04"/>
    <a:srgbClr val="009242"/>
    <a:srgbClr val="0E4800"/>
    <a:srgbClr val="007000"/>
    <a:srgbClr val="9D1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49E23A-1ECA-4DFA-A81B-9FDA58E57D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F9E31-8D27-44E9-BE52-8CF56CF45B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2E0FE-3F40-4F47-B971-0B1C46112C4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0094E-CAFF-4E13-BCE6-3FA724796A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3CA2A-76B2-4ABA-9863-9F4F81B5FE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C978C-62D2-4B98-AD55-9FC7BF43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88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978B-53D4-45B1-BCD3-B1202BE124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629C-7BB7-4606-966B-DF3EB37D7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978B-53D4-45B1-BCD3-B1202BE124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629C-7BB7-4606-966B-DF3EB37D7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978B-53D4-45B1-BCD3-B1202BE124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629C-7BB7-4606-966B-DF3EB37D7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6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978B-53D4-45B1-BCD3-B1202BE124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629C-7BB7-4606-966B-DF3EB37D7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EE03C9-A1B8-46CC-9D2E-9703B9A464F8}"/>
              </a:ext>
            </a:extLst>
          </p:cNvPr>
          <p:cNvSpPr/>
          <p:nvPr userDrawn="1"/>
        </p:nvSpPr>
        <p:spPr>
          <a:xfrm>
            <a:off x="475070" y="40916"/>
            <a:ext cx="11249033" cy="687927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62E8B3-824A-4D7D-AF60-42035F382529}"/>
              </a:ext>
            </a:extLst>
          </p:cNvPr>
          <p:cNvSpPr/>
          <p:nvPr userDrawn="1"/>
        </p:nvSpPr>
        <p:spPr>
          <a:xfrm>
            <a:off x="543809" y="73277"/>
            <a:ext cx="11097208" cy="62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00924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308358-C865-4547-84E8-9981A4B6B4FB}"/>
              </a:ext>
            </a:extLst>
          </p:cNvPr>
          <p:cNvSpPr/>
          <p:nvPr userDrawn="1"/>
        </p:nvSpPr>
        <p:spPr>
          <a:xfrm>
            <a:off x="2187313" y="654539"/>
            <a:ext cx="7810200" cy="217668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83" y="89689"/>
            <a:ext cx="11090034" cy="561416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rgbClr val="0092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9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978B-53D4-45B1-BCD3-B1202BE124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629C-7BB7-4606-966B-DF3EB37D7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978B-53D4-45B1-BCD3-B1202BE124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629C-7BB7-4606-966B-DF3EB37D7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3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978B-53D4-45B1-BCD3-B1202BE124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629C-7BB7-4606-966B-DF3EB37D7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0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978B-53D4-45B1-BCD3-B1202BE124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629C-7BB7-4606-966B-DF3EB37D700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757B2-749D-47B6-B7B8-502F1DAE18D9}"/>
              </a:ext>
            </a:extLst>
          </p:cNvPr>
          <p:cNvSpPr/>
          <p:nvPr userDrawn="1"/>
        </p:nvSpPr>
        <p:spPr>
          <a:xfrm>
            <a:off x="5909389" y="1"/>
            <a:ext cx="6282612" cy="1281639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DF9CEF-20DF-4CB5-83C0-884B1283FBD5}"/>
              </a:ext>
            </a:extLst>
          </p:cNvPr>
          <p:cNvSpPr/>
          <p:nvPr userDrawn="1"/>
        </p:nvSpPr>
        <p:spPr>
          <a:xfrm>
            <a:off x="539623" y="117249"/>
            <a:ext cx="10814179" cy="1002425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924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C3AA23-5E9F-4A96-B132-A2B8888B1CD3}"/>
              </a:ext>
            </a:extLst>
          </p:cNvPr>
          <p:cNvSpPr/>
          <p:nvPr userDrawn="1"/>
        </p:nvSpPr>
        <p:spPr>
          <a:xfrm>
            <a:off x="634483" y="179217"/>
            <a:ext cx="11017896" cy="86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483" y="187624"/>
            <a:ext cx="10515600" cy="857405"/>
          </a:xfrm>
        </p:spPr>
        <p:txBody>
          <a:bodyPr anchor="t">
            <a:normAutofit/>
          </a:bodyPr>
          <a:lstStyle>
            <a:lvl1pPr algn="ctr">
              <a:defRPr sz="2800">
                <a:solidFill>
                  <a:srgbClr val="0092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0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978B-53D4-45B1-BCD3-B1202BE124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629C-7BB7-4606-966B-DF3EB37D7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6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978B-53D4-45B1-BCD3-B1202BE124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629C-7BB7-4606-966B-DF3EB37D7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978B-53D4-45B1-BCD3-B1202BE124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629C-7BB7-4606-966B-DF3EB37D7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978B-53D4-45B1-BCD3-B1202BE124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629C-7BB7-4606-966B-DF3EB37D7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1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image" Target="../media/image1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1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FC84AB-2B53-4ED7-A9CE-FF779768486E}"/>
              </a:ext>
            </a:extLst>
          </p:cNvPr>
          <p:cNvSpPr/>
          <p:nvPr/>
        </p:nvSpPr>
        <p:spPr>
          <a:xfrm>
            <a:off x="0" y="6556462"/>
            <a:ext cx="12192000" cy="301539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CF2D6D-3253-4B2F-B790-3A3D7C16B1F4}"/>
              </a:ext>
            </a:extLst>
          </p:cNvPr>
          <p:cNvSpPr txBox="1"/>
          <p:nvPr/>
        </p:nvSpPr>
        <p:spPr>
          <a:xfrm>
            <a:off x="5210606" y="6045414"/>
            <a:ext cx="238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 Noi - 2024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6B7D48-A0F0-4BB1-8C57-E1A0CBF103CC}"/>
              </a:ext>
            </a:extLst>
          </p:cNvPr>
          <p:cNvSpPr txBox="1"/>
          <p:nvPr/>
        </p:nvSpPr>
        <p:spPr>
          <a:xfrm>
            <a:off x="148590" y="3985876"/>
            <a:ext cx="12043408" cy="1130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Giảng viên: </a:t>
            </a:r>
            <a:r>
              <a:rPr lang="en-US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TS. Vũ Nghĩa Bắc</a:t>
            </a:r>
          </a:p>
          <a:p>
            <a:pPr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Thành viên</a:t>
            </a:r>
            <a:r>
              <a:rPr lang="en-US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Vũ Đức Lương, Nguyễn Trọng Khánh Huy, </a:t>
            </a:r>
            <a:b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Đỗ Hải Long, Đỗ Minh Hiếu, Phạm Quang Huy</a:t>
            </a:r>
            <a:endParaRPr lang="en-US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38CA54-BAD5-4F02-B96C-DA3927C54C28}"/>
              </a:ext>
            </a:extLst>
          </p:cNvPr>
          <p:cNvSpPr/>
          <p:nvPr/>
        </p:nvSpPr>
        <p:spPr>
          <a:xfrm>
            <a:off x="215014" y="5212067"/>
            <a:ext cx="5793437" cy="45719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BAF23F-6EF8-43F9-B9E1-0FE08875DC63}"/>
              </a:ext>
            </a:extLst>
          </p:cNvPr>
          <p:cNvSpPr/>
          <p:nvPr/>
        </p:nvSpPr>
        <p:spPr>
          <a:xfrm>
            <a:off x="0" y="6628903"/>
            <a:ext cx="12191999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6B6F27-C11C-47EB-9C7E-71DA1D6D8C38}"/>
              </a:ext>
            </a:extLst>
          </p:cNvPr>
          <p:cNvSpPr/>
          <p:nvPr/>
        </p:nvSpPr>
        <p:spPr>
          <a:xfrm>
            <a:off x="-2" y="2223553"/>
            <a:ext cx="12192000" cy="1617398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97C87C-2542-44D0-97A0-25D0C8694378}"/>
              </a:ext>
            </a:extLst>
          </p:cNvPr>
          <p:cNvSpPr txBox="1"/>
          <p:nvPr/>
        </p:nvSpPr>
        <p:spPr>
          <a:xfrm>
            <a:off x="-2" y="2299200"/>
            <a:ext cx="11963399" cy="146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 toán vị trí máy bay kết hợp giữa IMU và DME sử dụng bộ lọc Kalman</a:t>
            </a:r>
            <a:endParaRPr lang="en-US" sz="360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8" name="Picture 4" descr="Trường Đại học Công nghệ, ĐHQGHN - VNU- University of Engineering and  Technology">
            <a:extLst>
              <a:ext uri="{FF2B5EF4-FFF2-40B4-BE49-F238E27FC236}">
                <a16:creationId xmlns:a16="http://schemas.microsoft.com/office/drawing/2014/main" id="{D841BEED-8F18-4500-891E-2A268A0C8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14" y="86285"/>
            <a:ext cx="1214717" cy="122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May be a graphic of studying and text">
            <a:extLst>
              <a:ext uri="{FF2B5EF4-FFF2-40B4-BE49-F238E27FC236}">
                <a16:creationId xmlns:a16="http://schemas.microsoft.com/office/drawing/2014/main" id="{E945EB29-5A17-45AC-9664-ADE97962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3811"/>
            <a:ext cx="1295397" cy="129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50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2839E3D9-1044-209E-D6B1-0171ECF5D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799" y="1602659"/>
            <a:ext cx="6019465" cy="401156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chênh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nằm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chuẩn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Kalman.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trạm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DME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tăng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endParaRPr lang="vi-VN" sz="2400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A66882AF-8603-FF1A-BFF6-94F833BE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fusion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so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chuẩn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4A20E7E-748B-D826-28D2-52BB943D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577" y="692629"/>
            <a:ext cx="3947899" cy="3077496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83150312-06A0-97AE-6D7D-E1F652EEF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219" y="3561031"/>
            <a:ext cx="3829257" cy="300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193B7A-C2F1-4964-BAAC-C3745C07D964}"/>
              </a:ext>
            </a:extLst>
          </p:cNvPr>
          <p:cNvSpPr/>
          <p:nvPr/>
        </p:nvSpPr>
        <p:spPr>
          <a:xfrm>
            <a:off x="5573276" y="4138190"/>
            <a:ext cx="6535915" cy="2308324"/>
          </a:xfrm>
          <a:prstGeom prst="rect">
            <a:avLst/>
          </a:prstGeom>
          <a:solidFill>
            <a:srgbClr val="00B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9D1D32-E5E8-4E59-8E36-5FD68C9B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" y="1031031"/>
            <a:ext cx="5034699" cy="4951478"/>
          </a:xfrm>
        </p:spPr>
        <p:txBody>
          <a:bodyPr/>
          <a:lstStyle/>
          <a:p>
            <a:pPr marL="0" indent="0" algn="just">
              <a:buNone/>
            </a:pPr>
            <a:r>
              <a:rPr lang="vi-VN" sz="1800" i="0">
                <a:effectLst/>
              </a:rPr>
              <a:t>UAV bay từ điểm A đến điểm B, trên đường bay có sử dụng cảm biến đo khoảng cách đến các trạm</a:t>
            </a:r>
            <a:r>
              <a:rPr lang="en-US" sz="1800" i="0">
                <a:effectLst/>
              </a:rPr>
              <a:t> DME </a:t>
            </a:r>
            <a:r>
              <a:rPr lang="en-US" sz="1800"/>
              <a:t>v</a:t>
            </a:r>
            <a:r>
              <a:rPr lang="vi-VN" sz="1800" i="0">
                <a:effectLst/>
              </a:rPr>
              <a:t>ùng phủ của các trạm này không chồng lấn lên nhau</a:t>
            </a:r>
            <a:r>
              <a:rPr lang="en-US" sz="1800" i="0">
                <a:effectLst/>
              </a:rPr>
              <a:t> và </a:t>
            </a:r>
            <a:r>
              <a:rPr lang="vi-VN" sz="1800" i="0">
                <a:effectLst/>
              </a:rPr>
              <a:t>nằm rải rác trên đường bay.</a:t>
            </a:r>
            <a:endParaRPr lang="en-US" sz="1800" i="0">
              <a:effectLst/>
            </a:endParaRPr>
          </a:p>
          <a:p>
            <a:pPr marL="0" indent="0" algn="just">
              <a:buNone/>
            </a:pPr>
            <a:r>
              <a:rPr lang="vi-VN" sz="1800" i="0">
                <a:effectLst/>
              </a:rPr>
              <a:t> </a:t>
            </a:r>
            <a:br>
              <a:rPr lang="vi-VN" sz="1800" i="0">
                <a:effectLst/>
              </a:rPr>
            </a:b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749A1A-3CAE-4419-93B7-9DE945DA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và hướng giải quyết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B11FF-109D-4C73-9368-EFA04EB7037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7"/>
          <a:stretch/>
        </p:blipFill>
        <p:spPr bwMode="auto">
          <a:xfrm>
            <a:off x="973523" y="3184811"/>
            <a:ext cx="3244680" cy="320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BC2ED0-177B-4901-B2C7-0431655A6AB4}"/>
              </a:ext>
            </a:extLst>
          </p:cNvPr>
          <p:cNvSpPr/>
          <p:nvPr/>
        </p:nvSpPr>
        <p:spPr>
          <a:xfrm>
            <a:off x="69920" y="2411543"/>
            <a:ext cx="5024948" cy="654977"/>
          </a:xfrm>
          <a:prstGeom prst="rect">
            <a:avLst/>
          </a:prstGeom>
          <a:solidFill>
            <a:srgbClr val="00B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BCB4D-CFD3-46CD-93AF-5EFD8537D14E}"/>
              </a:ext>
            </a:extLst>
          </p:cNvPr>
          <p:cNvSpPr txBox="1"/>
          <p:nvPr/>
        </p:nvSpPr>
        <p:spPr>
          <a:xfrm>
            <a:off x="257349" y="2420189"/>
            <a:ext cx="4837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i="0">
                <a:solidFill>
                  <a:schemeClr val="bg1"/>
                </a:solidFill>
                <a:effectLst/>
              </a:rPr>
              <a:t>Thiết kế bộ lọc Kalman để tính toán vị trí máy bay khi bay từ </a:t>
            </a:r>
            <a:r>
              <a:rPr lang="en-US" b="1">
                <a:solidFill>
                  <a:schemeClr val="bg1"/>
                </a:solidFill>
              </a:rPr>
              <a:t>điểm </a:t>
            </a:r>
            <a:r>
              <a:rPr lang="vi-VN" sz="1800" b="1" i="0">
                <a:solidFill>
                  <a:schemeClr val="bg1"/>
                </a:solidFill>
                <a:effectLst/>
              </a:rPr>
              <a:t>A đến</a:t>
            </a:r>
            <a:r>
              <a:rPr lang="en-US" sz="1800" b="1" i="0">
                <a:solidFill>
                  <a:schemeClr val="bg1"/>
                </a:solidFill>
                <a:effectLst/>
              </a:rPr>
              <a:t> điểm</a:t>
            </a:r>
            <a:r>
              <a:rPr lang="vi-VN" sz="1800" b="1" i="0">
                <a:solidFill>
                  <a:schemeClr val="bg1"/>
                </a:solidFill>
                <a:effectLst/>
              </a:rPr>
              <a:t> B.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E010EA8-867A-491D-8DA8-E7D525BB1F1C}"/>
              </a:ext>
            </a:extLst>
          </p:cNvPr>
          <p:cNvSpPr/>
          <p:nvPr/>
        </p:nvSpPr>
        <p:spPr>
          <a:xfrm>
            <a:off x="2417193" y="2102178"/>
            <a:ext cx="307154" cy="273472"/>
          </a:xfrm>
          <a:prstGeom prst="downArrow">
            <a:avLst/>
          </a:prstGeom>
          <a:solidFill>
            <a:srgbClr val="00B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EEA8C5-2E41-4721-845A-404C7E1BC2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140" y="1031031"/>
            <a:ext cx="4313133" cy="218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392C81-5D62-480B-BC21-D1D484F079A7}"/>
              </a:ext>
            </a:extLst>
          </p:cNvPr>
          <p:cNvSpPr txBox="1"/>
          <p:nvPr/>
        </p:nvSpPr>
        <p:spPr>
          <a:xfrm>
            <a:off x="5488037" y="3298507"/>
            <a:ext cx="6625789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7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 2: Mô hình kết hợp dữ liệu DME và IMU cho bộ lọc Kalman.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9F220-802A-4EBA-B89D-AA6FAA702DC0}"/>
              </a:ext>
            </a:extLst>
          </p:cNvPr>
          <p:cNvSpPr txBox="1"/>
          <p:nvPr/>
        </p:nvSpPr>
        <p:spPr>
          <a:xfrm>
            <a:off x="-348470" y="6389081"/>
            <a:ext cx="6094428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7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 </a:t>
            </a:r>
            <a:r>
              <a:rPr lang="fr-FR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Kịch bản đường bay và phân bố các trạm DME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8C4BA-F030-4B44-AFE4-6489C8DD1F29}"/>
              </a:ext>
            </a:extLst>
          </p:cNvPr>
          <p:cNvSpPr txBox="1"/>
          <p:nvPr/>
        </p:nvSpPr>
        <p:spPr>
          <a:xfrm>
            <a:off x="5656082" y="4290447"/>
            <a:ext cx="6535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Sử dụng Simulink để thực hiện mô phỏng, trong đó cần tạo các khối: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Khối động học (tạo kịch bản đường đi, trả về vị trí, gia tốc thực)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Khối DME (trả về khoảng cách 2D từ trạm đến máy bay)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Khối IMU có sai số bias (trả về gia tốc, vị trí)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Khối Extended Kalman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E018E5-40BA-45B1-9EEA-4F6C0CA84ECD}"/>
              </a:ext>
            </a:extLst>
          </p:cNvPr>
          <p:cNvCxnSpPr/>
          <p:nvPr/>
        </p:nvCxnSpPr>
        <p:spPr>
          <a:xfrm>
            <a:off x="5420412" y="926646"/>
            <a:ext cx="0" cy="593135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84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493CDE-2FAB-4837-A1D2-1FA8ABCE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Khối động học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5E8898F-CCBC-4BAA-B2CC-CF1AC6C9AD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683225"/>
              </p:ext>
            </p:extLst>
          </p:nvPr>
        </p:nvGraphicFramePr>
        <p:xfrm>
          <a:off x="252982" y="2004366"/>
          <a:ext cx="901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609480" progId="Equation.DSMT4">
                  <p:embed/>
                </p:oleObj>
              </mc:Choice>
              <mc:Fallback>
                <p:oleObj name="Equation" r:id="rId2" imgW="901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982" y="2004366"/>
                        <a:ext cx="9017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91E353C-F955-4D98-A278-BB3A992E56DB}"/>
              </a:ext>
            </a:extLst>
          </p:cNvPr>
          <p:cNvSpPr/>
          <p:nvPr/>
        </p:nvSpPr>
        <p:spPr>
          <a:xfrm>
            <a:off x="127553" y="2004365"/>
            <a:ext cx="6381947" cy="2449805"/>
          </a:xfrm>
          <a:prstGeom prst="rect">
            <a:avLst/>
          </a:prstGeom>
          <a:noFill/>
          <a:ln w="38100">
            <a:solidFill>
              <a:srgbClr val="0092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F346FD-0998-4AB2-9DF4-6FF48872B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725442"/>
              </p:ext>
            </p:extLst>
          </p:nvPr>
        </p:nvGraphicFramePr>
        <p:xfrm>
          <a:off x="252982" y="2613966"/>
          <a:ext cx="541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10080" imgH="355320" progId="Equation.DSMT4">
                  <p:embed/>
                </p:oleObj>
              </mc:Choice>
              <mc:Fallback>
                <p:oleObj name="Equation" r:id="rId4" imgW="54100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2982" y="2613966"/>
                        <a:ext cx="5410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9CFB4C4C-8233-4E07-844E-1450822FF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139001"/>
              </p:ext>
            </p:extLst>
          </p:nvPr>
        </p:nvGraphicFramePr>
        <p:xfrm>
          <a:off x="189482" y="3117760"/>
          <a:ext cx="553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37160" imgH="609480" progId="Equation.DSMT4">
                  <p:embed/>
                </p:oleObj>
              </mc:Choice>
              <mc:Fallback>
                <p:oleObj name="Equation" r:id="rId6" imgW="55371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482" y="3117760"/>
                        <a:ext cx="5537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0590222-DA00-4A5E-8C2A-A6942EC45B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376210"/>
              </p:ext>
            </p:extLst>
          </p:nvPr>
        </p:nvGraphicFramePr>
        <p:xfrm>
          <a:off x="252982" y="3727361"/>
          <a:ext cx="510540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105160" imgH="609480" progId="Equation.DSMT4">
                  <p:embed/>
                </p:oleObj>
              </mc:Choice>
              <mc:Fallback>
                <p:oleObj name="Equation" r:id="rId8" imgW="51051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2982" y="3727361"/>
                        <a:ext cx="5105401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B8850D2-4F93-41D2-843E-7B6334FC5C1B}"/>
              </a:ext>
            </a:extLst>
          </p:cNvPr>
          <p:cNvSpPr/>
          <p:nvPr/>
        </p:nvSpPr>
        <p:spPr>
          <a:xfrm>
            <a:off x="145551" y="4823962"/>
            <a:ext cx="4703977" cy="1363599"/>
          </a:xfrm>
          <a:prstGeom prst="rect">
            <a:avLst/>
          </a:prstGeom>
          <a:noFill/>
          <a:ln w="38100">
            <a:solidFill>
              <a:srgbClr val="0092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E9144B0-78C8-4AAF-99FC-1EDBE676DD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100677"/>
              </p:ext>
            </p:extLst>
          </p:nvPr>
        </p:nvGraphicFramePr>
        <p:xfrm>
          <a:off x="270981" y="4925256"/>
          <a:ext cx="3759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59120" imgH="1143000" progId="Equation.DSMT4">
                  <p:embed/>
                </p:oleObj>
              </mc:Choice>
              <mc:Fallback>
                <p:oleObj name="Equation" r:id="rId10" imgW="375912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0981" y="4925256"/>
                        <a:ext cx="37592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3B61611-B276-4BB0-813F-91824A26C841}"/>
              </a:ext>
            </a:extLst>
          </p:cNvPr>
          <p:cNvSpPr txBox="1"/>
          <p:nvPr/>
        </p:nvSpPr>
        <p:spPr>
          <a:xfrm>
            <a:off x="5930014" y="2100904"/>
            <a:ext cx="579486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5C8E77-6F95-4530-9F71-80675C57868B}"/>
              </a:ext>
            </a:extLst>
          </p:cNvPr>
          <p:cNvSpPr txBox="1"/>
          <p:nvPr/>
        </p:nvSpPr>
        <p:spPr>
          <a:xfrm>
            <a:off x="5930014" y="2609369"/>
            <a:ext cx="579486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F31B85-DD37-4990-94ED-EFFFD18602C4}"/>
              </a:ext>
            </a:extLst>
          </p:cNvPr>
          <p:cNvSpPr txBox="1"/>
          <p:nvPr/>
        </p:nvSpPr>
        <p:spPr>
          <a:xfrm>
            <a:off x="5930014" y="3163498"/>
            <a:ext cx="579486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(3)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F33AD5-E4F2-4D47-8D0F-DBAFA3AFDA88}"/>
              </a:ext>
            </a:extLst>
          </p:cNvPr>
          <p:cNvSpPr txBox="1"/>
          <p:nvPr/>
        </p:nvSpPr>
        <p:spPr>
          <a:xfrm>
            <a:off x="5935253" y="3749196"/>
            <a:ext cx="579486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6E0412-9985-443E-B177-7577E03EC64F}"/>
              </a:ext>
            </a:extLst>
          </p:cNvPr>
          <p:cNvSpPr txBox="1"/>
          <p:nvPr/>
        </p:nvSpPr>
        <p:spPr>
          <a:xfrm>
            <a:off x="4286998" y="5288494"/>
            <a:ext cx="579486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F3415A-F280-4B00-8C38-7E2BC22C3516}"/>
              </a:ext>
            </a:extLst>
          </p:cNvPr>
          <p:cNvSpPr txBox="1"/>
          <p:nvPr/>
        </p:nvSpPr>
        <p:spPr>
          <a:xfrm>
            <a:off x="127553" y="1152982"/>
            <a:ext cx="6697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 hệ số của đa thức được lựa chọn sao cho </a:t>
            </a:r>
            <a:r>
              <a:rPr lang="en-US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(0)=0; </a:t>
            </a:r>
            <a:r>
              <a:rPr lang="en-US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(1)=1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 thành phần hệ số đa thức, vị trí, vận tốc là ma trận 2x1</a:t>
            </a:r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2619174-1E46-4778-92D0-F597CCCADE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9857" y="985340"/>
            <a:ext cx="4418464" cy="364929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5266F6F-AFCB-4B77-9B58-C8043115E405}"/>
              </a:ext>
            </a:extLst>
          </p:cNvPr>
          <p:cNvSpPr txBox="1"/>
          <p:nvPr/>
        </p:nvSpPr>
        <p:spPr>
          <a:xfrm>
            <a:off x="5399339" y="4823962"/>
            <a:ext cx="3232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687388" algn="l"/>
              </a:tabLst>
            </a:pPr>
            <a:r>
              <a:rPr lang="en-US" b="1">
                <a:solidFill>
                  <a:srgbClr val="FF0000"/>
                </a:solidFill>
              </a:rPr>
              <a:t>Input: </a:t>
            </a:r>
            <a:r>
              <a:rPr lang="en-US" b="1"/>
              <a:t>	</a:t>
            </a:r>
            <a:r>
              <a:rPr lang="en-US"/>
              <a:t>Điểm bắt đầu </a:t>
            </a:r>
          </a:p>
          <a:p>
            <a:pPr>
              <a:tabLst>
                <a:tab pos="687388" algn="l"/>
              </a:tabLst>
            </a:pPr>
            <a:r>
              <a:rPr lang="en-US"/>
              <a:t>	Điểm kết thúc</a:t>
            </a:r>
          </a:p>
          <a:p>
            <a:pPr>
              <a:tabLst>
                <a:tab pos="687388" algn="l"/>
              </a:tabLst>
            </a:pPr>
            <a:r>
              <a:rPr lang="en-US"/>
              <a:t>	Đồng hồ</a:t>
            </a:r>
          </a:p>
          <a:p>
            <a:pPr>
              <a:tabLst>
                <a:tab pos="687388" algn="l"/>
              </a:tabLst>
            </a:pPr>
            <a:r>
              <a:rPr lang="en-US"/>
              <a:t>	Tổng thời gian mô phỏng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79CE3-7275-431E-BBEC-41E8D5ED68A1}"/>
              </a:ext>
            </a:extLst>
          </p:cNvPr>
          <p:cNvSpPr txBox="1"/>
          <p:nvPr/>
        </p:nvSpPr>
        <p:spPr>
          <a:xfrm>
            <a:off x="8540031" y="4826675"/>
            <a:ext cx="3302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57250" algn="l"/>
              </a:tabLst>
            </a:pPr>
            <a:r>
              <a:rPr lang="en-US" b="1">
                <a:solidFill>
                  <a:srgbClr val="00B804"/>
                </a:solidFill>
              </a:rPr>
              <a:t>Output:</a:t>
            </a:r>
            <a:r>
              <a:rPr lang="en-US"/>
              <a:t>	Thành phần vận tốc </a:t>
            </a:r>
            <a:r>
              <a:rPr lang="en-US" i="1"/>
              <a:t>x, y</a:t>
            </a:r>
          </a:p>
          <a:p>
            <a:pPr>
              <a:tabLst>
                <a:tab pos="631825" algn="l"/>
              </a:tabLst>
            </a:pPr>
            <a:r>
              <a:rPr lang="en-US" i="1"/>
              <a:t>		</a:t>
            </a:r>
            <a:r>
              <a:rPr lang="en-US"/>
              <a:t>Thành phần gia tốc </a:t>
            </a:r>
            <a:r>
              <a:rPr lang="en-US" i="1"/>
              <a:t>x, y</a:t>
            </a:r>
          </a:p>
          <a:p>
            <a:pPr>
              <a:tabLst>
                <a:tab pos="631825" algn="l"/>
              </a:tabLst>
            </a:pPr>
            <a:r>
              <a:rPr lang="en-US" i="1"/>
              <a:t>		</a:t>
            </a:r>
            <a:r>
              <a:rPr lang="en-US"/>
              <a:t>Thành phần vị trí </a:t>
            </a:r>
            <a:r>
              <a:rPr lang="en-US" i="1"/>
              <a:t>x, y</a:t>
            </a:r>
          </a:p>
          <a:p>
            <a:pPr>
              <a:tabLst>
                <a:tab pos="631825" algn="l"/>
              </a:tabLst>
            </a:pPr>
            <a:endParaRPr lang="en-US" i="1"/>
          </a:p>
          <a:p>
            <a:pPr>
              <a:tabLst>
                <a:tab pos="631825" algn="l"/>
              </a:tabLst>
            </a:pPr>
            <a:endParaRPr lang="en-US" i="1"/>
          </a:p>
          <a:p>
            <a:pPr>
              <a:tabLst>
                <a:tab pos="631825" algn="l"/>
              </a:tabLst>
            </a:pPr>
            <a:r>
              <a:rPr lang="en-US"/>
              <a:t>	</a:t>
            </a:r>
          </a:p>
          <a:p>
            <a:pPr>
              <a:tabLst>
                <a:tab pos="631825" algn="l"/>
              </a:tabLst>
            </a:pPr>
            <a:r>
              <a:rPr lang="en-US"/>
              <a:t>	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DFD16C4-4B8B-4900-95CB-0ABB25B9720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1168321" y="2809987"/>
            <a:ext cx="341807" cy="1824646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010AD8E-35A2-4D23-A1E0-127339818769}"/>
              </a:ext>
            </a:extLst>
          </p:cNvPr>
          <p:cNvCxnSpPr>
            <a:cxnSpLocks/>
            <a:stCxn id="34" idx="0"/>
          </p:cNvCxnSpPr>
          <p:nvPr/>
        </p:nvCxnSpPr>
        <p:spPr>
          <a:xfrm rot="5400000" flipH="1" flipV="1">
            <a:off x="6917692" y="4369893"/>
            <a:ext cx="551864" cy="356274"/>
          </a:xfrm>
          <a:prstGeom prst="bentConnector3">
            <a:avLst>
              <a:gd name="adj1" fmla="val 3291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6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DBA826-2531-4EE3-8CDD-2E8C8FAF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Khối DME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73EF4-C715-4DE0-A646-A8985D496F36}"/>
              </a:ext>
            </a:extLst>
          </p:cNvPr>
          <p:cNvSpPr/>
          <p:nvPr/>
        </p:nvSpPr>
        <p:spPr>
          <a:xfrm>
            <a:off x="287033" y="2221456"/>
            <a:ext cx="4954271" cy="643585"/>
          </a:xfrm>
          <a:prstGeom prst="rect">
            <a:avLst/>
          </a:prstGeom>
          <a:noFill/>
          <a:ln w="38100">
            <a:solidFill>
              <a:srgbClr val="0092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D6C8AB2-CB4A-4C90-BF04-F11D1EC12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146863"/>
              </p:ext>
            </p:extLst>
          </p:nvPr>
        </p:nvGraphicFramePr>
        <p:xfrm>
          <a:off x="450261" y="2305832"/>
          <a:ext cx="408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89240" imgH="431640" progId="Equation.DSMT4">
                  <p:embed/>
                </p:oleObj>
              </mc:Choice>
              <mc:Fallback>
                <p:oleObj name="Equation" r:id="rId2" imgW="4089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0261" y="2305832"/>
                        <a:ext cx="4089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97DDB3-81C4-4272-9D8B-CE2A5590C0F6}"/>
              </a:ext>
            </a:extLst>
          </p:cNvPr>
          <p:cNvSpPr txBox="1"/>
          <p:nvPr/>
        </p:nvSpPr>
        <p:spPr>
          <a:xfrm>
            <a:off x="4722896" y="2321108"/>
            <a:ext cx="579486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82DC97-E821-4C58-AD89-9FFDAE30CE02}"/>
              </a:ext>
            </a:extLst>
          </p:cNvPr>
          <p:cNvSpPr txBox="1"/>
          <p:nvPr/>
        </p:nvSpPr>
        <p:spPr>
          <a:xfrm>
            <a:off x="287033" y="1661139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Công thức tính khoảng cách tới trạm DME: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9D0D2-4D9B-4BCA-A6A3-C9D6909B6D14}"/>
              </a:ext>
            </a:extLst>
          </p:cNvPr>
          <p:cNvSpPr txBox="1"/>
          <p:nvPr/>
        </p:nvSpPr>
        <p:spPr>
          <a:xfrm>
            <a:off x="287033" y="2992450"/>
            <a:ext cx="5491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71550" algn="l"/>
              </a:tabLst>
            </a:pPr>
            <a:r>
              <a:rPr lang="en-US" dirty="0"/>
              <a:t>Trong </a:t>
            </a:r>
            <a:r>
              <a:rPr lang="en-US" dirty="0" err="1"/>
              <a:t>đó</a:t>
            </a:r>
            <a:r>
              <a:rPr lang="en-US" dirty="0"/>
              <a:t>: 	</a:t>
            </a:r>
            <a:r>
              <a:rPr lang="en-US" i="1" dirty="0"/>
              <a:t>x, 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bay</a:t>
            </a:r>
          </a:p>
          <a:p>
            <a:pPr>
              <a:tabLst>
                <a:tab pos="971550" algn="l"/>
              </a:tabLst>
            </a:pPr>
            <a:r>
              <a:rPr lang="en-US" dirty="0"/>
              <a:t>	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baseline="-25000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DME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	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fuction</a:t>
            </a:r>
            <a:r>
              <a:rPr lang="en-US" dirty="0"/>
              <a:t>)</a:t>
            </a:r>
            <a:endParaRPr lang="en-US" i="1" dirty="0"/>
          </a:p>
          <a:p>
            <a:pPr>
              <a:tabLst>
                <a:tab pos="971550" algn="l"/>
              </a:tabLst>
            </a:pPr>
            <a:r>
              <a:rPr lang="en-US" i="1" dirty="0"/>
              <a:t>	d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bay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 err="1"/>
              <a:t>i</a:t>
            </a:r>
            <a:endParaRPr lang="en-US" i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138D631-693F-4801-AC29-411A1C5AAC65}"/>
              </a:ext>
            </a:extLst>
          </p:cNvPr>
          <p:cNvCxnSpPr>
            <a:cxnSpLocks/>
          </p:cNvCxnSpPr>
          <p:nvPr/>
        </p:nvCxnSpPr>
        <p:spPr>
          <a:xfrm>
            <a:off x="7721798" y="3105089"/>
            <a:ext cx="387777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AABD097-3375-443D-BF08-6D95751F947C}"/>
              </a:ext>
            </a:extLst>
          </p:cNvPr>
          <p:cNvCxnSpPr>
            <a:cxnSpLocks/>
          </p:cNvCxnSpPr>
          <p:nvPr/>
        </p:nvCxnSpPr>
        <p:spPr>
          <a:xfrm>
            <a:off x="10269088" y="3117787"/>
            <a:ext cx="486351" cy="2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DFC386-1473-4D87-B76D-8BA560846FE4}"/>
              </a:ext>
            </a:extLst>
          </p:cNvPr>
          <p:cNvSpPr txBox="1"/>
          <p:nvPr/>
        </p:nvSpPr>
        <p:spPr>
          <a:xfrm>
            <a:off x="6388979" y="2481516"/>
            <a:ext cx="128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Vị trí </a:t>
            </a:r>
            <a:r>
              <a:rPr lang="en-US" i="1"/>
              <a:t>x, y</a:t>
            </a:r>
            <a:r>
              <a:rPr lang="en-US"/>
              <a:t> được lấy từ đầu ra khối động học</a:t>
            </a:r>
            <a:endParaRPr lang="en-US" i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3EBA52-F8EB-47B9-90B9-3F5D2CD48360}"/>
              </a:ext>
            </a:extLst>
          </p:cNvPr>
          <p:cNvSpPr txBox="1"/>
          <p:nvPr/>
        </p:nvSpPr>
        <p:spPr>
          <a:xfrm>
            <a:off x="10720273" y="2877521"/>
            <a:ext cx="152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Khoảng cách</a:t>
            </a: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48C9F6D7-8E8E-41F6-9142-A3AE0E618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52" y="4371239"/>
            <a:ext cx="76458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Phạm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được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của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mỗi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trạm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DME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được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giới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bởi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kính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phủ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sóng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Nếu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khoảng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cách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i="1" dirty="0"/>
              <a:t>d</a:t>
            </a:r>
            <a:r>
              <a:rPr lang="en-US" i="1" baseline="-25000" dirty="0"/>
              <a:t>i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vượt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kính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phủ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sóng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DME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6AA25E7-1C9B-48C0-BC01-1BE2B50A7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590" y="1871396"/>
            <a:ext cx="207674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8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312372-628A-4CFC-8090-65029AC6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Khối IMU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8E9016B-4C74-4AB2-8CFE-AF7609F52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368061"/>
              </p:ext>
            </p:extLst>
          </p:nvPr>
        </p:nvGraphicFramePr>
        <p:xfrm>
          <a:off x="293589" y="1990215"/>
          <a:ext cx="6134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34040" imgH="1041120" progId="Equation.DSMT4">
                  <p:embed/>
                </p:oleObj>
              </mc:Choice>
              <mc:Fallback>
                <p:oleObj name="Equation" r:id="rId2" imgW="613404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589" y="1990215"/>
                        <a:ext cx="61341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1CCD192-9E1C-4824-9061-CE344CABDB81}"/>
              </a:ext>
            </a:extLst>
          </p:cNvPr>
          <p:cNvSpPr/>
          <p:nvPr/>
        </p:nvSpPr>
        <p:spPr>
          <a:xfrm>
            <a:off x="192764" y="1813229"/>
            <a:ext cx="7113009" cy="1459926"/>
          </a:xfrm>
          <a:prstGeom prst="rect">
            <a:avLst/>
          </a:prstGeom>
          <a:noFill/>
          <a:ln w="38100">
            <a:solidFill>
              <a:srgbClr val="0092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72E65-6CA3-4B62-8939-B6D9BB4A57DE}"/>
              </a:ext>
            </a:extLst>
          </p:cNvPr>
          <p:cNvSpPr txBox="1"/>
          <p:nvPr/>
        </p:nvSpPr>
        <p:spPr>
          <a:xfrm>
            <a:off x="192764" y="1349655"/>
            <a:ext cx="387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Sai số tích lũy: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64D0B-FD1A-4106-94CC-D9A0E2DDCBBA}"/>
              </a:ext>
            </a:extLst>
          </p:cNvPr>
          <p:cNvSpPr txBox="1"/>
          <p:nvPr/>
        </p:nvSpPr>
        <p:spPr>
          <a:xfrm>
            <a:off x="6576988" y="2235392"/>
            <a:ext cx="579486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(5)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F47A3CD-C451-415D-852B-6063E7E00D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846273"/>
              </p:ext>
            </p:extLst>
          </p:nvPr>
        </p:nvGraphicFramePr>
        <p:xfrm>
          <a:off x="293590" y="4033999"/>
          <a:ext cx="6096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5880" imgH="1218960" progId="Equation.DSMT4">
                  <p:embed/>
                </p:oleObj>
              </mc:Choice>
              <mc:Fallback>
                <p:oleObj name="Equation" r:id="rId4" imgW="609588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590" y="4033999"/>
                        <a:ext cx="60960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1A16EAC-CF62-4C11-88B9-897751729FEE}"/>
              </a:ext>
            </a:extLst>
          </p:cNvPr>
          <p:cNvSpPr/>
          <p:nvPr/>
        </p:nvSpPr>
        <p:spPr>
          <a:xfrm>
            <a:off x="192764" y="3804753"/>
            <a:ext cx="7113009" cy="1703592"/>
          </a:xfrm>
          <a:prstGeom prst="rect">
            <a:avLst/>
          </a:prstGeom>
          <a:noFill/>
          <a:ln w="38100">
            <a:solidFill>
              <a:srgbClr val="0092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B1CED6-5EB4-4476-AB8F-61E19DB8C780}"/>
              </a:ext>
            </a:extLst>
          </p:cNvPr>
          <p:cNvSpPr txBox="1"/>
          <p:nvPr/>
        </p:nvSpPr>
        <p:spPr>
          <a:xfrm>
            <a:off x="6726287" y="4435337"/>
            <a:ext cx="579486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AD9E2-B55C-42B2-95B8-3C9EB3544F4B}"/>
              </a:ext>
            </a:extLst>
          </p:cNvPr>
          <p:cNvSpPr txBox="1"/>
          <p:nvPr/>
        </p:nvSpPr>
        <p:spPr>
          <a:xfrm>
            <a:off x="192764" y="3367397"/>
            <a:ext cx="387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Tích phân lấy vị trí và vận tốc: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266201-B6F6-43FE-A387-C828F49AC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4822" y="1582877"/>
            <a:ext cx="3173159" cy="338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0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F25C35-A316-4839-88C7-5DB1AD9EE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61" y="2755785"/>
            <a:ext cx="4587065" cy="398909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303E8D-7B92-40BF-89DA-1BB1B820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83" y="113121"/>
            <a:ext cx="11090034" cy="561416"/>
          </a:xfrm>
        </p:spPr>
        <p:txBody>
          <a:bodyPr/>
          <a:lstStyle/>
          <a:p>
            <a:r>
              <a:rPr lang="en-US"/>
              <a:t>Khối Kalman extended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68BBC46-1CFD-4898-92AD-60E24A80B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361610"/>
              </p:ext>
            </p:extLst>
          </p:nvPr>
        </p:nvGraphicFramePr>
        <p:xfrm>
          <a:off x="179830" y="1517449"/>
          <a:ext cx="7721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21280" imgH="1358640" progId="Equation.DSMT4">
                  <p:embed/>
                </p:oleObj>
              </mc:Choice>
              <mc:Fallback>
                <p:oleObj name="Equation" r:id="rId3" imgW="772128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830" y="1517449"/>
                        <a:ext cx="77216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AC2472A-289D-4AF7-B508-E8F781CF59B6}"/>
              </a:ext>
            </a:extLst>
          </p:cNvPr>
          <p:cNvSpPr txBox="1"/>
          <p:nvPr/>
        </p:nvSpPr>
        <p:spPr>
          <a:xfrm>
            <a:off x="98496" y="307624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 F</a:t>
            </a:r>
            <a:r>
              <a:rPr lang="en-US" sz="180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⋅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en-US" sz="18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+Q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2BD7EB-35B6-4A75-88F8-007513AA5E05}"/>
              </a:ext>
            </a:extLst>
          </p:cNvPr>
          <p:cNvSpPr/>
          <p:nvPr/>
        </p:nvSpPr>
        <p:spPr>
          <a:xfrm>
            <a:off x="98496" y="1345103"/>
            <a:ext cx="8253652" cy="2249823"/>
          </a:xfrm>
          <a:prstGeom prst="rect">
            <a:avLst/>
          </a:prstGeom>
          <a:noFill/>
          <a:ln w="38100">
            <a:solidFill>
              <a:srgbClr val="0092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F59014E-6B4A-42F2-8968-C6F48374A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93517"/>
              </p:ext>
            </p:extLst>
          </p:nvPr>
        </p:nvGraphicFramePr>
        <p:xfrm>
          <a:off x="250989" y="4212210"/>
          <a:ext cx="488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89160" imgH="444240" progId="Equation.DSMT4">
                  <p:embed/>
                </p:oleObj>
              </mc:Choice>
              <mc:Fallback>
                <p:oleObj name="Equation" r:id="rId5" imgW="4889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989" y="4212210"/>
                        <a:ext cx="48895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037D644-3B39-4089-9F42-47224CE198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655443"/>
              </p:ext>
            </p:extLst>
          </p:nvPr>
        </p:nvGraphicFramePr>
        <p:xfrm>
          <a:off x="250989" y="4677094"/>
          <a:ext cx="3886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86200" imgH="596880" progId="Equation.DSMT4">
                  <p:embed/>
                </p:oleObj>
              </mc:Choice>
              <mc:Fallback>
                <p:oleObj name="Equation" r:id="rId7" imgW="388620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989" y="4677094"/>
                        <a:ext cx="38862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39F0940-17FE-4DD1-B4E8-7183DDD74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981246"/>
              </p:ext>
            </p:extLst>
          </p:nvPr>
        </p:nvGraphicFramePr>
        <p:xfrm>
          <a:off x="250989" y="5294378"/>
          <a:ext cx="212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20760" imgH="330120" progId="Equation.DSMT4">
                  <p:embed/>
                </p:oleObj>
              </mc:Choice>
              <mc:Fallback>
                <p:oleObj name="Equation" r:id="rId9" imgW="21207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989" y="5294378"/>
                        <a:ext cx="2120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401A044-3C60-4A2A-985A-1DC673A0EE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203581"/>
              </p:ext>
            </p:extLst>
          </p:nvPr>
        </p:nvGraphicFramePr>
        <p:xfrm>
          <a:off x="250989" y="5742401"/>
          <a:ext cx="182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28800" imgH="317160" progId="Equation.DSMT4">
                  <p:embed/>
                </p:oleObj>
              </mc:Choice>
              <mc:Fallback>
                <p:oleObj name="Equation" r:id="rId11" imgW="1828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0989" y="5742401"/>
                        <a:ext cx="18288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1E72B03F-58DE-44DA-BBAF-BFC88BB6834F}"/>
              </a:ext>
            </a:extLst>
          </p:cNvPr>
          <p:cNvSpPr/>
          <p:nvPr/>
        </p:nvSpPr>
        <p:spPr>
          <a:xfrm>
            <a:off x="98496" y="4082081"/>
            <a:ext cx="5997504" cy="2177318"/>
          </a:xfrm>
          <a:prstGeom prst="rect">
            <a:avLst/>
          </a:prstGeom>
          <a:noFill/>
          <a:ln w="38100">
            <a:solidFill>
              <a:srgbClr val="0092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A7FBF-9E76-4829-8275-CDDDDFB35E22}"/>
              </a:ext>
            </a:extLst>
          </p:cNvPr>
          <p:cNvSpPr txBox="1"/>
          <p:nvPr/>
        </p:nvSpPr>
        <p:spPr>
          <a:xfrm>
            <a:off x="59502" y="975771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Dự đoán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AC80A-8D6C-47F9-87FC-A463CC8C1CCB}"/>
              </a:ext>
            </a:extLst>
          </p:cNvPr>
          <p:cNvSpPr txBox="1"/>
          <p:nvPr/>
        </p:nvSpPr>
        <p:spPr>
          <a:xfrm>
            <a:off x="45074" y="367294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Cập nhật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5260F4-DF39-4224-AB92-55231DAB29CE}"/>
              </a:ext>
            </a:extLst>
          </p:cNvPr>
          <p:cNvSpPr txBox="1"/>
          <p:nvPr/>
        </p:nvSpPr>
        <p:spPr>
          <a:xfrm>
            <a:off x="7853996" y="2053490"/>
            <a:ext cx="579486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D95810-177C-4ABD-AEA5-87B523C56B68}"/>
              </a:ext>
            </a:extLst>
          </p:cNvPr>
          <p:cNvSpPr txBox="1"/>
          <p:nvPr/>
        </p:nvSpPr>
        <p:spPr>
          <a:xfrm>
            <a:off x="7901430" y="3052647"/>
            <a:ext cx="579486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(8)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3E7A3F-C305-4D93-B542-F27EB089EDF1}"/>
              </a:ext>
            </a:extLst>
          </p:cNvPr>
          <p:cNvSpPr txBox="1"/>
          <p:nvPr/>
        </p:nvSpPr>
        <p:spPr>
          <a:xfrm>
            <a:off x="5407975" y="4236134"/>
            <a:ext cx="579486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B21555-14F8-4BF5-A4AF-03C3DD4F4E33}"/>
              </a:ext>
            </a:extLst>
          </p:cNvPr>
          <p:cNvSpPr txBox="1"/>
          <p:nvPr/>
        </p:nvSpPr>
        <p:spPr>
          <a:xfrm>
            <a:off x="5378254" y="4711763"/>
            <a:ext cx="579486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(10)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45EAF5-73D1-4D39-983A-5F3F9B486A8D}"/>
              </a:ext>
            </a:extLst>
          </p:cNvPr>
          <p:cNvSpPr txBox="1"/>
          <p:nvPr/>
        </p:nvSpPr>
        <p:spPr>
          <a:xfrm>
            <a:off x="5378254" y="5187392"/>
            <a:ext cx="579486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(11)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CD7BA-7066-4633-B679-C88189A4F755}"/>
              </a:ext>
            </a:extLst>
          </p:cNvPr>
          <p:cNvSpPr txBox="1"/>
          <p:nvPr/>
        </p:nvSpPr>
        <p:spPr>
          <a:xfrm>
            <a:off x="5378254" y="5603916"/>
            <a:ext cx="579486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(12)</a:t>
            </a:r>
          </a:p>
        </p:txBody>
      </p:sp>
    </p:spTree>
    <p:extLst>
      <p:ext uri="{BB962C8B-B14F-4D97-AF65-F5344CB8AC3E}">
        <p14:creationId xmlns:p14="http://schemas.microsoft.com/office/powerpoint/2010/main" val="287187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CA61957-3C1B-4E80-8D6E-D5B1A03D0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4" t="4370" b="3262"/>
          <a:stretch/>
        </p:blipFill>
        <p:spPr>
          <a:xfrm>
            <a:off x="0" y="1170155"/>
            <a:ext cx="11907520" cy="409315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7E8F23-3CD5-4A88-A031-4B2049DD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simulink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E88D4-040B-4808-B840-832A5111A132}"/>
              </a:ext>
            </a:extLst>
          </p:cNvPr>
          <p:cNvSpPr txBox="1"/>
          <p:nvPr/>
        </p:nvSpPr>
        <p:spPr>
          <a:xfrm>
            <a:off x="109780" y="6452920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Khối</a:t>
            </a:r>
            <a:r>
              <a:rPr lang="en-US" dirty="0"/>
              <a:t> noise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30C86-D97B-40F6-BE93-5977E1C27797}"/>
              </a:ext>
            </a:extLst>
          </p:cNvPr>
          <p:cNvSpPr txBox="1"/>
          <p:nvPr/>
        </p:nvSpPr>
        <p:spPr>
          <a:xfrm>
            <a:off x="1641290" y="52633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F4291-766A-4E99-90D9-00A027B0C1EC}"/>
              </a:ext>
            </a:extLst>
          </p:cNvPr>
          <p:cNvSpPr txBox="1"/>
          <p:nvPr/>
        </p:nvSpPr>
        <p:spPr>
          <a:xfrm>
            <a:off x="3535680" y="52633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97573-0C96-4264-89C7-17268724BA84}"/>
              </a:ext>
            </a:extLst>
          </p:cNvPr>
          <p:cNvSpPr txBox="1"/>
          <p:nvPr/>
        </p:nvSpPr>
        <p:spPr>
          <a:xfrm>
            <a:off x="6096000" y="52765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44665-68BB-475B-9C26-90D1C9B29F1A}"/>
              </a:ext>
            </a:extLst>
          </p:cNvPr>
          <p:cNvSpPr txBox="1"/>
          <p:nvPr/>
        </p:nvSpPr>
        <p:spPr>
          <a:xfrm>
            <a:off x="10096740" y="52765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(4)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5B7DC3-2712-46AD-91F6-A26B49B1A5C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095260" y="5447978"/>
            <a:ext cx="1440420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5B44FA-398F-45EC-9310-797186702CB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989650" y="5461216"/>
            <a:ext cx="2106350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6915F5-C7DB-45B2-8307-413CA743BC0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49970" y="5461216"/>
            <a:ext cx="3546770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001C9D-4D7E-46DD-A202-ADCD98876842}"/>
              </a:ext>
            </a:extLst>
          </p:cNvPr>
          <p:cNvSpPr txBox="1"/>
          <p:nvPr/>
        </p:nvSpPr>
        <p:spPr>
          <a:xfrm>
            <a:off x="974440" y="558532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Khởi tạo quỹ đạo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12B16-6799-44DF-9CB3-2214DE7447C7}"/>
              </a:ext>
            </a:extLst>
          </p:cNvPr>
          <p:cNvSpPr txBox="1"/>
          <p:nvPr/>
        </p:nvSpPr>
        <p:spPr>
          <a:xfrm>
            <a:off x="2974810" y="5627284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Tính khoảng cách|</a:t>
            </a:r>
            <a:br>
              <a:rPr lang="en-US"/>
            </a:br>
            <a:r>
              <a:rPr lang="en-US"/>
              <a:t>IMU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273374-E793-4326-86F1-4A29DBFB9445}"/>
              </a:ext>
            </a:extLst>
          </p:cNvPr>
          <p:cNvSpPr txBox="1"/>
          <p:nvPr/>
        </p:nvSpPr>
        <p:spPr>
          <a:xfrm>
            <a:off x="5429473" y="5636319"/>
            <a:ext cx="175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Kalman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112BE-DDE4-4D83-B634-04B190F70427}"/>
              </a:ext>
            </a:extLst>
          </p:cNvPr>
          <p:cNvSpPr txBox="1"/>
          <p:nvPr/>
        </p:nvSpPr>
        <p:spPr>
          <a:xfrm>
            <a:off x="9518056" y="5636319"/>
            <a:ext cx="16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0C5262-E9EA-43E6-B27E-58CFD9BD237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0" r="3174"/>
          <a:stretch/>
        </p:blipFill>
        <p:spPr bwMode="auto">
          <a:xfrm>
            <a:off x="9393792" y="899515"/>
            <a:ext cx="2798207" cy="2022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64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D25043-3779-40AA-AD6D-D19FB21C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thông số khởi tạo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A8A77-10A8-44BB-A2C1-83146B70D3A5}"/>
              </a:ext>
            </a:extLst>
          </p:cNvPr>
          <p:cNvSpPr txBox="1"/>
          <p:nvPr/>
        </p:nvSpPr>
        <p:spPr>
          <a:xfrm>
            <a:off x="335280" y="1402080"/>
            <a:ext cx="2659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Acc bias: 1mg</a:t>
            </a:r>
          </a:p>
          <a:p>
            <a:r>
              <a:rPr lang="en-US"/>
              <a:t>Gyro bias: 0.5 deg/h</a:t>
            </a:r>
          </a:p>
          <a:p>
            <a:r>
              <a:rPr lang="en-US"/>
              <a:t>Initial heading error: 2 deg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AD75AE-B603-4EB6-B308-ADE9C49B8E42}"/>
              </a:ext>
            </a:extLst>
          </p:cNvPr>
          <p:cNvSpPr/>
          <p:nvPr/>
        </p:nvSpPr>
        <p:spPr>
          <a:xfrm>
            <a:off x="98496" y="1345103"/>
            <a:ext cx="3000304" cy="1133937"/>
          </a:xfrm>
          <a:prstGeom prst="rect">
            <a:avLst/>
          </a:prstGeom>
          <a:noFill/>
          <a:ln w="38100">
            <a:solidFill>
              <a:srgbClr val="0092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6FDBD-56DA-4072-9331-5B3C78FAF59D}"/>
              </a:ext>
            </a:extLst>
          </p:cNvPr>
          <p:cNvSpPr txBox="1"/>
          <p:nvPr/>
        </p:nvSpPr>
        <p:spPr>
          <a:xfrm>
            <a:off x="1281894" y="97577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IMU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A09CCA-6EA9-405E-A270-2CC5766178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66" y="1140116"/>
            <a:ext cx="4542352" cy="474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29BFA7-7804-43E0-91C7-028727524A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01" y="1160437"/>
            <a:ext cx="4523599" cy="47222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59E2AD-6625-4CC7-A802-37995D6E2ECB}"/>
              </a:ext>
            </a:extLst>
          </p:cNvPr>
          <p:cNvSpPr txBox="1"/>
          <p:nvPr/>
        </p:nvSpPr>
        <p:spPr>
          <a:xfrm>
            <a:off x="91863" y="3148224"/>
            <a:ext cx="2659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Hai kịch bản di chuyển nhằm đánh giá khả năng làm việc của Kalman khi có và không có dữ liệu đo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A915AF-CD14-4014-B9B7-4050F67E6C78}"/>
              </a:ext>
            </a:extLst>
          </p:cNvPr>
          <p:cNvSpPr txBox="1"/>
          <p:nvPr/>
        </p:nvSpPr>
        <p:spPr>
          <a:xfrm>
            <a:off x="0" y="2630957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Thời gian mô phỏng 10s</a:t>
            </a:r>
          </a:p>
        </p:txBody>
      </p:sp>
    </p:spTree>
    <p:extLst>
      <p:ext uri="{BB962C8B-B14F-4D97-AF65-F5344CB8AC3E}">
        <p14:creationId xmlns:p14="http://schemas.microsoft.com/office/powerpoint/2010/main" val="70977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81B6D0B1-72A7-03EB-C867-F990405DF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41" y="1349477"/>
            <a:ext cx="4607377" cy="4159045"/>
          </a:xfrm>
        </p:spPr>
        <p:txBody>
          <a:bodyPr/>
          <a:lstStyle/>
          <a:p>
            <a:r>
              <a:rPr lang="en-US" dirty="0"/>
              <a:t>IMU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trôi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lọc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Kalman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quỹ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quỹ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tế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vi-VN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6D66FB1-BA55-B4F0-DCC0-A9E55402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vi-V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BD18275-8B3A-1FE6-190F-50FD231AD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317" y="990388"/>
            <a:ext cx="3097036" cy="2438611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6461B1AC-6159-9E8F-742B-8D86973C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353" y="990388"/>
            <a:ext cx="3103133" cy="2438611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CB6CF1A6-2EDB-FD83-AA3B-CC1CEC976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315" y="3545271"/>
            <a:ext cx="3097036" cy="2469094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4B06995D-AF5F-6C62-377D-DE847B91C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351" y="3545271"/>
            <a:ext cx="3103133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8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4661</TotalTime>
  <Words>690</Words>
  <Application>Microsoft Office PowerPoint</Application>
  <PresentationFormat>Màn hình rộng</PresentationFormat>
  <Paragraphs>83</Paragraphs>
  <Slides>10</Slides>
  <Notes>0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2</vt:i4>
      </vt:variant>
      <vt:variant>
        <vt:lpstr>Tiêu đề Bản chiếu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Office Theme</vt:lpstr>
      <vt:lpstr>Equation</vt:lpstr>
      <vt:lpstr>MathType 7.0 Equation</vt:lpstr>
      <vt:lpstr>Bản trình bày PowerPoint</vt:lpstr>
      <vt:lpstr>Bài toán và hướng giải quyết</vt:lpstr>
      <vt:lpstr>Khối động học</vt:lpstr>
      <vt:lpstr>Khối DME</vt:lpstr>
      <vt:lpstr>Khối IMU</vt:lpstr>
      <vt:lpstr>Khối Kalman extended</vt:lpstr>
      <vt:lpstr>Mô hình simulink</vt:lpstr>
      <vt:lpstr>Các thông số khởi tạo</vt:lpstr>
      <vt:lpstr>Kết quả quỹ đạo thu được</vt:lpstr>
      <vt:lpstr>Sai số của phép fusion khi so với lệch chuẩn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Trọng Khánh Huy</dc:creator>
  <cp:lastModifiedBy>Luon Vu</cp:lastModifiedBy>
  <cp:revision>183</cp:revision>
  <dcterms:created xsi:type="dcterms:W3CDTF">2024-04-07T01:31:16Z</dcterms:created>
  <dcterms:modified xsi:type="dcterms:W3CDTF">2025-01-03T06:01:54Z</dcterms:modified>
</cp:coreProperties>
</file>