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Open Sans SemiBold"/>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0Qc7oHa5osSShzTuxc3wEBbme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penSansSemiBold-bold.fntdata"/><Relationship Id="rId27" Type="http://schemas.openxmlformats.org/officeDocument/2006/relationships/font" Target="fonts/OpenSan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regular.fntdata"/><Relationship Id="rId30" Type="http://schemas.openxmlformats.org/officeDocument/2006/relationships/font" Target="fonts/OpenSansSemiBold-boldItalic.fntdata"/><Relationship Id="rId11" Type="http://schemas.openxmlformats.org/officeDocument/2006/relationships/slide" Target="slides/slide7.xml"/><Relationship Id="rId33" Type="http://schemas.openxmlformats.org/officeDocument/2006/relationships/font" Target="fonts/OpenSans-italic.fntdata"/><Relationship Id="rId10" Type="http://schemas.openxmlformats.org/officeDocument/2006/relationships/slide" Target="slides/slide6.xml"/><Relationship Id="rId32" Type="http://schemas.openxmlformats.org/officeDocument/2006/relationships/font" Target="fonts/Open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pen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41af9cae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2a41af9cae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2a41af9cae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a41af9cae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2a41af9cae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0" name="Google Shape;160;g12a41af9cae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b223dca0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2b223dca0b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8" name="Google Shape;168;g12b223dca0b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b223dca0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12b223dca0b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6" name="Google Shape;176;g12b223dca0b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b223dca0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b223dca0b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2b223dca0b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b223dca0b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2b223dca0b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2b223dca0b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b223dca0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12b223dca0b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2b223dca0b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b223dca0b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2b223dca0b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8" name="Google Shape;208;g12b223dca0b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b223dca0b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2b223dca0b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6" name="Google Shape;216;g12b223dca0b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b223dca0b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2b223dca0b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23" name="Google Shape;223;g12b223dca0b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b223dca0b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2b223dca0b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1" name="Google Shape;231;g12b223dca0b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b223dca0b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12b223dca0b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2b223dca0b_0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b223dca0b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2b223dca0b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5" name="Google Shape;125;g12b223dca0b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b223dca0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2b223dca0b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2" name="Google Shape;132;g12b223dca0b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223dca0b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2b223dca0b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9" name="Google Shape;139;g12b223dca0b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a41af9ca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12a41af9ca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2a41af9ca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localhost:3000/gam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14</a:t>
            </a:r>
            <a:br>
              <a:rPr lang="en-US"/>
            </a:br>
            <a:r>
              <a:rPr lang="en-US"/>
              <a:t>Socket IO 2</a:t>
            </a:r>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Web Backend Development with NodeJS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2a41af9cae_1_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Room</a:t>
            </a:r>
            <a:endParaRPr/>
          </a:p>
        </p:txBody>
      </p:sp>
      <p:sp>
        <p:nvSpPr>
          <p:cNvPr id="156" name="Google Shape;156;g12a41af9cae_1_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2a41af9cae_1_1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Room</a:t>
            </a:r>
            <a:endParaRPr sz="3200"/>
          </a:p>
        </p:txBody>
      </p:sp>
      <p:sp>
        <p:nvSpPr>
          <p:cNvPr id="163" name="Google Shape;163;g12a41af9cae_1_12"/>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Một room là một kênh được tuỳ chỉnh mà các socket có thể join hoặc leave. </a:t>
            </a:r>
            <a:endParaRPr/>
          </a:p>
          <a:p>
            <a:pPr indent="-406400" lvl="0" marL="457200" rtl="0" algn="l">
              <a:lnSpc>
                <a:spcPct val="90000"/>
              </a:lnSpc>
              <a:spcBef>
                <a:spcPts val="0"/>
              </a:spcBef>
              <a:spcAft>
                <a:spcPts val="0"/>
              </a:spcAft>
              <a:buSzPts val="2800"/>
              <a:buChar char="•"/>
            </a:pPr>
            <a:r>
              <a:rPr lang="en-US"/>
              <a:t>Trong Node.js ta sử dụng broadcast events cho 1 nhóm nhỏ các client.</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pic>
        <p:nvPicPr>
          <p:cNvPr id="164" name="Google Shape;164;g12a41af9cae_1_12"/>
          <p:cNvPicPr preferRelativeResize="0"/>
          <p:nvPr/>
        </p:nvPicPr>
        <p:blipFill>
          <a:blip r:embed="rId3">
            <a:alphaModFix/>
          </a:blip>
          <a:stretch>
            <a:fillRect/>
          </a:stretch>
        </p:blipFill>
        <p:spPr>
          <a:xfrm>
            <a:off x="2487025" y="2882988"/>
            <a:ext cx="6553200" cy="315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b223dca0b_0_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Room</a:t>
            </a:r>
            <a:endParaRPr sz="3200"/>
          </a:p>
        </p:txBody>
      </p:sp>
      <p:sp>
        <p:nvSpPr>
          <p:cNvPr id="171" name="Google Shape;171;g12b223dca0b_0_7"/>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Chúng ta có thể gọi lệnh `join` để đăng ký 1 socket vào 1 channel nhất định:</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p:txBody>
      </p:sp>
      <p:sp>
        <p:nvSpPr>
          <p:cNvPr id="172" name="Google Shape;172;g12b223dca0b_0_7"/>
          <p:cNvSpPr txBox="1"/>
          <p:nvPr/>
        </p:nvSpPr>
        <p:spPr>
          <a:xfrm>
            <a:off x="1141150" y="2171525"/>
            <a:ext cx="871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a:t>
            </a:r>
            <a:r>
              <a:rPr b="1" lang="en-US" sz="2000">
                <a:solidFill>
                  <a:srgbClr val="0184BB"/>
                </a:solidFill>
                <a:latin typeface="Courier New"/>
                <a:ea typeface="Courier New"/>
                <a:cs typeface="Courier New"/>
                <a:sym typeface="Courier New"/>
              </a:rPr>
              <a:t>on</a:t>
            </a:r>
            <a:r>
              <a:rPr b="1" lang="en-US" sz="2000">
                <a:solidFill>
                  <a:srgbClr val="383A42"/>
                </a:solidFill>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"connection"</a:t>
            </a:r>
            <a:r>
              <a:rPr b="1" lang="en-US" sz="2000">
                <a:solidFill>
                  <a:srgbClr val="383A42"/>
                </a:solidFill>
                <a:latin typeface="Courier New"/>
                <a:ea typeface="Courier New"/>
                <a:cs typeface="Courier New"/>
                <a:sym typeface="Courier New"/>
              </a:rPr>
              <a:t>, (socket) =&gt; {</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socket.join(</a:t>
            </a:r>
            <a:r>
              <a:rPr b="1" lang="en-US" sz="2000">
                <a:solidFill>
                  <a:srgbClr val="50A14F"/>
                </a:solidFill>
                <a:latin typeface="Courier New"/>
                <a:ea typeface="Courier New"/>
                <a:cs typeface="Courier New"/>
                <a:sym typeface="Courier New"/>
              </a:rPr>
              <a:t>"some room"</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a:t>
            </a:r>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b223dca0b_0_1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5200">
                <a:latin typeface="Open Sans SemiBold"/>
                <a:ea typeface="Open Sans SemiBold"/>
                <a:cs typeface="Open Sans SemiBold"/>
                <a:sym typeface="Open Sans SemiBold"/>
              </a:rPr>
              <a:t>Room</a:t>
            </a:r>
            <a:endParaRPr sz="3200"/>
          </a:p>
        </p:txBody>
      </p:sp>
      <p:sp>
        <p:nvSpPr>
          <p:cNvPr id="179" name="Google Shape;179;g12b223dca0b_0_19"/>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S</a:t>
            </a:r>
            <a:r>
              <a:rPr lang="en-US"/>
              <a:t>ử dụng to hoặc in khi broadcasting hoặc emitting.</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a:p>
            <a:pPr indent="0" lvl="0" marL="0" rtl="0" algn="l">
              <a:lnSpc>
                <a:spcPct val="90000"/>
              </a:lnSpc>
              <a:spcBef>
                <a:spcPts val="0"/>
              </a:spcBef>
              <a:spcAft>
                <a:spcPts val="0"/>
              </a:spcAft>
              <a:buSzPts val="2800"/>
              <a:buNone/>
            </a:pPr>
            <a:r>
              <a:t/>
            </a:r>
            <a:endParaRPr/>
          </a:p>
          <a:p>
            <a:pPr indent="-406400" lvl="0" marL="457200" rtl="0" algn="l">
              <a:lnSpc>
                <a:spcPct val="90000"/>
              </a:lnSpc>
              <a:spcBef>
                <a:spcPts val="0"/>
              </a:spcBef>
              <a:spcAft>
                <a:spcPts val="0"/>
              </a:spcAft>
              <a:buSzPts val="2800"/>
              <a:buChar char="●"/>
            </a:pPr>
            <a:r>
              <a:rPr lang="en-US"/>
              <a:t>emit ra nhiều room cùng một lúc </a:t>
            </a:r>
            <a:endParaRPr/>
          </a:p>
          <a:p>
            <a:pPr indent="0" lvl="0" marL="0" rtl="0" algn="l">
              <a:lnSpc>
                <a:spcPct val="90000"/>
              </a:lnSpc>
              <a:spcBef>
                <a:spcPts val="0"/>
              </a:spcBef>
              <a:spcAft>
                <a:spcPts val="0"/>
              </a:spcAft>
              <a:buSzPts val="2800"/>
              <a:buNone/>
            </a:pPr>
            <a:r>
              <a:t/>
            </a:r>
            <a:endParaRPr/>
          </a:p>
        </p:txBody>
      </p:sp>
      <p:sp>
        <p:nvSpPr>
          <p:cNvPr id="180" name="Google Shape;180;g12b223dca0b_0_19"/>
          <p:cNvSpPr txBox="1"/>
          <p:nvPr/>
        </p:nvSpPr>
        <p:spPr>
          <a:xfrm>
            <a:off x="1141150" y="2171525"/>
            <a:ext cx="871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50A14F"/>
                </a:solidFill>
                <a:highlight>
                  <a:srgbClr val="FAFAFA"/>
                </a:highlight>
                <a:latin typeface="Courier New"/>
                <a:ea typeface="Courier New"/>
                <a:cs typeface="Courier New"/>
                <a:sym typeface="Courier New"/>
              </a:rPr>
              <a:t>io</a:t>
            </a:r>
            <a:r>
              <a:rPr b="1" lang="en-US" sz="2000">
                <a:solidFill>
                  <a:srgbClr val="383A42"/>
                </a:solidFill>
                <a:highlight>
                  <a:srgbClr val="FAFAFA"/>
                </a:highlight>
                <a:latin typeface="Courier New"/>
                <a:ea typeface="Courier New"/>
                <a:cs typeface="Courier New"/>
                <a:sym typeface="Courier New"/>
              </a:rPr>
              <a:t>.to(</a:t>
            </a:r>
            <a:r>
              <a:rPr b="1" lang="en-US" sz="2000">
                <a:solidFill>
                  <a:srgbClr val="50A14F"/>
                </a:solidFill>
                <a:highlight>
                  <a:srgbClr val="FAFAFA"/>
                </a:highlight>
                <a:latin typeface="Courier New"/>
                <a:ea typeface="Courier New"/>
                <a:cs typeface="Courier New"/>
                <a:sym typeface="Courier New"/>
              </a:rPr>
              <a:t>"some room"</a:t>
            </a:r>
            <a:r>
              <a:rPr b="1" lang="en-US" sz="2000">
                <a:solidFill>
                  <a:srgbClr val="383A42"/>
                </a:solidFill>
                <a:highlight>
                  <a:srgbClr val="FAFAFA"/>
                </a:highlight>
                <a:latin typeface="Courier New"/>
                <a:ea typeface="Courier New"/>
                <a:cs typeface="Courier New"/>
                <a:sym typeface="Courier New"/>
              </a:rPr>
              <a:t>).emit(</a:t>
            </a:r>
            <a:r>
              <a:rPr b="1" lang="en-US" sz="2000">
                <a:solidFill>
                  <a:srgbClr val="50A14F"/>
                </a:solidFill>
                <a:highlight>
                  <a:srgbClr val="FAFAFA"/>
                </a:highlight>
                <a:latin typeface="Courier New"/>
                <a:ea typeface="Courier New"/>
                <a:cs typeface="Courier New"/>
                <a:sym typeface="Courier New"/>
              </a:rPr>
              <a:t>"some event"</a:t>
            </a:r>
            <a:r>
              <a:rPr b="1" lang="en-US" sz="2000">
                <a:solidFill>
                  <a:srgbClr val="383A42"/>
                </a:solidFill>
                <a:highlight>
                  <a:srgbClr val="FAFAFA"/>
                </a:highlight>
                <a:latin typeface="Courier New"/>
                <a:ea typeface="Courier New"/>
                <a:cs typeface="Courier New"/>
                <a:sym typeface="Courier New"/>
              </a:rPr>
              <a:t>);</a:t>
            </a:r>
            <a:endParaRPr b="1" sz="2000"/>
          </a:p>
        </p:txBody>
      </p:sp>
      <p:sp>
        <p:nvSpPr>
          <p:cNvPr id="181" name="Google Shape;181;g12b223dca0b_0_19"/>
          <p:cNvSpPr txBox="1"/>
          <p:nvPr/>
        </p:nvSpPr>
        <p:spPr>
          <a:xfrm>
            <a:off x="1141150" y="4473275"/>
            <a:ext cx="1064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50A14F"/>
                </a:solidFill>
                <a:highlight>
                  <a:srgbClr val="FAFAFA"/>
                </a:highlight>
                <a:latin typeface="Courier New"/>
                <a:ea typeface="Courier New"/>
                <a:cs typeface="Courier New"/>
                <a:sym typeface="Courier New"/>
              </a:rPr>
              <a:t>io</a:t>
            </a:r>
            <a:r>
              <a:rPr b="1" lang="en-US" sz="2000">
                <a:solidFill>
                  <a:srgbClr val="383A42"/>
                </a:solidFill>
                <a:highlight>
                  <a:srgbClr val="FAFAFA"/>
                </a:highlight>
                <a:latin typeface="Courier New"/>
                <a:ea typeface="Courier New"/>
                <a:cs typeface="Courier New"/>
                <a:sym typeface="Courier New"/>
              </a:rPr>
              <a:t>.to(</a:t>
            </a:r>
            <a:r>
              <a:rPr b="1" lang="en-US" sz="2000">
                <a:solidFill>
                  <a:srgbClr val="50A14F"/>
                </a:solidFill>
                <a:highlight>
                  <a:srgbClr val="FAFAFA"/>
                </a:highlight>
                <a:latin typeface="Courier New"/>
                <a:ea typeface="Courier New"/>
                <a:cs typeface="Courier New"/>
                <a:sym typeface="Courier New"/>
              </a:rPr>
              <a:t>"room1"</a:t>
            </a:r>
            <a:r>
              <a:rPr b="1" lang="en-US" sz="2000">
                <a:solidFill>
                  <a:srgbClr val="383A42"/>
                </a:solidFill>
                <a:highlight>
                  <a:srgbClr val="FAFAFA"/>
                </a:highlight>
                <a:latin typeface="Courier New"/>
                <a:ea typeface="Courier New"/>
                <a:cs typeface="Courier New"/>
                <a:sym typeface="Courier New"/>
              </a:rPr>
              <a:t>).to(</a:t>
            </a:r>
            <a:r>
              <a:rPr b="1" lang="en-US" sz="2000">
                <a:solidFill>
                  <a:srgbClr val="50A14F"/>
                </a:solidFill>
                <a:highlight>
                  <a:srgbClr val="FAFAFA"/>
                </a:highlight>
                <a:latin typeface="Courier New"/>
                <a:ea typeface="Courier New"/>
                <a:cs typeface="Courier New"/>
                <a:sym typeface="Courier New"/>
              </a:rPr>
              <a:t>"room2"</a:t>
            </a:r>
            <a:r>
              <a:rPr b="1" lang="en-US" sz="2000">
                <a:solidFill>
                  <a:srgbClr val="383A42"/>
                </a:solidFill>
                <a:highlight>
                  <a:srgbClr val="FAFAFA"/>
                </a:highlight>
                <a:latin typeface="Courier New"/>
                <a:ea typeface="Courier New"/>
                <a:cs typeface="Courier New"/>
                <a:sym typeface="Courier New"/>
              </a:rPr>
              <a:t>).to(</a:t>
            </a:r>
            <a:r>
              <a:rPr b="1" lang="en-US" sz="2000">
                <a:solidFill>
                  <a:srgbClr val="50A14F"/>
                </a:solidFill>
                <a:highlight>
                  <a:srgbClr val="FAFAFA"/>
                </a:highlight>
                <a:latin typeface="Courier New"/>
                <a:ea typeface="Courier New"/>
                <a:cs typeface="Courier New"/>
                <a:sym typeface="Courier New"/>
              </a:rPr>
              <a:t>"room3"</a:t>
            </a:r>
            <a:r>
              <a:rPr b="1" lang="en-US" sz="2000">
                <a:solidFill>
                  <a:srgbClr val="383A42"/>
                </a:solidFill>
                <a:highlight>
                  <a:srgbClr val="FAFAFA"/>
                </a:highlight>
                <a:latin typeface="Courier New"/>
                <a:ea typeface="Courier New"/>
                <a:cs typeface="Courier New"/>
                <a:sym typeface="Courier New"/>
              </a:rPr>
              <a:t>).emit(</a:t>
            </a:r>
            <a:r>
              <a:rPr b="1" lang="en-US" sz="2000">
                <a:solidFill>
                  <a:srgbClr val="50A14F"/>
                </a:solidFill>
                <a:highlight>
                  <a:srgbClr val="FAFAFA"/>
                </a:highlight>
                <a:latin typeface="Courier New"/>
                <a:ea typeface="Courier New"/>
                <a:cs typeface="Courier New"/>
                <a:sym typeface="Courier New"/>
              </a:rPr>
              <a:t>"some event"</a:t>
            </a:r>
            <a:r>
              <a:rPr b="1" lang="en-US" sz="2000">
                <a:solidFill>
                  <a:srgbClr val="383A42"/>
                </a:solidFill>
                <a:highlight>
                  <a:srgbClr val="FAFAFA"/>
                </a:highlight>
                <a:latin typeface="Courier New"/>
                <a:ea typeface="Courier New"/>
                <a:cs typeface="Courier New"/>
                <a:sym typeface="Courier New"/>
              </a:rPr>
              <a:t>);</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2b223dca0b_0_32"/>
          <p:cNvSpPr txBox="1"/>
          <p:nvPr>
            <p:ph type="title"/>
          </p:nvPr>
        </p:nvSpPr>
        <p:spPr>
          <a:xfrm>
            <a:off x="838200" y="159419"/>
            <a:ext cx="10515600" cy="81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Room</a:t>
            </a:r>
            <a:endParaRPr/>
          </a:p>
        </p:txBody>
      </p:sp>
      <p:sp>
        <p:nvSpPr>
          <p:cNvPr id="188" name="Google Shape;188;g12b223dca0b_0_32"/>
          <p:cNvSpPr txBox="1"/>
          <p:nvPr>
            <p:ph idx="1" type="body"/>
          </p:nvPr>
        </p:nvSpPr>
        <p:spPr>
          <a:xfrm>
            <a:off x="838200" y="1120022"/>
            <a:ext cx="10515600" cy="505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Broadcast đến room</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Rời khỏi room</a:t>
            </a:r>
            <a:endParaRPr/>
          </a:p>
        </p:txBody>
      </p:sp>
      <p:sp>
        <p:nvSpPr>
          <p:cNvPr id="189" name="Google Shape;189;g12b223dca0b_0_32"/>
          <p:cNvSpPr txBox="1"/>
          <p:nvPr/>
        </p:nvSpPr>
        <p:spPr>
          <a:xfrm>
            <a:off x="908475" y="5298100"/>
            <a:ext cx="88869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socket.</a:t>
            </a:r>
            <a:r>
              <a:rPr b="1" lang="en-US" sz="2000">
                <a:solidFill>
                  <a:srgbClr val="FF9900"/>
                </a:solidFill>
                <a:latin typeface="Courier New"/>
                <a:ea typeface="Courier New"/>
                <a:cs typeface="Courier New"/>
                <a:sym typeface="Courier New"/>
              </a:rPr>
              <a:t>leave</a:t>
            </a:r>
            <a:r>
              <a:rPr b="1" lang="en-US" sz="2000">
                <a:solidFill>
                  <a:srgbClr val="383A42"/>
                </a:solidFill>
                <a:latin typeface="Courier New"/>
                <a:ea typeface="Courier New"/>
                <a:cs typeface="Courier New"/>
                <a:sym typeface="Courier New"/>
              </a:rPr>
              <a:t>(</a:t>
            </a:r>
            <a:r>
              <a:rPr b="1" lang="en-US" sz="2000">
                <a:solidFill>
                  <a:srgbClr val="00FF00"/>
                </a:solidFill>
                <a:latin typeface="Courier New"/>
                <a:ea typeface="Courier New"/>
                <a:cs typeface="Courier New"/>
                <a:sym typeface="Courier New"/>
              </a:rPr>
              <a:t>socket.room</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p:txBody>
      </p:sp>
      <p:sp>
        <p:nvSpPr>
          <p:cNvPr id="190" name="Google Shape;190;g12b223dca0b_0_32"/>
          <p:cNvSpPr txBox="1"/>
          <p:nvPr/>
        </p:nvSpPr>
        <p:spPr>
          <a:xfrm>
            <a:off x="908475" y="2065825"/>
            <a:ext cx="95613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socket.broadcast.to(nameRoom).emit(</a:t>
            </a:r>
            <a:r>
              <a:rPr b="1" lang="en-US" sz="2000">
                <a:solidFill>
                  <a:srgbClr val="50A14F"/>
                </a:solidFill>
                <a:latin typeface="Courier New"/>
                <a:ea typeface="Courier New"/>
                <a:cs typeface="Courier New"/>
                <a:sym typeface="Courier New"/>
              </a:rPr>
              <a:t>'updatechat'</a:t>
            </a:r>
            <a:r>
              <a:rPr b="1" lang="en-US" sz="2000">
                <a:solidFill>
                  <a:srgbClr val="383A42"/>
                </a:solidFill>
                <a:latin typeface="Courier New"/>
                <a:ea typeface="Courier New"/>
                <a:cs typeface="Courier New"/>
                <a:sym typeface="Courier New"/>
              </a:rPr>
              <a:t>, </a:t>
            </a:r>
            <a:r>
              <a:rPr b="1" lang="en-US" sz="2000">
                <a:solidFill>
                  <a:srgbClr val="50A14F"/>
                </a:solidFill>
                <a:latin typeface="Courier New"/>
                <a:ea typeface="Courier New"/>
                <a:cs typeface="Courier New"/>
                <a:sym typeface="Courier New"/>
              </a:rPr>
              <a:t>'SERVER'</a:t>
            </a:r>
            <a:r>
              <a:rPr b="1" lang="en-US" sz="2000">
                <a:solidFill>
                  <a:srgbClr val="383A42"/>
                </a:solidFill>
                <a:latin typeface="Courier New"/>
                <a:ea typeface="Courier New"/>
                <a:cs typeface="Courier New"/>
                <a:sym typeface="Courier New"/>
              </a:rPr>
              <a:t>, username + </a:t>
            </a:r>
            <a:r>
              <a:rPr b="1" lang="en-US" sz="2000">
                <a:solidFill>
                  <a:srgbClr val="50A14F"/>
                </a:solidFill>
                <a:latin typeface="Courier New"/>
                <a:ea typeface="Courier New"/>
                <a:cs typeface="Courier New"/>
                <a:sym typeface="Courier New"/>
              </a:rPr>
              <a:t>' has connected to this room'</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b223dca0b_0_4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197" name="Google Shape;197;g12b223dca0b_0_4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Kỹ thuật chia room và broadcast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b223dca0b_0_8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204" name="Google Shape;204;g12b223dca0b_0_8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Namespace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2b223dca0b_0_8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Namespace</a:t>
            </a:r>
            <a:endParaRPr sz="5200">
              <a:latin typeface="Open Sans SemiBold"/>
              <a:ea typeface="Open Sans SemiBold"/>
              <a:cs typeface="Open Sans SemiBold"/>
              <a:sym typeface="Open Sans SemiBold"/>
            </a:endParaRPr>
          </a:p>
        </p:txBody>
      </p:sp>
      <p:sp>
        <p:nvSpPr>
          <p:cNvPr id="211" name="Google Shape;211;g12b223dca0b_0_89"/>
          <p:cNvSpPr txBox="1"/>
          <p:nvPr>
            <p:ph idx="1" type="body"/>
          </p:nvPr>
        </p:nvSpPr>
        <p:spPr>
          <a:xfrm>
            <a:off x="838200" y="1213382"/>
            <a:ext cx="10515600" cy="5092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Một namespace là 1 channel giao tiếp cho phép chúng ta phân tách logic ứng dụng của chúng ta thông qua 1 single shared (hay còn được gọi là "multiplexing")</a:t>
            </a:r>
            <a:endParaRPr/>
          </a:p>
        </p:txBody>
      </p:sp>
      <p:pic>
        <p:nvPicPr>
          <p:cNvPr id="212" name="Google Shape;212;g12b223dca0b_0_89"/>
          <p:cNvPicPr preferRelativeResize="0"/>
          <p:nvPr/>
        </p:nvPicPr>
        <p:blipFill>
          <a:blip r:embed="rId3">
            <a:alphaModFix/>
          </a:blip>
          <a:stretch>
            <a:fillRect/>
          </a:stretch>
        </p:blipFill>
        <p:spPr>
          <a:xfrm>
            <a:off x="569475" y="2739701"/>
            <a:ext cx="11622525" cy="286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2b223dca0b_0_13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Namespace</a:t>
            </a:r>
            <a:endParaRPr sz="5200">
              <a:latin typeface="Open Sans SemiBold"/>
              <a:ea typeface="Open Sans SemiBold"/>
              <a:cs typeface="Open Sans SemiBold"/>
              <a:sym typeface="Open Sans SemiBold"/>
            </a:endParaRPr>
          </a:p>
        </p:txBody>
      </p:sp>
      <p:sp>
        <p:nvSpPr>
          <p:cNvPr id="219" name="Google Shape;219;g12b223dca0b_0_133"/>
          <p:cNvSpPr txBox="1"/>
          <p:nvPr>
            <p:ph idx="1" type="body"/>
          </p:nvPr>
        </p:nvSpPr>
        <p:spPr>
          <a:xfrm>
            <a:off x="838200" y="1213382"/>
            <a:ext cx="10515600" cy="5092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 </a:t>
            </a:r>
            <a:r>
              <a:rPr lang="en-US"/>
              <a:t>Namespace hữu ích trong các tình huống sau:</a:t>
            </a:r>
            <a:endParaRPr/>
          </a:p>
          <a:p>
            <a:pPr indent="-406400" lvl="1" marL="914400" rtl="0" algn="l">
              <a:lnSpc>
                <a:spcPct val="90000"/>
              </a:lnSpc>
              <a:spcBef>
                <a:spcPts val="1000"/>
              </a:spcBef>
              <a:spcAft>
                <a:spcPts val="0"/>
              </a:spcAft>
              <a:buSzPts val="2800"/>
              <a:buChar char="•"/>
            </a:pPr>
            <a:r>
              <a:rPr lang="en-US"/>
              <a:t>Tạo ra 1 namespace đặc biệt và chỉ những người dùng được uỷ quyền với có quyền truy cập, các logic liên quan để những người dùng đó được tách biệt với những phần còn lại của ứng dụng.</a:t>
            </a:r>
            <a:endParaRPr/>
          </a:p>
          <a:p>
            <a:pPr indent="-406400" lvl="1" marL="914400" rtl="0" algn="l">
              <a:lnSpc>
                <a:spcPct val="90000"/>
              </a:lnSpc>
              <a:spcBef>
                <a:spcPts val="1000"/>
              </a:spcBef>
              <a:spcAft>
                <a:spcPts val="0"/>
              </a:spcAft>
              <a:buSzPts val="2800"/>
              <a:buChar char="•"/>
            </a:pPr>
            <a:r>
              <a:rPr lang="en-US"/>
              <a:t>Ứng dụng của chúng ta có thể có nhiều người sử dụng, vì vậy chúng ta muốn tự động tạo ra 1 namspace riêng cho 1 người dùng.</a:t>
            </a:r>
            <a:endParaRPr/>
          </a:p>
          <a:p>
            <a:pPr indent="-406400" lvl="1" marL="914400" rtl="0" algn="l">
              <a:lnSpc>
                <a:spcPct val="90000"/>
              </a:lnSpc>
              <a:spcBef>
                <a:spcPts val="1000"/>
              </a:spcBef>
              <a:spcAft>
                <a:spcPts val="0"/>
              </a:spcAft>
              <a:buSzPts val="2800"/>
              <a:buChar char="•"/>
            </a:pPr>
            <a:r>
              <a:rPr lang="en-US"/>
              <a:t>Tái sử dụng lại mã của 1 namespace.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b223dca0b_0_11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Main n</a:t>
            </a:r>
            <a:r>
              <a:rPr lang="en-US" sz="6000">
                <a:latin typeface="Open Sans SemiBold"/>
                <a:ea typeface="Open Sans SemiBold"/>
                <a:cs typeface="Open Sans SemiBold"/>
                <a:sym typeface="Open Sans SemiBold"/>
              </a:rPr>
              <a:t>amespace</a:t>
            </a:r>
            <a:endParaRPr sz="5200">
              <a:latin typeface="Open Sans SemiBold"/>
              <a:ea typeface="Open Sans SemiBold"/>
              <a:cs typeface="Open Sans SemiBold"/>
              <a:sym typeface="Open Sans SemiBold"/>
            </a:endParaRPr>
          </a:p>
        </p:txBody>
      </p:sp>
      <p:sp>
        <p:nvSpPr>
          <p:cNvPr id="226" name="Google Shape;226;g12b223dca0b_0_111"/>
          <p:cNvSpPr txBox="1"/>
          <p:nvPr>
            <p:ph idx="1" type="body"/>
          </p:nvPr>
        </p:nvSpPr>
        <p:spPr>
          <a:xfrm>
            <a:off x="838200" y="1213382"/>
            <a:ext cx="10515600" cy="5092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C</a:t>
            </a:r>
            <a:r>
              <a:rPr lang="en-US"/>
              <a:t>húng ta có thể tương tác với main namespace được gọi là /. Một io instance kế thừa tất cả các phương thức của nó:</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p:txBody>
      </p:sp>
      <p:sp>
        <p:nvSpPr>
          <p:cNvPr id="227" name="Google Shape;227;g12b223dca0b_0_111"/>
          <p:cNvSpPr txBox="1"/>
          <p:nvPr/>
        </p:nvSpPr>
        <p:spPr>
          <a:xfrm>
            <a:off x="1433450" y="2642000"/>
            <a:ext cx="9570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a:t>
            </a:r>
            <a:r>
              <a:rPr b="1" lang="en-US" sz="2000">
                <a:solidFill>
                  <a:srgbClr val="0184BB"/>
                </a:solidFill>
                <a:latin typeface="Courier New"/>
                <a:ea typeface="Courier New"/>
                <a:cs typeface="Courier New"/>
                <a:sym typeface="Courier New"/>
              </a:rPr>
              <a:t>on</a:t>
            </a:r>
            <a:r>
              <a:rPr b="1" lang="en-US" sz="2000">
                <a:solidFill>
                  <a:srgbClr val="383A42"/>
                </a:solidFill>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"connection"</a:t>
            </a:r>
            <a:r>
              <a:rPr b="1" lang="en-US" sz="2000">
                <a:solidFill>
                  <a:srgbClr val="383A42"/>
                </a:solidFill>
                <a:latin typeface="Courier New"/>
                <a:ea typeface="Courier New"/>
                <a:cs typeface="Courier New"/>
                <a:sym typeface="Courier New"/>
              </a:rPr>
              <a:t>, (socket) =&gt; {});</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io.use((socket, next) =&gt; { next() });</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io.emit(</a:t>
            </a:r>
            <a:r>
              <a:rPr b="1" lang="en-US" sz="2000">
                <a:solidFill>
                  <a:srgbClr val="50A14F"/>
                </a:solidFill>
                <a:latin typeface="Courier New"/>
                <a:ea typeface="Courier New"/>
                <a:cs typeface="Courier New"/>
                <a:sym typeface="Courier New"/>
              </a:rPr>
              <a:t>"hello"</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50A14F"/>
                </a:solidFill>
                <a:latin typeface="Courier New"/>
                <a:ea typeface="Courier New"/>
                <a:cs typeface="Courier New"/>
                <a:sym typeface="Courier New"/>
              </a:rPr>
              <a:t>//</a:t>
            </a:r>
            <a:r>
              <a:rPr b="1" lang="en-US" sz="2000">
                <a:solidFill>
                  <a:srgbClr val="383A42"/>
                </a:solidFill>
                <a:latin typeface="Courier New"/>
                <a:ea typeface="Courier New"/>
                <a:cs typeface="Courier New"/>
                <a:sym typeface="Courier New"/>
              </a:rPr>
              <a:t> </a:t>
            </a:r>
            <a:r>
              <a:rPr b="1" lang="en-US" sz="2000">
                <a:solidFill>
                  <a:srgbClr val="888888"/>
                </a:solidFill>
                <a:latin typeface="Courier New"/>
                <a:ea typeface="Courier New"/>
                <a:cs typeface="Courier New"/>
                <a:sym typeface="Courier New"/>
              </a:rPr>
              <a:t>are actually equivalent to</a:t>
            </a:r>
            <a:endParaRPr b="1" sz="2000">
              <a:solidFill>
                <a:srgbClr val="888888"/>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a:t>
            </a:r>
            <a:r>
              <a:rPr b="1" lang="en-US" sz="2000">
                <a:solidFill>
                  <a:srgbClr val="A626A4"/>
                </a:solidFill>
                <a:latin typeface="Courier New"/>
                <a:ea typeface="Courier New"/>
                <a:cs typeface="Courier New"/>
                <a:sym typeface="Courier New"/>
              </a:rPr>
              <a:t>of</a:t>
            </a:r>
            <a:r>
              <a:rPr b="1" lang="en-US" sz="2000">
                <a:solidFill>
                  <a:srgbClr val="383A42"/>
                </a:solidFill>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a:t>
            </a:r>
            <a:r>
              <a:rPr b="1" lang="en-US" sz="2000">
                <a:solidFill>
                  <a:srgbClr val="383A42"/>
                </a:solidFill>
                <a:latin typeface="Courier New"/>
                <a:ea typeface="Courier New"/>
                <a:cs typeface="Courier New"/>
                <a:sym typeface="Courier New"/>
              </a:rPr>
              <a:t>).</a:t>
            </a:r>
            <a:r>
              <a:rPr b="1" lang="en-US" sz="2000">
                <a:solidFill>
                  <a:srgbClr val="0184BB"/>
                </a:solidFill>
                <a:latin typeface="Courier New"/>
                <a:ea typeface="Courier New"/>
                <a:cs typeface="Courier New"/>
                <a:sym typeface="Courier New"/>
              </a:rPr>
              <a:t>on</a:t>
            </a:r>
            <a:r>
              <a:rPr b="1" lang="en-US" sz="2000">
                <a:solidFill>
                  <a:srgbClr val="383A42"/>
                </a:solidFill>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"connection"</a:t>
            </a:r>
            <a:r>
              <a:rPr b="1" lang="en-US" sz="2000">
                <a:solidFill>
                  <a:srgbClr val="383A42"/>
                </a:solidFill>
                <a:latin typeface="Courier New"/>
                <a:ea typeface="Courier New"/>
                <a:cs typeface="Courier New"/>
                <a:sym typeface="Courier New"/>
              </a:rPr>
              <a:t>, (socket) =&gt; {});</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a:t>
            </a:r>
            <a:r>
              <a:rPr b="1" lang="en-US" sz="2000">
                <a:solidFill>
                  <a:srgbClr val="A626A4"/>
                </a:solidFill>
                <a:latin typeface="Courier New"/>
                <a:ea typeface="Courier New"/>
                <a:cs typeface="Courier New"/>
                <a:sym typeface="Courier New"/>
              </a:rPr>
              <a:t>of</a:t>
            </a:r>
            <a:r>
              <a:rPr b="1" lang="en-US" sz="2000">
                <a:solidFill>
                  <a:srgbClr val="383A42"/>
                </a:solidFill>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a:t>
            </a:r>
            <a:r>
              <a:rPr b="1" lang="en-US" sz="2000">
                <a:solidFill>
                  <a:srgbClr val="383A42"/>
                </a:solidFill>
                <a:latin typeface="Courier New"/>
                <a:ea typeface="Courier New"/>
                <a:cs typeface="Courier New"/>
                <a:sym typeface="Courier New"/>
              </a:rPr>
              <a:t>).use((socket, next) =&gt; { next() });</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rPr b="1" lang="en-US" sz="2000">
                <a:solidFill>
                  <a:srgbClr val="383A42"/>
                </a:solidFill>
                <a:latin typeface="Courier New"/>
                <a:ea typeface="Courier New"/>
                <a:cs typeface="Courier New"/>
                <a:sym typeface="Courier New"/>
              </a:rPr>
              <a:t>io.</a:t>
            </a:r>
            <a:r>
              <a:rPr b="1" lang="en-US" sz="2000">
                <a:solidFill>
                  <a:srgbClr val="A626A4"/>
                </a:solidFill>
                <a:latin typeface="Courier New"/>
                <a:ea typeface="Courier New"/>
                <a:cs typeface="Courier New"/>
                <a:sym typeface="Courier New"/>
              </a:rPr>
              <a:t>of</a:t>
            </a:r>
            <a:r>
              <a:rPr b="1" lang="en-US" sz="2000">
                <a:solidFill>
                  <a:srgbClr val="383A42"/>
                </a:solidFill>
                <a:latin typeface="Courier New"/>
                <a:ea typeface="Courier New"/>
                <a:cs typeface="Courier New"/>
                <a:sym typeface="Courier New"/>
              </a:rPr>
              <a:t>(</a:t>
            </a:r>
            <a:r>
              <a:rPr b="1" lang="en-US" sz="2000">
                <a:solidFill>
                  <a:srgbClr val="50A14F"/>
                </a:solidFill>
                <a:latin typeface="Courier New"/>
                <a:ea typeface="Courier New"/>
                <a:cs typeface="Courier New"/>
                <a:sym typeface="Courier New"/>
              </a:rPr>
              <a:t>"/"</a:t>
            </a:r>
            <a:r>
              <a:rPr b="1" lang="en-US" sz="2000">
                <a:solidFill>
                  <a:srgbClr val="383A42"/>
                </a:solidFill>
                <a:latin typeface="Courier New"/>
                <a:ea typeface="Courier New"/>
                <a:cs typeface="Courier New"/>
                <a:sym typeface="Courier New"/>
              </a:rPr>
              <a:t>).emit(</a:t>
            </a:r>
            <a:r>
              <a:rPr b="1" lang="en-US" sz="2000">
                <a:solidFill>
                  <a:srgbClr val="50A14F"/>
                </a:solidFill>
                <a:latin typeface="Courier New"/>
                <a:ea typeface="Courier New"/>
                <a:cs typeface="Courier New"/>
                <a:sym typeface="Courier New"/>
              </a:rPr>
              <a:t>"hello"</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t/>
            </a:r>
            <a:endParaRPr b="1" sz="2000">
              <a:solidFill>
                <a:srgbClr val="383A4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4522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Triển khai được kỹ thuật broadcast sự kiện</a:t>
            </a:r>
            <a:endParaRPr/>
          </a:p>
          <a:p>
            <a:pPr indent="-228600" lvl="0" marL="228600" rtl="0" algn="l">
              <a:lnSpc>
                <a:spcPct val="90000"/>
              </a:lnSpc>
              <a:spcBef>
                <a:spcPts val="1000"/>
              </a:spcBef>
              <a:spcAft>
                <a:spcPts val="0"/>
              </a:spcAft>
              <a:buSzPts val="2800"/>
              <a:buChar char="•"/>
            </a:pPr>
            <a:r>
              <a:rPr lang="en-US"/>
              <a:t>Triển khai được kỹ thuật chia room trong Socket.io</a:t>
            </a:r>
            <a:endParaRPr/>
          </a:p>
          <a:p>
            <a:pPr indent="-228600" lvl="0" marL="228600" rtl="0" algn="l">
              <a:lnSpc>
                <a:spcPct val="90000"/>
              </a:lnSpc>
              <a:spcBef>
                <a:spcPts val="1000"/>
              </a:spcBef>
              <a:spcAft>
                <a:spcPts val="0"/>
              </a:spcAft>
              <a:buSzPts val="2800"/>
              <a:buChar char="•"/>
            </a:pPr>
            <a:r>
              <a:rPr lang="en-US"/>
              <a:t>Triển khai được Namespace trong Socket.io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2b223dca0b_0_9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Namespace </a:t>
            </a:r>
            <a:r>
              <a:rPr lang="en-US" sz="6000">
                <a:latin typeface="Open Sans SemiBold"/>
                <a:ea typeface="Open Sans SemiBold"/>
                <a:cs typeface="Open Sans SemiBold"/>
                <a:sym typeface="Open Sans SemiBold"/>
              </a:rPr>
              <a:t>custom</a:t>
            </a:r>
            <a:endParaRPr sz="5200">
              <a:latin typeface="Open Sans SemiBold"/>
              <a:ea typeface="Open Sans SemiBold"/>
              <a:cs typeface="Open Sans SemiBold"/>
              <a:sym typeface="Open Sans SemiBold"/>
            </a:endParaRPr>
          </a:p>
        </p:txBody>
      </p:sp>
      <p:sp>
        <p:nvSpPr>
          <p:cNvPr id="234" name="Google Shape;234;g12b223dca0b_0_98"/>
          <p:cNvSpPr txBox="1"/>
          <p:nvPr>
            <p:ph idx="1" type="body"/>
          </p:nvPr>
        </p:nvSpPr>
        <p:spPr>
          <a:xfrm>
            <a:off x="838200" y="1213382"/>
            <a:ext cx="10515600" cy="5092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Tạo 1 namespace phía server dùng từ khoá of</a:t>
            </a:r>
            <a:endParaRPr/>
          </a:p>
          <a:p>
            <a:pPr indent="-406400" lvl="0" marL="457200" rtl="0" algn="l">
              <a:lnSpc>
                <a:spcPct val="90000"/>
              </a:lnSpc>
              <a:spcBef>
                <a:spcPts val="1000"/>
              </a:spcBef>
              <a:spcAft>
                <a:spcPts val="0"/>
              </a:spcAft>
              <a:buSzPts val="2800"/>
              <a:buChar char="•"/>
            </a:pPr>
            <a:r>
              <a:rPr lang="en-US"/>
              <a:t>Ví dụ: tạo 1 namespace tên “games", “orders", “users"</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t/>
            </a:r>
            <a:endParaRPr/>
          </a:p>
          <a:p>
            <a:pPr indent="-406400" lvl="0" marL="457200" marR="0" rtl="0" algn="l">
              <a:lnSpc>
                <a:spcPct val="90000"/>
              </a:lnSpc>
              <a:spcBef>
                <a:spcPts val="1000"/>
              </a:spcBef>
              <a:spcAft>
                <a:spcPts val="0"/>
              </a:spcAft>
              <a:buSzPts val="2800"/>
              <a:buChar char="•"/>
            </a:pPr>
            <a:r>
              <a:rPr lang="en-US"/>
              <a:t>Phía client thay vì khai báo server socket thông thường ta chỉ định namespace cụ thể </a:t>
            </a:r>
            <a:endParaRPr/>
          </a:p>
          <a:p>
            <a:pPr indent="0" lvl="0" marL="457200" rtl="0" algn="l">
              <a:lnSpc>
                <a:spcPct val="90000"/>
              </a:lnSpc>
              <a:spcBef>
                <a:spcPts val="1000"/>
              </a:spcBef>
              <a:spcAft>
                <a:spcPts val="0"/>
              </a:spcAft>
              <a:buNone/>
            </a:pPr>
            <a:r>
              <a:t/>
            </a:r>
            <a:endParaRPr/>
          </a:p>
        </p:txBody>
      </p:sp>
      <p:sp>
        <p:nvSpPr>
          <p:cNvPr id="235" name="Google Shape;235;g12b223dca0b_0_98"/>
          <p:cNvSpPr txBox="1"/>
          <p:nvPr/>
        </p:nvSpPr>
        <p:spPr>
          <a:xfrm>
            <a:off x="997775" y="2192325"/>
            <a:ext cx="3000000" cy="1392900"/>
          </a:xfrm>
          <a:prstGeom prst="rect">
            <a:avLst/>
          </a:prstGeom>
          <a:noFill/>
          <a:ln>
            <a:noFill/>
          </a:ln>
        </p:spPr>
        <p:txBody>
          <a:bodyPr anchorCtr="0" anchor="t" bIns="91425" lIns="91425" spcFirstLastPara="1" rIns="91425" wrap="square" tIns="91425">
            <a:spAutoFit/>
          </a:bodyPr>
          <a:lstStyle/>
          <a:p>
            <a:pPr indent="0" lvl="0" marL="63500" marR="63500" rtl="0" algn="l">
              <a:lnSpc>
                <a:spcPct val="115000"/>
              </a:lnSpc>
              <a:spcBef>
                <a:spcPts val="0"/>
              </a:spcBef>
              <a:spcAft>
                <a:spcPts val="0"/>
              </a:spcAft>
              <a:buNone/>
            </a:pPr>
            <a:r>
              <a:rPr b="1" lang="en-US" sz="2000">
                <a:solidFill>
                  <a:srgbClr val="383A42"/>
                </a:solidFill>
                <a:highlight>
                  <a:srgbClr val="FAFAFA"/>
                </a:highlight>
                <a:latin typeface="Courier New"/>
                <a:ea typeface="Courier New"/>
                <a:cs typeface="Courier New"/>
                <a:sym typeface="Courier New"/>
              </a:rPr>
              <a:t>io.</a:t>
            </a:r>
            <a:r>
              <a:rPr b="1" lang="en-US" sz="2000">
                <a:solidFill>
                  <a:srgbClr val="A626A4"/>
                </a:solidFill>
                <a:highlight>
                  <a:srgbClr val="FAFAFA"/>
                </a:highlight>
                <a:latin typeface="Courier New"/>
                <a:ea typeface="Courier New"/>
                <a:cs typeface="Courier New"/>
                <a:sym typeface="Courier New"/>
              </a:rPr>
              <a:t>of</a:t>
            </a:r>
            <a:r>
              <a:rPr b="1" lang="en-US" sz="2000">
                <a:solidFill>
                  <a:srgbClr val="383A42"/>
                </a:solidFill>
                <a:highlight>
                  <a:srgbClr val="FAFAFA"/>
                </a:highlight>
                <a:latin typeface="Courier New"/>
                <a:ea typeface="Courier New"/>
                <a:cs typeface="Courier New"/>
                <a:sym typeface="Courier New"/>
              </a:rPr>
              <a:t>(</a:t>
            </a:r>
            <a:r>
              <a:rPr b="1" lang="en-US" sz="2000">
                <a:solidFill>
                  <a:srgbClr val="50A14F"/>
                </a:solidFill>
                <a:highlight>
                  <a:srgbClr val="FAFAFA"/>
                </a:highlight>
                <a:latin typeface="Courier New"/>
                <a:ea typeface="Courier New"/>
                <a:cs typeface="Courier New"/>
                <a:sym typeface="Courier New"/>
              </a:rPr>
              <a:t>"/games"</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63500" marR="63500" rtl="0" algn="l">
              <a:lnSpc>
                <a:spcPct val="115000"/>
              </a:lnSpc>
              <a:spcBef>
                <a:spcPts val="0"/>
              </a:spcBef>
              <a:spcAft>
                <a:spcPts val="0"/>
              </a:spcAft>
              <a:buNone/>
            </a:pPr>
            <a:r>
              <a:rPr b="1" lang="en-US" sz="2000">
                <a:solidFill>
                  <a:srgbClr val="383A42"/>
                </a:solidFill>
                <a:highlight>
                  <a:srgbClr val="FAFAFA"/>
                </a:highlight>
                <a:latin typeface="Courier New"/>
                <a:ea typeface="Courier New"/>
                <a:cs typeface="Courier New"/>
                <a:sym typeface="Courier New"/>
              </a:rPr>
              <a:t>io.</a:t>
            </a:r>
            <a:r>
              <a:rPr b="1" lang="en-US" sz="2000">
                <a:solidFill>
                  <a:srgbClr val="A626A4"/>
                </a:solidFill>
                <a:highlight>
                  <a:srgbClr val="FAFAFA"/>
                </a:highlight>
                <a:latin typeface="Courier New"/>
                <a:ea typeface="Courier New"/>
                <a:cs typeface="Courier New"/>
                <a:sym typeface="Courier New"/>
              </a:rPr>
              <a:t>of</a:t>
            </a:r>
            <a:r>
              <a:rPr b="1" lang="en-US" sz="2000">
                <a:solidFill>
                  <a:srgbClr val="383A42"/>
                </a:solidFill>
                <a:highlight>
                  <a:srgbClr val="FAFAFA"/>
                </a:highlight>
                <a:latin typeface="Courier New"/>
                <a:ea typeface="Courier New"/>
                <a:cs typeface="Courier New"/>
                <a:sym typeface="Courier New"/>
              </a:rPr>
              <a:t>(</a:t>
            </a:r>
            <a:r>
              <a:rPr b="1" lang="en-US" sz="2000">
                <a:solidFill>
                  <a:srgbClr val="50A14F"/>
                </a:solidFill>
                <a:highlight>
                  <a:srgbClr val="FAFAFA"/>
                </a:highlight>
                <a:latin typeface="Courier New"/>
                <a:ea typeface="Courier New"/>
                <a:cs typeface="Courier New"/>
                <a:sym typeface="Courier New"/>
              </a:rPr>
              <a:t>"/orders"</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63500" marR="63500" rtl="0" algn="l">
              <a:lnSpc>
                <a:spcPct val="115000"/>
              </a:lnSpc>
              <a:spcBef>
                <a:spcPts val="0"/>
              </a:spcBef>
              <a:spcAft>
                <a:spcPts val="0"/>
              </a:spcAft>
              <a:buNone/>
            </a:pPr>
            <a:r>
              <a:rPr b="1" lang="en-US" sz="2000">
                <a:solidFill>
                  <a:srgbClr val="383A42"/>
                </a:solidFill>
                <a:highlight>
                  <a:srgbClr val="FAFAFA"/>
                </a:highlight>
                <a:latin typeface="Courier New"/>
                <a:ea typeface="Courier New"/>
                <a:cs typeface="Courier New"/>
                <a:sym typeface="Courier New"/>
              </a:rPr>
              <a:t>io.</a:t>
            </a:r>
            <a:r>
              <a:rPr b="1" lang="en-US" sz="2000">
                <a:solidFill>
                  <a:srgbClr val="A626A4"/>
                </a:solidFill>
                <a:highlight>
                  <a:srgbClr val="FAFAFA"/>
                </a:highlight>
                <a:latin typeface="Courier New"/>
                <a:ea typeface="Courier New"/>
                <a:cs typeface="Courier New"/>
                <a:sym typeface="Courier New"/>
              </a:rPr>
              <a:t>of</a:t>
            </a:r>
            <a:r>
              <a:rPr b="1" lang="en-US" sz="2000">
                <a:solidFill>
                  <a:srgbClr val="383A42"/>
                </a:solidFill>
                <a:highlight>
                  <a:srgbClr val="FAFAFA"/>
                </a:highlight>
                <a:latin typeface="Courier New"/>
                <a:ea typeface="Courier New"/>
                <a:cs typeface="Courier New"/>
                <a:sym typeface="Courier New"/>
              </a:rPr>
              <a:t>(</a:t>
            </a:r>
            <a:r>
              <a:rPr b="1" lang="en-US" sz="2000">
                <a:solidFill>
                  <a:srgbClr val="50A14F"/>
                </a:solidFill>
                <a:highlight>
                  <a:srgbClr val="FAFAFA"/>
                </a:highlight>
                <a:latin typeface="Courier New"/>
                <a:ea typeface="Courier New"/>
                <a:cs typeface="Courier New"/>
                <a:sym typeface="Courier New"/>
              </a:rPr>
              <a:t>"/users"</a:t>
            </a:r>
            <a:r>
              <a:rPr b="1" lang="en-US" sz="2000">
                <a:solidFill>
                  <a:srgbClr val="383A42"/>
                </a:solidFill>
                <a:highlight>
                  <a:srgbClr val="FAFAFA"/>
                </a:highlight>
                <a:latin typeface="Courier New"/>
                <a:ea typeface="Courier New"/>
                <a:cs typeface="Courier New"/>
                <a:sym typeface="Courier New"/>
              </a:rPr>
              <a:t>)</a:t>
            </a:r>
            <a:endParaRPr b="1" sz="2000">
              <a:solidFill>
                <a:srgbClr val="383A42"/>
              </a:solidFill>
              <a:highlight>
                <a:srgbClr val="FAFAFA"/>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950">
              <a:solidFill>
                <a:srgbClr val="526069"/>
              </a:solidFill>
              <a:highlight>
                <a:srgbClr val="FFFFFF"/>
              </a:highlight>
              <a:latin typeface="Courier New"/>
              <a:ea typeface="Courier New"/>
              <a:cs typeface="Courier New"/>
              <a:sym typeface="Courier New"/>
            </a:endParaRPr>
          </a:p>
        </p:txBody>
      </p:sp>
      <p:sp>
        <p:nvSpPr>
          <p:cNvPr id="236" name="Google Shape;236;g12b223dca0b_0_98"/>
          <p:cNvSpPr txBox="1"/>
          <p:nvPr/>
        </p:nvSpPr>
        <p:spPr>
          <a:xfrm>
            <a:off x="1152375" y="4918650"/>
            <a:ext cx="103434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let games = io.connect(</a:t>
            </a:r>
            <a:r>
              <a:rPr b="1" lang="en-US" sz="2000">
                <a:solidFill>
                  <a:srgbClr val="50A14F"/>
                </a:solidFill>
                <a:latin typeface="Courier New"/>
                <a:ea typeface="Courier New"/>
                <a:cs typeface="Courier New"/>
                <a:sym typeface="Courier New"/>
              </a:rPr>
              <a:t>"</a:t>
            </a:r>
            <a:r>
              <a:rPr b="1" lang="en-US" sz="2000" u="sng">
                <a:solidFill>
                  <a:schemeClr val="hlink"/>
                </a:solidFill>
                <a:latin typeface="Courier New"/>
                <a:ea typeface="Courier New"/>
                <a:cs typeface="Courier New"/>
                <a:sym typeface="Courier New"/>
                <a:hlinkClick r:id="rId3"/>
              </a:rPr>
              <a:t>http://localhost:3000/games</a:t>
            </a:r>
            <a:r>
              <a:rPr b="1" lang="en-US" sz="2000">
                <a:solidFill>
                  <a:srgbClr val="50A14F"/>
                </a:solidFill>
                <a:latin typeface="Courier New"/>
                <a:ea typeface="Courier New"/>
                <a:cs typeface="Courier New"/>
                <a:sym typeface="Courier New"/>
              </a:rPr>
              <a:t>"</a:t>
            </a:r>
            <a:r>
              <a:rPr b="1" lang="en-US" sz="2000">
                <a:solidFill>
                  <a:srgbClr val="383A42"/>
                </a:solidFill>
                <a:latin typeface="Courier New"/>
                <a:ea typeface="Courier New"/>
                <a:cs typeface="Courier New"/>
                <a:sym typeface="Courier New"/>
              </a:rPr>
              <a:t>);</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const socket = io(); // or io("/"), the main namespace</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const orderSocket = io("/orders"); // the "orders" namespace</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rgbClr val="383A42"/>
                </a:solidFill>
                <a:latin typeface="Courier New"/>
                <a:ea typeface="Courier New"/>
                <a:cs typeface="Courier New"/>
                <a:sym typeface="Courier New"/>
              </a:rPr>
              <a:t>const userSocket = io("/users"); // the "users" namespace</a:t>
            </a:r>
            <a:endParaRPr b="1" sz="2000">
              <a:solidFill>
                <a:srgbClr val="383A4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rgbClr val="383A42"/>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2b223dca0b_0_125"/>
          <p:cNvSpPr txBox="1"/>
          <p:nvPr>
            <p:ph type="title"/>
          </p:nvPr>
        </p:nvSpPr>
        <p:spPr>
          <a:xfrm>
            <a:off x="831850" y="12600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243" name="Google Shape;243;g12b223dca0b_0_12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fontScale="77500" lnSpcReduction="20000"/>
          </a:bodyPr>
          <a:lstStyle/>
          <a:p>
            <a:pPr indent="-346710" lvl="0" marL="457200" rtl="0" algn="l">
              <a:lnSpc>
                <a:spcPct val="90000"/>
              </a:lnSpc>
              <a:spcBef>
                <a:spcPts val="1000"/>
              </a:spcBef>
              <a:spcAft>
                <a:spcPts val="0"/>
              </a:spcAft>
              <a:buSzPct val="100000"/>
              <a:buChar char="●"/>
            </a:pPr>
            <a:r>
              <a:rPr lang="en-US"/>
              <a:t>Trong bài thực hành này chúng ta sẽ xây dựng dự án có 1 namespace là games</a:t>
            </a:r>
            <a:endParaRPr/>
          </a:p>
          <a:p>
            <a:pPr indent="0" lvl="0" marL="0" rtl="0" algn="l">
              <a:lnSpc>
                <a:spcPct val="90000"/>
              </a:lnSpc>
              <a:spcBef>
                <a:spcPts val="1000"/>
              </a:spcBef>
              <a:spcAft>
                <a:spcPts val="0"/>
              </a:spcAft>
              <a:buNone/>
            </a:pPr>
            <a:r>
              <a:t/>
            </a:r>
            <a:endParaRPr/>
          </a:p>
          <a:p>
            <a:pPr indent="-346710" lvl="0" marL="457200" rtl="0" algn="l">
              <a:lnSpc>
                <a:spcPct val="90000"/>
              </a:lnSpc>
              <a:spcBef>
                <a:spcPts val="1000"/>
              </a:spcBef>
              <a:spcAft>
                <a:spcPts val="0"/>
              </a:spcAft>
              <a:buSzPct val="100000"/>
              <a:buChar char="●"/>
            </a:pPr>
            <a:r>
              <a:rPr lang="en-US"/>
              <a:t>Trong phần đó người dùng có thể ở 1 trong 3 room ["codegym1", "codegym2", "codegym3"]</a:t>
            </a:r>
            <a:endParaRPr/>
          </a:p>
          <a:p>
            <a:pPr indent="0" lvl="0" marL="0" rtl="0" algn="l">
              <a:lnSpc>
                <a:spcPct val="90000"/>
              </a:lnSpc>
              <a:spcBef>
                <a:spcPts val="1000"/>
              </a:spcBef>
              <a:spcAft>
                <a:spcPts val="0"/>
              </a:spcAft>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250" name="Google Shape;250;g12563113601_0_207"/>
          <p:cNvSpPr txBox="1"/>
          <p:nvPr>
            <p:ph idx="1" type="body"/>
          </p:nvPr>
        </p:nvSpPr>
        <p:spPr>
          <a:xfrm>
            <a:off x="838200" y="1331213"/>
            <a:ext cx="10515600" cy="4700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học này, chúng ta đã tìm hiểu:</a:t>
            </a:r>
            <a:endParaRPr/>
          </a:p>
          <a:p>
            <a:pPr indent="-406400" lvl="0" marL="457200" rtl="0" algn="l">
              <a:lnSpc>
                <a:spcPct val="90000"/>
              </a:lnSpc>
              <a:spcBef>
                <a:spcPts val="1000"/>
              </a:spcBef>
              <a:spcAft>
                <a:spcPts val="0"/>
              </a:spcAft>
              <a:buSzPts val="2800"/>
              <a:buChar char="•"/>
            </a:pPr>
            <a:r>
              <a:rPr lang="en-US"/>
              <a:t>Triển khai được kỹ thuật broadcast sự kiện</a:t>
            </a:r>
            <a:endParaRPr/>
          </a:p>
          <a:p>
            <a:pPr indent="-406400" lvl="0" marL="457200" rtl="0" algn="l">
              <a:lnSpc>
                <a:spcPct val="90000"/>
              </a:lnSpc>
              <a:spcBef>
                <a:spcPts val="1000"/>
              </a:spcBef>
              <a:spcAft>
                <a:spcPts val="0"/>
              </a:spcAft>
              <a:buSzPts val="2800"/>
              <a:buChar char="•"/>
            </a:pPr>
            <a:r>
              <a:rPr lang="en-US"/>
              <a:t>Triển khai được kỹ thuật chia room trong Socket.io</a:t>
            </a:r>
            <a:endParaRPr/>
          </a:p>
          <a:p>
            <a:pPr indent="-406400" lvl="0" marL="457200" rtl="0" algn="l">
              <a:lnSpc>
                <a:spcPct val="90000"/>
              </a:lnSpc>
              <a:spcBef>
                <a:spcPts val="1000"/>
              </a:spcBef>
              <a:spcAft>
                <a:spcPts val="0"/>
              </a:spcAft>
              <a:buSzPts val="2800"/>
              <a:buChar char="•"/>
            </a:pPr>
            <a:r>
              <a:rPr lang="en-US"/>
              <a:t>Triển khai được Namespace trong Socket.io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B</a:t>
            </a:r>
            <a:r>
              <a:rPr lang="en-US"/>
              <a:t>roadcast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Broadcast</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Broadcast</a:t>
            </a:r>
            <a:endParaRPr sz="5200">
              <a:latin typeface="Open Sans SemiBold"/>
              <a:ea typeface="Open Sans SemiBold"/>
              <a:cs typeface="Open Sans SemiBold"/>
              <a:sym typeface="Open Sans SemiBold"/>
            </a:endParaRPr>
          </a:p>
        </p:txBody>
      </p:sp>
      <p:sp>
        <p:nvSpPr>
          <p:cNvPr id="121" name="Google Shape;121;p5"/>
          <p:cNvSpPr txBox="1"/>
          <p:nvPr>
            <p:ph idx="1" type="body"/>
          </p:nvPr>
        </p:nvSpPr>
        <p:spPr>
          <a:xfrm>
            <a:off x="838200" y="12133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Broadcast là một tính năng gửi event chỉ dành cho server. Khác với việc emit gửi cho toàn bộ các socket được kết nối. Broadcast có thêm những tuỳ chọn sau.</a:t>
            </a:r>
            <a:endParaRPr/>
          </a:p>
          <a:p>
            <a:pPr indent="-406400" lvl="1" marL="914400" rtl="0" algn="l">
              <a:lnSpc>
                <a:spcPct val="90000"/>
              </a:lnSpc>
              <a:spcBef>
                <a:spcPts val="1000"/>
              </a:spcBef>
              <a:spcAft>
                <a:spcPts val="0"/>
              </a:spcAft>
              <a:buSzPts val="2800"/>
              <a:buChar char="•"/>
            </a:pPr>
            <a:r>
              <a:rPr lang="en-US"/>
              <a:t>Gửi cho tất cả các client được kết nối</a:t>
            </a:r>
            <a:endParaRPr/>
          </a:p>
          <a:p>
            <a:pPr indent="-406400" lvl="1" marL="914400" rtl="0" algn="l">
              <a:lnSpc>
                <a:spcPct val="90000"/>
              </a:lnSpc>
              <a:spcBef>
                <a:spcPts val="1000"/>
              </a:spcBef>
              <a:spcAft>
                <a:spcPts val="0"/>
              </a:spcAft>
              <a:buSzPts val="2800"/>
              <a:buChar char="•"/>
            </a:pPr>
            <a:r>
              <a:rPr lang="en-US"/>
              <a:t>Gửi cho tất cả các client được kết nối ngoại từ client gửi</a:t>
            </a:r>
            <a:endParaRPr/>
          </a:p>
          <a:p>
            <a:pPr indent="-406400" lvl="1" marL="914400" rtl="0" algn="l">
              <a:lnSpc>
                <a:spcPct val="90000"/>
              </a:lnSpc>
              <a:spcBef>
                <a:spcPts val="1000"/>
              </a:spcBef>
              <a:spcAft>
                <a:spcPts val="0"/>
              </a:spcAft>
              <a:buSzPts val="2800"/>
              <a:buChar char="•"/>
            </a:pPr>
            <a:r>
              <a:rPr lang="en-US"/>
              <a:t>Với nhiều Socket.IO server.</a:t>
            </a:r>
            <a:endParaRPr/>
          </a:p>
          <a:p>
            <a:pPr indent="-406400" lvl="0" marL="457200" rtl="0" algn="l">
              <a:lnSpc>
                <a:spcPct val="90000"/>
              </a:lnSpc>
              <a:spcBef>
                <a:spcPts val="1000"/>
              </a:spcBef>
              <a:spcAft>
                <a:spcPts val="0"/>
              </a:spcAft>
              <a:buSzPts val="2800"/>
              <a:buChar char="•"/>
            </a:pPr>
            <a:r>
              <a:rPr lang="en-US"/>
              <a:t>Nhờ có Broadcast chúng ta có thể xây dựng tính năng room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b223dca0b_0_59"/>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Open Sans SemiBold"/>
                <a:ea typeface="Open Sans SemiBold"/>
                <a:cs typeface="Open Sans SemiBold"/>
                <a:sym typeface="Open Sans SemiBold"/>
              </a:rPr>
              <a:t>Gửi cho tất cả các client được kết nối</a:t>
            </a:r>
            <a:endParaRPr>
              <a:latin typeface="Open Sans SemiBold"/>
              <a:ea typeface="Open Sans SemiBold"/>
              <a:cs typeface="Open Sans SemiBold"/>
              <a:sym typeface="Open Sans SemiBold"/>
            </a:endParaRPr>
          </a:p>
        </p:txBody>
      </p:sp>
      <p:pic>
        <p:nvPicPr>
          <p:cNvPr id="128" name="Google Shape;128;g12b223dca0b_0_59"/>
          <p:cNvPicPr preferRelativeResize="0"/>
          <p:nvPr/>
        </p:nvPicPr>
        <p:blipFill>
          <a:blip r:embed="rId3">
            <a:alphaModFix/>
          </a:blip>
          <a:stretch>
            <a:fillRect/>
          </a:stretch>
        </p:blipFill>
        <p:spPr>
          <a:xfrm>
            <a:off x="1782600" y="1533577"/>
            <a:ext cx="8760676" cy="421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b223dca0b_0_6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Open Sans SemiBold"/>
                <a:ea typeface="Open Sans SemiBold"/>
                <a:cs typeface="Open Sans SemiBold"/>
                <a:sym typeface="Open Sans SemiBold"/>
              </a:rPr>
              <a:t>Gửi cho tất cả các client được kết nối </a:t>
            </a:r>
            <a:r>
              <a:rPr lang="en-US">
                <a:latin typeface="Open Sans SemiBold"/>
                <a:ea typeface="Open Sans SemiBold"/>
                <a:cs typeface="Open Sans SemiBold"/>
                <a:sym typeface="Open Sans SemiBold"/>
              </a:rPr>
              <a:t>ngoại trừ client được gửi</a:t>
            </a:r>
            <a:endParaRPr>
              <a:latin typeface="Open Sans SemiBold"/>
              <a:ea typeface="Open Sans SemiBold"/>
              <a:cs typeface="Open Sans SemiBold"/>
              <a:sym typeface="Open Sans SemiBold"/>
            </a:endParaRPr>
          </a:p>
        </p:txBody>
      </p:sp>
      <p:pic>
        <p:nvPicPr>
          <p:cNvPr id="135" name="Google Shape;135;g12b223dca0b_0_67"/>
          <p:cNvPicPr preferRelativeResize="0"/>
          <p:nvPr/>
        </p:nvPicPr>
        <p:blipFill>
          <a:blip r:embed="rId3">
            <a:alphaModFix/>
          </a:blip>
          <a:stretch>
            <a:fillRect/>
          </a:stretch>
        </p:blipFill>
        <p:spPr>
          <a:xfrm>
            <a:off x="1206400" y="1519503"/>
            <a:ext cx="9461925" cy="455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2b223dca0b_0_7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latin typeface="Arial"/>
                <a:ea typeface="Arial"/>
                <a:cs typeface="Arial"/>
                <a:sym typeface="Arial"/>
              </a:rPr>
              <a:t>Với nhiều Socket.IO server.</a:t>
            </a:r>
            <a:endParaRPr>
              <a:latin typeface="Open Sans SemiBold"/>
              <a:ea typeface="Open Sans SemiBold"/>
              <a:cs typeface="Open Sans SemiBold"/>
              <a:sym typeface="Open Sans SemiBold"/>
            </a:endParaRPr>
          </a:p>
        </p:txBody>
      </p:sp>
      <p:pic>
        <p:nvPicPr>
          <p:cNvPr id="142" name="Google Shape;142;g12b223dca0b_0_74"/>
          <p:cNvPicPr preferRelativeResize="0"/>
          <p:nvPr/>
        </p:nvPicPr>
        <p:blipFill>
          <a:blip r:embed="rId3">
            <a:alphaModFix/>
          </a:blip>
          <a:stretch>
            <a:fillRect/>
          </a:stretch>
        </p:blipFill>
        <p:spPr>
          <a:xfrm>
            <a:off x="1122075" y="1097919"/>
            <a:ext cx="8098819" cy="55795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a41af9cae_1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49" name="Google Shape;149;g12a41af9cae_1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R</a:t>
            </a:r>
            <a:r>
              <a:rPr lang="en-US"/>
              <a:t>oom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