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6858000" cx="12192000"/>
  <p:notesSz cx="6858000" cy="9144000"/>
  <p:embeddedFontLst>
    <p:embeddedFont>
      <p:font typeface="Roboto"/>
      <p:regular r:id="rId39"/>
      <p:bold r:id="rId40"/>
      <p:italic r:id="rId41"/>
      <p:boldItalic r:id="rId42"/>
    </p:embeddedFont>
    <p:embeddedFont>
      <p:font typeface="Tahoma"/>
      <p:regular r:id="rId43"/>
      <p:bold r:id="rId44"/>
    </p:embeddedFont>
    <p:embeddedFont>
      <p:font typeface="Open Sans SemiBold"/>
      <p:regular r:id="rId45"/>
      <p:bold r:id="rId46"/>
      <p:italic r:id="rId47"/>
      <p:boldItalic r:id="rId48"/>
    </p:embeddedFont>
    <p:embeddedFont>
      <p:font typeface="Open Sans"/>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3" roundtripDataSignature="AMtx7mheitQpjMwYv8yUeAv3g1pAehhfV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4533582-CBA0-455C-8532-442B9802F6F8}">
  <a:tblStyle styleId="{94533582-CBA0-455C-8532-442B9802F6F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42" Type="http://schemas.openxmlformats.org/officeDocument/2006/relationships/font" Target="fonts/Roboto-boldItalic.fntdata"/><Relationship Id="rId41" Type="http://schemas.openxmlformats.org/officeDocument/2006/relationships/font" Target="fonts/Roboto-italic.fntdata"/><Relationship Id="rId44" Type="http://schemas.openxmlformats.org/officeDocument/2006/relationships/font" Target="fonts/Tahoma-bold.fntdata"/><Relationship Id="rId43" Type="http://schemas.openxmlformats.org/officeDocument/2006/relationships/font" Target="fonts/Tahoma-regular.fntdata"/><Relationship Id="rId46" Type="http://schemas.openxmlformats.org/officeDocument/2006/relationships/font" Target="fonts/OpenSansSemiBold-bold.fntdata"/><Relationship Id="rId45" Type="http://schemas.openxmlformats.org/officeDocument/2006/relationships/font" Target="fonts/OpenSansSemiBold-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OpenSansSemiBold-boldItalic.fntdata"/><Relationship Id="rId47" Type="http://schemas.openxmlformats.org/officeDocument/2006/relationships/font" Target="fonts/OpenSansSemiBold-italic.fntdata"/><Relationship Id="rId49" Type="http://schemas.openxmlformats.org/officeDocument/2006/relationships/font" Target="fonts/OpenSans-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font" Target="fonts/Roboto-regular.fntdata"/><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OpenSans-italic.fntdata"/><Relationship Id="rId50" Type="http://schemas.openxmlformats.org/officeDocument/2006/relationships/font" Target="fonts/OpenSans-bold.fntdata"/><Relationship Id="rId53" Type="http://customschemas.google.com/relationships/presentationmetadata" Target="metadata"/><Relationship Id="rId52"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 name="Google Shape;89;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0" name="Google Shape;90;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1517337414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g11517337414_0_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6" name="Google Shape;156;g11517337414_0_2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1517337414_0_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2" name="Google Shape;162;g11517337414_0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1517337414_0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Google Shape;171;g11517337414_0_5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2" name="Google Shape;172;g11517337414_0_5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1517337414_0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1" name="Google Shape;181;g11517337414_0_5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2" name="Google Shape;182;g11517337414_0_5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8" name="Google Shape;18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Google Shape;195;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200"/>
              </a:spcAft>
              <a:buSzPts val="1100"/>
              <a:buNone/>
            </a:pPr>
            <a:r>
              <a:rPr lang="en-US" sz="1050">
                <a:solidFill>
                  <a:srgbClr val="526069"/>
                </a:solidFill>
                <a:highlight>
                  <a:srgbClr val="FFFFFF"/>
                </a:highlight>
                <a:latin typeface="Open Sans"/>
                <a:ea typeface="Open Sans"/>
                <a:cs typeface="Open Sans"/>
                <a:sym typeface="Open Sans"/>
              </a:rPr>
              <a:t>Khối catch được sử dụng với kỳ vọng bắt được bất kỳ một ngoại lệ nào. </a:t>
            </a:r>
            <a:endParaRPr/>
          </a:p>
        </p:txBody>
      </p:sp>
      <p:sp>
        <p:nvSpPr>
          <p:cNvPr id="196" name="Google Shape;196;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2563113601_0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g12563113601_0_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lang="en-US" sz="1050">
                <a:solidFill>
                  <a:srgbClr val="526069"/>
                </a:solidFill>
                <a:highlight>
                  <a:srgbClr val="FFFFFF"/>
                </a:highlight>
                <a:latin typeface="Open Sans"/>
                <a:ea typeface="Open Sans"/>
                <a:cs typeface="Open Sans"/>
                <a:sym typeface="Open Sans"/>
              </a:rPr>
              <a:t>Chúng ta có thể sử dụng các khối catch cho từng loại exception tương ứng với cấu trúc if … else lồng nhau như sau:</a:t>
            </a:r>
            <a:endParaRPr sz="1050">
              <a:solidFill>
                <a:srgbClr val="526069"/>
              </a:solidFill>
              <a:highlight>
                <a:srgbClr val="FFFFFF"/>
              </a:highlight>
              <a:latin typeface="Open Sans"/>
              <a:ea typeface="Open Sans"/>
              <a:cs typeface="Open Sans"/>
              <a:sym typeface="Open Sans"/>
            </a:endParaRPr>
          </a:p>
          <a:p>
            <a:pPr indent="0" lvl="0" marL="0" rtl="0" algn="l">
              <a:lnSpc>
                <a:spcPct val="115000"/>
              </a:lnSpc>
              <a:spcBef>
                <a:spcPts val="1200"/>
              </a:spcBef>
              <a:spcAft>
                <a:spcPts val="0"/>
              </a:spcAft>
              <a:buSzPts val="1100"/>
              <a:buNone/>
            </a:pPr>
            <a:r>
              <a:t/>
            </a:r>
            <a:endParaRPr sz="1100">
              <a:latin typeface="Arial"/>
              <a:ea typeface="Arial"/>
              <a:cs typeface="Arial"/>
              <a:sym typeface="Arial"/>
            </a:endParaRPr>
          </a:p>
          <a:p>
            <a:pPr indent="0" lvl="0" marL="0" rtl="0" algn="l">
              <a:lnSpc>
                <a:spcPct val="115000"/>
              </a:lnSpc>
              <a:spcBef>
                <a:spcPts val="0"/>
              </a:spcBef>
              <a:spcAft>
                <a:spcPts val="1200"/>
              </a:spcAft>
              <a:buSzPts val="1100"/>
              <a:buNone/>
            </a:pPr>
            <a:r>
              <a:t/>
            </a:r>
            <a:endParaRPr sz="1050">
              <a:solidFill>
                <a:srgbClr val="526069"/>
              </a:solidFill>
              <a:highlight>
                <a:srgbClr val="FFFFFF"/>
              </a:highlight>
              <a:latin typeface="Open Sans"/>
              <a:ea typeface="Open Sans"/>
              <a:cs typeface="Open Sans"/>
              <a:sym typeface="Open Sans"/>
            </a:endParaRPr>
          </a:p>
        </p:txBody>
      </p:sp>
      <p:sp>
        <p:nvSpPr>
          <p:cNvPr id="204" name="Google Shape;204;g12563113601_0_6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2563113601_0_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1" name="Google Shape;211;g12563113601_0_7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200"/>
              </a:spcAft>
              <a:buSzPts val="1100"/>
              <a:buNone/>
            </a:pPr>
            <a:r>
              <a:rPr lang="en-US" sz="1050">
                <a:solidFill>
                  <a:srgbClr val="526069"/>
                </a:solidFill>
                <a:highlight>
                  <a:srgbClr val="FFFFFF"/>
                </a:highlight>
                <a:latin typeface="Open Sans"/>
                <a:ea typeface="Open Sans"/>
                <a:cs typeface="Open Sans"/>
                <a:sym typeface="Open Sans"/>
              </a:rPr>
              <a:t>Khối catch được sử dụng với kỳ vọng bắt được bất kỳ một ngoại lệ nào. </a:t>
            </a:r>
            <a:endParaRPr/>
          </a:p>
        </p:txBody>
      </p:sp>
      <p:sp>
        <p:nvSpPr>
          <p:cNvPr id="212" name="Google Shape;212;g12563113601_0_7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2563113601_0_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 name="Google Shape;219;g12563113601_0_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200"/>
              </a:spcAft>
              <a:buSzPts val="1100"/>
              <a:buNone/>
            </a:pPr>
            <a:r>
              <a:rPr lang="en-US" sz="1050">
                <a:solidFill>
                  <a:srgbClr val="526069"/>
                </a:solidFill>
                <a:highlight>
                  <a:srgbClr val="FFFFFF"/>
                </a:highlight>
                <a:latin typeface="Open Sans"/>
                <a:ea typeface="Open Sans"/>
                <a:cs typeface="Open Sans"/>
                <a:sym typeface="Open Sans"/>
              </a:rPr>
              <a:t>Khi một ngoại lệ được ném ra thì exception_var (tức là e trong catch(e)) giữ giá trị ngoại lệ. Chúng ta có thể sử dụng e (được gọi là The exception identifier) để nhận thông tin về ngoại lệ được đưa ra. Tương tự như những biến khác, biến này chỉ có thể dùng trong block của catch. Nếu không dùng giá trị này, </a:t>
            </a:r>
            <a:endParaRPr/>
          </a:p>
        </p:txBody>
      </p:sp>
      <p:sp>
        <p:nvSpPr>
          <p:cNvPr id="220" name="Google Shape;220;g12563113601_0_7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1517337414_0_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g11517337414_0_6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8" name="Google Shape;228;g11517337414_0_6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 name="Google Shape;97;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4" name="Google Shape;234;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Khai báo 1 hàm async khai báo 1 hàm trả về promises, return được wrapper vào resolve của promise và error được wrapper vào reject của promises.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Đề gọi hàm ta sử dụng cấu trúc try catch để gọi hàm trong phần thân của try, phần xử lý error của hàm ta viết mã trong catch</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-&gt; Cú pháp trên rõ ràng hơn việc ta gọi promise thông thường và thân thiện với việc viết mã </a:t>
            </a:r>
            <a:endParaRPr/>
          </a:p>
        </p:txBody>
      </p:sp>
      <p:sp>
        <p:nvSpPr>
          <p:cNvPr id="235" name="Google Shape;235;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1" name="Google Shape;241;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1050">
                <a:solidFill>
                  <a:srgbClr val="526069"/>
                </a:solidFill>
                <a:highlight>
                  <a:srgbClr val="FFFFFF"/>
                </a:highlight>
                <a:latin typeface="Open Sans"/>
                <a:ea typeface="Open Sans"/>
                <a:cs typeface="Open Sans"/>
                <a:sym typeface="Open Sans"/>
              </a:rPr>
              <a:t>Kết quả đầu ra câu lệnh thực thi in ra “Next Statements" đã được thực thi trước. Việc đọc tệp đang được thực thi không đồng bộ, và chương trình không đợi hoạt động này xong đã tiếp tục với các lệnh tiếp theo. Có nghĩa là việc kiểm soát nằm ngoài khối lệnh try. Nếu có bất kỳ lỗi nào xảy ra trong quá trình bất đồng bộ như trên thì sẽ không được xử lý đúng logic. Vì vậy, khối try-catch trong Node.js không thể bắt được các lỗi xảy ra trong các hoạt động bất đồng bộ.</a:t>
            </a:r>
            <a:endParaRPr/>
          </a:p>
        </p:txBody>
      </p:sp>
      <p:sp>
        <p:nvSpPr>
          <p:cNvPr id="242" name="Google Shape;242;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2563113601_0_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0" name="Google Shape;250;g12563113601_0_9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1050">
                <a:solidFill>
                  <a:srgbClr val="526069"/>
                </a:solidFill>
                <a:highlight>
                  <a:srgbClr val="FFFFFF"/>
                </a:highlight>
                <a:latin typeface="Open Sans"/>
                <a:ea typeface="Open Sans"/>
                <a:cs typeface="Open Sans"/>
                <a:sym typeface="Open Sans"/>
              </a:rPr>
              <a:t>Việc tách hàm async và sử dụng await để gọi yêu cầu chương trình dừng lại đợi function xử lý và trả về kết quả</a:t>
            </a:r>
            <a:endParaRPr sz="1050">
              <a:solidFill>
                <a:srgbClr val="526069"/>
              </a:solidFill>
              <a:highlight>
                <a:srgbClr val="FFFFFF"/>
              </a:highlight>
              <a:latin typeface="Open Sans"/>
              <a:ea typeface="Open Sans"/>
              <a:cs typeface="Open Sans"/>
              <a:sym typeface="Open Sans"/>
            </a:endParaRPr>
          </a:p>
          <a:p>
            <a:pPr indent="0" lvl="0" marL="0" rtl="0" algn="l">
              <a:lnSpc>
                <a:spcPct val="100000"/>
              </a:lnSpc>
              <a:spcBef>
                <a:spcPts val="0"/>
              </a:spcBef>
              <a:spcAft>
                <a:spcPts val="0"/>
              </a:spcAft>
              <a:buSzPts val="1400"/>
              <a:buNone/>
            </a:pPr>
            <a:r>
              <a:t/>
            </a:r>
            <a:endParaRPr sz="1050">
              <a:solidFill>
                <a:srgbClr val="526069"/>
              </a:solidFill>
              <a:highlight>
                <a:srgbClr val="FFFFFF"/>
              </a:highlight>
              <a:latin typeface="Open Sans"/>
              <a:ea typeface="Open Sans"/>
              <a:cs typeface="Open Sans"/>
              <a:sym typeface="Open Sans"/>
            </a:endParaRPr>
          </a:p>
        </p:txBody>
      </p:sp>
      <p:sp>
        <p:nvSpPr>
          <p:cNvPr id="251" name="Google Shape;251;g12563113601_0_9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2563113601_0_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8" name="Google Shape;258;g12563113601_0_10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1050">
                <a:solidFill>
                  <a:srgbClr val="526069"/>
                </a:solidFill>
                <a:highlight>
                  <a:srgbClr val="FFFFFF"/>
                </a:highlight>
                <a:latin typeface="Open Sans"/>
                <a:ea typeface="Open Sans"/>
                <a:cs typeface="Open Sans"/>
                <a:sym typeface="Open Sans"/>
              </a:rPr>
              <a:t>Việc tách hàm async và sử dụng await để gọi yêu cầu chương trình dừng lại đợi function xử lý và trả về kết quả. </a:t>
            </a:r>
            <a:r>
              <a:rPr lang="en-US" sz="1050">
                <a:solidFill>
                  <a:srgbClr val="526069"/>
                </a:solidFill>
                <a:highlight>
                  <a:srgbClr val="FFFFFF"/>
                </a:highlight>
                <a:latin typeface="Open Sans"/>
                <a:ea typeface="Open Sans"/>
                <a:cs typeface="Open Sans"/>
                <a:sym typeface="Open Sans"/>
              </a:rPr>
              <a:t>Ví dụ như trên</a:t>
            </a:r>
            <a:endParaRPr sz="1050">
              <a:solidFill>
                <a:srgbClr val="526069"/>
              </a:solidFill>
              <a:highlight>
                <a:srgbClr val="FFFFFF"/>
              </a:highlight>
              <a:latin typeface="Open Sans"/>
              <a:ea typeface="Open Sans"/>
              <a:cs typeface="Open Sans"/>
              <a:sym typeface="Open Sans"/>
            </a:endParaRPr>
          </a:p>
          <a:p>
            <a:pPr indent="0" lvl="0" marL="0" rtl="0" algn="l">
              <a:lnSpc>
                <a:spcPct val="100000"/>
              </a:lnSpc>
              <a:spcBef>
                <a:spcPts val="0"/>
              </a:spcBef>
              <a:spcAft>
                <a:spcPts val="0"/>
              </a:spcAft>
              <a:buSzPts val="1400"/>
              <a:buNone/>
            </a:pPr>
            <a:r>
              <a:t/>
            </a:r>
            <a:endParaRPr sz="1050">
              <a:solidFill>
                <a:srgbClr val="526069"/>
              </a:solidFill>
              <a:highlight>
                <a:srgbClr val="FFFFFF"/>
              </a:highlight>
              <a:latin typeface="Open Sans"/>
              <a:ea typeface="Open Sans"/>
              <a:cs typeface="Open Sans"/>
              <a:sym typeface="Open Sans"/>
            </a:endParaRPr>
          </a:p>
        </p:txBody>
      </p:sp>
      <p:sp>
        <p:nvSpPr>
          <p:cNvPr id="259" name="Google Shape;259;g12563113601_0_10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1517337414_0_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7" name="Google Shape;267;g11517337414_0_1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8" name="Google Shape;268;g11517337414_0_1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2563113601_0_1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4" name="Google Shape;274;g12563113601_0_1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5" name="Google Shape;275;g12563113601_0_1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2563113601_0_1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1" name="Google Shape;281;g12563113601_0_1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2563113601_0_1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8" name="Google Shape;288;g12563113601_0_1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2563113601_0_1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6" name="Google Shape;296;g12563113601_0_1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2563113601_0_14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5" name="Google Shape;305;g12563113601_0_1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151733741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g11517337414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 name="Google Shape;104;g11517337414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2563113601_0_1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95275" lvl="0" marL="457200" rtl="0" algn="l">
              <a:lnSpc>
                <a:spcPct val="115000"/>
              </a:lnSpc>
              <a:spcBef>
                <a:spcPts val="0"/>
              </a:spcBef>
              <a:spcAft>
                <a:spcPts val="0"/>
              </a:spcAft>
              <a:buClr>
                <a:srgbClr val="526069"/>
              </a:buClr>
              <a:buSzPts val="1050"/>
              <a:buFont typeface="Open Sans"/>
              <a:buChar char="●"/>
            </a:pPr>
            <a:r>
              <a:rPr lang="en-US" sz="1050">
                <a:solidFill>
                  <a:srgbClr val="526069"/>
                </a:solidFill>
                <a:highlight>
                  <a:srgbClr val="FFFFFF"/>
                </a:highlight>
                <a:latin typeface="Open Sans"/>
                <a:ea typeface="Open Sans"/>
                <a:cs typeface="Open Sans"/>
                <a:sym typeface="Open Sans"/>
              </a:rPr>
              <a:t>data: Payload được trả về từ server. Mặc định, Axios mong chờ JSON và sẽ parse nó trở thành một Javascript Object cho bạn.</a:t>
            </a:r>
            <a:endParaRPr sz="1050">
              <a:solidFill>
                <a:srgbClr val="526069"/>
              </a:solidFill>
              <a:highlight>
                <a:srgbClr val="FFFFFF"/>
              </a:highlight>
              <a:latin typeface="Open Sans"/>
              <a:ea typeface="Open Sans"/>
              <a:cs typeface="Open Sans"/>
              <a:sym typeface="Open Sans"/>
            </a:endParaRPr>
          </a:p>
          <a:p>
            <a:pPr indent="-295275" lvl="0" marL="457200" rtl="0" algn="l">
              <a:lnSpc>
                <a:spcPct val="115000"/>
              </a:lnSpc>
              <a:spcBef>
                <a:spcPts val="0"/>
              </a:spcBef>
              <a:spcAft>
                <a:spcPts val="0"/>
              </a:spcAft>
              <a:buClr>
                <a:srgbClr val="526069"/>
              </a:buClr>
              <a:buSzPts val="1050"/>
              <a:buFont typeface="Open Sans"/>
              <a:buChar char="●"/>
            </a:pPr>
            <a:r>
              <a:rPr lang="en-US" sz="1050">
                <a:solidFill>
                  <a:srgbClr val="526069"/>
                </a:solidFill>
                <a:highlight>
                  <a:srgbClr val="FFFFFF"/>
                </a:highlight>
                <a:latin typeface="Open Sans"/>
                <a:ea typeface="Open Sans"/>
                <a:cs typeface="Open Sans"/>
                <a:sym typeface="Open Sans"/>
              </a:rPr>
              <a:t>status: mã HTTP được trả về từ server.</a:t>
            </a:r>
            <a:endParaRPr sz="1050">
              <a:solidFill>
                <a:srgbClr val="526069"/>
              </a:solidFill>
              <a:highlight>
                <a:srgbClr val="FFFFFF"/>
              </a:highlight>
              <a:latin typeface="Open Sans"/>
              <a:ea typeface="Open Sans"/>
              <a:cs typeface="Open Sans"/>
              <a:sym typeface="Open Sans"/>
            </a:endParaRPr>
          </a:p>
          <a:p>
            <a:pPr indent="-295275" lvl="0" marL="457200" rtl="0" algn="l">
              <a:lnSpc>
                <a:spcPct val="115000"/>
              </a:lnSpc>
              <a:spcBef>
                <a:spcPts val="0"/>
              </a:spcBef>
              <a:spcAft>
                <a:spcPts val="0"/>
              </a:spcAft>
              <a:buClr>
                <a:srgbClr val="526069"/>
              </a:buClr>
              <a:buSzPts val="1050"/>
              <a:buFont typeface="Open Sans"/>
              <a:buChar char="●"/>
            </a:pPr>
            <a:r>
              <a:rPr lang="en-US" sz="1050">
                <a:solidFill>
                  <a:srgbClr val="526069"/>
                </a:solidFill>
                <a:highlight>
                  <a:srgbClr val="FFFFFF"/>
                </a:highlight>
                <a:latin typeface="Open Sans"/>
                <a:ea typeface="Open Sans"/>
                <a:cs typeface="Open Sans"/>
                <a:sym typeface="Open Sans"/>
              </a:rPr>
              <a:t>statusText: message của HTTP status được trả về bởi server.</a:t>
            </a:r>
            <a:endParaRPr sz="1050">
              <a:solidFill>
                <a:srgbClr val="526069"/>
              </a:solidFill>
              <a:highlight>
                <a:srgbClr val="FFFFFF"/>
              </a:highlight>
              <a:latin typeface="Open Sans"/>
              <a:ea typeface="Open Sans"/>
              <a:cs typeface="Open Sans"/>
              <a:sym typeface="Open Sans"/>
            </a:endParaRPr>
          </a:p>
          <a:p>
            <a:pPr indent="-295275" lvl="0" marL="457200" rtl="0" algn="l">
              <a:lnSpc>
                <a:spcPct val="115000"/>
              </a:lnSpc>
              <a:spcBef>
                <a:spcPts val="0"/>
              </a:spcBef>
              <a:spcAft>
                <a:spcPts val="0"/>
              </a:spcAft>
              <a:buClr>
                <a:srgbClr val="526069"/>
              </a:buClr>
              <a:buSzPts val="1050"/>
              <a:buFont typeface="Open Sans"/>
              <a:buChar char="●"/>
            </a:pPr>
            <a:r>
              <a:rPr lang="en-US" sz="1050">
                <a:solidFill>
                  <a:srgbClr val="526069"/>
                </a:solidFill>
                <a:highlight>
                  <a:srgbClr val="FFFFFF"/>
                </a:highlight>
                <a:latin typeface="Open Sans"/>
                <a:ea typeface="Open Sans"/>
                <a:cs typeface="Open Sans"/>
                <a:sym typeface="Open Sans"/>
              </a:rPr>
              <a:t>headers: tất cả các header được gửi về từ server.</a:t>
            </a:r>
            <a:endParaRPr sz="1050">
              <a:solidFill>
                <a:srgbClr val="526069"/>
              </a:solidFill>
              <a:highlight>
                <a:srgbClr val="FFFFFF"/>
              </a:highlight>
              <a:latin typeface="Open Sans"/>
              <a:ea typeface="Open Sans"/>
              <a:cs typeface="Open Sans"/>
              <a:sym typeface="Open Sans"/>
            </a:endParaRPr>
          </a:p>
          <a:p>
            <a:pPr indent="-295275" lvl="0" marL="457200" rtl="0" algn="l">
              <a:lnSpc>
                <a:spcPct val="115000"/>
              </a:lnSpc>
              <a:spcBef>
                <a:spcPts val="0"/>
              </a:spcBef>
              <a:spcAft>
                <a:spcPts val="0"/>
              </a:spcAft>
              <a:buClr>
                <a:srgbClr val="526069"/>
              </a:buClr>
              <a:buSzPts val="1050"/>
              <a:buFont typeface="Open Sans"/>
              <a:buChar char="●"/>
            </a:pPr>
            <a:r>
              <a:rPr lang="en-US" sz="1050">
                <a:solidFill>
                  <a:srgbClr val="526069"/>
                </a:solidFill>
                <a:highlight>
                  <a:srgbClr val="FFFFFF"/>
                </a:highlight>
                <a:latin typeface="Open Sans"/>
                <a:ea typeface="Open Sans"/>
                <a:cs typeface="Open Sans"/>
                <a:sym typeface="Open Sans"/>
              </a:rPr>
              <a:t>config: thiết lập ban đầu của request.</a:t>
            </a:r>
            <a:endParaRPr sz="1050">
              <a:solidFill>
                <a:srgbClr val="526069"/>
              </a:solidFill>
              <a:highlight>
                <a:srgbClr val="FFFFFF"/>
              </a:highlight>
              <a:latin typeface="Open Sans"/>
              <a:ea typeface="Open Sans"/>
              <a:cs typeface="Open Sans"/>
              <a:sym typeface="Open Sans"/>
            </a:endParaRPr>
          </a:p>
          <a:p>
            <a:pPr indent="-295275" lvl="0" marL="457200" rtl="0" algn="l">
              <a:lnSpc>
                <a:spcPct val="115000"/>
              </a:lnSpc>
              <a:spcBef>
                <a:spcPts val="0"/>
              </a:spcBef>
              <a:spcAft>
                <a:spcPts val="0"/>
              </a:spcAft>
              <a:buClr>
                <a:srgbClr val="526069"/>
              </a:buClr>
              <a:buSzPts val="1050"/>
              <a:buFont typeface="Open Sans"/>
              <a:buChar char="●"/>
            </a:pPr>
            <a:r>
              <a:rPr lang="en-US" sz="1050">
                <a:solidFill>
                  <a:srgbClr val="526069"/>
                </a:solidFill>
                <a:highlight>
                  <a:srgbClr val="FFFFFF"/>
                </a:highlight>
                <a:latin typeface="Open Sans"/>
                <a:ea typeface="Open Sans"/>
                <a:cs typeface="Open Sans"/>
                <a:sym typeface="Open Sans"/>
              </a:rPr>
              <a:t>request: một object XMLHttpRequest thực khi request được thực hiện ở trình duyệt.</a:t>
            </a:r>
            <a:endParaRPr sz="1050">
              <a:solidFill>
                <a:srgbClr val="526069"/>
              </a:solidFill>
              <a:highlight>
                <a:srgbClr val="FFFFFF"/>
              </a:highlight>
              <a:latin typeface="Open Sans"/>
              <a:ea typeface="Open Sans"/>
              <a:cs typeface="Open Sans"/>
              <a:sym typeface="Open Sans"/>
            </a:endParaRPr>
          </a:p>
          <a:p>
            <a:pPr indent="0" lvl="0" marL="0" rtl="0" algn="l">
              <a:lnSpc>
                <a:spcPct val="100000"/>
              </a:lnSpc>
              <a:spcBef>
                <a:spcPts val="1200"/>
              </a:spcBef>
              <a:spcAft>
                <a:spcPts val="0"/>
              </a:spcAft>
              <a:buSzPts val="1400"/>
              <a:buNone/>
            </a:pPr>
            <a:r>
              <a:t/>
            </a:r>
            <a:endParaRPr/>
          </a:p>
        </p:txBody>
      </p:sp>
      <p:sp>
        <p:nvSpPr>
          <p:cNvPr id="314" name="Google Shape;314;g12563113601_0_1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2563113601_0_1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2" name="Google Shape;322;g12563113601_0_19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3" name="Google Shape;323;g12563113601_0_19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2563113601_0_2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9" name="Google Shape;329;g12563113601_0_20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0" name="Google Shape;330;g12563113601_0_20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2a5c716888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6" name="Google Shape;336;g12a5c716888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7" name="Google Shape;337;g12a5c716888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2563113601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g12563113601_0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 name="Google Shape;111;g12563113601_0_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118" name="Google Shape;118;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1517337414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Google Shape;125;g11517337414_0_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6" name="Google Shape;126;g11517337414_0_2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2563113601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g12563113601_0_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1" name="Google Shape;141;g12563113601_0_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1517337414_0_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g11517337414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3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Open Sans"/>
              <a:buNone/>
              <a:defRPr sz="6000">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42"/>
          <p:cNvSpPr txBox="1"/>
          <p:nvPr>
            <p:ph type="title"/>
          </p:nvPr>
        </p:nvSpPr>
        <p:spPr>
          <a:xfrm>
            <a:off x="839788" y="987424"/>
            <a:ext cx="3932237" cy="10699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Open Sans SemiBold"/>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42"/>
          <p:cNvSpPr/>
          <p:nvPr>
            <p:ph idx="2" type="pic"/>
          </p:nvPr>
        </p:nvSpPr>
        <p:spPr>
          <a:xfrm>
            <a:off x="5183188" y="987425"/>
            <a:ext cx="6172200" cy="4873625"/>
          </a:xfrm>
          <a:prstGeom prst="rect">
            <a:avLst/>
          </a:prstGeom>
          <a:noFill/>
          <a:ln>
            <a:noFill/>
          </a:ln>
        </p:spPr>
      </p:sp>
      <p:sp>
        <p:nvSpPr>
          <p:cNvPr id="71" name="Google Shape;71;p4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2" name="Google Shape;72;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43"/>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43"/>
          <p:cNvSpPr txBox="1"/>
          <p:nvPr>
            <p:ph idx="1" type="body"/>
          </p:nvPr>
        </p:nvSpPr>
        <p:spPr>
          <a:xfrm rot="5400000">
            <a:off x="3567529" y="-1609307"/>
            <a:ext cx="5056942"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44"/>
          <p:cNvSpPr txBox="1"/>
          <p:nvPr>
            <p:ph type="title"/>
          </p:nvPr>
        </p:nvSpPr>
        <p:spPr>
          <a:xfrm rot="5400000">
            <a:off x="7481547" y="2304710"/>
            <a:ext cx="5115606"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44"/>
          <p:cNvSpPr txBox="1"/>
          <p:nvPr>
            <p:ph idx="1" type="body"/>
          </p:nvPr>
        </p:nvSpPr>
        <p:spPr>
          <a:xfrm rot="5400000">
            <a:off x="2147547" y="-247990"/>
            <a:ext cx="5115606"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35"/>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Open Sans"/>
              <a:buNone/>
              <a:defRPr>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5"/>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a:latin typeface="Open Sans"/>
                <a:ea typeface="Open Sans"/>
                <a:cs typeface="Open Sans"/>
                <a:sym typeface="Open Sans"/>
              </a:defRPr>
            </a:lvl1pPr>
            <a:lvl2pPr indent="-406400" lvl="1" marL="914400" algn="l">
              <a:lnSpc>
                <a:spcPct val="90000"/>
              </a:lnSpc>
              <a:spcBef>
                <a:spcPts val="500"/>
              </a:spcBef>
              <a:spcAft>
                <a:spcPts val="0"/>
              </a:spcAft>
              <a:buClr>
                <a:schemeClr val="dk1"/>
              </a:buClr>
              <a:buSzPts val="2800"/>
              <a:buChar char="•"/>
              <a:defRPr sz="2800">
                <a:latin typeface="Open Sans"/>
                <a:ea typeface="Open Sans"/>
                <a:cs typeface="Open Sans"/>
                <a:sym typeface="Open Sans"/>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3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Open Sans SemiBold"/>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2" name="Google Shape;32;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p:cSld name="Custom">
    <p:spTree>
      <p:nvGrpSpPr>
        <p:cNvPr id="35" name="Shape 3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36"/>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3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38"/>
          <p:cNvSpPr txBox="1"/>
          <p:nvPr>
            <p:ph type="title"/>
          </p:nvPr>
        </p:nvSpPr>
        <p:spPr>
          <a:xfrm>
            <a:off x="839788" y="898071"/>
            <a:ext cx="10515600" cy="79261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3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3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3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3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39"/>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41"/>
          <p:cNvSpPr txBox="1"/>
          <p:nvPr>
            <p:ph type="title"/>
          </p:nvPr>
        </p:nvSpPr>
        <p:spPr>
          <a:xfrm>
            <a:off x="839788" y="987424"/>
            <a:ext cx="3932237" cy="10699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Open Sans SemiBold"/>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4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4" name="Google Shape;64;p4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3"/>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000"/>
              <a:buFont typeface="Open Sans SemiBold"/>
              <a:buNone/>
              <a:defRPr b="1" i="0" sz="4000" u="none" cap="none" strike="noStrike">
                <a:solidFill>
                  <a:schemeClr val="dk1"/>
                </a:solidFill>
                <a:latin typeface="Open Sans SemiBold"/>
                <a:ea typeface="Open Sans SemiBold"/>
                <a:cs typeface="Open Sans SemiBold"/>
                <a:sym typeface="Open Sans SemiBol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33"/>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Open Sans"/>
                <a:ea typeface="Open Sans"/>
                <a:cs typeface="Open Sans"/>
                <a:sym typeface="Open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Open Sans"/>
                <a:ea typeface="Open Sans"/>
                <a:cs typeface="Open Sans"/>
                <a:sym typeface="Open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Open Sans"/>
                <a:ea typeface="Open Sans"/>
                <a:cs typeface="Open Sans"/>
                <a:sym typeface="Open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cxnSp>
        <p:nvCxnSpPr>
          <p:cNvPr id="15" name="Google Shape;15;p33"/>
          <p:cNvCxnSpPr/>
          <p:nvPr/>
        </p:nvCxnSpPr>
        <p:spPr>
          <a:xfrm rot="10800000">
            <a:off x="838202" y="893620"/>
            <a:ext cx="10386389" cy="0"/>
          </a:xfrm>
          <a:prstGeom prst="straightConnector1">
            <a:avLst/>
          </a:prstGeom>
          <a:noFill/>
          <a:ln cap="flat" cmpd="sng" w="25400">
            <a:solidFill>
              <a:srgbClr val="272780"/>
            </a:solidFill>
            <a:prstDash val="solid"/>
            <a:miter lim="800000"/>
            <a:headEnd len="sm" w="sm" type="none"/>
            <a:tailEnd len="sm" w="sm" type="none"/>
          </a:ln>
        </p:spPr>
      </p:cxnSp>
      <p:pic>
        <p:nvPicPr>
          <p:cNvPr id="16" name="Google Shape;16;p33"/>
          <p:cNvPicPr preferRelativeResize="0"/>
          <p:nvPr/>
        </p:nvPicPr>
        <p:blipFill rotWithShape="1">
          <a:blip r:embed="rId1">
            <a:alphaModFix/>
          </a:blip>
          <a:srcRect b="0" l="0" r="0" t="0"/>
          <a:stretch/>
        </p:blipFill>
        <p:spPr>
          <a:xfrm>
            <a:off x="11415645" y="139074"/>
            <a:ext cx="657087" cy="65708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3.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3.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3.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
          <p:cNvSpPr txBox="1"/>
          <p:nvPr>
            <p:ph type="ctrTitle"/>
          </p:nvPr>
        </p:nvSpPr>
        <p:spPr>
          <a:xfrm>
            <a:off x="1336431" y="1122362"/>
            <a:ext cx="9612923" cy="2738437"/>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Open Sans"/>
              <a:buNone/>
            </a:pPr>
            <a:r>
              <a:rPr lang="en-US"/>
              <a:t>Bài 3</a:t>
            </a:r>
            <a:br>
              <a:rPr lang="en-US"/>
            </a:br>
            <a:r>
              <a:rPr lang="en-US"/>
              <a:t> </a:t>
            </a:r>
            <a:r>
              <a:rPr lang="en-US"/>
              <a:t>Xử lý bất đồng bộ 2</a:t>
            </a:r>
            <a:endParaRPr/>
          </a:p>
        </p:txBody>
      </p:sp>
      <p:sp>
        <p:nvSpPr>
          <p:cNvPr id="93" name="Google Shape;93;p1"/>
          <p:cNvSpPr txBox="1"/>
          <p:nvPr>
            <p:ph idx="1" type="subTitle"/>
          </p:nvPr>
        </p:nvSpPr>
        <p:spPr>
          <a:xfrm>
            <a:off x="1524000" y="41608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Module: </a:t>
            </a:r>
            <a:r>
              <a:rPr lang="en-US"/>
              <a:t>Web Backend Development with NodeJS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11517337414_0_29"/>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a:t> </a:t>
            </a:r>
            <a:r>
              <a:rPr lang="en-US"/>
              <a:t>Demo Async/Await</a:t>
            </a:r>
            <a:endParaRPr/>
          </a:p>
        </p:txBody>
      </p:sp>
      <p:sp>
        <p:nvSpPr>
          <p:cNvPr id="159" name="Google Shape;159;g11517337414_0_29"/>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4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3" name="Shape 163"/>
        <p:cNvGrpSpPr/>
        <p:nvPr/>
      </p:nvGrpSpPr>
      <p:grpSpPr>
        <a:xfrm>
          <a:off x="0" y="0"/>
          <a:ext cx="0" cy="0"/>
          <a:chOff x="0" y="0"/>
          <a:chExt cx="0" cy="0"/>
        </a:xfrm>
      </p:grpSpPr>
      <p:pic>
        <p:nvPicPr>
          <p:cNvPr id="164" name="Google Shape;164;g11517337414_0_38"/>
          <p:cNvPicPr preferRelativeResize="0"/>
          <p:nvPr/>
        </p:nvPicPr>
        <p:blipFill rotWithShape="1">
          <a:blip r:embed="rId3">
            <a:alphaModFix/>
          </a:blip>
          <a:srcRect b="0" l="0" r="0" t="0"/>
          <a:stretch/>
        </p:blipFill>
        <p:spPr>
          <a:xfrm>
            <a:off x="11414760" y="402336"/>
            <a:ext cx="664464" cy="661416"/>
          </a:xfrm>
          <a:prstGeom prst="rect">
            <a:avLst/>
          </a:prstGeom>
          <a:noFill/>
          <a:ln>
            <a:noFill/>
          </a:ln>
        </p:spPr>
      </p:pic>
      <p:sp>
        <p:nvSpPr>
          <p:cNvPr id="165" name="Google Shape;165;g11517337414_0_38"/>
          <p:cNvSpPr txBox="1"/>
          <p:nvPr>
            <p:ph idx="1" type="body"/>
          </p:nvPr>
        </p:nvSpPr>
        <p:spPr>
          <a:xfrm>
            <a:off x="756550" y="900597"/>
            <a:ext cx="10515600" cy="5056800"/>
          </a:xfrm>
          <a:prstGeom prst="rect">
            <a:avLst/>
          </a:prstGeom>
          <a:noFill/>
          <a:ln>
            <a:noFill/>
          </a:ln>
        </p:spPr>
        <p:txBody>
          <a:bodyPr anchorCtr="0" anchor="t" bIns="45700" lIns="91425" spcFirstLastPara="1" rIns="91425" wrap="square" tIns="45700">
            <a:normAutofit/>
          </a:bodyPr>
          <a:lstStyle/>
          <a:p>
            <a:pPr indent="-381000" lvl="0" marL="457200" rtl="0" algn="l">
              <a:lnSpc>
                <a:spcPct val="115000"/>
              </a:lnSpc>
              <a:spcBef>
                <a:spcPts val="300"/>
              </a:spcBef>
              <a:spcAft>
                <a:spcPts val="0"/>
              </a:spcAft>
              <a:buClr>
                <a:srgbClr val="333333"/>
              </a:buClr>
              <a:buSzPts val="2400"/>
              <a:buFont typeface="Roboto"/>
              <a:buChar char="●"/>
            </a:pPr>
            <a:r>
              <a:rPr lang="en-US" sz="2400">
                <a:solidFill>
                  <a:srgbClr val="333333"/>
                </a:solidFill>
                <a:highlight>
                  <a:schemeClr val="lt1"/>
                </a:highlight>
                <a:latin typeface="Roboto"/>
                <a:ea typeface="Roboto"/>
                <a:cs typeface="Roboto"/>
                <a:sym typeface="Roboto"/>
              </a:rPr>
              <a:t>Khai báo hàm Async thay thế cho khai báo Promises</a:t>
            </a:r>
            <a:endParaRPr sz="2400">
              <a:solidFill>
                <a:srgbClr val="333333"/>
              </a:solidFill>
              <a:highlight>
                <a:schemeClr val="lt1"/>
              </a:highlight>
              <a:latin typeface="Roboto"/>
              <a:ea typeface="Roboto"/>
              <a:cs typeface="Roboto"/>
              <a:sym typeface="Roboto"/>
            </a:endParaRPr>
          </a:p>
          <a:p>
            <a:pPr indent="-381000" lvl="1" marL="914400" rtl="0" algn="l">
              <a:lnSpc>
                <a:spcPct val="115000"/>
              </a:lnSpc>
              <a:spcBef>
                <a:spcPts val="300"/>
              </a:spcBef>
              <a:spcAft>
                <a:spcPts val="0"/>
              </a:spcAft>
              <a:buClr>
                <a:srgbClr val="333333"/>
              </a:buClr>
              <a:buSzPts val="2400"/>
              <a:buFont typeface="Roboto"/>
              <a:buChar char="•"/>
            </a:pPr>
            <a:r>
              <a:rPr lang="en-US" sz="2400">
                <a:solidFill>
                  <a:srgbClr val="333333"/>
                </a:solidFill>
                <a:highlight>
                  <a:schemeClr val="lt1"/>
                </a:highlight>
                <a:latin typeface="Roboto"/>
                <a:ea typeface="Roboto"/>
                <a:cs typeface="Roboto"/>
                <a:sym typeface="Roboto"/>
              </a:rPr>
              <a:t>resolve của promise thay bằng return</a:t>
            </a:r>
            <a:endParaRPr sz="2400">
              <a:solidFill>
                <a:srgbClr val="333333"/>
              </a:solidFill>
              <a:highlight>
                <a:schemeClr val="lt1"/>
              </a:highlight>
              <a:latin typeface="Roboto"/>
              <a:ea typeface="Roboto"/>
              <a:cs typeface="Roboto"/>
              <a:sym typeface="Roboto"/>
            </a:endParaRPr>
          </a:p>
          <a:p>
            <a:pPr indent="-381000" lvl="1" marL="914400" rtl="0" algn="l">
              <a:lnSpc>
                <a:spcPct val="115000"/>
              </a:lnSpc>
              <a:spcBef>
                <a:spcPts val="300"/>
              </a:spcBef>
              <a:spcAft>
                <a:spcPts val="0"/>
              </a:spcAft>
              <a:buClr>
                <a:srgbClr val="333333"/>
              </a:buClr>
              <a:buSzPts val="2400"/>
              <a:buFont typeface="Roboto"/>
              <a:buChar char="•"/>
            </a:pPr>
            <a:r>
              <a:rPr lang="en-US" sz="2400">
                <a:solidFill>
                  <a:srgbClr val="333333"/>
                </a:solidFill>
                <a:highlight>
                  <a:schemeClr val="lt1"/>
                </a:highlight>
                <a:latin typeface="Roboto"/>
                <a:ea typeface="Roboto"/>
                <a:cs typeface="Roboto"/>
                <a:sym typeface="Roboto"/>
              </a:rPr>
              <a:t>reject của promise thay thế bằng return new Error</a:t>
            </a:r>
            <a:endParaRPr sz="2400">
              <a:solidFill>
                <a:srgbClr val="333333"/>
              </a:solidFill>
              <a:highlight>
                <a:schemeClr val="lt1"/>
              </a:highlight>
              <a:latin typeface="Roboto"/>
              <a:ea typeface="Roboto"/>
              <a:cs typeface="Roboto"/>
              <a:sym typeface="Roboto"/>
            </a:endParaRPr>
          </a:p>
          <a:p>
            <a:pPr indent="-381000" lvl="0" marL="457200" rtl="0" algn="l">
              <a:lnSpc>
                <a:spcPct val="115000"/>
              </a:lnSpc>
              <a:spcBef>
                <a:spcPts val="300"/>
              </a:spcBef>
              <a:spcAft>
                <a:spcPts val="0"/>
              </a:spcAft>
              <a:buClr>
                <a:srgbClr val="333333"/>
              </a:buClr>
              <a:buSzPts val="2400"/>
              <a:buFont typeface="Roboto"/>
              <a:buChar char="●"/>
            </a:pPr>
            <a:r>
              <a:rPr lang="en-US" sz="2400">
                <a:solidFill>
                  <a:srgbClr val="333333"/>
                </a:solidFill>
                <a:highlight>
                  <a:schemeClr val="lt1"/>
                </a:highlight>
                <a:latin typeface="Roboto"/>
                <a:ea typeface="Roboto"/>
                <a:cs typeface="Roboto"/>
                <a:sym typeface="Roboto"/>
              </a:rPr>
              <a:t>Vd: 2 hàm sau đây đề dùng khai báo 1 promises có chức năng như nhau:</a:t>
            </a:r>
            <a:endParaRPr sz="2400">
              <a:solidFill>
                <a:srgbClr val="333333"/>
              </a:solidFill>
              <a:highlight>
                <a:schemeClr val="lt1"/>
              </a:highlight>
              <a:latin typeface="Roboto"/>
              <a:ea typeface="Roboto"/>
              <a:cs typeface="Roboto"/>
              <a:sym typeface="Roboto"/>
            </a:endParaRPr>
          </a:p>
          <a:p>
            <a:pPr indent="0" lvl="0" marL="0" rtl="0" algn="l">
              <a:lnSpc>
                <a:spcPct val="115000"/>
              </a:lnSpc>
              <a:spcBef>
                <a:spcPts val="300"/>
              </a:spcBef>
              <a:spcAft>
                <a:spcPts val="0"/>
              </a:spcAft>
              <a:buClr>
                <a:schemeClr val="dk1"/>
              </a:buClr>
              <a:buSzPts val="1200"/>
              <a:buFont typeface="Arial"/>
              <a:buNone/>
            </a:pPr>
            <a:r>
              <a:t/>
            </a:r>
            <a:endParaRPr sz="1200">
              <a:solidFill>
                <a:srgbClr val="C7254E"/>
              </a:solidFill>
              <a:highlight>
                <a:srgbClr val="F9F2F4"/>
              </a:highlight>
              <a:latin typeface="Courier New"/>
              <a:ea typeface="Courier New"/>
              <a:cs typeface="Courier New"/>
              <a:sym typeface="Courier New"/>
            </a:endParaRPr>
          </a:p>
          <a:p>
            <a:pPr indent="0" lvl="0" marL="457200" rtl="0" algn="l">
              <a:lnSpc>
                <a:spcPct val="115000"/>
              </a:lnSpc>
              <a:spcBef>
                <a:spcPts val="300"/>
              </a:spcBef>
              <a:spcAft>
                <a:spcPts val="0"/>
              </a:spcAft>
              <a:buClr>
                <a:schemeClr val="dk1"/>
              </a:buClr>
              <a:buSzPts val="1050"/>
              <a:buFont typeface="Arial"/>
              <a:buNone/>
            </a:pPr>
            <a:r>
              <a:t/>
            </a:r>
            <a:endParaRPr sz="1050">
              <a:solidFill>
                <a:srgbClr val="0000FF"/>
              </a:solidFill>
              <a:latin typeface="Courier New"/>
              <a:ea typeface="Courier New"/>
              <a:cs typeface="Courier New"/>
              <a:sym typeface="Courier New"/>
            </a:endParaRPr>
          </a:p>
          <a:p>
            <a:pPr indent="0" lvl="0" marL="457200" rtl="0" algn="l">
              <a:lnSpc>
                <a:spcPct val="115000"/>
              </a:lnSpc>
              <a:spcBef>
                <a:spcPts val="300"/>
              </a:spcBef>
              <a:spcAft>
                <a:spcPts val="0"/>
              </a:spcAft>
              <a:buClr>
                <a:schemeClr val="dk1"/>
              </a:buClr>
              <a:buSzPts val="1100"/>
              <a:buFont typeface="Arial"/>
              <a:buNone/>
            </a:pPr>
            <a:r>
              <a:t/>
            </a:r>
            <a:endParaRPr sz="1050">
              <a:solidFill>
                <a:srgbClr val="0000FF"/>
              </a:solidFill>
              <a:latin typeface="Courier New"/>
              <a:ea typeface="Courier New"/>
              <a:cs typeface="Courier New"/>
              <a:sym typeface="Courier New"/>
            </a:endParaRPr>
          </a:p>
          <a:p>
            <a:pPr indent="0" lvl="0" marL="0" rtl="0" algn="l">
              <a:lnSpc>
                <a:spcPct val="90000"/>
              </a:lnSpc>
              <a:spcBef>
                <a:spcPts val="1000"/>
              </a:spcBef>
              <a:spcAft>
                <a:spcPts val="0"/>
              </a:spcAft>
              <a:buSzPts val="2800"/>
              <a:buNone/>
            </a:pPr>
            <a:r>
              <a:t/>
            </a:r>
            <a:endParaRPr sz="2400">
              <a:solidFill>
                <a:srgbClr val="333333"/>
              </a:solidFill>
              <a:highlight>
                <a:srgbClr val="FFFFFF"/>
              </a:highlight>
              <a:latin typeface="Roboto"/>
              <a:ea typeface="Roboto"/>
              <a:cs typeface="Roboto"/>
              <a:sym typeface="Roboto"/>
            </a:endParaRPr>
          </a:p>
        </p:txBody>
      </p:sp>
      <p:sp>
        <p:nvSpPr>
          <p:cNvPr id="166" name="Google Shape;166;g11517337414_0_38"/>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000"/>
              <a:buNone/>
            </a:pPr>
            <a:r>
              <a:rPr lang="en-US"/>
              <a:t>Sử dụng Async/Await thay thế Promise</a:t>
            </a:r>
            <a:endParaRPr/>
          </a:p>
        </p:txBody>
      </p:sp>
      <p:sp>
        <p:nvSpPr>
          <p:cNvPr id="167" name="Google Shape;167;g11517337414_0_38"/>
          <p:cNvSpPr txBox="1"/>
          <p:nvPr/>
        </p:nvSpPr>
        <p:spPr>
          <a:xfrm>
            <a:off x="0" y="2825100"/>
            <a:ext cx="4830600" cy="40329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2000">
                <a:solidFill>
                  <a:srgbClr val="0033B3"/>
                </a:solidFill>
                <a:highlight>
                  <a:srgbClr val="FFFFFF"/>
                </a:highlight>
                <a:latin typeface="Courier New"/>
                <a:ea typeface="Courier New"/>
                <a:cs typeface="Courier New"/>
                <a:sym typeface="Courier New"/>
              </a:rPr>
              <a:t>async function </a:t>
            </a:r>
            <a:r>
              <a:rPr b="1" i="1" lang="en-US" sz="2000">
                <a:solidFill>
                  <a:srgbClr val="080808"/>
                </a:solidFill>
                <a:highlight>
                  <a:srgbClr val="FFFFFF"/>
                </a:highlight>
                <a:latin typeface="Courier New"/>
                <a:ea typeface="Courier New"/>
                <a:cs typeface="Courier New"/>
                <a:sym typeface="Courier New"/>
              </a:rPr>
              <a:t>getDivision</a:t>
            </a:r>
            <a:r>
              <a:rPr b="1" lang="en-US" sz="2000">
                <a:solidFill>
                  <a:srgbClr val="080808"/>
                </a:solidFill>
                <a:highlight>
                  <a:srgbClr val="FFFFFF"/>
                </a:highlight>
                <a:latin typeface="Courier New"/>
                <a:ea typeface="Courier New"/>
                <a:cs typeface="Courier New"/>
                <a:sym typeface="Courier New"/>
              </a:rPr>
              <a:t>(a, b) {</a:t>
            </a:r>
            <a:endParaRPr b="1" sz="20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US" sz="2000">
                <a:solidFill>
                  <a:srgbClr val="080808"/>
                </a:solidFill>
                <a:highlight>
                  <a:srgbClr val="FFFFFF"/>
                </a:highlight>
                <a:latin typeface="Courier New"/>
                <a:ea typeface="Courier New"/>
                <a:cs typeface="Courier New"/>
                <a:sym typeface="Courier New"/>
              </a:rPr>
              <a:t>   </a:t>
            </a:r>
            <a:r>
              <a:rPr b="1" lang="en-US" sz="2000">
                <a:solidFill>
                  <a:srgbClr val="0033B3"/>
                </a:solidFill>
                <a:highlight>
                  <a:srgbClr val="FFFFFF"/>
                </a:highlight>
                <a:latin typeface="Courier New"/>
                <a:ea typeface="Courier New"/>
                <a:cs typeface="Courier New"/>
                <a:sym typeface="Courier New"/>
              </a:rPr>
              <a:t>if </a:t>
            </a:r>
            <a:r>
              <a:rPr b="1" lang="en-US" sz="2000">
                <a:solidFill>
                  <a:srgbClr val="080808"/>
                </a:solidFill>
                <a:highlight>
                  <a:srgbClr val="FFFFFF"/>
                </a:highlight>
                <a:latin typeface="Courier New"/>
                <a:ea typeface="Courier New"/>
                <a:cs typeface="Courier New"/>
                <a:sym typeface="Courier New"/>
              </a:rPr>
              <a:t>(b!=</a:t>
            </a:r>
            <a:r>
              <a:rPr b="1" lang="en-US" sz="2000">
                <a:solidFill>
                  <a:srgbClr val="1750EB"/>
                </a:solidFill>
                <a:highlight>
                  <a:srgbClr val="FFFFFF"/>
                </a:highlight>
                <a:latin typeface="Courier New"/>
                <a:ea typeface="Courier New"/>
                <a:cs typeface="Courier New"/>
                <a:sym typeface="Courier New"/>
              </a:rPr>
              <a:t>0</a:t>
            </a:r>
            <a:r>
              <a:rPr b="1" lang="en-US" sz="2000">
                <a:solidFill>
                  <a:srgbClr val="080808"/>
                </a:solidFill>
                <a:highlight>
                  <a:srgbClr val="FFFFFF"/>
                </a:highlight>
                <a:latin typeface="Courier New"/>
                <a:ea typeface="Courier New"/>
                <a:cs typeface="Courier New"/>
                <a:sym typeface="Courier New"/>
              </a:rPr>
              <a:t>) </a:t>
            </a:r>
            <a:r>
              <a:rPr b="1" lang="en-US" sz="2000">
                <a:solidFill>
                  <a:srgbClr val="0033B3"/>
                </a:solidFill>
                <a:highlight>
                  <a:srgbClr val="FFFFFF"/>
                </a:highlight>
                <a:latin typeface="Courier New"/>
                <a:ea typeface="Courier New"/>
                <a:cs typeface="Courier New"/>
                <a:sym typeface="Courier New"/>
              </a:rPr>
              <a:t>return</a:t>
            </a:r>
            <a:r>
              <a:rPr b="1" lang="en-US" sz="2000">
                <a:solidFill>
                  <a:srgbClr val="080808"/>
                </a:solidFill>
                <a:highlight>
                  <a:srgbClr val="FFFFFF"/>
                </a:highlight>
                <a:latin typeface="Courier New"/>
                <a:ea typeface="Courier New"/>
                <a:cs typeface="Courier New"/>
                <a:sym typeface="Courier New"/>
              </a:rPr>
              <a:t>(a/b);</a:t>
            </a:r>
            <a:endParaRPr b="1" sz="20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US" sz="2000">
                <a:solidFill>
                  <a:srgbClr val="080808"/>
                </a:solidFill>
                <a:highlight>
                  <a:srgbClr val="FFFFFF"/>
                </a:highlight>
                <a:latin typeface="Courier New"/>
                <a:ea typeface="Courier New"/>
                <a:cs typeface="Courier New"/>
                <a:sym typeface="Courier New"/>
              </a:rPr>
              <a:t>   </a:t>
            </a:r>
            <a:r>
              <a:rPr b="1" lang="en-US" sz="2000">
                <a:solidFill>
                  <a:srgbClr val="0033B3"/>
                </a:solidFill>
                <a:highlight>
                  <a:srgbClr val="FFFFFF"/>
                </a:highlight>
                <a:latin typeface="Courier New"/>
                <a:ea typeface="Courier New"/>
                <a:cs typeface="Courier New"/>
                <a:sym typeface="Courier New"/>
              </a:rPr>
              <a:t>return new </a:t>
            </a:r>
            <a:r>
              <a:rPr b="1" lang="en-US" sz="2000">
                <a:solidFill>
                  <a:srgbClr val="830091"/>
                </a:solidFill>
                <a:highlight>
                  <a:srgbClr val="FFFFFF"/>
                </a:highlight>
                <a:latin typeface="Courier New"/>
                <a:ea typeface="Courier New"/>
                <a:cs typeface="Courier New"/>
                <a:sym typeface="Courier New"/>
              </a:rPr>
              <a:t>Error</a:t>
            </a:r>
            <a:r>
              <a:rPr b="1" lang="en-US" sz="2000">
                <a:solidFill>
                  <a:srgbClr val="080808"/>
                </a:solidFill>
                <a:highlight>
                  <a:srgbClr val="FFFFFF"/>
                </a:highlight>
                <a:latin typeface="Courier New"/>
                <a:ea typeface="Courier New"/>
                <a:cs typeface="Courier New"/>
                <a:sym typeface="Courier New"/>
              </a:rPr>
              <a:t>(</a:t>
            </a:r>
            <a:r>
              <a:rPr b="1" lang="en-US" sz="2000">
                <a:solidFill>
                  <a:srgbClr val="067D17"/>
                </a:solidFill>
                <a:highlight>
                  <a:srgbClr val="FFFFFF"/>
                </a:highlight>
                <a:latin typeface="Courier New"/>
                <a:ea typeface="Courier New"/>
                <a:cs typeface="Courier New"/>
                <a:sym typeface="Courier New"/>
              </a:rPr>
              <a:t>"Math error"</a:t>
            </a:r>
            <a:r>
              <a:rPr b="1" lang="en-US" sz="2000">
                <a:solidFill>
                  <a:srgbClr val="080808"/>
                </a:solidFill>
                <a:highlight>
                  <a:srgbClr val="FFFFFF"/>
                </a:highlight>
                <a:latin typeface="Courier New"/>
                <a:ea typeface="Courier New"/>
                <a:cs typeface="Courier New"/>
                <a:sym typeface="Courier New"/>
              </a:rPr>
              <a:t>);</a:t>
            </a:r>
            <a:endParaRPr b="1" sz="20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US" sz="2000">
                <a:solidFill>
                  <a:srgbClr val="080808"/>
                </a:solidFill>
                <a:highlight>
                  <a:srgbClr val="FFFFFF"/>
                </a:highlight>
                <a:latin typeface="Courier New"/>
                <a:ea typeface="Courier New"/>
                <a:cs typeface="Courier New"/>
                <a:sym typeface="Courier New"/>
              </a:rPr>
              <a:t>}</a:t>
            </a:r>
            <a:endParaRPr b="1" sz="20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b="1" sz="20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b="1" sz="20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b="1" sz="20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b="1" sz="20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b="1" sz="2000">
              <a:solidFill>
                <a:srgbClr val="080808"/>
              </a:solidFill>
              <a:highlight>
                <a:srgbClr val="FFFFFF"/>
              </a:highlight>
              <a:latin typeface="Courier New"/>
              <a:ea typeface="Courier New"/>
              <a:cs typeface="Courier New"/>
              <a:sym typeface="Courier New"/>
            </a:endParaRPr>
          </a:p>
        </p:txBody>
      </p:sp>
      <p:sp>
        <p:nvSpPr>
          <p:cNvPr id="168" name="Google Shape;168;g11517337414_0_38"/>
          <p:cNvSpPr txBox="1"/>
          <p:nvPr/>
        </p:nvSpPr>
        <p:spPr>
          <a:xfrm>
            <a:off x="4800900" y="2825100"/>
            <a:ext cx="7391100" cy="40329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2000">
                <a:solidFill>
                  <a:srgbClr val="0033B3"/>
                </a:solidFill>
                <a:highlight>
                  <a:srgbClr val="FFFFFF"/>
                </a:highlight>
                <a:latin typeface="Courier New"/>
                <a:ea typeface="Courier New"/>
                <a:cs typeface="Courier New"/>
                <a:sym typeface="Courier New"/>
              </a:rPr>
              <a:t>const </a:t>
            </a:r>
            <a:r>
              <a:rPr b="1" i="1" lang="en-US" sz="2000">
                <a:solidFill>
                  <a:srgbClr val="080808"/>
                </a:solidFill>
                <a:highlight>
                  <a:srgbClr val="FFFFFF"/>
                </a:highlight>
                <a:latin typeface="Courier New"/>
                <a:ea typeface="Courier New"/>
                <a:cs typeface="Courier New"/>
                <a:sym typeface="Courier New"/>
              </a:rPr>
              <a:t>promise </a:t>
            </a:r>
            <a:r>
              <a:rPr b="1" lang="en-US" sz="2000">
                <a:solidFill>
                  <a:srgbClr val="080808"/>
                </a:solidFill>
                <a:highlight>
                  <a:srgbClr val="FFFFFF"/>
                </a:highlight>
                <a:latin typeface="Courier New"/>
                <a:ea typeface="Courier New"/>
                <a:cs typeface="Courier New"/>
                <a:sym typeface="Courier New"/>
              </a:rPr>
              <a:t>= (a, b)=&gt; {</a:t>
            </a:r>
            <a:endParaRPr b="1" sz="20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US" sz="2000">
                <a:solidFill>
                  <a:srgbClr val="080808"/>
                </a:solidFill>
                <a:highlight>
                  <a:srgbClr val="FFFFFF"/>
                </a:highlight>
                <a:latin typeface="Courier New"/>
                <a:ea typeface="Courier New"/>
                <a:cs typeface="Courier New"/>
                <a:sym typeface="Courier New"/>
              </a:rPr>
              <a:t>   </a:t>
            </a:r>
            <a:r>
              <a:rPr b="1" lang="en-US" sz="2000">
                <a:solidFill>
                  <a:srgbClr val="0033B3"/>
                </a:solidFill>
                <a:highlight>
                  <a:srgbClr val="FFFFFF"/>
                </a:highlight>
                <a:latin typeface="Courier New"/>
                <a:ea typeface="Courier New"/>
                <a:cs typeface="Courier New"/>
                <a:sym typeface="Courier New"/>
              </a:rPr>
              <a:t>return new </a:t>
            </a:r>
            <a:r>
              <a:rPr b="1" lang="en-US" sz="2000">
                <a:solidFill>
                  <a:srgbClr val="830091"/>
                </a:solidFill>
                <a:highlight>
                  <a:srgbClr val="FFFFFF"/>
                </a:highlight>
                <a:latin typeface="Courier New"/>
                <a:ea typeface="Courier New"/>
                <a:cs typeface="Courier New"/>
                <a:sym typeface="Courier New"/>
              </a:rPr>
              <a:t>Promise</a:t>
            </a:r>
            <a:r>
              <a:rPr b="1" lang="en-US" sz="2000">
                <a:solidFill>
                  <a:srgbClr val="080808"/>
                </a:solidFill>
                <a:highlight>
                  <a:srgbClr val="FFFFFF"/>
                </a:highlight>
                <a:latin typeface="Courier New"/>
                <a:ea typeface="Courier New"/>
                <a:cs typeface="Courier New"/>
                <a:sym typeface="Courier New"/>
              </a:rPr>
              <a:t>((resolve, reject) =&gt; {</a:t>
            </a:r>
            <a:endParaRPr b="1" sz="20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US" sz="2000">
                <a:solidFill>
                  <a:srgbClr val="080808"/>
                </a:solidFill>
                <a:highlight>
                  <a:srgbClr val="FFFFFF"/>
                </a:highlight>
                <a:latin typeface="Courier New"/>
                <a:ea typeface="Courier New"/>
                <a:cs typeface="Courier New"/>
                <a:sym typeface="Courier New"/>
              </a:rPr>
              <a:t>       </a:t>
            </a:r>
            <a:r>
              <a:rPr b="1" i="1" lang="en-US" sz="2000">
                <a:solidFill>
                  <a:srgbClr val="080808"/>
                </a:solidFill>
                <a:highlight>
                  <a:srgbClr val="FFFFFF"/>
                </a:highlight>
                <a:latin typeface="Courier New"/>
                <a:ea typeface="Courier New"/>
                <a:cs typeface="Courier New"/>
                <a:sym typeface="Courier New"/>
              </a:rPr>
              <a:t>setTimeout</a:t>
            </a:r>
            <a:r>
              <a:rPr b="1" lang="en-US" sz="2000">
                <a:solidFill>
                  <a:srgbClr val="080808"/>
                </a:solidFill>
                <a:highlight>
                  <a:srgbClr val="FFFFFF"/>
                </a:highlight>
                <a:latin typeface="Courier New"/>
                <a:ea typeface="Courier New"/>
                <a:cs typeface="Courier New"/>
                <a:sym typeface="Courier New"/>
              </a:rPr>
              <a:t>(() =&gt; {</a:t>
            </a:r>
            <a:endParaRPr b="1" sz="20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US" sz="2000">
                <a:solidFill>
                  <a:srgbClr val="080808"/>
                </a:solidFill>
                <a:highlight>
                  <a:srgbClr val="FFFFFF"/>
                </a:highlight>
                <a:latin typeface="Courier New"/>
                <a:ea typeface="Courier New"/>
                <a:cs typeface="Courier New"/>
                <a:sym typeface="Courier New"/>
              </a:rPr>
              <a:t>           </a:t>
            </a:r>
            <a:r>
              <a:rPr b="1" lang="en-US" sz="2000">
                <a:solidFill>
                  <a:srgbClr val="0033B3"/>
                </a:solidFill>
                <a:highlight>
                  <a:srgbClr val="FFFFFF"/>
                </a:highlight>
                <a:latin typeface="Courier New"/>
                <a:ea typeface="Courier New"/>
                <a:cs typeface="Courier New"/>
                <a:sym typeface="Courier New"/>
              </a:rPr>
              <a:t>if </a:t>
            </a:r>
            <a:r>
              <a:rPr b="1" lang="en-US" sz="2000">
                <a:solidFill>
                  <a:srgbClr val="080808"/>
                </a:solidFill>
                <a:highlight>
                  <a:srgbClr val="FFFFFF"/>
                </a:highlight>
                <a:latin typeface="Courier New"/>
                <a:ea typeface="Courier New"/>
                <a:cs typeface="Courier New"/>
                <a:sym typeface="Courier New"/>
              </a:rPr>
              <a:t>(b != </a:t>
            </a:r>
            <a:r>
              <a:rPr b="1" lang="en-US" sz="2000">
                <a:solidFill>
                  <a:srgbClr val="1750EB"/>
                </a:solidFill>
                <a:highlight>
                  <a:srgbClr val="FFFFFF"/>
                </a:highlight>
                <a:latin typeface="Courier New"/>
                <a:ea typeface="Courier New"/>
                <a:cs typeface="Courier New"/>
                <a:sym typeface="Courier New"/>
              </a:rPr>
              <a:t>0</a:t>
            </a:r>
            <a:r>
              <a:rPr b="1" lang="en-US" sz="2000">
                <a:solidFill>
                  <a:srgbClr val="080808"/>
                </a:solidFill>
                <a:highlight>
                  <a:srgbClr val="FFFFFF"/>
                </a:highlight>
                <a:latin typeface="Courier New"/>
                <a:ea typeface="Courier New"/>
                <a:cs typeface="Courier New"/>
                <a:sym typeface="Courier New"/>
              </a:rPr>
              <a:t>) {</a:t>
            </a:r>
            <a:endParaRPr b="1" sz="20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US" sz="2000">
                <a:solidFill>
                  <a:srgbClr val="080808"/>
                </a:solidFill>
                <a:highlight>
                  <a:srgbClr val="FFFFFF"/>
                </a:highlight>
                <a:latin typeface="Courier New"/>
                <a:ea typeface="Courier New"/>
                <a:cs typeface="Courier New"/>
                <a:sym typeface="Courier New"/>
              </a:rPr>
              <a:t>               resolve(a / b);</a:t>
            </a:r>
            <a:endParaRPr b="1" sz="20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US" sz="2000">
                <a:solidFill>
                  <a:srgbClr val="080808"/>
                </a:solidFill>
                <a:highlight>
                  <a:srgbClr val="FFFFFF"/>
                </a:highlight>
                <a:latin typeface="Courier New"/>
                <a:ea typeface="Courier New"/>
                <a:cs typeface="Courier New"/>
                <a:sym typeface="Courier New"/>
              </a:rPr>
              <a:t>           } </a:t>
            </a:r>
            <a:r>
              <a:rPr b="1" lang="en-US" sz="2000">
                <a:solidFill>
                  <a:srgbClr val="0033B3"/>
                </a:solidFill>
                <a:highlight>
                  <a:srgbClr val="FFFFFF"/>
                </a:highlight>
                <a:latin typeface="Courier New"/>
                <a:ea typeface="Courier New"/>
                <a:cs typeface="Courier New"/>
                <a:sym typeface="Courier New"/>
              </a:rPr>
              <a:t>else </a:t>
            </a:r>
            <a:r>
              <a:rPr b="1" lang="en-US" sz="2000">
                <a:solidFill>
                  <a:srgbClr val="080808"/>
                </a:solidFill>
                <a:highlight>
                  <a:srgbClr val="FFFFFF"/>
                </a:highlight>
                <a:latin typeface="Courier New"/>
                <a:ea typeface="Courier New"/>
                <a:cs typeface="Courier New"/>
                <a:sym typeface="Courier New"/>
              </a:rPr>
              <a:t>{</a:t>
            </a:r>
            <a:endParaRPr b="1" sz="20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US" sz="2000">
                <a:solidFill>
                  <a:srgbClr val="080808"/>
                </a:solidFill>
                <a:highlight>
                  <a:srgbClr val="FFFFFF"/>
                </a:highlight>
                <a:latin typeface="Courier New"/>
                <a:ea typeface="Courier New"/>
                <a:cs typeface="Courier New"/>
                <a:sym typeface="Courier New"/>
              </a:rPr>
              <a:t>               reject(</a:t>
            </a:r>
            <a:r>
              <a:rPr b="1" lang="en-US" sz="2000">
                <a:solidFill>
                  <a:srgbClr val="0033B3"/>
                </a:solidFill>
                <a:highlight>
                  <a:srgbClr val="FFFFFF"/>
                </a:highlight>
                <a:latin typeface="Courier New"/>
                <a:ea typeface="Courier New"/>
                <a:cs typeface="Courier New"/>
                <a:sym typeface="Courier New"/>
              </a:rPr>
              <a:t>new </a:t>
            </a:r>
            <a:r>
              <a:rPr b="1" lang="en-US" sz="2000">
                <a:solidFill>
                  <a:srgbClr val="830091"/>
                </a:solidFill>
                <a:highlight>
                  <a:srgbClr val="FFFFFF"/>
                </a:highlight>
                <a:latin typeface="Courier New"/>
                <a:ea typeface="Courier New"/>
                <a:cs typeface="Courier New"/>
                <a:sym typeface="Courier New"/>
              </a:rPr>
              <a:t>Error</a:t>
            </a:r>
            <a:r>
              <a:rPr b="1" lang="en-US" sz="2000">
                <a:solidFill>
                  <a:srgbClr val="080808"/>
                </a:solidFill>
                <a:highlight>
                  <a:srgbClr val="FFFFFF"/>
                </a:highlight>
                <a:latin typeface="Courier New"/>
                <a:ea typeface="Courier New"/>
                <a:cs typeface="Courier New"/>
                <a:sym typeface="Courier New"/>
              </a:rPr>
              <a:t>(</a:t>
            </a:r>
            <a:r>
              <a:rPr b="1" lang="en-US" sz="2000">
                <a:solidFill>
                  <a:srgbClr val="067D17"/>
                </a:solidFill>
                <a:highlight>
                  <a:srgbClr val="FFFFFF"/>
                </a:highlight>
                <a:latin typeface="Courier New"/>
                <a:ea typeface="Courier New"/>
                <a:cs typeface="Courier New"/>
                <a:sym typeface="Courier New"/>
              </a:rPr>
              <a:t>"Math error"</a:t>
            </a:r>
            <a:r>
              <a:rPr b="1" lang="en-US" sz="2000">
                <a:solidFill>
                  <a:srgbClr val="080808"/>
                </a:solidFill>
                <a:highlight>
                  <a:srgbClr val="FFFFFF"/>
                </a:highlight>
                <a:latin typeface="Courier New"/>
                <a:ea typeface="Courier New"/>
                <a:cs typeface="Courier New"/>
                <a:sym typeface="Courier New"/>
              </a:rPr>
              <a:t>));</a:t>
            </a:r>
            <a:endParaRPr b="1" sz="20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US" sz="2000">
                <a:solidFill>
                  <a:srgbClr val="080808"/>
                </a:solidFill>
                <a:highlight>
                  <a:srgbClr val="FFFFFF"/>
                </a:highlight>
                <a:latin typeface="Courier New"/>
                <a:ea typeface="Courier New"/>
                <a:cs typeface="Courier New"/>
                <a:sym typeface="Courier New"/>
              </a:rPr>
              <a:t>           }</a:t>
            </a:r>
            <a:endParaRPr b="1" sz="20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US" sz="2000">
                <a:solidFill>
                  <a:srgbClr val="080808"/>
                </a:solidFill>
                <a:highlight>
                  <a:srgbClr val="FFFFFF"/>
                </a:highlight>
                <a:latin typeface="Courier New"/>
                <a:ea typeface="Courier New"/>
                <a:cs typeface="Courier New"/>
                <a:sym typeface="Courier New"/>
              </a:rPr>
              <a:t>       });</a:t>
            </a:r>
            <a:endParaRPr b="1" sz="20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US" sz="2000">
                <a:solidFill>
                  <a:srgbClr val="080808"/>
                </a:solidFill>
                <a:highlight>
                  <a:srgbClr val="FFFFFF"/>
                </a:highlight>
                <a:latin typeface="Courier New"/>
                <a:ea typeface="Courier New"/>
                <a:cs typeface="Courier New"/>
                <a:sym typeface="Courier New"/>
              </a:rPr>
              <a:t>   });</a:t>
            </a:r>
            <a:endParaRPr b="1" sz="20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US" sz="2000">
                <a:solidFill>
                  <a:srgbClr val="080808"/>
                </a:solidFill>
                <a:highlight>
                  <a:srgbClr val="FFFFFF"/>
                </a:highlight>
                <a:latin typeface="Courier New"/>
                <a:ea typeface="Courier New"/>
                <a:cs typeface="Courier New"/>
                <a:sym typeface="Courier New"/>
              </a:rPr>
              <a:t>};</a:t>
            </a:r>
            <a:endParaRPr b="1" sz="2000">
              <a:solidFill>
                <a:srgbClr val="0033B3"/>
              </a:solidFill>
              <a:highlight>
                <a:srgbClr val="FFFFFF"/>
              </a:highlight>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11517337414_0_53"/>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4000"/>
              <a:buNone/>
            </a:pPr>
            <a:r>
              <a:rPr lang="en-US"/>
              <a:t>Sử dụng Async/Await thay thế Promise</a:t>
            </a:r>
            <a:endParaRPr/>
          </a:p>
        </p:txBody>
      </p:sp>
      <p:sp>
        <p:nvSpPr>
          <p:cNvPr id="175" name="Google Shape;175;g11517337414_0_53"/>
          <p:cNvSpPr txBox="1"/>
          <p:nvPr/>
        </p:nvSpPr>
        <p:spPr>
          <a:xfrm>
            <a:off x="557875" y="1871775"/>
            <a:ext cx="4830600" cy="28821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1350">
                <a:solidFill>
                  <a:srgbClr val="0033B3"/>
                </a:solidFill>
                <a:highlight>
                  <a:srgbClr val="FFFFFF"/>
                </a:highlight>
                <a:latin typeface="Courier New"/>
                <a:ea typeface="Courier New"/>
                <a:cs typeface="Courier New"/>
                <a:sym typeface="Courier New"/>
              </a:rPr>
              <a:t>async function </a:t>
            </a:r>
            <a:r>
              <a:rPr b="1" i="1" lang="en-US" sz="1350">
                <a:solidFill>
                  <a:srgbClr val="080808"/>
                </a:solidFill>
                <a:highlight>
                  <a:srgbClr val="FFFFFF"/>
                </a:highlight>
                <a:latin typeface="Courier New"/>
                <a:ea typeface="Courier New"/>
                <a:cs typeface="Courier New"/>
                <a:sym typeface="Courier New"/>
              </a:rPr>
              <a:t>f</a:t>
            </a:r>
            <a:r>
              <a:rPr b="1" lang="en-US" sz="1350">
                <a:solidFill>
                  <a:srgbClr val="080808"/>
                </a:solidFill>
                <a:highlight>
                  <a:srgbClr val="FFFFFF"/>
                </a:highlight>
                <a:latin typeface="Courier New"/>
                <a:ea typeface="Courier New"/>
                <a:cs typeface="Courier New"/>
                <a:sym typeface="Courier New"/>
              </a:rPr>
              <a:t>() {</a:t>
            </a:r>
            <a:endParaRPr b="1" sz="135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US" sz="1350">
                <a:solidFill>
                  <a:srgbClr val="080808"/>
                </a:solidFill>
                <a:highlight>
                  <a:srgbClr val="FFFFFF"/>
                </a:highlight>
                <a:latin typeface="Courier New"/>
                <a:ea typeface="Courier New"/>
                <a:cs typeface="Courier New"/>
                <a:sym typeface="Courier New"/>
              </a:rPr>
              <a:t>   </a:t>
            </a:r>
            <a:r>
              <a:rPr b="1" lang="en-US" sz="1350">
                <a:solidFill>
                  <a:srgbClr val="0033B3"/>
                </a:solidFill>
                <a:highlight>
                  <a:srgbClr val="FFFFFF"/>
                </a:highlight>
                <a:latin typeface="Courier New"/>
                <a:ea typeface="Courier New"/>
                <a:cs typeface="Courier New"/>
                <a:sym typeface="Courier New"/>
              </a:rPr>
              <a:t>try</a:t>
            </a:r>
            <a:r>
              <a:rPr b="1" lang="en-US" sz="1350">
                <a:solidFill>
                  <a:srgbClr val="080808"/>
                </a:solidFill>
                <a:highlight>
                  <a:srgbClr val="FFFFFF"/>
                </a:highlight>
                <a:latin typeface="Courier New"/>
                <a:ea typeface="Courier New"/>
                <a:cs typeface="Courier New"/>
                <a:sym typeface="Courier New"/>
              </a:rPr>
              <a:t>{</a:t>
            </a:r>
            <a:endParaRPr b="1" sz="135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US" sz="1350">
                <a:solidFill>
                  <a:srgbClr val="080808"/>
                </a:solidFill>
                <a:highlight>
                  <a:srgbClr val="FFFFFF"/>
                </a:highlight>
                <a:latin typeface="Courier New"/>
                <a:ea typeface="Courier New"/>
                <a:cs typeface="Courier New"/>
                <a:sym typeface="Courier New"/>
              </a:rPr>
              <a:t>       </a:t>
            </a:r>
            <a:r>
              <a:rPr b="1" lang="en-US" sz="1350">
                <a:solidFill>
                  <a:srgbClr val="0033B3"/>
                </a:solidFill>
                <a:highlight>
                  <a:srgbClr val="FFFFFF"/>
                </a:highlight>
                <a:latin typeface="Courier New"/>
                <a:ea typeface="Courier New"/>
                <a:cs typeface="Courier New"/>
                <a:sym typeface="Courier New"/>
              </a:rPr>
              <a:t>let </a:t>
            </a:r>
            <a:r>
              <a:rPr b="1" lang="en-US" sz="1350">
                <a:solidFill>
                  <a:srgbClr val="248F8F"/>
                </a:solidFill>
                <a:highlight>
                  <a:srgbClr val="FFFFFF"/>
                </a:highlight>
                <a:latin typeface="Courier New"/>
                <a:ea typeface="Courier New"/>
                <a:cs typeface="Courier New"/>
                <a:sym typeface="Courier New"/>
              </a:rPr>
              <a:t>result </a:t>
            </a:r>
            <a:r>
              <a:rPr b="1" lang="en-US" sz="1350">
                <a:solidFill>
                  <a:srgbClr val="080808"/>
                </a:solidFill>
                <a:highlight>
                  <a:srgbClr val="FFFFFF"/>
                </a:highlight>
                <a:latin typeface="Courier New"/>
                <a:ea typeface="Courier New"/>
                <a:cs typeface="Courier New"/>
                <a:sym typeface="Courier New"/>
              </a:rPr>
              <a:t>= </a:t>
            </a:r>
            <a:r>
              <a:rPr b="1" lang="en-US" sz="1350">
                <a:solidFill>
                  <a:srgbClr val="0033B3"/>
                </a:solidFill>
                <a:highlight>
                  <a:srgbClr val="FFFFFF"/>
                </a:highlight>
                <a:latin typeface="Courier New"/>
                <a:ea typeface="Courier New"/>
                <a:cs typeface="Courier New"/>
                <a:sym typeface="Courier New"/>
              </a:rPr>
              <a:t>await </a:t>
            </a:r>
            <a:r>
              <a:rPr b="1" i="1" lang="en-US" sz="1350">
                <a:solidFill>
                  <a:srgbClr val="080808"/>
                </a:solidFill>
                <a:highlight>
                  <a:srgbClr val="FFFFFF"/>
                </a:highlight>
                <a:latin typeface="Courier New"/>
                <a:ea typeface="Courier New"/>
                <a:cs typeface="Courier New"/>
                <a:sym typeface="Courier New"/>
              </a:rPr>
              <a:t>getDivision</a:t>
            </a:r>
            <a:r>
              <a:rPr b="1" lang="en-US" sz="1350">
                <a:solidFill>
                  <a:srgbClr val="080808"/>
                </a:solidFill>
                <a:highlight>
                  <a:srgbClr val="FFFFFF"/>
                </a:highlight>
                <a:latin typeface="Courier New"/>
                <a:ea typeface="Courier New"/>
                <a:cs typeface="Courier New"/>
                <a:sym typeface="Courier New"/>
              </a:rPr>
              <a:t>(</a:t>
            </a:r>
            <a:r>
              <a:rPr b="1" lang="en-US" sz="1350">
                <a:solidFill>
                  <a:srgbClr val="1750EB"/>
                </a:solidFill>
                <a:highlight>
                  <a:srgbClr val="FFFFFF"/>
                </a:highlight>
                <a:latin typeface="Courier New"/>
                <a:ea typeface="Courier New"/>
                <a:cs typeface="Courier New"/>
                <a:sym typeface="Courier New"/>
              </a:rPr>
              <a:t>2</a:t>
            </a:r>
            <a:r>
              <a:rPr b="1" lang="en-US" sz="1350">
                <a:solidFill>
                  <a:srgbClr val="080808"/>
                </a:solidFill>
                <a:highlight>
                  <a:srgbClr val="FFFFFF"/>
                </a:highlight>
                <a:latin typeface="Courier New"/>
                <a:ea typeface="Courier New"/>
                <a:cs typeface="Courier New"/>
                <a:sym typeface="Courier New"/>
              </a:rPr>
              <a:t>, </a:t>
            </a:r>
            <a:r>
              <a:rPr b="1" lang="en-US" sz="1350">
                <a:solidFill>
                  <a:srgbClr val="1750EB"/>
                </a:solidFill>
                <a:highlight>
                  <a:srgbClr val="FFFFFF"/>
                </a:highlight>
                <a:latin typeface="Courier New"/>
                <a:ea typeface="Courier New"/>
                <a:cs typeface="Courier New"/>
                <a:sym typeface="Courier New"/>
              </a:rPr>
              <a:t>3</a:t>
            </a:r>
            <a:r>
              <a:rPr b="1" lang="en-US" sz="1350">
                <a:solidFill>
                  <a:srgbClr val="080808"/>
                </a:solidFill>
                <a:highlight>
                  <a:srgbClr val="FFFFFF"/>
                </a:highlight>
                <a:latin typeface="Courier New"/>
                <a:ea typeface="Courier New"/>
                <a:cs typeface="Courier New"/>
                <a:sym typeface="Courier New"/>
              </a:rPr>
              <a:t>);</a:t>
            </a:r>
            <a:endParaRPr b="1" sz="135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US" sz="1350">
                <a:solidFill>
                  <a:srgbClr val="080808"/>
                </a:solidFill>
                <a:highlight>
                  <a:srgbClr val="FFFFFF"/>
                </a:highlight>
                <a:latin typeface="Courier New"/>
                <a:ea typeface="Courier New"/>
                <a:cs typeface="Courier New"/>
                <a:sym typeface="Courier New"/>
              </a:rPr>
              <a:t>       </a:t>
            </a:r>
            <a:r>
              <a:rPr b="1" lang="en-US" sz="1350">
                <a:solidFill>
                  <a:srgbClr val="830091"/>
                </a:solidFill>
                <a:highlight>
                  <a:srgbClr val="FFFFFF"/>
                </a:highlight>
                <a:latin typeface="Courier New"/>
                <a:ea typeface="Courier New"/>
                <a:cs typeface="Courier New"/>
                <a:sym typeface="Courier New"/>
              </a:rPr>
              <a:t>console</a:t>
            </a:r>
            <a:r>
              <a:rPr b="1" lang="en-US" sz="1350">
                <a:solidFill>
                  <a:srgbClr val="080808"/>
                </a:solidFill>
                <a:highlight>
                  <a:srgbClr val="FFFFFF"/>
                </a:highlight>
                <a:latin typeface="Courier New"/>
                <a:ea typeface="Courier New"/>
                <a:cs typeface="Courier New"/>
                <a:sym typeface="Courier New"/>
              </a:rPr>
              <a:t>.</a:t>
            </a:r>
            <a:r>
              <a:rPr b="1" lang="en-US" sz="1350">
                <a:solidFill>
                  <a:srgbClr val="7A7A43"/>
                </a:solidFill>
                <a:highlight>
                  <a:srgbClr val="FFFFFF"/>
                </a:highlight>
                <a:latin typeface="Courier New"/>
                <a:ea typeface="Courier New"/>
                <a:cs typeface="Courier New"/>
                <a:sym typeface="Courier New"/>
              </a:rPr>
              <a:t>log</a:t>
            </a:r>
            <a:r>
              <a:rPr b="1" lang="en-US" sz="1350">
                <a:solidFill>
                  <a:srgbClr val="080808"/>
                </a:solidFill>
                <a:highlight>
                  <a:srgbClr val="FFFFFF"/>
                </a:highlight>
                <a:latin typeface="Courier New"/>
                <a:ea typeface="Courier New"/>
                <a:cs typeface="Courier New"/>
                <a:sym typeface="Courier New"/>
              </a:rPr>
              <a:t>(result)</a:t>
            </a:r>
            <a:endParaRPr b="1" sz="135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US" sz="1350">
                <a:solidFill>
                  <a:srgbClr val="080808"/>
                </a:solidFill>
                <a:highlight>
                  <a:srgbClr val="FFFFFF"/>
                </a:highlight>
                <a:latin typeface="Courier New"/>
                <a:ea typeface="Courier New"/>
                <a:cs typeface="Courier New"/>
                <a:sym typeface="Courier New"/>
              </a:rPr>
              <a:t>   }</a:t>
            </a:r>
            <a:endParaRPr b="1" sz="135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US" sz="1350">
                <a:solidFill>
                  <a:srgbClr val="080808"/>
                </a:solidFill>
                <a:highlight>
                  <a:srgbClr val="FFFFFF"/>
                </a:highlight>
                <a:latin typeface="Courier New"/>
                <a:ea typeface="Courier New"/>
                <a:cs typeface="Courier New"/>
                <a:sym typeface="Courier New"/>
              </a:rPr>
              <a:t>   </a:t>
            </a:r>
            <a:r>
              <a:rPr b="1" lang="en-US" sz="1350">
                <a:solidFill>
                  <a:srgbClr val="0033B3"/>
                </a:solidFill>
                <a:highlight>
                  <a:srgbClr val="FFFFFF"/>
                </a:highlight>
                <a:latin typeface="Courier New"/>
                <a:ea typeface="Courier New"/>
                <a:cs typeface="Courier New"/>
                <a:sym typeface="Courier New"/>
              </a:rPr>
              <a:t>catch</a:t>
            </a:r>
            <a:r>
              <a:rPr b="1" lang="en-US" sz="1350">
                <a:solidFill>
                  <a:srgbClr val="080808"/>
                </a:solidFill>
                <a:highlight>
                  <a:srgbClr val="FFFFFF"/>
                </a:highlight>
                <a:latin typeface="Courier New"/>
                <a:ea typeface="Courier New"/>
                <a:cs typeface="Courier New"/>
                <a:sym typeface="Courier New"/>
              </a:rPr>
              <a:t>(error) {</a:t>
            </a:r>
            <a:endParaRPr b="1" sz="135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US" sz="1350">
                <a:solidFill>
                  <a:srgbClr val="080808"/>
                </a:solidFill>
                <a:highlight>
                  <a:srgbClr val="FFFFFF"/>
                </a:highlight>
                <a:latin typeface="Courier New"/>
                <a:ea typeface="Courier New"/>
                <a:cs typeface="Courier New"/>
                <a:sym typeface="Courier New"/>
              </a:rPr>
              <a:t>       </a:t>
            </a:r>
            <a:r>
              <a:rPr b="1" lang="en-US" sz="1350">
                <a:solidFill>
                  <a:srgbClr val="830091"/>
                </a:solidFill>
                <a:highlight>
                  <a:srgbClr val="FFFFFF"/>
                </a:highlight>
                <a:latin typeface="Courier New"/>
                <a:ea typeface="Courier New"/>
                <a:cs typeface="Courier New"/>
                <a:sym typeface="Courier New"/>
              </a:rPr>
              <a:t>console</a:t>
            </a:r>
            <a:r>
              <a:rPr b="1" lang="en-US" sz="1350">
                <a:solidFill>
                  <a:srgbClr val="080808"/>
                </a:solidFill>
                <a:highlight>
                  <a:srgbClr val="FFFFFF"/>
                </a:highlight>
                <a:latin typeface="Courier New"/>
                <a:ea typeface="Courier New"/>
                <a:cs typeface="Courier New"/>
                <a:sym typeface="Courier New"/>
              </a:rPr>
              <a:t>.</a:t>
            </a:r>
            <a:r>
              <a:rPr b="1" lang="en-US" sz="1350">
                <a:solidFill>
                  <a:srgbClr val="7A7A43"/>
                </a:solidFill>
                <a:highlight>
                  <a:srgbClr val="FFFFFF"/>
                </a:highlight>
                <a:latin typeface="Courier New"/>
                <a:ea typeface="Courier New"/>
                <a:cs typeface="Courier New"/>
                <a:sym typeface="Courier New"/>
              </a:rPr>
              <a:t>log</a:t>
            </a:r>
            <a:r>
              <a:rPr b="1" lang="en-US" sz="1350">
                <a:solidFill>
                  <a:srgbClr val="080808"/>
                </a:solidFill>
                <a:highlight>
                  <a:srgbClr val="FFFFFF"/>
                </a:highlight>
                <a:latin typeface="Courier New"/>
                <a:ea typeface="Courier New"/>
                <a:cs typeface="Courier New"/>
                <a:sym typeface="Courier New"/>
              </a:rPr>
              <a:t>(error);</a:t>
            </a:r>
            <a:endParaRPr b="1" sz="135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US" sz="1350">
                <a:solidFill>
                  <a:srgbClr val="080808"/>
                </a:solidFill>
                <a:highlight>
                  <a:srgbClr val="FFFFFF"/>
                </a:highlight>
                <a:latin typeface="Courier New"/>
                <a:ea typeface="Courier New"/>
                <a:cs typeface="Courier New"/>
                <a:sym typeface="Courier New"/>
              </a:rPr>
              <a:t>   }</a:t>
            </a:r>
            <a:endParaRPr b="1" sz="135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US" sz="1350">
                <a:solidFill>
                  <a:srgbClr val="080808"/>
                </a:solidFill>
                <a:highlight>
                  <a:srgbClr val="FFFFFF"/>
                </a:highlight>
                <a:latin typeface="Courier New"/>
                <a:ea typeface="Courier New"/>
                <a:cs typeface="Courier New"/>
                <a:sym typeface="Courier New"/>
              </a:rPr>
              <a:t>}</a:t>
            </a:r>
            <a:endParaRPr b="1" sz="135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i="1" lang="en-US" sz="1350">
                <a:solidFill>
                  <a:srgbClr val="080808"/>
                </a:solidFill>
                <a:highlight>
                  <a:srgbClr val="FFFFFF"/>
                </a:highlight>
                <a:latin typeface="Courier New"/>
                <a:ea typeface="Courier New"/>
                <a:cs typeface="Courier New"/>
                <a:sym typeface="Courier New"/>
              </a:rPr>
              <a:t>f</a:t>
            </a:r>
            <a:r>
              <a:rPr b="1" lang="en-US" sz="1350">
                <a:solidFill>
                  <a:srgbClr val="080808"/>
                </a:solidFill>
                <a:highlight>
                  <a:srgbClr val="FFFFFF"/>
                </a:highlight>
                <a:latin typeface="Courier New"/>
                <a:ea typeface="Courier New"/>
                <a:cs typeface="Courier New"/>
                <a:sym typeface="Courier New"/>
              </a:rPr>
              <a:t>();</a:t>
            </a:r>
            <a:endParaRPr b="1" sz="135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b="1" sz="2000">
              <a:solidFill>
                <a:srgbClr val="0033B3"/>
              </a:solidFill>
              <a:highlight>
                <a:srgbClr val="FFFFFF"/>
              </a:highlight>
              <a:latin typeface="Courier New"/>
              <a:ea typeface="Courier New"/>
              <a:cs typeface="Courier New"/>
              <a:sym typeface="Courier New"/>
            </a:endParaRPr>
          </a:p>
        </p:txBody>
      </p:sp>
      <p:sp>
        <p:nvSpPr>
          <p:cNvPr id="176" name="Google Shape;176;g11517337414_0_53"/>
          <p:cNvSpPr txBox="1"/>
          <p:nvPr/>
        </p:nvSpPr>
        <p:spPr>
          <a:xfrm>
            <a:off x="557875" y="1222600"/>
            <a:ext cx="7837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Open Sans"/>
                <a:ea typeface="Open Sans"/>
                <a:cs typeface="Open Sans"/>
                <a:sym typeface="Open Sans"/>
              </a:rPr>
              <a:t>Lời gọi hàm Async bằng từ khoá Await</a:t>
            </a:r>
            <a:endParaRPr sz="2000">
              <a:latin typeface="Open Sans"/>
              <a:ea typeface="Open Sans"/>
              <a:cs typeface="Open Sans"/>
              <a:sym typeface="Open Sans"/>
            </a:endParaRPr>
          </a:p>
        </p:txBody>
      </p:sp>
      <p:sp>
        <p:nvSpPr>
          <p:cNvPr id="177" name="Google Shape;177;g11517337414_0_53"/>
          <p:cNvSpPr txBox="1"/>
          <p:nvPr/>
        </p:nvSpPr>
        <p:spPr>
          <a:xfrm>
            <a:off x="6085075" y="1176400"/>
            <a:ext cx="7837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Open Sans"/>
                <a:ea typeface="Open Sans"/>
                <a:cs typeface="Open Sans"/>
                <a:sym typeface="Open Sans"/>
              </a:rPr>
              <a:t>Lời gọi </a:t>
            </a:r>
            <a:r>
              <a:rPr lang="en-US" sz="2000">
                <a:latin typeface="Open Sans"/>
                <a:ea typeface="Open Sans"/>
                <a:cs typeface="Open Sans"/>
                <a:sym typeface="Open Sans"/>
              </a:rPr>
              <a:t>Promise</a:t>
            </a:r>
            <a:endParaRPr sz="2000">
              <a:latin typeface="Open Sans"/>
              <a:ea typeface="Open Sans"/>
              <a:cs typeface="Open Sans"/>
              <a:sym typeface="Open Sans"/>
            </a:endParaRPr>
          </a:p>
        </p:txBody>
      </p:sp>
      <p:sp>
        <p:nvSpPr>
          <p:cNvPr id="178" name="Google Shape;178;g11517337414_0_53"/>
          <p:cNvSpPr txBox="1"/>
          <p:nvPr/>
        </p:nvSpPr>
        <p:spPr>
          <a:xfrm>
            <a:off x="6139525" y="1871775"/>
            <a:ext cx="4830600" cy="29706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i="1" lang="en-US" sz="2000">
                <a:solidFill>
                  <a:srgbClr val="080808"/>
                </a:solidFill>
                <a:highlight>
                  <a:srgbClr val="FFFFFF"/>
                </a:highlight>
                <a:latin typeface="Courier New"/>
                <a:ea typeface="Courier New"/>
                <a:cs typeface="Courier New"/>
                <a:sym typeface="Courier New"/>
              </a:rPr>
              <a:t>promise</a:t>
            </a:r>
            <a:r>
              <a:rPr b="1" lang="en-US" sz="2000">
                <a:solidFill>
                  <a:srgbClr val="080808"/>
                </a:solidFill>
                <a:highlight>
                  <a:srgbClr val="FFFFFF"/>
                </a:highlight>
                <a:latin typeface="Courier New"/>
                <a:ea typeface="Courier New"/>
                <a:cs typeface="Courier New"/>
                <a:sym typeface="Courier New"/>
              </a:rPr>
              <a:t>(</a:t>
            </a:r>
            <a:r>
              <a:rPr b="1" lang="en-US" sz="2000">
                <a:solidFill>
                  <a:srgbClr val="1750EB"/>
                </a:solidFill>
                <a:highlight>
                  <a:srgbClr val="FFFFFF"/>
                </a:highlight>
                <a:latin typeface="Courier New"/>
                <a:ea typeface="Courier New"/>
                <a:cs typeface="Courier New"/>
                <a:sym typeface="Courier New"/>
              </a:rPr>
              <a:t>2</a:t>
            </a:r>
            <a:r>
              <a:rPr b="1" lang="en-US" sz="2000">
                <a:solidFill>
                  <a:srgbClr val="080808"/>
                </a:solidFill>
                <a:highlight>
                  <a:srgbClr val="FFFFFF"/>
                </a:highlight>
                <a:latin typeface="Courier New"/>
                <a:ea typeface="Courier New"/>
                <a:cs typeface="Courier New"/>
                <a:sym typeface="Courier New"/>
              </a:rPr>
              <a:t>, </a:t>
            </a:r>
            <a:r>
              <a:rPr b="1" lang="en-US" sz="2000">
                <a:solidFill>
                  <a:srgbClr val="1750EB"/>
                </a:solidFill>
                <a:highlight>
                  <a:srgbClr val="FFFFFF"/>
                </a:highlight>
                <a:latin typeface="Courier New"/>
                <a:ea typeface="Courier New"/>
                <a:cs typeface="Courier New"/>
                <a:sym typeface="Courier New"/>
              </a:rPr>
              <a:t>3</a:t>
            </a:r>
            <a:r>
              <a:rPr b="1" lang="en-US" sz="2000">
                <a:solidFill>
                  <a:srgbClr val="080808"/>
                </a:solidFill>
                <a:highlight>
                  <a:srgbClr val="FFFFFF"/>
                </a:highlight>
                <a:latin typeface="Courier New"/>
                <a:ea typeface="Courier New"/>
                <a:cs typeface="Courier New"/>
                <a:sym typeface="Courier New"/>
              </a:rPr>
              <a:t>).</a:t>
            </a:r>
            <a:r>
              <a:rPr b="1" lang="en-US" sz="2000">
                <a:solidFill>
                  <a:srgbClr val="7A7A43"/>
                </a:solidFill>
                <a:highlight>
                  <a:srgbClr val="FFFFFF"/>
                </a:highlight>
                <a:latin typeface="Courier New"/>
                <a:ea typeface="Courier New"/>
                <a:cs typeface="Courier New"/>
                <a:sym typeface="Courier New"/>
              </a:rPr>
              <a:t>then</a:t>
            </a:r>
            <a:r>
              <a:rPr b="1" lang="en-US" sz="2000">
                <a:solidFill>
                  <a:srgbClr val="080808"/>
                </a:solidFill>
                <a:highlight>
                  <a:srgbClr val="FFFFFF"/>
                </a:highlight>
                <a:latin typeface="Courier New"/>
                <a:ea typeface="Courier New"/>
                <a:cs typeface="Courier New"/>
                <a:sym typeface="Courier New"/>
              </a:rPr>
              <a:t>(x =&gt; </a:t>
            </a:r>
            <a:r>
              <a:rPr b="1" lang="en-US" sz="2000">
                <a:solidFill>
                  <a:srgbClr val="830091"/>
                </a:solidFill>
                <a:highlight>
                  <a:srgbClr val="FFFFFF"/>
                </a:highlight>
                <a:latin typeface="Courier New"/>
                <a:ea typeface="Courier New"/>
                <a:cs typeface="Courier New"/>
                <a:sym typeface="Courier New"/>
              </a:rPr>
              <a:t>console</a:t>
            </a:r>
            <a:r>
              <a:rPr b="1" lang="en-US" sz="2000">
                <a:solidFill>
                  <a:srgbClr val="080808"/>
                </a:solidFill>
                <a:highlight>
                  <a:srgbClr val="FFFFFF"/>
                </a:highlight>
                <a:latin typeface="Courier New"/>
                <a:ea typeface="Courier New"/>
                <a:cs typeface="Courier New"/>
                <a:sym typeface="Courier New"/>
              </a:rPr>
              <a:t>.</a:t>
            </a:r>
            <a:r>
              <a:rPr b="1" lang="en-US" sz="2000">
                <a:solidFill>
                  <a:srgbClr val="7A7A43"/>
                </a:solidFill>
                <a:highlight>
                  <a:srgbClr val="FFFFFF"/>
                </a:highlight>
                <a:latin typeface="Courier New"/>
                <a:ea typeface="Courier New"/>
                <a:cs typeface="Courier New"/>
                <a:sym typeface="Courier New"/>
              </a:rPr>
              <a:t>log</a:t>
            </a:r>
            <a:r>
              <a:rPr b="1" lang="en-US" sz="2000">
                <a:solidFill>
                  <a:srgbClr val="080808"/>
                </a:solidFill>
                <a:highlight>
                  <a:srgbClr val="FFFFFF"/>
                </a:highlight>
                <a:latin typeface="Courier New"/>
                <a:ea typeface="Courier New"/>
                <a:cs typeface="Courier New"/>
                <a:sym typeface="Courier New"/>
              </a:rPr>
              <a:t>(x))</a:t>
            </a:r>
            <a:endParaRPr b="1" sz="20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US" sz="2000">
                <a:solidFill>
                  <a:srgbClr val="080808"/>
                </a:solidFill>
                <a:highlight>
                  <a:srgbClr val="FFFFFF"/>
                </a:highlight>
                <a:latin typeface="Courier New"/>
                <a:ea typeface="Courier New"/>
                <a:cs typeface="Courier New"/>
                <a:sym typeface="Courier New"/>
              </a:rPr>
              <a:t>   .</a:t>
            </a:r>
            <a:r>
              <a:rPr b="1" lang="en-US" sz="2000">
                <a:solidFill>
                  <a:srgbClr val="7A7A43"/>
                </a:solidFill>
                <a:highlight>
                  <a:srgbClr val="FFFFFF"/>
                </a:highlight>
                <a:latin typeface="Courier New"/>
                <a:ea typeface="Courier New"/>
                <a:cs typeface="Courier New"/>
                <a:sym typeface="Courier New"/>
              </a:rPr>
              <a:t>catch</a:t>
            </a:r>
            <a:r>
              <a:rPr b="1" lang="en-US" sz="2000">
                <a:solidFill>
                  <a:srgbClr val="080808"/>
                </a:solidFill>
                <a:highlight>
                  <a:srgbClr val="FFFFFF"/>
                </a:highlight>
                <a:latin typeface="Courier New"/>
                <a:ea typeface="Courier New"/>
                <a:cs typeface="Courier New"/>
                <a:sym typeface="Courier New"/>
              </a:rPr>
              <a:t>(error =&gt; </a:t>
            </a:r>
            <a:r>
              <a:rPr b="1" lang="en-US" sz="2000">
                <a:solidFill>
                  <a:srgbClr val="830091"/>
                </a:solidFill>
                <a:highlight>
                  <a:srgbClr val="FFFFFF"/>
                </a:highlight>
                <a:latin typeface="Courier New"/>
                <a:ea typeface="Courier New"/>
                <a:cs typeface="Courier New"/>
                <a:sym typeface="Courier New"/>
              </a:rPr>
              <a:t>console</a:t>
            </a:r>
            <a:r>
              <a:rPr b="1" lang="en-US" sz="2000">
                <a:solidFill>
                  <a:srgbClr val="080808"/>
                </a:solidFill>
                <a:highlight>
                  <a:srgbClr val="FFFFFF"/>
                </a:highlight>
                <a:latin typeface="Courier New"/>
                <a:ea typeface="Courier New"/>
                <a:cs typeface="Courier New"/>
                <a:sym typeface="Courier New"/>
              </a:rPr>
              <a:t>.</a:t>
            </a:r>
            <a:r>
              <a:rPr b="1" lang="en-US" sz="2000">
                <a:solidFill>
                  <a:srgbClr val="7A7A43"/>
                </a:solidFill>
                <a:highlight>
                  <a:srgbClr val="FFFFFF"/>
                </a:highlight>
                <a:latin typeface="Courier New"/>
                <a:ea typeface="Courier New"/>
                <a:cs typeface="Courier New"/>
                <a:sym typeface="Courier New"/>
              </a:rPr>
              <a:t>log</a:t>
            </a:r>
            <a:r>
              <a:rPr b="1" lang="en-US" sz="2000">
                <a:solidFill>
                  <a:srgbClr val="080808"/>
                </a:solidFill>
                <a:highlight>
                  <a:srgbClr val="FFFFFF"/>
                </a:highlight>
                <a:latin typeface="Courier New"/>
                <a:ea typeface="Courier New"/>
                <a:cs typeface="Courier New"/>
                <a:sym typeface="Courier New"/>
              </a:rPr>
              <a:t>(error));</a:t>
            </a:r>
            <a:endParaRPr b="1" sz="20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b="1" sz="2000">
              <a:solidFill>
                <a:srgbClr val="0033B3"/>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b="1" sz="2000">
              <a:solidFill>
                <a:srgbClr val="0033B3"/>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b="1" sz="2000">
              <a:solidFill>
                <a:srgbClr val="0033B3"/>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b="1" sz="2000">
              <a:solidFill>
                <a:srgbClr val="0033B3"/>
              </a:solidFill>
              <a:highlight>
                <a:srgbClr val="FFFFFF"/>
              </a:highlight>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11517337414_0_59"/>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a:t>Sử dụng được cấu trúc try..catch để bắt lỗi trong xử lý bất đồng bộ</a:t>
            </a:r>
            <a:endParaRPr/>
          </a:p>
        </p:txBody>
      </p:sp>
      <p:sp>
        <p:nvSpPr>
          <p:cNvPr id="185" name="Google Shape;185;g11517337414_0_59"/>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4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1"/>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a:t>Cú pháp try </a:t>
            </a:r>
            <a:endParaRPr/>
          </a:p>
        </p:txBody>
      </p:sp>
      <p:sp>
        <p:nvSpPr>
          <p:cNvPr id="191" name="Google Shape;191;p11"/>
          <p:cNvSpPr txBox="1"/>
          <p:nvPr/>
        </p:nvSpPr>
        <p:spPr>
          <a:xfrm>
            <a:off x="838200" y="1259450"/>
            <a:ext cx="6047100" cy="40329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US" sz="2000">
                <a:solidFill>
                  <a:srgbClr val="A626A4"/>
                </a:solidFill>
                <a:latin typeface="Courier New"/>
                <a:ea typeface="Courier New"/>
                <a:cs typeface="Courier New"/>
                <a:sym typeface="Courier New"/>
              </a:rPr>
              <a:t>try</a:t>
            </a:r>
            <a:r>
              <a:rPr b="1" lang="en-US" sz="2000">
                <a:solidFill>
                  <a:srgbClr val="383A42"/>
                </a:solidFill>
                <a:latin typeface="Courier New"/>
                <a:ea typeface="Courier New"/>
                <a:cs typeface="Courier New"/>
                <a:sym typeface="Courier New"/>
              </a:rPr>
              <a:t> {</a:t>
            </a:r>
            <a:endParaRPr b="1" sz="2000">
              <a:solidFill>
                <a:srgbClr val="383A42"/>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US" sz="2000">
                <a:solidFill>
                  <a:srgbClr val="383A42"/>
                </a:solidFill>
                <a:latin typeface="Courier New"/>
                <a:ea typeface="Courier New"/>
                <a:cs typeface="Courier New"/>
                <a:sym typeface="Courier New"/>
              </a:rPr>
              <a:t>try_statements</a:t>
            </a:r>
            <a:endParaRPr b="1" sz="2000">
              <a:solidFill>
                <a:srgbClr val="383A42"/>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US" sz="2000">
                <a:solidFill>
                  <a:srgbClr val="383A42"/>
                </a:solidFill>
                <a:latin typeface="Courier New"/>
                <a:ea typeface="Courier New"/>
                <a:cs typeface="Courier New"/>
                <a:sym typeface="Courier New"/>
              </a:rPr>
              <a:t>}</a:t>
            </a:r>
            <a:endParaRPr b="1" sz="2000">
              <a:solidFill>
                <a:srgbClr val="383A42"/>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US" sz="2000">
                <a:solidFill>
                  <a:srgbClr val="A626A4"/>
                </a:solidFill>
                <a:latin typeface="Courier New"/>
                <a:ea typeface="Courier New"/>
                <a:cs typeface="Courier New"/>
                <a:sym typeface="Courier New"/>
              </a:rPr>
              <a:t>catch</a:t>
            </a:r>
            <a:r>
              <a:rPr b="1" lang="en-US" sz="2000">
                <a:solidFill>
                  <a:srgbClr val="383A42"/>
                </a:solidFill>
                <a:latin typeface="Courier New"/>
                <a:ea typeface="Courier New"/>
                <a:cs typeface="Courier New"/>
                <a:sym typeface="Courier New"/>
              </a:rPr>
              <a:t> (exception_var) {</a:t>
            </a:r>
            <a:endParaRPr b="1" sz="2000">
              <a:solidFill>
                <a:srgbClr val="383A42"/>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US" sz="2000">
                <a:solidFill>
                  <a:srgbClr val="383A42"/>
                </a:solidFill>
                <a:latin typeface="Courier New"/>
                <a:ea typeface="Courier New"/>
                <a:cs typeface="Courier New"/>
                <a:sym typeface="Courier New"/>
              </a:rPr>
              <a:t>catch_statements</a:t>
            </a:r>
            <a:endParaRPr b="1" sz="2000">
              <a:solidFill>
                <a:srgbClr val="383A42"/>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US" sz="2000">
                <a:solidFill>
                  <a:srgbClr val="383A42"/>
                </a:solidFill>
                <a:latin typeface="Courier New"/>
                <a:ea typeface="Courier New"/>
                <a:cs typeface="Courier New"/>
                <a:sym typeface="Courier New"/>
              </a:rPr>
              <a:t>}</a:t>
            </a:r>
            <a:endParaRPr b="1" sz="2000">
              <a:solidFill>
                <a:srgbClr val="383A42"/>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US" sz="2000">
                <a:solidFill>
                  <a:srgbClr val="A626A4"/>
                </a:solidFill>
                <a:latin typeface="Courier New"/>
                <a:ea typeface="Courier New"/>
                <a:cs typeface="Courier New"/>
                <a:sym typeface="Courier New"/>
              </a:rPr>
              <a:t>finally</a:t>
            </a:r>
            <a:r>
              <a:rPr b="1" lang="en-US" sz="2000">
                <a:solidFill>
                  <a:srgbClr val="383A42"/>
                </a:solidFill>
                <a:latin typeface="Courier New"/>
                <a:ea typeface="Courier New"/>
                <a:cs typeface="Courier New"/>
                <a:sym typeface="Courier New"/>
              </a:rPr>
              <a:t> {</a:t>
            </a:r>
            <a:endParaRPr b="1" sz="2000">
              <a:solidFill>
                <a:srgbClr val="383A42"/>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US" sz="2000">
                <a:solidFill>
                  <a:srgbClr val="383A42"/>
                </a:solidFill>
                <a:latin typeface="Courier New"/>
                <a:ea typeface="Courier New"/>
                <a:cs typeface="Courier New"/>
                <a:sym typeface="Courier New"/>
              </a:rPr>
              <a:t>finally_statements</a:t>
            </a:r>
            <a:endParaRPr b="1" sz="2000">
              <a:solidFill>
                <a:srgbClr val="383A42"/>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US" sz="2000">
                <a:solidFill>
                  <a:srgbClr val="383A42"/>
                </a:solidFill>
                <a:latin typeface="Courier New"/>
                <a:ea typeface="Courier New"/>
                <a:cs typeface="Courier New"/>
                <a:sym typeface="Courier New"/>
              </a:rPr>
              <a:t>}</a:t>
            </a:r>
            <a:endParaRPr b="1" sz="2000">
              <a:solidFill>
                <a:srgbClr val="383A42"/>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b="1" sz="2000">
              <a:solidFill>
                <a:srgbClr val="0033B3"/>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b="1" sz="2000">
              <a:solidFill>
                <a:srgbClr val="0033B3"/>
              </a:solidFill>
              <a:highlight>
                <a:srgbClr val="FFFFFF"/>
              </a:highlight>
              <a:latin typeface="Courier New"/>
              <a:ea typeface="Courier New"/>
              <a:cs typeface="Courier New"/>
              <a:sym typeface="Courier New"/>
            </a:endParaRPr>
          </a:p>
        </p:txBody>
      </p:sp>
      <p:sp>
        <p:nvSpPr>
          <p:cNvPr id="192" name="Google Shape;192;p11"/>
          <p:cNvSpPr txBox="1"/>
          <p:nvPr/>
        </p:nvSpPr>
        <p:spPr>
          <a:xfrm>
            <a:off x="4871550" y="1191425"/>
            <a:ext cx="6618600" cy="3324600"/>
          </a:xfrm>
          <a:prstGeom prst="rect">
            <a:avLst/>
          </a:prstGeom>
          <a:noFill/>
          <a:ln cap="flat" cmpd="sng" w="2857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2000">
                <a:solidFill>
                  <a:schemeClr val="dk1"/>
                </a:solidFill>
                <a:latin typeface="Open Sans"/>
                <a:ea typeface="Open Sans"/>
                <a:cs typeface="Open Sans"/>
                <a:sym typeface="Open Sans"/>
              </a:rPr>
              <a:t>Trong đó:</a:t>
            </a:r>
            <a:endParaRPr b="1"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b="1" lang="en-US" sz="2000">
                <a:solidFill>
                  <a:srgbClr val="A626A4"/>
                </a:solidFill>
                <a:latin typeface="Courier New"/>
                <a:ea typeface="Courier New"/>
                <a:cs typeface="Courier New"/>
                <a:sym typeface="Courier New"/>
              </a:rPr>
              <a:t>try_statements </a:t>
            </a:r>
            <a:r>
              <a:rPr lang="en-US" sz="2000">
                <a:solidFill>
                  <a:schemeClr val="dk1"/>
                </a:solidFill>
                <a:latin typeface="Open Sans"/>
                <a:ea typeface="Open Sans"/>
                <a:cs typeface="Open Sans"/>
                <a:sym typeface="Open Sans"/>
              </a:rPr>
              <a:t>là các câu lệnh muốn thực thi có khả năng xảy ra lỗi</a:t>
            </a:r>
            <a:endParaRPr b="1" sz="2000">
              <a:solidFill>
                <a:srgbClr val="A626A4"/>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US" sz="2000">
                <a:solidFill>
                  <a:srgbClr val="A626A4"/>
                </a:solidFill>
                <a:latin typeface="Courier New"/>
                <a:ea typeface="Courier New"/>
                <a:cs typeface="Courier New"/>
                <a:sym typeface="Courier New"/>
              </a:rPr>
              <a:t>catch_statement </a:t>
            </a:r>
            <a:r>
              <a:rPr lang="en-US" sz="2000">
                <a:solidFill>
                  <a:schemeClr val="dk1"/>
                </a:solidFill>
                <a:latin typeface="Open Sans"/>
                <a:ea typeface="Open Sans"/>
                <a:cs typeface="Open Sans"/>
                <a:sym typeface="Open Sans"/>
              </a:rPr>
              <a:t>là khối lệnh được thực thi nếu có exception được tung trong khối try</a:t>
            </a:r>
            <a:endParaRPr b="1" sz="2000">
              <a:solidFill>
                <a:srgbClr val="A626A4"/>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US" sz="2000">
                <a:solidFill>
                  <a:srgbClr val="A626A4"/>
                </a:solidFill>
                <a:latin typeface="Courier New"/>
                <a:ea typeface="Courier New"/>
                <a:cs typeface="Courier New"/>
                <a:sym typeface="Courier New"/>
              </a:rPr>
              <a:t>Exception_var </a:t>
            </a:r>
            <a:r>
              <a:rPr lang="en-US" sz="2000">
                <a:solidFill>
                  <a:schemeClr val="dk1"/>
                </a:solidFill>
                <a:latin typeface="Open Sans"/>
                <a:ea typeface="Open Sans"/>
                <a:cs typeface="Open Sans"/>
                <a:sym typeface="Open Sans"/>
              </a:rPr>
              <a:t>nơi khai báo 1 đối tượng ngoại lệ có khả năng được bắt</a:t>
            </a:r>
            <a:endParaRPr b="1" sz="2000">
              <a:solidFill>
                <a:srgbClr val="A626A4"/>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US" sz="2000">
                <a:solidFill>
                  <a:srgbClr val="A626A4"/>
                </a:solidFill>
                <a:latin typeface="Courier New"/>
                <a:ea typeface="Courier New"/>
                <a:cs typeface="Courier New"/>
                <a:sym typeface="Courier New"/>
              </a:rPr>
              <a:t>Finally_statements </a:t>
            </a:r>
            <a:r>
              <a:rPr lang="en-US" sz="2000">
                <a:solidFill>
                  <a:schemeClr val="dk1"/>
                </a:solidFill>
                <a:latin typeface="Open Sans"/>
                <a:ea typeface="Open Sans"/>
                <a:cs typeface="Open Sans"/>
                <a:sym typeface="Open Sans"/>
              </a:rPr>
              <a:t>khối lệnh được thực thi sau cùng dù có ngoại lệ xảy ra hay không?</a:t>
            </a:r>
            <a:endParaRPr sz="2000">
              <a:solidFill>
                <a:schemeClr val="dk1"/>
              </a:solidFill>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2"/>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a:t>Block catch</a:t>
            </a:r>
            <a:endParaRPr/>
          </a:p>
        </p:txBody>
      </p:sp>
      <p:sp>
        <p:nvSpPr>
          <p:cNvPr id="199" name="Google Shape;199;p12"/>
          <p:cNvSpPr txBox="1"/>
          <p:nvPr/>
        </p:nvSpPr>
        <p:spPr>
          <a:xfrm>
            <a:off x="838200" y="1862200"/>
            <a:ext cx="7331100" cy="326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1" lang="en-US" sz="2000">
                <a:solidFill>
                  <a:srgbClr val="A626A4"/>
                </a:solidFill>
                <a:latin typeface="Courier New"/>
                <a:ea typeface="Courier New"/>
                <a:cs typeface="Courier New"/>
                <a:sym typeface="Courier New"/>
              </a:rPr>
              <a:t>try</a:t>
            </a:r>
            <a:r>
              <a:rPr b="1" lang="en-US" sz="2000">
                <a:solidFill>
                  <a:srgbClr val="383A42"/>
                </a:solidFill>
                <a:highlight>
                  <a:srgbClr val="FAFAFA"/>
                </a:highlight>
                <a:latin typeface="Courier New"/>
                <a:ea typeface="Courier New"/>
                <a:cs typeface="Courier New"/>
                <a:sym typeface="Courier New"/>
              </a:rPr>
              <a:t> {</a:t>
            </a:r>
            <a:endParaRPr b="1" sz="2000">
              <a:solidFill>
                <a:srgbClr val="383A42"/>
              </a:solidFill>
              <a:highlight>
                <a:srgbClr val="FAFAFA"/>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200"/>
              <a:buFont typeface="Arial"/>
              <a:buNone/>
            </a:pPr>
            <a:r>
              <a:t/>
            </a:r>
            <a:endParaRPr b="1" sz="2000">
              <a:solidFill>
                <a:srgbClr val="383A42"/>
              </a:solidFill>
              <a:highlight>
                <a:srgbClr val="FAFAFA"/>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US" sz="2000">
                <a:solidFill>
                  <a:srgbClr val="A626A4"/>
                </a:solidFill>
                <a:latin typeface="Courier New"/>
                <a:ea typeface="Courier New"/>
                <a:cs typeface="Courier New"/>
                <a:sym typeface="Courier New"/>
              </a:rPr>
              <a:t>throw</a:t>
            </a:r>
            <a:r>
              <a:rPr b="1" lang="en-US" sz="2000">
                <a:solidFill>
                  <a:srgbClr val="383A42"/>
                </a:solidFill>
                <a:highlight>
                  <a:srgbClr val="FAFAFA"/>
                </a:highlight>
                <a:latin typeface="Courier New"/>
                <a:ea typeface="Courier New"/>
                <a:cs typeface="Courier New"/>
                <a:sym typeface="Courier New"/>
              </a:rPr>
              <a:t> </a:t>
            </a:r>
            <a:r>
              <a:rPr b="1" lang="en-US" sz="2000">
                <a:solidFill>
                  <a:srgbClr val="50A14F"/>
                </a:solidFill>
                <a:latin typeface="Courier New"/>
                <a:ea typeface="Courier New"/>
                <a:cs typeface="Courier New"/>
                <a:sym typeface="Courier New"/>
              </a:rPr>
              <a:t>'myException'</a:t>
            </a:r>
            <a:r>
              <a:rPr b="1" lang="en-US" sz="2000">
                <a:solidFill>
                  <a:srgbClr val="383A42"/>
                </a:solidFill>
                <a:highlight>
                  <a:srgbClr val="FAFAFA"/>
                </a:highlight>
                <a:latin typeface="Courier New"/>
                <a:ea typeface="Courier New"/>
                <a:cs typeface="Courier New"/>
                <a:sym typeface="Courier New"/>
              </a:rPr>
              <a:t>; </a:t>
            </a:r>
            <a:r>
              <a:rPr b="1" i="1" lang="en-US" sz="2000">
                <a:solidFill>
                  <a:srgbClr val="A0A1A7"/>
                </a:solidFill>
                <a:latin typeface="Courier New"/>
                <a:ea typeface="Courier New"/>
                <a:cs typeface="Courier New"/>
                <a:sym typeface="Courier New"/>
              </a:rPr>
              <a:t>// generates an exception</a:t>
            </a:r>
            <a:endParaRPr b="1" i="1" sz="2000">
              <a:solidFill>
                <a:srgbClr val="A0A1A7"/>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1" lang="en-US" sz="2000">
                <a:solidFill>
                  <a:schemeClr val="dk1"/>
                </a:solidFill>
                <a:latin typeface="Courier New"/>
                <a:ea typeface="Courier New"/>
                <a:cs typeface="Courier New"/>
                <a:sym typeface="Courier New"/>
              </a:rPr>
              <a:t>} </a:t>
            </a:r>
            <a:endParaRPr b="1" i="1" sz="20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1" lang="en-US" sz="2000">
                <a:solidFill>
                  <a:srgbClr val="1B1B1B"/>
                </a:solidFill>
                <a:latin typeface="Courier New"/>
                <a:ea typeface="Courier New"/>
                <a:cs typeface="Courier New"/>
                <a:sym typeface="Courier New"/>
              </a:rPr>
              <a:t>catch</a:t>
            </a:r>
            <a:r>
              <a:rPr b="1" i="1" lang="en-US" sz="2000">
                <a:solidFill>
                  <a:srgbClr val="A0A1A7"/>
                </a:solidFill>
                <a:latin typeface="Courier New"/>
                <a:ea typeface="Courier New"/>
                <a:cs typeface="Courier New"/>
                <a:sym typeface="Courier New"/>
              </a:rPr>
              <a:t> </a:t>
            </a:r>
            <a:r>
              <a:rPr b="1" i="1" lang="en-US" sz="2000">
                <a:solidFill>
                  <a:schemeClr val="dk1"/>
                </a:solidFill>
                <a:latin typeface="Courier New"/>
                <a:ea typeface="Courier New"/>
                <a:cs typeface="Courier New"/>
                <a:sym typeface="Courier New"/>
              </a:rPr>
              <a:t>(e) {</a:t>
            </a:r>
            <a:endParaRPr b="1" i="1" sz="20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200"/>
              <a:buFont typeface="Arial"/>
              <a:buNone/>
            </a:pPr>
            <a:r>
              <a:rPr b="1" i="1" lang="en-US" sz="2000">
                <a:solidFill>
                  <a:srgbClr val="A0A1A7"/>
                </a:solidFill>
                <a:latin typeface="Courier New"/>
                <a:ea typeface="Courier New"/>
                <a:cs typeface="Courier New"/>
                <a:sym typeface="Courier New"/>
              </a:rPr>
              <a:t>// statements to handle any exceptions</a:t>
            </a:r>
            <a:endParaRPr b="1" sz="2000">
              <a:solidFill>
                <a:srgbClr val="383A42"/>
              </a:solidFill>
              <a:highlight>
                <a:srgbClr val="FAFAFA"/>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200"/>
              <a:buFont typeface="Arial"/>
              <a:buNone/>
            </a:pPr>
            <a:r>
              <a:t/>
            </a:r>
            <a:endParaRPr b="1" sz="2000">
              <a:solidFill>
                <a:srgbClr val="383A42"/>
              </a:solidFill>
              <a:highlight>
                <a:srgbClr val="FAFAFA"/>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US" sz="2000">
                <a:solidFill>
                  <a:srgbClr val="383A42"/>
                </a:solidFill>
                <a:highlight>
                  <a:srgbClr val="FAFAFA"/>
                </a:highlight>
                <a:latin typeface="Courier New"/>
                <a:ea typeface="Courier New"/>
                <a:cs typeface="Courier New"/>
                <a:sym typeface="Courier New"/>
              </a:rPr>
              <a:t>logMyErrors(e); </a:t>
            </a:r>
            <a:r>
              <a:rPr b="1" i="1" lang="en-US" sz="2000">
                <a:solidFill>
                  <a:srgbClr val="A0A1A7"/>
                </a:solidFill>
                <a:latin typeface="Courier New"/>
                <a:ea typeface="Courier New"/>
                <a:cs typeface="Courier New"/>
                <a:sym typeface="Courier New"/>
              </a:rPr>
              <a:t>// pass exception object to error handler</a:t>
            </a:r>
            <a:endParaRPr b="1" i="1" sz="2000">
              <a:solidFill>
                <a:srgbClr val="A0A1A7"/>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200"/>
              <a:buFont typeface="Arial"/>
              <a:buNone/>
            </a:pPr>
            <a:r>
              <a:rPr b="1" i="1" lang="en-US" sz="2000">
                <a:solidFill>
                  <a:schemeClr val="dk1"/>
                </a:solidFill>
                <a:latin typeface="Courier New"/>
                <a:ea typeface="Courier New"/>
                <a:cs typeface="Courier New"/>
                <a:sym typeface="Courier New"/>
              </a:rPr>
              <a:t>}</a:t>
            </a:r>
            <a:endParaRPr b="1" sz="2000">
              <a:solidFill>
                <a:schemeClr val="dk1"/>
              </a:solidFill>
              <a:highlight>
                <a:srgbClr val="FFFFFF"/>
              </a:highlight>
              <a:latin typeface="Courier New"/>
              <a:ea typeface="Courier New"/>
              <a:cs typeface="Courier New"/>
              <a:sym typeface="Courier New"/>
            </a:endParaRPr>
          </a:p>
        </p:txBody>
      </p:sp>
      <p:sp>
        <p:nvSpPr>
          <p:cNvPr id="200" name="Google Shape;200;p12"/>
          <p:cNvSpPr/>
          <p:nvPr/>
        </p:nvSpPr>
        <p:spPr>
          <a:xfrm>
            <a:off x="713225" y="1099899"/>
            <a:ext cx="11042100" cy="5342100"/>
          </a:xfrm>
          <a:prstGeom prst="rect">
            <a:avLst/>
          </a:prstGeom>
          <a:noFill/>
          <a:ln>
            <a:noFill/>
          </a:ln>
        </p:spPr>
        <p:txBody>
          <a:bodyPr anchorCtr="0" anchor="t" bIns="0" lIns="0" spcFirstLastPara="1" rIns="0" wrap="square" tIns="0">
            <a:noAutofit/>
          </a:bodyPr>
          <a:lstStyle/>
          <a:p>
            <a:pPr indent="-406400" lvl="0" marL="457200" rtl="0" algn="l">
              <a:lnSpc>
                <a:spcPct val="150000"/>
              </a:lnSpc>
              <a:spcBef>
                <a:spcPts val="0"/>
              </a:spcBef>
              <a:spcAft>
                <a:spcPts val="0"/>
              </a:spcAft>
              <a:buClr>
                <a:schemeClr val="dk1"/>
              </a:buClr>
              <a:buSzPts val="2800"/>
              <a:buFont typeface="Open Sans"/>
              <a:buChar char="●"/>
            </a:pPr>
            <a:r>
              <a:rPr lang="en-US" sz="2800">
                <a:solidFill>
                  <a:schemeClr val="dk1"/>
                </a:solidFill>
                <a:latin typeface="Open Sans"/>
                <a:ea typeface="Open Sans"/>
                <a:cs typeface="Open Sans"/>
                <a:sym typeface="Open Sans"/>
              </a:rPr>
              <a:t>Unconditional catch-block</a:t>
            </a:r>
            <a:endParaRPr sz="2800">
              <a:solidFill>
                <a:schemeClr val="dk1"/>
              </a:solidFill>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12563113601_0_64"/>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a:t>Block catch</a:t>
            </a:r>
            <a:endParaRPr/>
          </a:p>
        </p:txBody>
      </p:sp>
      <p:sp>
        <p:nvSpPr>
          <p:cNvPr id="207" name="Google Shape;207;g12563113601_0_64"/>
          <p:cNvSpPr txBox="1"/>
          <p:nvPr/>
        </p:nvSpPr>
        <p:spPr>
          <a:xfrm>
            <a:off x="838200" y="1862200"/>
            <a:ext cx="9762000" cy="4186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1" lang="en-US" sz="2000">
                <a:solidFill>
                  <a:srgbClr val="A626A4"/>
                </a:solidFill>
                <a:latin typeface="Courier New"/>
                <a:ea typeface="Courier New"/>
                <a:cs typeface="Courier New"/>
                <a:sym typeface="Courier New"/>
              </a:rPr>
              <a:t>try</a:t>
            </a:r>
            <a:r>
              <a:rPr b="1" lang="en-US" sz="2000">
                <a:solidFill>
                  <a:srgbClr val="383A42"/>
                </a:solidFill>
                <a:highlight>
                  <a:srgbClr val="FAFAFA"/>
                </a:highlight>
                <a:latin typeface="Courier New"/>
                <a:ea typeface="Courier New"/>
                <a:cs typeface="Courier New"/>
                <a:sym typeface="Courier New"/>
              </a:rPr>
              <a:t> {</a:t>
            </a:r>
            <a:endParaRPr b="1" sz="2000">
              <a:solidFill>
                <a:srgbClr val="383A42"/>
              </a:solidFill>
              <a:highlight>
                <a:srgbClr val="FAFAFA"/>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200"/>
              <a:buFont typeface="Arial"/>
              <a:buNone/>
            </a:pPr>
            <a:r>
              <a:t/>
            </a:r>
            <a:endParaRPr b="1" sz="2000">
              <a:solidFill>
                <a:srgbClr val="383A42"/>
              </a:solidFill>
              <a:highlight>
                <a:srgbClr val="FAFAFA"/>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US" sz="2000">
                <a:solidFill>
                  <a:srgbClr val="383A42"/>
                </a:solidFill>
                <a:highlight>
                  <a:srgbClr val="FAFAFA"/>
                </a:highlight>
                <a:latin typeface="Courier New"/>
                <a:ea typeface="Courier New"/>
                <a:cs typeface="Courier New"/>
                <a:sym typeface="Courier New"/>
              </a:rPr>
              <a:t>myroutine(); </a:t>
            </a:r>
            <a:r>
              <a:rPr b="1" lang="en-US" sz="2000">
                <a:solidFill>
                  <a:srgbClr val="50A14F"/>
                </a:solidFill>
                <a:latin typeface="Courier New"/>
                <a:ea typeface="Courier New"/>
                <a:cs typeface="Courier New"/>
                <a:sym typeface="Courier New"/>
              </a:rPr>
              <a:t>//</a:t>
            </a:r>
            <a:r>
              <a:rPr b="1" lang="en-US" sz="2000">
                <a:solidFill>
                  <a:srgbClr val="383A42"/>
                </a:solidFill>
                <a:highlight>
                  <a:srgbClr val="FAFAFA"/>
                </a:highlight>
                <a:latin typeface="Courier New"/>
                <a:ea typeface="Courier New"/>
                <a:cs typeface="Courier New"/>
                <a:sym typeface="Courier New"/>
              </a:rPr>
              <a:t> may </a:t>
            </a:r>
            <a:r>
              <a:rPr b="1" lang="en-US" sz="2000">
                <a:solidFill>
                  <a:srgbClr val="A626A4"/>
                </a:solidFill>
                <a:latin typeface="Courier New"/>
                <a:ea typeface="Courier New"/>
                <a:cs typeface="Courier New"/>
                <a:sym typeface="Courier New"/>
              </a:rPr>
              <a:t>throw</a:t>
            </a:r>
            <a:r>
              <a:rPr b="1" lang="en-US" sz="2000">
                <a:solidFill>
                  <a:srgbClr val="383A42"/>
                </a:solidFill>
                <a:highlight>
                  <a:srgbClr val="FAFAFA"/>
                </a:highlight>
                <a:latin typeface="Courier New"/>
                <a:ea typeface="Courier New"/>
                <a:cs typeface="Courier New"/>
                <a:sym typeface="Courier New"/>
              </a:rPr>
              <a:t> three types </a:t>
            </a:r>
            <a:r>
              <a:rPr b="1" lang="en-US" sz="2000">
                <a:solidFill>
                  <a:srgbClr val="A626A4"/>
                </a:solidFill>
                <a:latin typeface="Courier New"/>
                <a:ea typeface="Courier New"/>
                <a:cs typeface="Courier New"/>
                <a:sym typeface="Courier New"/>
              </a:rPr>
              <a:t>of</a:t>
            </a:r>
            <a:r>
              <a:rPr b="1" lang="en-US" sz="2000">
                <a:solidFill>
                  <a:srgbClr val="383A42"/>
                </a:solidFill>
                <a:highlight>
                  <a:srgbClr val="FAFAFA"/>
                </a:highlight>
                <a:latin typeface="Courier New"/>
                <a:ea typeface="Courier New"/>
                <a:cs typeface="Courier New"/>
                <a:sym typeface="Courier New"/>
              </a:rPr>
              <a:t> exceptions</a:t>
            </a:r>
            <a:endParaRPr b="1" sz="2000">
              <a:solidFill>
                <a:srgbClr val="383A42"/>
              </a:solidFill>
              <a:highlight>
                <a:srgbClr val="FAFAFA"/>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US" sz="2000">
                <a:solidFill>
                  <a:srgbClr val="383A42"/>
                </a:solidFill>
                <a:highlight>
                  <a:srgbClr val="FAFAFA"/>
                </a:highlight>
                <a:latin typeface="Courier New"/>
                <a:ea typeface="Courier New"/>
                <a:cs typeface="Courier New"/>
                <a:sym typeface="Courier New"/>
              </a:rPr>
              <a:t>} </a:t>
            </a:r>
            <a:r>
              <a:rPr b="1" lang="en-US" sz="2000">
                <a:solidFill>
                  <a:srgbClr val="A626A4"/>
                </a:solidFill>
                <a:latin typeface="Courier New"/>
                <a:ea typeface="Courier New"/>
                <a:cs typeface="Courier New"/>
                <a:sym typeface="Courier New"/>
              </a:rPr>
              <a:t>catch</a:t>
            </a:r>
            <a:r>
              <a:rPr b="1" lang="en-US" sz="2000">
                <a:solidFill>
                  <a:srgbClr val="383A42"/>
                </a:solidFill>
                <a:highlight>
                  <a:srgbClr val="FAFAFA"/>
                </a:highlight>
                <a:latin typeface="Courier New"/>
                <a:ea typeface="Courier New"/>
                <a:cs typeface="Courier New"/>
                <a:sym typeface="Courier New"/>
              </a:rPr>
              <a:t> (e) {</a:t>
            </a:r>
            <a:endParaRPr b="1" sz="2000">
              <a:solidFill>
                <a:srgbClr val="383A42"/>
              </a:solidFill>
              <a:highlight>
                <a:srgbClr val="FAFAFA"/>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US" sz="2000">
                <a:solidFill>
                  <a:srgbClr val="A626A4"/>
                </a:solidFill>
                <a:latin typeface="Courier New"/>
                <a:ea typeface="Courier New"/>
                <a:cs typeface="Courier New"/>
                <a:sym typeface="Courier New"/>
              </a:rPr>
              <a:t>if</a:t>
            </a:r>
            <a:r>
              <a:rPr b="1" lang="en-US" sz="2000">
                <a:solidFill>
                  <a:srgbClr val="383A42"/>
                </a:solidFill>
                <a:highlight>
                  <a:srgbClr val="FAFAFA"/>
                </a:highlight>
                <a:latin typeface="Courier New"/>
                <a:ea typeface="Courier New"/>
                <a:cs typeface="Courier New"/>
                <a:sym typeface="Courier New"/>
              </a:rPr>
              <a:t> (e </a:t>
            </a:r>
            <a:r>
              <a:rPr b="1" lang="en-US" sz="2000">
                <a:solidFill>
                  <a:srgbClr val="A626A4"/>
                </a:solidFill>
                <a:latin typeface="Courier New"/>
                <a:ea typeface="Courier New"/>
                <a:cs typeface="Courier New"/>
                <a:sym typeface="Courier New"/>
              </a:rPr>
              <a:t>instanceof</a:t>
            </a:r>
            <a:r>
              <a:rPr b="1" lang="en-US" sz="2000">
                <a:solidFill>
                  <a:srgbClr val="383A42"/>
                </a:solidFill>
                <a:highlight>
                  <a:srgbClr val="FAFAFA"/>
                </a:highlight>
                <a:latin typeface="Courier New"/>
                <a:ea typeface="Courier New"/>
                <a:cs typeface="Courier New"/>
                <a:sym typeface="Courier New"/>
              </a:rPr>
              <a:t> TypeError) {</a:t>
            </a:r>
            <a:endParaRPr b="1" sz="2000">
              <a:solidFill>
                <a:srgbClr val="383A42"/>
              </a:solidFill>
              <a:highlight>
                <a:srgbClr val="FAFAFA"/>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200"/>
              <a:buFont typeface="Arial"/>
              <a:buNone/>
            </a:pPr>
            <a:r>
              <a:rPr b="1" lang="en-US" sz="2000">
                <a:solidFill>
                  <a:srgbClr val="50A14F"/>
                </a:solidFill>
                <a:latin typeface="Courier New"/>
                <a:ea typeface="Courier New"/>
                <a:cs typeface="Courier New"/>
                <a:sym typeface="Courier New"/>
              </a:rPr>
              <a:t>//</a:t>
            </a:r>
            <a:r>
              <a:rPr b="1" lang="en-US" sz="2000">
                <a:solidFill>
                  <a:srgbClr val="383A42"/>
                </a:solidFill>
                <a:highlight>
                  <a:srgbClr val="FAFAFA"/>
                </a:highlight>
                <a:latin typeface="Courier New"/>
                <a:ea typeface="Courier New"/>
                <a:cs typeface="Courier New"/>
                <a:sym typeface="Courier New"/>
              </a:rPr>
              <a:t> statements to handle TypeError exceptions</a:t>
            </a:r>
            <a:endParaRPr b="1" sz="2000">
              <a:solidFill>
                <a:srgbClr val="383A42"/>
              </a:solidFill>
              <a:highlight>
                <a:srgbClr val="FAFAFA"/>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200"/>
              <a:buFont typeface="Arial"/>
              <a:buNone/>
            </a:pPr>
            <a:r>
              <a:rPr b="1" lang="en-US" sz="2000">
                <a:solidFill>
                  <a:srgbClr val="383A42"/>
                </a:solidFill>
                <a:highlight>
                  <a:srgbClr val="FAFAFA"/>
                </a:highlight>
                <a:latin typeface="Courier New"/>
                <a:ea typeface="Courier New"/>
                <a:cs typeface="Courier New"/>
                <a:sym typeface="Courier New"/>
              </a:rPr>
              <a:t>} </a:t>
            </a:r>
            <a:r>
              <a:rPr b="1" lang="en-US" sz="2000">
                <a:solidFill>
                  <a:srgbClr val="A626A4"/>
                </a:solidFill>
                <a:latin typeface="Courier New"/>
                <a:ea typeface="Courier New"/>
                <a:cs typeface="Courier New"/>
                <a:sym typeface="Courier New"/>
              </a:rPr>
              <a:t>else</a:t>
            </a:r>
            <a:r>
              <a:rPr b="1" lang="en-US" sz="2000">
                <a:solidFill>
                  <a:srgbClr val="383A42"/>
                </a:solidFill>
                <a:highlight>
                  <a:srgbClr val="FAFAFA"/>
                </a:highlight>
                <a:latin typeface="Courier New"/>
                <a:ea typeface="Courier New"/>
                <a:cs typeface="Courier New"/>
                <a:sym typeface="Courier New"/>
              </a:rPr>
              <a:t> </a:t>
            </a:r>
            <a:r>
              <a:rPr b="1" lang="en-US" sz="2000">
                <a:solidFill>
                  <a:srgbClr val="A626A4"/>
                </a:solidFill>
                <a:latin typeface="Courier New"/>
                <a:ea typeface="Courier New"/>
                <a:cs typeface="Courier New"/>
                <a:sym typeface="Courier New"/>
              </a:rPr>
              <a:t>if</a:t>
            </a:r>
            <a:r>
              <a:rPr b="1" lang="en-US" sz="2000">
                <a:solidFill>
                  <a:srgbClr val="383A42"/>
                </a:solidFill>
                <a:highlight>
                  <a:srgbClr val="FAFAFA"/>
                </a:highlight>
                <a:latin typeface="Courier New"/>
                <a:ea typeface="Courier New"/>
                <a:cs typeface="Courier New"/>
                <a:sym typeface="Courier New"/>
              </a:rPr>
              <a:t> (e </a:t>
            </a:r>
            <a:r>
              <a:rPr b="1" lang="en-US" sz="2000">
                <a:solidFill>
                  <a:srgbClr val="A626A4"/>
                </a:solidFill>
                <a:latin typeface="Courier New"/>
                <a:ea typeface="Courier New"/>
                <a:cs typeface="Courier New"/>
                <a:sym typeface="Courier New"/>
              </a:rPr>
              <a:t>instanceof</a:t>
            </a:r>
            <a:r>
              <a:rPr b="1" lang="en-US" sz="2000">
                <a:solidFill>
                  <a:srgbClr val="383A42"/>
                </a:solidFill>
                <a:highlight>
                  <a:srgbClr val="FAFAFA"/>
                </a:highlight>
                <a:latin typeface="Courier New"/>
                <a:ea typeface="Courier New"/>
                <a:cs typeface="Courier New"/>
                <a:sym typeface="Courier New"/>
              </a:rPr>
              <a:t> RangeError) {</a:t>
            </a:r>
            <a:endParaRPr b="1" sz="2000">
              <a:solidFill>
                <a:srgbClr val="383A42"/>
              </a:solidFill>
              <a:highlight>
                <a:srgbClr val="FAFAFA"/>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200"/>
              <a:buFont typeface="Arial"/>
              <a:buNone/>
            </a:pPr>
            <a:r>
              <a:rPr b="1" lang="en-US" sz="2000">
                <a:solidFill>
                  <a:srgbClr val="50A14F"/>
                </a:solidFill>
                <a:latin typeface="Courier New"/>
                <a:ea typeface="Courier New"/>
                <a:cs typeface="Courier New"/>
                <a:sym typeface="Courier New"/>
              </a:rPr>
              <a:t>//</a:t>
            </a:r>
            <a:r>
              <a:rPr b="1" lang="en-US" sz="2000">
                <a:solidFill>
                  <a:srgbClr val="383A42"/>
                </a:solidFill>
                <a:highlight>
                  <a:srgbClr val="FAFAFA"/>
                </a:highlight>
                <a:latin typeface="Courier New"/>
                <a:ea typeface="Courier New"/>
                <a:cs typeface="Courier New"/>
                <a:sym typeface="Courier New"/>
              </a:rPr>
              <a:t> statements to handle RangeError exceptions</a:t>
            </a:r>
            <a:endParaRPr b="1" sz="2000">
              <a:solidFill>
                <a:srgbClr val="383A42"/>
              </a:solidFill>
              <a:highlight>
                <a:srgbClr val="FAFAFA"/>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200"/>
              <a:buFont typeface="Arial"/>
              <a:buNone/>
            </a:pPr>
            <a:r>
              <a:rPr b="1" lang="en-US" sz="2000">
                <a:solidFill>
                  <a:srgbClr val="383A42"/>
                </a:solidFill>
                <a:highlight>
                  <a:srgbClr val="FAFAFA"/>
                </a:highlight>
                <a:latin typeface="Courier New"/>
                <a:ea typeface="Courier New"/>
                <a:cs typeface="Courier New"/>
                <a:sym typeface="Courier New"/>
              </a:rPr>
              <a:t>} </a:t>
            </a:r>
            <a:r>
              <a:rPr b="1" lang="en-US" sz="2000">
                <a:solidFill>
                  <a:srgbClr val="A626A4"/>
                </a:solidFill>
                <a:latin typeface="Courier New"/>
                <a:ea typeface="Courier New"/>
                <a:cs typeface="Courier New"/>
                <a:sym typeface="Courier New"/>
              </a:rPr>
              <a:t>else</a:t>
            </a:r>
            <a:r>
              <a:rPr b="1" lang="en-US" sz="2000">
                <a:solidFill>
                  <a:srgbClr val="383A42"/>
                </a:solidFill>
                <a:highlight>
                  <a:srgbClr val="FAFAFA"/>
                </a:highlight>
                <a:latin typeface="Courier New"/>
                <a:ea typeface="Courier New"/>
                <a:cs typeface="Courier New"/>
                <a:sym typeface="Courier New"/>
              </a:rPr>
              <a:t> {</a:t>
            </a:r>
            <a:endParaRPr b="1" sz="2000">
              <a:solidFill>
                <a:srgbClr val="383A42"/>
              </a:solidFill>
              <a:highlight>
                <a:srgbClr val="FAFAFA"/>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200"/>
              <a:buFont typeface="Arial"/>
              <a:buNone/>
            </a:pPr>
            <a:r>
              <a:rPr b="1" lang="en-US" sz="2000">
                <a:solidFill>
                  <a:srgbClr val="50A14F"/>
                </a:solidFill>
                <a:latin typeface="Courier New"/>
                <a:ea typeface="Courier New"/>
                <a:cs typeface="Courier New"/>
                <a:sym typeface="Courier New"/>
              </a:rPr>
              <a:t>//</a:t>
            </a:r>
            <a:r>
              <a:rPr b="1" lang="en-US" sz="2000">
                <a:solidFill>
                  <a:srgbClr val="383A42"/>
                </a:solidFill>
                <a:highlight>
                  <a:srgbClr val="FAFAFA"/>
                </a:highlight>
                <a:latin typeface="Courier New"/>
                <a:ea typeface="Courier New"/>
                <a:cs typeface="Courier New"/>
                <a:sym typeface="Courier New"/>
              </a:rPr>
              <a:t> statements to handle any unspecified exceptions</a:t>
            </a:r>
            <a:endParaRPr b="1" sz="2000">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b="1" lang="en-US" sz="2000">
                <a:solidFill>
                  <a:srgbClr val="383A42"/>
                </a:solidFill>
                <a:highlight>
                  <a:srgbClr val="FAFAFA"/>
                </a:highlight>
                <a:latin typeface="Courier New"/>
                <a:ea typeface="Courier New"/>
                <a:cs typeface="Courier New"/>
                <a:sym typeface="Courier New"/>
              </a:rPr>
              <a:t>logMyErrors(e); </a:t>
            </a:r>
            <a:r>
              <a:rPr b="1" lang="en-US" sz="2000">
                <a:solidFill>
                  <a:srgbClr val="50A14F"/>
                </a:solidFill>
                <a:latin typeface="Courier New"/>
                <a:ea typeface="Courier New"/>
                <a:cs typeface="Courier New"/>
                <a:sym typeface="Courier New"/>
              </a:rPr>
              <a:t>//</a:t>
            </a:r>
            <a:r>
              <a:rPr b="1" lang="en-US" sz="2000">
                <a:solidFill>
                  <a:srgbClr val="383A42"/>
                </a:solidFill>
                <a:highlight>
                  <a:srgbClr val="FAFAFA"/>
                </a:highlight>
                <a:latin typeface="Courier New"/>
                <a:ea typeface="Courier New"/>
                <a:cs typeface="Courier New"/>
                <a:sym typeface="Courier New"/>
              </a:rPr>
              <a:t> pass exception object to error handler</a:t>
            </a:r>
            <a:endParaRPr b="1" sz="2000">
              <a:solidFill>
                <a:srgbClr val="383A42"/>
              </a:solidFill>
              <a:highlight>
                <a:srgbClr val="FAFAFA"/>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US" sz="2000">
                <a:solidFill>
                  <a:srgbClr val="383A42"/>
                </a:solidFill>
                <a:highlight>
                  <a:srgbClr val="FAFAFA"/>
                </a:highlight>
                <a:latin typeface="Courier New"/>
                <a:ea typeface="Courier New"/>
                <a:cs typeface="Courier New"/>
                <a:sym typeface="Courier New"/>
              </a:rPr>
              <a:t>}</a:t>
            </a:r>
            <a:endParaRPr b="1" sz="2000">
              <a:solidFill>
                <a:srgbClr val="383A42"/>
              </a:solidFill>
              <a:highlight>
                <a:srgbClr val="FAFAFA"/>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200"/>
              <a:buFont typeface="Arial"/>
              <a:buNone/>
            </a:pPr>
            <a:r>
              <a:rPr b="1" lang="en-US" sz="2000">
                <a:solidFill>
                  <a:srgbClr val="383A42"/>
                </a:solidFill>
                <a:highlight>
                  <a:srgbClr val="FAFAFA"/>
                </a:highlight>
                <a:latin typeface="Courier New"/>
                <a:ea typeface="Courier New"/>
                <a:cs typeface="Courier New"/>
                <a:sym typeface="Courier New"/>
              </a:rPr>
              <a:t>}</a:t>
            </a:r>
            <a:endParaRPr b="1" sz="2000">
              <a:solidFill>
                <a:srgbClr val="A626A4"/>
              </a:solidFill>
              <a:latin typeface="Courier New"/>
              <a:ea typeface="Courier New"/>
              <a:cs typeface="Courier New"/>
              <a:sym typeface="Courier New"/>
            </a:endParaRPr>
          </a:p>
        </p:txBody>
      </p:sp>
      <p:sp>
        <p:nvSpPr>
          <p:cNvPr id="208" name="Google Shape;208;g12563113601_0_64"/>
          <p:cNvSpPr/>
          <p:nvPr/>
        </p:nvSpPr>
        <p:spPr>
          <a:xfrm>
            <a:off x="713225" y="1099899"/>
            <a:ext cx="11042100" cy="666300"/>
          </a:xfrm>
          <a:prstGeom prst="rect">
            <a:avLst/>
          </a:prstGeom>
          <a:noFill/>
          <a:ln>
            <a:noFill/>
          </a:ln>
        </p:spPr>
        <p:txBody>
          <a:bodyPr anchorCtr="0" anchor="t" bIns="0" lIns="0" spcFirstLastPara="1" rIns="0" wrap="square" tIns="0">
            <a:noAutofit/>
          </a:bodyPr>
          <a:lstStyle/>
          <a:p>
            <a:pPr indent="-406400" lvl="0" marL="457200" rtl="0" algn="l">
              <a:lnSpc>
                <a:spcPct val="150000"/>
              </a:lnSpc>
              <a:spcBef>
                <a:spcPts val="0"/>
              </a:spcBef>
              <a:spcAft>
                <a:spcPts val="0"/>
              </a:spcAft>
              <a:buClr>
                <a:schemeClr val="dk1"/>
              </a:buClr>
              <a:buSzPts val="2800"/>
              <a:buFont typeface="Open Sans"/>
              <a:buChar char="●"/>
            </a:pPr>
            <a:r>
              <a:rPr lang="en-US" sz="2800">
                <a:solidFill>
                  <a:schemeClr val="dk1"/>
                </a:solidFill>
                <a:latin typeface="Open Sans"/>
                <a:ea typeface="Open Sans"/>
                <a:cs typeface="Open Sans"/>
                <a:sym typeface="Open Sans"/>
              </a:rPr>
              <a:t>Conditional catch-blocks</a:t>
            </a:r>
            <a:endParaRPr sz="2800">
              <a:solidFill>
                <a:schemeClr val="dk1"/>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12563113601_0_78"/>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a:t>Block catch</a:t>
            </a:r>
            <a:endParaRPr/>
          </a:p>
        </p:txBody>
      </p:sp>
      <p:sp>
        <p:nvSpPr>
          <p:cNvPr id="215" name="Google Shape;215;g12563113601_0_78"/>
          <p:cNvSpPr txBox="1"/>
          <p:nvPr/>
        </p:nvSpPr>
        <p:spPr>
          <a:xfrm>
            <a:off x="838200" y="1862200"/>
            <a:ext cx="7331100" cy="326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1" lang="en-US" sz="2000">
                <a:solidFill>
                  <a:srgbClr val="A626A4"/>
                </a:solidFill>
                <a:latin typeface="Courier New"/>
                <a:ea typeface="Courier New"/>
                <a:cs typeface="Courier New"/>
                <a:sym typeface="Courier New"/>
              </a:rPr>
              <a:t>try</a:t>
            </a:r>
            <a:r>
              <a:rPr b="1" lang="en-US" sz="2000">
                <a:solidFill>
                  <a:srgbClr val="383A42"/>
                </a:solidFill>
                <a:highlight>
                  <a:srgbClr val="FAFAFA"/>
                </a:highlight>
                <a:latin typeface="Courier New"/>
                <a:ea typeface="Courier New"/>
                <a:cs typeface="Courier New"/>
                <a:sym typeface="Courier New"/>
              </a:rPr>
              <a:t> {</a:t>
            </a:r>
            <a:endParaRPr b="1" sz="2000">
              <a:solidFill>
                <a:srgbClr val="383A42"/>
              </a:solidFill>
              <a:highlight>
                <a:srgbClr val="FAFAFA"/>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200"/>
              <a:buFont typeface="Arial"/>
              <a:buNone/>
            </a:pPr>
            <a:r>
              <a:t/>
            </a:r>
            <a:endParaRPr b="1" sz="2000">
              <a:solidFill>
                <a:srgbClr val="383A42"/>
              </a:solidFill>
              <a:highlight>
                <a:srgbClr val="FAFAFA"/>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US" sz="2000">
                <a:solidFill>
                  <a:srgbClr val="A626A4"/>
                </a:solidFill>
                <a:latin typeface="Courier New"/>
                <a:ea typeface="Courier New"/>
                <a:cs typeface="Courier New"/>
                <a:sym typeface="Courier New"/>
              </a:rPr>
              <a:t>throw</a:t>
            </a:r>
            <a:r>
              <a:rPr b="1" lang="en-US" sz="2000">
                <a:solidFill>
                  <a:srgbClr val="383A42"/>
                </a:solidFill>
                <a:highlight>
                  <a:srgbClr val="FAFAFA"/>
                </a:highlight>
                <a:latin typeface="Courier New"/>
                <a:ea typeface="Courier New"/>
                <a:cs typeface="Courier New"/>
                <a:sym typeface="Courier New"/>
              </a:rPr>
              <a:t> </a:t>
            </a:r>
            <a:r>
              <a:rPr b="1" lang="en-US" sz="2000">
                <a:solidFill>
                  <a:srgbClr val="50A14F"/>
                </a:solidFill>
                <a:latin typeface="Courier New"/>
                <a:ea typeface="Courier New"/>
                <a:cs typeface="Courier New"/>
                <a:sym typeface="Courier New"/>
              </a:rPr>
              <a:t>'myException'</a:t>
            </a:r>
            <a:r>
              <a:rPr b="1" lang="en-US" sz="2000">
                <a:solidFill>
                  <a:srgbClr val="383A42"/>
                </a:solidFill>
                <a:highlight>
                  <a:srgbClr val="FAFAFA"/>
                </a:highlight>
                <a:latin typeface="Courier New"/>
                <a:ea typeface="Courier New"/>
                <a:cs typeface="Courier New"/>
                <a:sym typeface="Courier New"/>
              </a:rPr>
              <a:t>; </a:t>
            </a:r>
            <a:r>
              <a:rPr b="1" i="1" lang="en-US" sz="2000">
                <a:solidFill>
                  <a:srgbClr val="A0A1A7"/>
                </a:solidFill>
                <a:latin typeface="Courier New"/>
                <a:ea typeface="Courier New"/>
                <a:cs typeface="Courier New"/>
                <a:sym typeface="Courier New"/>
              </a:rPr>
              <a:t>// generates an exception</a:t>
            </a:r>
            <a:endParaRPr b="1" i="1" sz="2000">
              <a:solidFill>
                <a:srgbClr val="A0A1A7"/>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1" lang="en-US" sz="2000">
                <a:solidFill>
                  <a:schemeClr val="dk1"/>
                </a:solidFill>
                <a:latin typeface="Courier New"/>
                <a:ea typeface="Courier New"/>
                <a:cs typeface="Courier New"/>
                <a:sym typeface="Courier New"/>
              </a:rPr>
              <a:t>} </a:t>
            </a:r>
            <a:endParaRPr b="1" i="1" sz="20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1" lang="en-US" sz="2000">
                <a:solidFill>
                  <a:srgbClr val="1B1B1B"/>
                </a:solidFill>
                <a:latin typeface="Courier New"/>
                <a:ea typeface="Courier New"/>
                <a:cs typeface="Courier New"/>
                <a:sym typeface="Courier New"/>
              </a:rPr>
              <a:t>catch</a:t>
            </a:r>
            <a:r>
              <a:rPr b="1" i="1" lang="en-US" sz="2000">
                <a:solidFill>
                  <a:srgbClr val="A0A1A7"/>
                </a:solidFill>
                <a:latin typeface="Courier New"/>
                <a:ea typeface="Courier New"/>
                <a:cs typeface="Courier New"/>
                <a:sym typeface="Courier New"/>
              </a:rPr>
              <a:t> </a:t>
            </a:r>
            <a:r>
              <a:rPr b="1" i="1" lang="en-US" sz="2000">
                <a:solidFill>
                  <a:schemeClr val="dk1"/>
                </a:solidFill>
                <a:latin typeface="Courier New"/>
                <a:ea typeface="Courier New"/>
                <a:cs typeface="Courier New"/>
                <a:sym typeface="Courier New"/>
              </a:rPr>
              <a:t>(e) {</a:t>
            </a:r>
            <a:endParaRPr b="1" i="1" sz="20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200"/>
              <a:buFont typeface="Arial"/>
              <a:buNone/>
            </a:pPr>
            <a:r>
              <a:rPr b="1" i="1" lang="en-US" sz="2000">
                <a:solidFill>
                  <a:srgbClr val="A0A1A7"/>
                </a:solidFill>
                <a:latin typeface="Courier New"/>
                <a:ea typeface="Courier New"/>
                <a:cs typeface="Courier New"/>
                <a:sym typeface="Courier New"/>
              </a:rPr>
              <a:t>// statements to handle any exceptions</a:t>
            </a:r>
            <a:endParaRPr b="1" sz="2000">
              <a:solidFill>
                <a:srgbClr val="383A42"/>
              </a:solidFill>
              <a:highlight>
                <a:srgbClr val="FAFAFA"/>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200"/>
              <a:buFont typeface="Arial"/>
              <a:buNone/>
            </a:pPr>
            <a:r>
              <a:t/>
            </a:r>
            <a:endParaRPr b="1" sz="2000">
              <a:solidFill>
                <a:srgbClr val="383A42"/>
              </a:solidFill>
              <a:highlight>
                <a:srgbClr val="FAFAFA"/>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US" sz="2000">
                <a:solidFill>
                  <a:srgbClr val="383A42"/>
                </a:solidFill>
                <a:highlight>
                  <a:srgbClr val="FAFAFA"/>
                </a:highlight>
                <a:latin typeface="Courier New"/>
                <a:ea typeface="Courier New"/>
                <a:cs typeface="Courier New"/>
                <a:sym typeface="Courier New"/>
              </a:rPr>
              <a:t>logMyErrors(e); </a:t>
            </a:r>
            <a:r>
              <a:rPr b="1" i="1" lang="en-US" sz="2000">
                <a:solidFill>
                  <a:srgbClr val="A0A1A7"/>
                </a:solidFill>
                <a:latin typeface="Courier New"/>
                <a:ea typeface="Courier New"/>
                <a:cs typeface="Courier New"/>
                <a:sym typeface="Courier New"/>
              </a:rPr>
              <a:t>// pass exception object to error handler</a:t>
            </a:r>
            <a:endParaRPr b="1" i="1" sz="2000">
              <a:solidFill>
                <a:srgbClr val="A0A1A7"/>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200"/>
              <a:buFont typeface="Arial"/>
              <a:buNone/>
            </a:pPr>
            <a:r>
              <a:rPr b="1" i="1" lang="en-US" sz="2000">
                <a:solidFill>
                  <a:schemeClr val="dk1"/>
                </a:solidFill>
                <a:latin typeface="Courier New"/>
                <a:ea typeface="Courier New"/>
                <a:cs typeface="Courier New"/>
                <a:sym typeface="Courier New"/>
              </a:rPr>
              <a:t>}</a:t>
            </a:r>
            <a:endParaRPr b="1" sz="2000">
              <a:solidFill>
                <a:schemeClr val="dk1"/>
              </a:solidFill>
              <a:highlight>
                <a:srgbClr val="FFFFFF"/>
              </a:highlight>
              <a:latin typeface="Courier New"/>
              <a:ea typeface="Courier New"/>
              <a:cs typeface="Courier New"/>
              <a:sym typeface="Courier New"/>
            </a:endParaRPr>
          </a:p>
        </p:txBody>
      </p:sp>
      <p:sp>
        <p:nvSpPr>
          <p:cNvPr id="216" name="Google Shape;216;g12563113601_0_78"/>
          <p:cNvSpPr/>
          <p:nvPr/>
        </p:nvSpPr>
        <p:spPr>
          <a:xfrm>
            <a:off x="713225" y="1099899"/>
            <a:ext cx="11042100" cy="5342100"/>
          </a:xfrm>
          <a:prstGeom prst="rect">
            <a:avLst/>
          </a:prstGeom>
          <a:noFill/>
          <a:ln>
            <a:noFill/>
          </a:ln>
        </p:spPr>
        <p:txBody>
          <a:bodyPr anchorCtr="0" anchor="t" bIns="0" lIns="0" spcFirstLastPara="1" rIns="0" wrap="square" tIns="0">
            <a:noAutofit/>
          </a:bodyPr>
          <a:lstStyle/>
          <a:p>
            <a:pPr indent="-406400" lvl="0" marL="457200" rtl="0" algn="l">
              <a:lnSpc>
                <a:spcPct val="150000"/>
              </a:lnSpc>
              <a:spcBef>
                <a:spcPts val="0"/>
              </a:spcBef>
              <a:spcAft>
                <a:spcPts val="0"/>
              </a:spcAft>
              <a:buClr>
                <a:schemeClr val="dk1"/>
              </a:buClr>
              <a:buSzPts val="2800"/>
              <a:buFont typeface="Open Sans"/>
              <a:buChar char="●"/>
            </a:pPr>
            <a:r>
              <a:rPr lang="en-US" sz="2800">
                <a:solidFill>
                  <a:schemeClr val="dk1"/>
                </a:solidFill>
                <a:latin typeface="Open Sans"/>
                <a:ea typeface="Open Sans"/>
                <a:cs typeface="Open Sans"/>
                <a:sym typeface="Open Sans"/>
              </a:rPr>
              <a:t>Unconditional catch-block</a:t>
            </a:r>
            <a:endParaRPr sz="2800">
              <a:solidFill>
                <a:schemeClr val="dk1"/>
              </a:solidFill>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12563113601_0_71"/>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a:t>Block catch</a:t>
            </a:r>
            <a:endParaRPr/>
          </a:p>
        </p:txBody>
      </p:sp>
      <p:sp>
        <p:nvSpPr>
          <p:cNvPr id="223" name="Google Shape;223;g12563113601_0_71"/>
          <p:cNvSpPr txBox="1"/>
          <p:nvPr/>
        </p:nvSpPr>
        <p:spPr>
          <a:xfrm>
            <a:off x="838200" y="1862200"/>
            <a:ext cx="7331100" cy="2955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1" lang="en-US" sz="2000">
                <a:solidFill>
                  <a:srgbClr val="A626A4"/>
                </a:solidFill>
                <a:latin typeface="Courier New"/>
                <a:ea typeface="Courier New"/>
                <a:cs typeface="Courier New"/>
                <a:sym typeface="Courier New"/>
              </a:rPr>
              <a:t>function</a:t>
            </a:r>
            <a:r>
              <a:rPr b="1" lang="en-US" sz="2000">
                <a:solidFill>
                  <a:srgbClr val="383A42"/>
                </a:solidFill>
                <a:latin typeface="Courier New"/>
                <a:ea typeface="Courier New"/>
                <a:cs typeface="Courier New"/>
                <a:sym typeface="Courier New"/>
              </a:rPr>
              <a:t> </a:t>
            </a:r>
            <a:r>
              <a:rPr b="1" lang="en-US" sz="2000">
                <a:solidFill>
                  <a:srgbClr val="4078F2"/>
                </a:solidFill>
                <a:latin typeface="Courier New"/>
                <a:ea typeface="Courier New"/>
                <a:cs typeface="Courier New"/>
                <a:sym typeface="Courier New"/>
              </a:rPr>
              <a:t>isValidJSON</a:t>
            </a:r>
            <a:r>
              <a:rPr b="1" lang="en-US" sz="2000">
                <a:solidFill>
                  <a:srgbClr val="383A42"/>
                </a:solidFill>
                <a:latin typeface="Courier New"/>
                <a:ea typeface="Courier New"/>
                <a:cs typeface="Courier New"/>
                <a:sym typeface="Courier New"/>
              </a:rPr>
              <a:t>(text) </a:t>
            </a:r>
            <a:r>
              <a:rPr b="1" lang="en-US" sz="2000">
                <a:solidFill>
                  <a:srgbClr val="383A42"/>
                </a:solidFill>
                <a:highlight>
                  <a:srgbClr val="FAFAFA"/>
                </a:highlight>
                <a:latin typeface="Courier New"/>
                <a:ea typeface="Courier New"/>
                <a:cs typeface="Courier New"/>
                <a:sym typeface="Courier New"/>
              </a:rPr>
              <a:t>{</a:t>
            </a:r>
            <a:endParaRPr b="1" sz="2000">
              <a:solidFill>
                <a:srgbClr val="383A42"/>
              </a:solidFill>
              <a:highlight>
                <a:srgbClr val="FAFAFA"/>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200"/>
              <a:buFont typeface="Arial"/>
              <a:buNone/>
            </a:pPr>
            <a:r>
              <a:t/>
            </a:r>
            <a:endParaRPr b="1" sz="2000">
              <a:solidFill>
                <a:srgbClr val="383A42"/>
              </a:solidFill>
              <a:highlight>
                <a:srgbClr val="FAFAFA"/>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US" sz="2000">
                <a:solidFill>
                  <a:srgbClr val="A626A4"/>
                </a:solidFill>
                <a:latin typeface="Courier New"/>
                <a:ea typeface="Courier New"/>
                <a:cs typeface="Courier New"/>
                <a:sym typeface="Courier New"/>
              </a:rPr>
              <a:t>try</a:t>
            </a:r>
            <a:r>
              <a:rPr b="1" lang="en-US" sz="2000">
                <a:solidFill>
                  <a:srgbClr val="383A42"/>
                </a:solidFill>
                <a:highlight>
                  <a:srgbClr val="FAFAFA"/>
                </a:highlight>
                <a:latin typeface="Courier New"/>
                <a:ea typeface="Courier New"/>
                <a:cs typeface="Courier New"/>
                <a:sym typeface="Courier New"/>
              </a:rPr>
              <a:t> {</a:t>
            </a:r>
            <a:endParaRPr b="1" sz="2000">
              <a:solidFill>
                <a:srgbClr val="383A42"/>
              </a:solidFill>
              <a:highlight>
                <a:srgbClr val="FAFAFA"/>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US" sz="2000">
                <a:solidFill>
                  <a:srgbClr val="C18401"/>
                </a:solidFill>
                <a:latin typeface="Courier New"/>
                <a:ea typeface="Courier New"/>
                <a:cs typeface="Courier New"/>
                <a:sym typeface="Courier New"/>
              </a:rPr>
              <a:t>JSON</a:t>
            </a:r>
            <a:r>
              <a:rPr b="1" lang="en-US" sz="2000">
                <a:solidFill>
                  <a:srgbClr val="383A42"/>
                </a:solidFill>
                <a:highlight>
                  <a:srgbClr val="FAFAFA"/>
                </a:highlight>
                <a:latin typeface="Courier New"/>
                <a:ea typeface="Courier New"/>
                <a:cs typeface="Courier New"/>
                <a:sym typeface="Courier New"/>
              </a:rPr>
              <a:t>.parse(text);</a:t>
            </a:r>
            <a:endParaRPr b="1" sz="2000">
              <a:solidFill>
                <a:srgbClr val="383A42"/>
              </a:solidFill>
              <a:highlight>
                <a:srgbClr val="FAFAFA"/>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US" sz="2000">
                <a:solidFill>
                  <a:srgbClr val="A626A4"/>
                </a:solidFill>
                <a:latin typeface="Courier New"/>
                <a:ea typeface="Courier New"/>
                <a:cs typeface="Courier New"/>
                <a:sym typeface="Courier New"/>
              </a:rPr>
              <a:t>return</a:t>
            </a:r>
            <a:r>
              <a:rPr b="1" lang="en-US" sz="2000">
                <a:solidFill>
                  <a:srgbClr val="383A42"/>
                </a:solidFill>
                <a:highlight>
                  <a:srgbClr val="FAFAFA"/>
                </a:highlight>
                <a:latin typeface="Courier New"/>
                <a:ea typeface="Courier New"/>
                <a:cs typeface="Courier New"/>
                <a:sym typeface="Courier New"/>
              </a:rPr>
              <a:t> </a:t>
            </a:r>
            <a:r>
              <a:rPr b="1" lang="en-US" sz="2000">
                <a:solidFill>
                  <a:srgbClr val="0184BB"/>
                </a:solidFill>
                <a:latin typeface="Courier New"/>
                <a:ea typeface="Courier New"/>
                <a:cs typeface="Courier New"/>
                <a:sym typeface="Courier New"/>
              </a:rPr>
              <a:t>true</a:t>
            </a:r>
            <a:r>
              <a:rPr b="1" lang="en-US" sz="2000">
                <a:solidFill>
                  <a:srgbClr val="383A42"/>
                </a:solidFill>
                <a:highlight>
                  <a:srgbClr val="FAFAFA"/>
                </a:highlight>
                <a:latin typeface="Courier New"/>
                <a:ea typeface="Courier New"/>
                <a:cs typeface="Courier New"/>
                <a:sym typeface="Courier New"/>
              </a:rPr>
              <a:t>;</a:t>
            </a:r>
            <a:endParaRPr b="1" sz="2000">
              <a:solidFill>
                <a:srgbClr val="383A42"/>
              </a:solidFill>
              <a:highlight>
                <a:srgbClr val="FAFAFA"/>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US" sz="2000">
                <a:solidFill>
                  <a:srgbClr val="383A42"/>
                </a:solidFill>
                <a:highlight>
                  <a:srgbClr val="FAFAFA"/>
                </a:highlight>
                <a:latin typeface="Courier New"/>
                <a:ea typeface="Courier New"/>
                <a:cs typeface="Courier New"/>
                <a:sym typeface="Courier New"/>
              </a:rPr>
              <a:t>} </a:t>
            </a:r>
            <a:r>
              <a:rPr b="1" lang="en-US" sz="2000">
                <a:solidFill>
                  <a:srgbClr val="A626A4"/>
                </a:solidFill>
                <a:latin typeface="Courier New"/>
                <a:ea typeface="Courier New"/>
                <a:cs typeface="Courier New"/>
                <a:sym typeface="Courier New"/>
              </a:rPr>
              <a:t>catch</a:t>
            </a:r>
            <a:r>
              <a:rPr b="1" lang="en-US" sz="2000">
                <a:solidFill>
                  <a:srgbClr val="383A42"/>
                </a:solidFill>
                <a:highlight>
                  <a:srgbClr val="FAFAFA"/>
                </a:highlight>
                <a:latin typeface="Courier New"/>
                <a:ea typeface="Courier New"/>
                <a:cs typeface="Courier New"/>
                <a:sym typeface="Courier New"/>
              </a:rPr>
              <a:t> {</a:t>
            </a:r>
            <a:endParaRPr b="1" sz="2000">
              <a:solidFill>
                <a:srgbClr val="383A42"/>
              </a:solidFill>
              <a:highlight>
                <a:srgbClr val="FAFAFA"/>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US" sz="2000">
                <a:solidFill>
                  <a:srgbClr val="A626A4"/>
                </a:solidFill>
                <a:latin typeface="Courier New"/>
                <a:ea typeface="Courier New"/>
                <a:cs typeface="Courier New"/>
                <a:sym typeface="Courier New"/>
              </a:rPr>
              <a:t>return</a:t>
            </a:r>
            <a:r>
              <a:rPr b="1" lang="en-US" sz="2000">
                <a:solidFill>
                  <a:srgbClr val="383A42"/>
                </a:solidFill>
                <a:highlight>
                  <a:srgbClr val="FAFAFA"/>
                </a:highlight>
                <a:latin typeface="Courier New"/>
                <a:ea typeface="Courier New"/>
                <a:cs typeface="Courier New"/>
                <a:sym typeface="Courier New"/>
              </a:rPr>
              <a:t> </a:t>
            </a:r>
            <a:r>
              <a:rPr b="1" lang="en-US" sz="2000">
                <a:solidFill>
                  <a:srgbClr val="0184BB"/>
                </a:solidFill>
                <a:latin typeface="Courier New"/>
                <a:ea typeface="Courier New"/>
                <a:cs typeface="Courier New"/>
                <a:sym typeface="Courier New"/>
              </a:rPr>
              <a:t>false</a:t>
            </a:r>
            <a:r>
              <a:rPr b="1" lang="en-US" sz="2000">
                <a:solidFill>
                  <a:srgbClr val="383A42"/>
                </a:solidFill>
                <a:highlight>
                  <a:srgbClr val="FAFAFA"/>
                </a:highlight>
                <a:latin typeface="Courier New"/>
                <a:ea typeface="Courier New"/>
                <a:cs typeface="Courier New"/>
                <a:sym typeface="Courier New"/>
              </a:rPr>
              <a:t>;</a:t>
            </a:r>
            <a:endParaRPr b="1" sz="2000">
              <a:solidFill>
                <a:srgbClr val="383A42"/>
              </a:solidFill>
              <a:highlight>
                <a:srgbClr val="FAFAFA"/>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US" sz="2000">
                <a:solidFill>
                  <a:srgbClr val="383A42"/>
                </a:solidFill>
                <a:highlight>
                  <a:srgbClr val="FAFAFA"/>
                </a:highlight>
                <a:latin typeface="Courier New"/>
                <a:ea typeface="Courier New"/>
                <a:cs typeface="Courier New"/>
                <a:sym typeface="Courier New"/>
              </a:rPr>
              <a:t>}</a:t>
            </a:r>
            <a:endParaRPr b="1" sz="2000">
              <a:solidFill>
                <a:srgbClr val="383A42"/>
              </a:solidFill>
              <a:highlight>
                <a:srgbClr val="FAFAFA"/>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200"/>
              <a:buFont typeface="Arial"/>
              <a:buNone/>
            </a:pPr>
            <a:r>
              <a:rPr b="1" lang="en-US" sz="2000">
                <a:solidFill>
                  <a:srgbClr val="383A42"/>
                </a:solidFill>
                <a:highlight>
                  <a:srgbClr val="FAFAFA"/>
                </a:highlight>
                <a:latin typeface="Courier New"/>
                <a:ea typeface="Courier New"/>
                <a:cs typeface="Courier New"/>
                <a:sym typeface="Courier New"/>
              </a:rPr>
              <a:t>}</a:t>
            </a:r>
            <a:endParaRPr b="1" sz="2000">
              <a:solidFill>
                <a:srgbClr val="A626A4"/>
              </a:solidFill>
              <a:latin typeface="Courier New"/>
              <a:ea typeface="Courier New"/>
              <a:cs typeface="Courier New"/>
              <a:sym typeface="Courier New"/>
            </a:endParaRPr>
          </a:p>
        </p:txBody>
      </p:sp>
      <p:sp>
        <p:nvSpPr>
          <p:cNvPr id="224" name="Google Shape;224;g12563113601_0_71"/>
          <p:cNvSpPr/>
          <p:nvPr/>
        </p:nvSpPr>
        <p:spPr>
          <a:xfrm>
            <a:off x="713225" y="1099899"/>
            <a:ext cx="11042100" cy="640500"/>
          </a:xfrm>
          <a:prstGeom prst="rect">
            <a:avLst/>
          </a:prstGeom>
          <a:noFill/>
          <a:ln>
            <a:noFill/>
          </a:ln>
        </p:spPr>
        <p:txBody>
          <a:bodyPr anchorCtr="0" anchor="t" bIns="0" lIns="0" spcFirstLastPara="1" rIns="0" wrap="square" tIns="0">
            <a:noAutofit/>
          </a:bodyPr>
          <a:lstStyle/>
          <a:p>
            <a:pPr indent="-406400" lvl="0" marL="457200" rtl="0" algn="l">
              <a:lnSpc>
                <a:spcPct val="150000"/>
              </a:lnSpc>
              <a:spcBef>
                <a:spcPts val="0"/>
              </a:spcBef>
              <a:spcAft>
                <a:spcPts val="0"/>
              </a:spcAft>
              <a:buClr>
                <a:schemeClr val="dk1"/>
              </a:buClr>
              <a:buSzPts val="2800"/>
              <a:buFont typeface="Open Sans"/>
              <a:buChar char="●"/>
            </a:pPr>
            <a:r>
              <a:rPr lang="en-US" sz="2800">
                <a:solidFill>
                  <a:schemeClr val="dk1"/>
                </a:solidFill>
                <a:latin typeface="Open Sans"/>
                <a:ea typeface="Open Sans"/>
                <a:cs typeface="Open Sans"/>
                <a:sym typeface="Open Sans"/>
              </a:rPr>
              <a:t>The exception identifier</a:t>
            </a:r>
            <a:endParaRPr sz="2800">
              <a:solidFill>
                <a:schemeClr val="dk1"/>
              </a:solidFill>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11517337414_0_69"/>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a:t>Xử lý bất đồng bộ với try …catch.</a:t>
            </a:r>
            <a:endParaRPr/>
          </a:p>
        </p:txBody>
      </p:sp>
      <p:sp>
        <p:nvSpPr>
          <p:cNvPr id="231" name="Google Shape;231;g11517337414_0_69"/>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4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a:t>Mục tiêu</a:t>
            </a:r>
            <a:endParaRPr/>
          </a:p>
        </p:txBody>
      </p:sp>
      <p:sp>
        <p:nvSpPr>
          <p:cNvPr id="100" name="Google Shape;100;p2"/>
          <p:cNvSpPr txBox="1"/>
          <p:nvPr>
            <p:ph idx="1" type="body"/>
          </p:nvPr>
        </p:nvSpPr>
        <p:spPr>
          <a:xfrm>
            <a:off x="838200" y="1452282"/>
            <a:ext cx="10515600" cy="50928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1000"/>
              </a:spcBef>
              <a:spcAft>
                <a:spcPts val="0"/>
              </a:spcAft>
              <a:buSzPts val="2800"/>
              <a:buChar char="•"/>
            </a:pPr>
            <a:r>
              <a:rPr lang="en-US"/>
              <a:t>Trình bày được ý nghĩa của từ khóa async và await trong JavaScript</a:t>
            </a:r>
            <a:endParaRPr/>
          </a:p>
          <a:p>
            <a:pPr indent="-228600" lvl="0" marL="228600" rtl="0" algn="l">
              <a:lnSpc>
                <a:spcPct val="90000"/>
              </a:lnSpc>
              <a:spcBef>
                <a:spcPts val="1000"/>
              </a:spcBef>
              <a:spcAft>
                <a:spcPts val="0"/>
              </a:spcAft>
              <a:buSzPts val="2800"/>
              <a:buChar char="•"/>
            </a:pPr>
            <a:r>
              <a:rPr lang="en-US"/>
              <a:t>Khai báo được hàm async trong Node.js</a:t>
            </a:r>
            <a:endParaRPr/>
          </a:p>
          <a:p>
            <a:pPr indent="-228600" lvl="0" marL="228600" rtl="0" algn="l">
              <a:lnSpc>
                <a:spcPct val="90000"/>
              </a:lnSpc>
              <a:spcBef>
                <a:spcPts val="1000"/>
              </a:spcBef>
              <a:spcAft>
                <a:spcPts val="0"/>
              </a:spcAft>
              <a:buSzPts val="2800"/>
              <a:buChar char="•"/>
            </a:pPr>
            <a:r>
              <a:rPr lang="en-US"/>
              <a:t>Sử dụng từ khóa async/await trong Node.js</a:t>
            </a:r>
            <a:endParaRPr/>
          </a:p>
          <a:p>
            <a:pPr indent="-228600" lvl="0" marL="228600" rtl="0" algn="l">
              <a:lnSpc>
                <a:spcPct val="90000"/>
              </a:lnSpc>
              <a:spcBef>
                <a:spcPts val="1000"/>
              </a:spcBef>
              <a:spcAft>
                <a:spcPts val="0"/>
              </a:spcAft>
              <a:buSzPts val="2800"/>
              <a:buChar char="•"/>
            </a:pPr>
            <a:r>
              <a:rPr lang="en-US"/>
              <a:t>Sử dụng được cấu trúc try..catch để bắt lỗi trong xử lý bất đồng bộ</a:t>
            </a:r>
            <a:endParaRPr/>
          </a:p>
          <a:p>
            <a:pPr indent="-228600" lvl="0" marL="228600" rtl="0" algn="l">
              <a:lnSpc>
                <a:spcPct val="90000"/>
              </a:lnSpc>
              <a:spcBef>
                <a:spcPts val="1000"/>
              </a:spcBef>
              <a:spcAft>
                <a:spcPts val="0"/>
              </a:spcAft>
              <a:buSzPts val="2800"/>
              <a:buChar char="•"/>
            </a:pPr>
            <a:r>
              <a:rPr lang="en-US"/>
              <a:t>Sử dụng được từ khóa async/await để thay thế cho Promise trong Node.js</a:t>
            </a:r>
            <a:endParaRPr/>
          </a:p>
          <a:p>
            <a:pPr indent="-228600" lvl="0" marL="228600" rtl="0" algn="l">
              <a:lnSpc>
                <a:spcPct val="90000"/>
              </a:lnSpc>
              <a:spcBef>
                <a:spcPts val="1000"/>
              </a:spcBef>
              <a:spcAft>
                <a:spcPts val="0"/>
              </a:spcAft>
              <a:buSzPts val="2800"/>
              <a:buChar char="•"/>
            </a:pPr>
            <a:r>
              <a:rPr lang="en-US"/>
              <a:t>Sử dụng thư viện axios để gửi HTTP request trong Node.js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3"/>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a:t>Ví dụ: </a:t>
            </a:r>
            <a:endParaRPr/>
          </a:p>
        </p:txBody>
      </p:sp>
      <p:sp>
        <p:nvSpPr>
          <p:cNvPr id="238" name="Google Shape;238;p13"/>
          <p:cNvSpPr txBox="1"/>
          <p:nvPr/>
        </p:nvSpPr>
        <p:spPr>
          <a:xfrm>
            <a:off x="1134525" y="1049875"/>
            <a:ext cx="7518600" cy="5802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2000">
                <a:solidFill>
                  <a:srgbClr val="0033B3"/>
                </a:solidFill>
                <a:highlight>
                  <a:srgbClr val="FFFFFF"/>
                </a:highlight>
                <a:latin typeface="Courier New"/>
                <a:ea typeface="Courier New"/>
                <a:cs typeface="Courier New"/>
                <a:sym typeface="Courier New"/>
              </a:rPr>
              <a:t>async function </a:t>
            </a:r>
            <a:r>
              <a:rPr b="1" i="1" lang="en-US" sz="2000">
                <a:solidFill>
                  <a:srgbClr val="080808"/>
                </a:solidFill>
                <a:highlight>
                  <a:srgbClr val="FFFFFF"/>
                </a:highlight>
                <a:latin typeface="Courier New"/>
                <a:ea typeface="Courier New"/>
                <a:cs typeface="Courier New"/>
                <a:sym typeface="Courier New"/>
              </a:rPr>
              <a:t>getDivision</a:t>
            </a:r>
            <a:r>
              <a:rPr b="1" lang="en-US" sz="2000">
                <a:solidFill>
                  <a:srgbClr val="080808"/>
                </a:solidFill>
                <a:highlight>
                  <a:srgbClr val="FFFFFF"/>
                </a:highlight>
                <a:latin typeface="Courier New"/>
                <a:ea typeface="Courier New"/>
                <a:cs typeface="Courier New"/>
                <a:sym typeface="Courier New"/>
              </a:rPr>
              <a:t>(a, b) {</a:t>
            </a:r>
            <a:endParaRPr b="1" sz="20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US" sz="2000">
                <a:solidFill>
                  <a:srgbClr val="080808"/>
                </a:solidFill>
                <a:highlight>
                  <a:srgbClr val="FFFFFF"/>
                </a:highlight>
                <a:latin typeface="Courier New"/>
                <a:ea typeface="Courier New"/>
                <a:cs typeface="Courier New"/>
                <a:sym typeface="Courier New"/>
              </a:rPr>
              <a:t>   </a:t>
            </a:r>
            <a:r>
              <a:rPr b="1" lang="en-US" sz="2000">
                <a:solidFill>
                  <a:srgbClr val="0033B3"/>
                </a:solidFill>
                <a:highlight>
                  <a:srgbClr val="FFFFFF"/>
                </a:highlight>
                <a:latin typeface="Courier New"/>
                <a:ea typeface="Courier New"/>
                <a:cs typeface="Courier New"/>
                <a:sym typeface="Courier New"/>
              </a:rPr>
              <a:t>if </a:t>
            </a:r>
            <a:r>
              <a:rPr b="1" lang="en-US" sz="2000">
                <a:solidFill>
                  <a:srgbClr val="080808"/>
                </a:solidFill>
                <a:highlight>
                  <a:srgbClr val="FFFFFF"/>
                </a:highlight>
                <a:latin typeface="Courier New"/>
                <a:ea typeface="Courier New"/>
                <a:cs typeface="Courier New"/>
                <a:sym typeface="Courier New"/>
              </a:rPr>
              <a:t>(b!=</a:t>
            </a:r>
            <a:r>
              <a:rPr b="1" lang="en-US" sz="2000">
                <a:solidFill>
                  <a:srgbClr val="1750EB"/>
                </a:solidFill>
                <a:highlight>
                  <a:srgbClr val="FFFFFF"/>
                </a:highlight>
                <a:latin typeface="Courier New"/>
                <a:ea typeface="Courier New"/>
                <a:cs typeface="Courier New"/>
                <a:sym typeface="Courier New"/>
              </a:rPr>
              <a:t>0</a:t>
            </a:r>
            <a:r>
              <a:rPr b="1" lang="en-US" sz="2000">
                <a:solidFill>
                  <a:srgbClr val="080808"/>
                </a:solidFill>
                <a:highlight>
                  <a:srgbClr val="FFFFFF"/>
                </a:highlight>
                <a:latin typeface="Courier New"/>
                <a:ea typeface="Courier New"/>
                <a:cs typeface="Courier New"/>
                <a:sym typeface="Courier New"/>
              </a:rPr>
              <a:t>) </a:t>
            </a:r>
            <a:r>
              <a:rPr b="1" lang="en-US" sz="2000">
                <a:solidFill>
                  <a:srgbClr val="0033B3"/>
                </a:solidFill>
                <a:highlight>
                  <a:srgbClr val="FFFFFF"/>
                </a:highlight>
                <a:latin typeface="Courier New"/>
                <a:ea typeface="Courier New"/>
                <a:cs typeface="Courier New"/>
                <a:sym typeface="Courier New"/>
              </a:rPr>
              <a:t>return</a:t>
            </a:r>
            <a:r>
              <a:rPr b="1" lang="en-US" sz="2000">
                <a:solidFill>
                  <a:srgbClr val="080808"/>
                </a:solidFill>
                <a:highlight>
                  <a:srgbClr val="FFFFFF"/>
                </a:highlight>
                <a:latin typeface="Courier New"/>
                <a:ea typeface="Courier New"/>
                <a:cs typeface="Courier New"/>
                <a:sym typeface="Courier New"/>
              </a:rPr>
              <a:t>(a/b);</a:t>
            </a:r>
            <a:endParaRPr b="1" sz="20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US" sz="2000">
                <a:solidFill>
                  <a:srgbClr val="080808"/>
                </a:solidFill>
                <a:highlight>
                  <a:srgbClr val="FFFFFF"/>
                </a:highlight>
                <a:latin typeface="Courier New"/>
                <a:ea typeface="Courier New"/>
                <a:cs typeface="Courier New"/>
                <a:sym typeface="Courier New"/>
              </a:rPr>
              <a:t>   </a:t>
            </a:r>
            <a:r>
              <a:rPr b="1" lang="en-US" sz="2000">
                <a:solidFill>
                  <a:srgbClr val="0033B3"/>
                </a:solidFill>
                <a:highlight>
                  <a:srgbClr val="FFFFFF"/>
                </a:highlight>
                <a:latin typeface="Courier New"/>
                <a:ea typeface="Courier New"/>
                <a:cs typeface="Courier New"/>
                <a:sym typeface="Courier New"/>
              </a:rPr>
              <a:t>return new </a:t>
            </a:r>
            <a:r>
              <a:rPr b="1" lang="en-US" sz="2000">
                <a:solidFill>
                  <a:srgbClr val="830091"/>
                </a:solidFill>
                <a:highlight>
                  <a:srgbClr val="FFFFFF"/>
                </a:highlight>
                <a:latin typeface="Courier New"/>
                <a:ea typeface="Courier New"/>
                <a:cs typeface="Courier New"/>
                <a:sym typeface="Courier New"/>
              </a:rPr>
              <a:t>Error</a:t>
            </a:r>
            <a:r>
              <a:rPr b="1" lang="en-US" sz="2000">
                <a:solidFill>
                  <a:srgbClr val="080808"/>
                </a:solidFill>
                <a:highlight>
                  <a:srgbClr val="FFFFFF"/>
                </a:highlight>
                <a:latin typeface="Courier New"/>
                <a:ea typeface="Courier New"/>
                <a:cs typeface="Courier New"/>
                <a:sym typeface="Courier New"/>
              </a:rPr>
              <a:t>(</a:t>
            </a:r>
            <a:r>
              <a:rPr b="1" lang="en-US" sz="2000">
                <a:solidFill>
                  <a:srgbClr val="067D17"/>
                </a:solidFill>
                <a:highlight>
                  <a:srgbClr val="FFFFFF"/>
                </a:highlight>
                <a:latin typeface="Courier New"/>
                <a:ea typeface="Courier New"/>
                <a:cs typeface="Courier New"/>
                <a:sym typeface="Courier New"/>
              </a:rPr>
              <a:t>"Math error"</a:t>
            </a:r>
            <a:r>
              <a:rPr b="1" lang="en-US" sz="2000">
                <a:solidFill>
                  <a:srgbClr val="080808"/>
                </a:solidFill>
                <a:highlight>
                  <a:srgbClr val="FFFFFF"/>
                </a:highlight>
                <a:latin typeface="Courier New"/>
                <a:ea typeface="Courier New"/>
                <a:cs typeface="Courier New"/>
                <a:sym typeface="Courier New"/>
              </a:rPr>
              <a:t>);</a:t>
            </a:r>
            <a:endParaRPr b="1" sz="20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US" sz="2000">
                <a:solidFill>
                  <a:srgbClr val="080808"/>
                </a:solidFill>
                <a:highlight>
                  <a:srgbClr val="FFFFFF"/>
                </a:highlight>
                <a:latin typeface="Courier New"/>
                <a:ea typeface="Courier New"/>
                <a:cs typeface="Courier New"/>
                <a:sym typeface="Courier New"/>
              </a:rPr>
              <a:t>}</a:t>
            </a:r>
            <a:endParaRPr b="1" sz="20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b="1" sz="20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US" sz="2000">
                <a:solidFill>
                  <a:srgbClr val="0033B3"/>
                </a:solidFill>
                <a:highlight>
                  <a:srgbClr val="FFFFFF"/>
                </a:highlight>
                <a:latin typeface="Courier New"/>
                <a:ea typeface="Courier New"/>
                <a:cs typeface="Courier New"/>
                <a:sym typeface="Courier New"/>
              </a:rPr>
              <a:t>async function </a:t>
            </a:r>
            <a:r>
              <a:rPr b="1" i="1" lang="en-US" sz="2000">
                <a:solidFill>
                  <a:srgbClr val="080808"/>
                </a:solidFill>
                <a:highlight>
                  <a:srgbClr val="FFFFFF"/>
                </a:highlight>
                <a:latin typeface="Courier New"/>
                <a:ea typeface="Courier New"/>
                <a:cs typeface="Courier New"/>
                <a:sym typeface="Courier New"/>
              </a:rPr>
              <a:t>f</a:t>
            </a:r>
            <a:r>
              <a:rPr b="1" lang="en-US" sz="2000">
                <a:solidFill>
                  <a:srgbClr val="080808"/>
                </a:solidFill>
                <a:highlight>
                  <a:srgbClr val="FFFFFF"/>
                </a:highlight>
                <a:latin typeface="Courier New"/>
                <a:ea typeface="Courier New"/>
                <a:cs typeface="Courier New"/>
                <a:sym typeface="Courier New"/>
              </a:rPr>
              <a:t>() {</a:t>
            </a:r>
            <a:endParaRPr b="1" sz="20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US" sz="2000">
                <a:solidFill>
                  <a:srgbClr val="080808"/>
                </a:solidFill>
                <a:highlight>
                  <a:srgbClr val="FFFFFF"/>
                </a:highlight>
                <a:latin typeface="Courier New"/>
                <a:ea typeface="Courier New"/>
                <a:cs typeface="Courier New"/>
                <a:sym typeface="Courier New"/>
              </a:rPr>
              <a:t>   </a:t>
            </a:r>
            <a:r>
              <a:rPr b="1" lang="en-US" sz="2000">
                <a:solidFill>
                  <a:srgbClr val="0033B3"/>
                </a:solidFill>
                <a:highlight>
                  <a:srgbClr val="FFFFFF"/>
                </a:highlight>
                <a:latin typeface="Courier New"/>
                <a:ea typeface="Courier New"/>
                <a:cs typeface="Courier New"/>
                <a:sym typeface="Courier New"/>
              </a:rPr>
              <a:t>try</a:t>
            </a:r>
            <a:r>
              <a:rPr b="1" lang="en-US" sz="2000">
                <a:solidFill>
                  <a:srgbClr val="080808"/>
                </a:solidFill>
                <a:highlight>
                  <a:srgbClr val="FFFFFF"/>
                </a:highlight>
                <a:latin typeface="Courier New"/>
                <a:ea typeface="Courier New"/>
                <a:cs typeface="Courier New"/>
                <a:sym typeface="Courier New"/>
              </a:rPr>
              <a:t>{</a:t>
            </a:r>
            <a:endParaRPr b="1" sz="20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US" sz="2000">
                <a:solidFill>
                  <a:srgbClr val="080808"/>
                </a:solidFill>
                <a:highlight>
                  <a:srgbClr val="FFFFFF"/>
                </a:highlight>
                <a:latin typeface="Courier New"/>
                <a:ea typeface="Courier New"/>
                <a:cs typeface="Courier New"/>
                <a:sym typeface="Courier New"/>
              </a:rPr>
              <a:t>       </a:t>
            </a:r>
            <a:r>
              <a:rPr b="1" lang="en-US" sz="2000">
                <a:solidFill>
                  <a:srgbClr val="0033B3"/>
                </a:solidFill>
                <a:highlight>
                  <a:srgbClr val="FFFFFF"/>
                </a:highlight>
                <a:latin typeface="Courier New"/>
                <a:ea typeface="Courier New"/>
                <a:cs typeface="Courier New"/>
                <a:sym typeface="Courier New"/>
              </a:rPr>
              <a:t>let </a:t>
            </a:r>
            <a:r>
              <a:rPr b="1" lang="en-US" sz="2000">
                <a:solidFill>
                  <a:srgbClr val="248F8F"/>
                </a:solidFill>
                <a:highlight>
                  <a:srgbClr val="FFFFFF"/>
                </a:highlight>
                <a:latin typeface="Courier New"/>
                <a:ea typeface="Courier New"/>
                <a:cs typeface="Courier New"/>
                <a:sym typeface="Courier New"/>
              </a:rPr>
              <a:t>result </a:t>
            </a:r>
            <a:r>
              <a:rPr b="1" lang="en-US" sz="2000">
                <a:solidFill>
                  <a:srgbClr val="080808"/>
                </a:solidFill>
                <a:highlight>
                  <a:srgbClr val="FFFFFF"/>
                </a:highlight>
                <a:latin typeface="Courier New"/>
                <a:ea typeface="Courier New"/>
                <a:cs typeface="Courier New"/>
                <a:sym typeface="Courier New"/>
              </a:rPr>
              <a:t>= </a:t>
            </a:r>
            <a:r>
              <a:rPr b="1" lang="en-US" sz="2000">
                <a:solidFill>
                  <a:srgbClr val="0033B3"/>
                </a:solidFill>
                <a:highlight>
                  <a:srgbClr val="FFFFFF"/>
                </a:highlight>
                <a:latin typeface="Courier New"/>
                <a:ea typeface="Courier New"/>
                <a:cs typeface="Courier New"/>
                <a:sym typeface="Courier New"/>
              </a:rPr>
              <a:t>await </a:t>
            </a:r>
            <a:r>
              <a:rPr b="1" i="1" lang="en-US" sz="2000">
                <a:solidFill>
                  <a:srgbClr val="080808"/>
                </a:solidFill>
                <a:highlight>
                  <a:srgbClr val="FFFFFF"/>
                </a:highlight>
                <a:latin typeface="Courier New"/>
                <a:ea typeface="Courier New"/>
                <a:cs typeface="Courier New"/>
                <a:sym typeface="Courier New"/>
              </a:rPr>
              <a:t>getDivision</a:t>
            </a:r>
            <a:r>
              <a:rPr b="1" lang="en-US" sz="2000">
                <a:solidFill>
                  <a:srgbClr val="080808"/>
                </a:solidFill>
                <a:highlight>
                  <a:srgbClr val="FFFFFF"/>
                </a:highlight>
                <a:latin typeface="Courier New"/>
                <a:ea typeface="Courier New"/>
                <a:cs typeface="Courier New"/>
                <a:sym typeface="Courier New"/>
              </a:rPr>
              <a:t>(</a:t>
            </a:r>
            <a:r>
              <a:rPr b="1" lang="en-US" sz="2000">
                <a:solidFill>
                  <a:srgbClr val="1750EB"/>
                </a:solidFill>
                <a:highlight>
                  <a:srgbClr val="FFFFFF"/>
                </a:highlight>
                <a:latin typeface="Courier New"/>
                <a:ea typeface="Courier New"/>
                <a:cs typeface="Courier New"/>
                <a:sym typeface="Courier New"/>
              </a:rPr>
              <a:t>2</a:t>
            </a:r>
            <a:r>
              <a:rPr b="1" lang="en-US" sz="2000">
                <a:solidFill>
                  <a:srgbClr val="080808"/>
                </a:solidFill>
                <a:highlight>
                  <a:srgbClr val="FFFFFF"/>
                </a:highlight>
                <a:latin typeface="Courier New"/>
                <a:ea typeface="Courier New"/>
                <a:cs typeface="Courier New"/>
                <a:sym typeface="Courier New"/>
              </a:rPr>
              <a:t>, </a:t>
            </a:r>
            <a:r>
              <a:rPr b="1" lang="en-US" sz="2000">
                <a:solidFill>
                  <a:srgbClr val="1750EB"/>
                </a:solidFill>
                <a:highlight>
                  <a:srgbClr val="FFFFFF"/>
                </a:highlight>
                <a:latin typeface="Courier New"/>
                <a:ea typeface="Courier New"/>
                <a:cs typeface="Courier New"/>
                <a:sym typeface="Courier New"/>
              </a:rPr>
              <a:t>3</a:t>
            </a:r>
            <a:r>
              <a:rPr b="1" lang="en-US" sz="2000">
                <a:solidFill>
                  <a:srgbClr val="080808"/>
                </a:solidFill>
                <a:highlight>
                  <a:srgbClr val="FFFFFF"/>
                </a:highlight>
                <a:latin typeface="Courier New"/>
                <a:ea typeface="Courier New"/>
                <a:cs typeface="Courier New"/>
                <a:sym typeface="Courier New"/>
              </a:rPr>
              <a:t>);</a:t>
            </a:r>
            <a:endParaRPr b="1" sz="20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US" sz="2000">
                <a:solidFill>
                  <a:srgbClr val="080808"/>
                </a:solidFill>
                <a:highlight>
                  <a:srgbClr val="FFFFFF"/>
                </a:highlight>
                <a:latin typeface="Courier New"/>
                <a:ea typeface="Courier New"/>
                <a:cs typeface="Courier New"/>
                <a:sym typeface="Courier New"/>
              </a:rPr>
              <a:t>       </a:t>
            </a:r>
            <a:r>
              <a:rPr b="1" lang="en-US" sz="2000">
                <a:solidFill>
                  <a:srgbClr val="830091"/>
                </a:solidFill>
                <a:highlight>
                  <a:srgbClr val="FFFFFF"/>
                </a:highlight>
                <a:latin typeface="Courier New"/>
                <a:ea typeface="Courier New"/>
                <a:cs typeface="Courier New"/>
                <a:sym typeface="Courier New"/>
              </a:rPr>
              <a:t>console</a:t>
            </a:r>
            <a:r>
              <a:rPr b="1" lang="en-US" sz="2000">
                <a:solidFill>
                  <a:srgbClr val="080808"/>
                </a:solidFill>
                <a:highlight>
                  <a:srgbClr val="FFFFFF"/>
                </a:highlight>
                <a:latin typeface="Courier New"/>
                <a:ea typeface="Courier New"/>
                <a:cs typeface="Courier New"/>
                <a:sym typeface="Courier New"/>
              </a:rPr>
              <a:t>.</a:t>
            </a:r>
            <a:r>
              <a:rPr b="1" lang="en-US" sz="2000">
                <a:solidFill>
                  <a:srgbClr val="7A7A43"/>
                </a:solidFill>
                <a:highlight>
                  <a:srgbClr val="FFFFFF"/>
                </a:highlight>
                <a:latin typeface="Courier New"/>
                <a:ea typeface="Courier New"/>
                <a:cs typeface="Courier New"/>
                <a:sym typeface="Courier New"/>
              </a:rPr>
              <a:t>log</a:t>
            </a:r>
            <a:r>
              <a:rPr b="1" lang="en-US" sz="2000">
                <a:solidFill>
                  <a:srgbClr val="080808"/>
                </a:solidFill>
                <a:highlight>
                  <a:srgbClr val="FFFFFF"/>
                </a:highlight>
                <a:latin typeface="Courier New"/>
                <a:ea typeface="Courier New"/>
                <a:cs typeface="Courier New"/>
                <a:sym typeface="Courier New"/>
              </a:rPr>
              <a:t>(result)</a:t>
            </a:r>
            <a:endParaRPr b="1" sz="20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US" sz="2000">
                <a:solidFill>
                  <a:srgbClr val="080808"/>
                </a:solidFill>
                <a:highlight>
                  <a:srgbClr val="FFFFFF"/>
                </a:highlight>
                <a:latin typeface="Courier New"/>
                <a:ea typeface="Courier New"/>
                <a:cs typeface="Courier New"/>
                <a:sym typeface="Courier New"/>
              </a:rPr>
              <a:t>   }</a:t>
            </a:r>
            <a:endParaRPr b="1" sz="20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US" sz="2000">
                <a:solidFill>
                  <a:srgbClr val="080808"/>
                </a:solidFill>
                <a:highlight>
                  <a:srgbClr val="FFFFFF"/>
                </a:highlight>
                <a:latin typeface="Courier New"/>
                <a:ea typeface="Courier New"/>
                <a:cs typeface="Courier New"/>
                <a:sym typeface="Courier New"/>
              </a:rPr>
              <a:t>   </a:t>
            </a:r>
            <a:r>
              <a:rPr b="1" lang="en-US" sz="2000">
                <a:solidFill>
                  <a:srgbClr val="0033B3"/>
                </a:solidFill>
                <a:highlight>
                  <a:srgbClr val="FFFFFF"/>
                </a:highlight>
                <a:latin typeface="Courier New"/>
                <a:ea typeface="Courier New"/>
                <a:cs typeface="Courier New"/>
                <a:sym typeface="Courier New"/>
              </a:rPr>
              <a:t>catch</a:t>
            </a:r>
            <a:r>
              <a:rPr b="1" lang="en-US" sz="2000">
                <a:solidFill>
                  <a:srgbClr val="080808"/>
                </a:solidFill>
                <a:highlight>
                  <a:srgbClr val="FFFFFF"/>
                </a:highlight>
                <a:latin typeface="Courier New"/>
                <a:ea typeface="Courier New"/>
                <a:cs typeface="Courier New"/>
                <a:sym typeface="Courier New"/>
              </a:rPr>
              <a:t>(error) {</a:t>
            </a:r>
            <a:endParaRPr b="1" sz="20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US" sz="2000">
                <a:solidFill>
                  <a:srgbClr val="080808"/>
                </a:solidFill>
                <a:highlight>
                  <a:srgbClr val="FFFFFF"/>
                </a:highlight>
                <a:latin typeface="Courier New"/>
                <a:ea typeface="Courier New"/>
                <a:cs typeface="Courier New"/>
                <a:sym typeface="Courier New"/>
              </a:rPr>
              <a:t>       </a:t>
            </a:r>
            <a:r>
              <a:rPr b="1" lang="en-US" sz="2000">
                <a:solidFill>
                  <a:srgbClr val="830091"/>
                </a:solidFill>
                <a:highlight>
                  <a:srgbClr val="FFFFFF"/>
                </a:highlight>
                <a:latin typeface="Courier New"/>
                <a:ea typeface="Courier New"/>
                <a:cs typeface="Courier New"/>
                <a:sym typeface="Courier New"/>
              </a:rPr>
              <a:t>console</a:t>
            </a:r>
            <a:r>
              <a:rPr b="1" lang="en-US" sz="2000">
                <a:solidFill>
                  <a:srgbClr val="080808"/>
                </a:solidFill>
                <a:highlight>
                  <a:srgbClr val="FFFFFF"/>
                </a:highlight>
                <a:latin typeface="Courier New"/>
                <a:ea typeface="Courier New"/>
                <a:cs typeface="Courier New"/>
                <a:sym typeface="Courier New"/>
              </a:rPr>
              <a:t>.</a:t>
            </a:r>
            <a:r>
              <a:rPr b="1" lang="en-US" sz="2000">
                <a:solidFill>
                  <a:srgbClr val="7A7A43"/>
                </a:solidFill>
                <a:highlight>
                  <a:srgbClr val="FFFFFF"/>
                </a:highlight>
                <a:latin typeface="Courier New"/>
                <a:ea typeface="Courier New"/>
                <a:cs typeface="Courier New"/>
                <a:sym typeface="Courier New"/>
              </a:rPr>
              <a:t>log</a:t>
            </a:r>
            <a:r>
              <a:rPr b="1" lang="en-US" sz="2000">
                <a:solidFill>
                  <a:srgbClr val="080808"/>
                </a:solidFill>
                <a:highlight>
                  <a:srgbClr val="FFFFFF"/>
                </a:highlight>
                <a:latin typeface="Courier New"/>
                <a:ea typeface="Courier New"/>
                <a:cs typeface="Courier New"/>
                <a:sym typeface="Courier New"/>
              </a:rPr>
              <a:t>(error);</a:t>
            </a:r>
            <a:endParaRPr b="1" sz="20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US" sz="2000">
                <a:solidFill>
                  <a:srgbClr val="080808"/>
                </a:solidFill>
                <a:highlight>
                  <a:srgbClr val="FFFFFF"/>
                </a:highlight>
                <a:latin typeface="Courier New"/>
                <a:ea typeface="Courier New"/>
                <a:cs typeface="Courier New"/>
                <a:sym typeface="Courier New"/>
              </a:rPr>
              <a:t>   }</a:t>
            </a:r>
            <a:endParaRPr b="1" sz="20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US" sz="2000">
                <a:solidFill>
                  <a:srgbClr val="080808"/>
                </a:solidFill>
                <a:highlight>
                  <a:srgbClr val="FFFFFF"/>
                </a:highlight>
                <a:latin typeface="Courier New"/>
                <a:ea typeface="Courier New"/>
                <a:cs typeface="Courier New"/>
                <a:sym typeface="Courier New"/>
              </a:rPr>
              <a:t>}</a:t>
            </a:r>
            <a:endParaRPr b="1" sz="20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b="1" sz="20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b="1" sz="2000">
              <a:solidFill>
                <a:srgbClr val="080808"/>
              </a:solidFill>
              <a:highlight>
                <a:srgbClr val="FFFFFF"/>
              </a:highlight>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4"/>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a:t>Ví dụ: Không nên sử dụng</a:t>
            </a:r>
            <a:endParaRPr/>
          </a:p>
        </p:txBody>
      </p:sp>
      <p:sp>
        <p:nvSpPr>
          <p:cNvPr id="245" name="Google Shape;245;p14"/>
          <p:cNvSpPr txBox="1"/>
          <p:nvPr>
            <p:ph idx="1" type="body"/>
          </p:nvPr>
        </p:nvSpPr>
        <p:spPr>
          <a:xfrm>
            <a:off x="742122" y="1139688"/>
            <a:ext cx="10611678" cy="512859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dk1"/>
              </a:buClr>
              <a:buSzPts val="3600"/>
              <a:buNone/>
            </a:pPr>
            <a:r>
              <a:rPr lang="en-US" sz="2700"/>
              <a:t>Không nên sử dụng try-catch với xử lý call back function</a:t>
            </a:r>
            <a:endParaRPr sz="2700">
              <a:latin typeface="Courier"/>
              <a:ea typeface="Courier"/>
              <a:cs typeface="Courier"/>
              <a:sym typeface="Courier"/>
            </a:endParaRPr>
          </a:p>
          <a:p>
            <a:pPr indent="0" lvl="0" marL="0" rtl="0" algn="l">
              <a:lnSpc>
                <a:spcPct val="90000"/>
              </a:lnSpc>
              <a:spcBef>
                <a:spcPts val="1000"/>
              </a:spcBef>
              <a:spcAft>
                <a:spcPts val="0"/>
              </a:spcAft>
              <a:buClr>
                <a:schemeClr val="dk1"/>
              </a:buClr>
              <a:buSzPts val="3600"/>
              <a:buNone/>
            </a:pPr>
            <a:r>
              <a:t/>
            </a:r>
            <a:endParaRPr sz="2700">
              <a:latin typeface="Courier"/>
              <a:ea typeface="Courier"/>
              <a:cs typeface="Courier"/>
              <a:sym typeface="Courier"/>
            </a:endParaRPr>
          </a:p>
          <a:p>
            <a:pPr indent="0" lvl="0" marL="0" rtl="0" algn="l">
              <a:lnSpc>
                <a:spcPct val="90000"/>
              </a:lnSpc>
              <a:spcBef>
                <a:spcPts val="1000"/>
              </a:spcBef>
              <a:spcAft>
                <a:spcPts val="0"/>
              </a:spcAft>
              <a:buClr>
                <a:schemeClr val="dk1"/>
              </a:buClr>
              <a:buSzPts val="3600"/>
              <a:buNone/>
            </a:pPr>
            <a:r>
              <a:t/>
            </a:r>
            <a:endParaRPr sz="2700"/>
          </a:p>
          <a:p>
            <a:pPr indent="0" lvl="0" marL="0" rtl="0" algn="l">
              <a:lnSpc>
                <a:spcPct val="90000"/>
              </a:lnSpc>
              <a:spcBef>
                <a:spcPts val="1000"/>
              </a:spcBef>
              <a:spcAft>
                <a:spcPts val="0"/>
              </a:spcAft>
              <a:buClr>
                <a:schemeClr val="dk1"/>
              </a:buClr>
              <a:buSzPts val="3600"/>
              <a:buNone/>
            </a:pPr>
            <a:r>
              <a:t/>
            </a:r>
            <a:endParaRPr sz="1900"/>
          </a:p>
        </p:txBody>
      </p:sp>
      <p:sp>
        <p:nvSpPr>
          <p:cNvPr id="246" name="Google Shape;246;p14"/>
          <p:cNvSpPr txBox="1"/>
          <p:nvPr/>
        </p:nvSpPr>
        <p:spPr>
          <a:xfrm>
            <a:off x="838200" y="1711075"/>
            <a:ext cx="8254200" cy="3786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lang="en-US" sz="1800">
                <a:solidFill>
                  <a:srgbClr val="383A42"/>
                </a:solidFill>
                <a:latin typeface="Courier New"/>
                <a:ea typeface="Courier New"/>
                <a:cs typeface="Courier New"/>
                <a:sym typeface="Courier New"/>
              </a:rPr>
              <a:t>var fs = </a:t>
            </a:r>
            <a:r>
              <a:rPr b="1" lang="en-US" sz="1800">
                <a:solidFill>
                  <a:srgbClr val="C18401"/>
                </a:solidFill>
                <a:latin typeface="Courier New"/>
                <a:ea typeface="Courier New"/>
                <a:cs typeface="Courier New"/>
                <a:sym typeface="Courier New"/>
              </a:rPr>
              <a:t>require</a:t>
            </a:r>
            <a:r>
              <a:rPr b="1" lang="en-US" sz="1800">
                <a:solidFill>
                  <a:srgbClr val="383A42"/>
                </a:solidFill>
                <a:latin typeface="Courier New"/>
                <a:ea typeface="Courier New"/>
                <a:cs typeface="Courier New"/>
                <a:sym typeface="Courier New"/>
              </a:rPr>
              <a:t>(</a:t>
            </a:r>
            <a:r>
              <a:rPr b="1" lang="en-US" sz="1800">
                <a:solidFill>
                  <a:srgbClr val="50A14F"/>
                </a:solidFill>
                <a:latin typeface="Courier New"/>
                <a:ea typeface="Courier New"/>
                <a:cs typeface="Courier New"/>
                <a:sym typeface="Courier New"/>
              </a:rPr>
              <a:t>'fs'</a:t>
            </a:r>
            <a:r>
              <a:rPr b="1" lang="en-US" sz="1800">
                <a:solidFill>
                  <a:srgbClr val="383A42"/>
                </a:solidFill>
                <a:latin typeface="Courier New"/>
                <a:ea typeface="Courier New"/>
                <a:cs typeface="Courier New"/>
                <a:sym typeface="Courier New"/>
              </a:rPr>
              <a:t>);</a:t>
            </a:r>
            <a:endParaRPr b="1" sz="1800">
              <a:solidFill>
                <a:srgbClr val="383A4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900"/>
              <a:buFont typeface="Arial"/>
              <a:buNone/>
            </a:pPr>
            <a:r>
              <a:t/>
            </a:r>
            <a:endParaRPr b="1" sz="1800">
              <a:solidFill>
                <a:srgbClr val="383A4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US" sz="1800">
                <a:solidFill>
                  <a:srgbClr val="A626A4"/>
                </a:solidFill>
                <a:latin typeface="Courier New"/>
                <a:ea typeface="Courier New"/>
                <a:cs typeface="Courier New"/>
                <a:sym typeface="Courier New"/>
              </a:rPr>
              <a:t>try</a:t>
            </a:r>
            <a:r>
              <a:rPr b="1" lang="en-US" sz="1800">
                <a:solidFill>
                  <a:srgbClr val="383A42"/>
                </a:solidFill>
                <a:latin typeface="Courier New"/>
                <a:ea typeface="Courier New"/>
                <a:cs typeface="Courier New"/>
                <a:sym typeface="Courier New"/>
              </a:rPr>
              <a:t>{</a:t>
            </a:r>
            <a:endParaRPr b="1" sz="1800">
              <a:solidFill>
                <a:srgbClr val="383A4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US" sz="1800">
                <a:solidFill>
                  <a:srgbClr val="383A42"/>
                </a:solidFill>
                <a:latin typeface="Courier New"/>
                <a:ea typeface="Courier New"/>
                <a:cs typeface="Courier New"/>
                <a:sym typeface="Courier New"/>
              </a:rPr>
              <a:t>fs.readFile(</a:t>
            </a:r>
            <a:r>
              <a:rPr b="1" lang="en-US" sz="1800">
                <a:solidFill>
                  <a:srgbClr val="50A14F"/>
                </a:solidFill>
                <a:latin typeface="Courier New"/>
                <a:ea typeface="Courier New"/>
                <a:cs typeface="Courier New"/>
                <a:sym typeface="Courier New"/>
              </a:rPr>
              <a:t>'sample.txta'</a:t>
            </a:r>
            <a:r>
              <a:rPr b="1" lang="en-US" sz="1800">
                <a:solidFill>
                  <a:srgbClr val="383A42"/>
                </a:solidFill>
                <a:latin typeface="Courier New"/>
                <a:ea typeface="Courier New"/>
                <a:cs typeface="Courier New"/>
                <a:sym typeface="Courier New"/>
              </a:rPr>
              <a:t>,</a:t>
            </a:r>
            <a:endParaRPr b="1" sz="1800">
              <a:solidFill>
                <a:srgbClr val="383A4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US" sz="1800">
                <a:solidFill>
                  <a:srgbClr val="50A14F"/>
                </a:solidFill>
                <a:latin typeface="Courier New"/>
                <a:ea typeface="Courier New"/>
                <a:cs typeface="Courier New"/>
                <a:sym typeface="Courier New"/>
              </a:rPr>
              <a:t>//</a:t>
            </a:r>
            <a:r>
              <a:rPr b="1" lang="en-US" sz="1800">
                <a:solidFill>
                  <a:srgbClr val="383A42"/>
                </a:solidFill>
                <a:latin typeface="Courier New"/>
                <a:ea typeface="Courier New"/>
                <a:cs typeface="Courier New"/>
                <a:sym typeface="Courier New"/>
              </a:rPr>
              <a:t> callback function</a:t>
            </a:r>
            <a:endParaRPr b="1" sz="1800">
              <a:solidFill>
                <a:srgbClr val="383A4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US" sz="1800">
                <a:solidFill>
                  <a:srgbClr val="383A42"/>
                </a:solidFill>
                <a:latin typeface="Courier New"/>
                <a:ea typeface="Courier New"/>
                <a:cs typeface="Courier New"/>
                <a:sym typeface="Courier New"/>
              </a:rPr>
              <a:t>function(err, data) {</a:t>
            </a:r>
            <a:endParaRPr b="1" sz="1800">
              <a:solidFill>
                <a:srgbClr val="383A4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US" sz="1800">
                <a:solidFill>
                  <a:srgbClr val="A626A4"/>
                </a:solidFill>
                <a:latin typeface="Courier New"/>
                <a:ea typeface="Courier New"/>
                <a:cs typeface="Courier New"/>
                <a:sym typeface="Courier New"/>
              </a:rPr>
              <a:t>if</a:t>
            </a:r>
            <a:r>
              <a:rPr b="1" lang="en-US" sz="1800">
                <a:solidFill>
                  <a:srgbClr val="383A42"/>
                </a:solidFill>
                <a:latin typeface="Courier New"/>
                <a:ea typeface="Courier New"/>
                <a:cs typeface="Courier New"/>
                <a:sym typeface="Courier New"/>
              </a:rPr>
              <a:t> (err) </a:t>
            </a:r>
            <a:r>
              <a:rPr b="1" lang="en-US" sz="1800">
                <a:solidFill>
                  <a:srgbClr val="A626A4"/>
                </a:solidFill>
                <a:latin typeface="Courier New"/>
                <a:ea typeface="Courier New"/>
                <a:cs typeface="Courier New"/>
                <a:sym typeface="Courier New"/>
              </a:rPr>
              <a:t>throw</a:t>
            </a:r>
            <a:r>
              <a:rPr b="1" lang="en-US" sz="1800">
                <a:solidFill>
                  <a:srgbClr val="383A42"/>
                </a:solidFill>
                <a:latin typeface="Courier New"/>
                <a:ea typeface="Courier New"/>
                <a:cs typeface="Courier New"/>
                <a:sym typeface="Courier New"/>
              </a:rPr>
              <a:t> err;</a:t>
            </a:r>
            <a:endParaRPr b="1" sz="1800">
              <a:solidFill>
                <a:srgbClr val="383A4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US" sz="1800">
                <a:solidFill>
                  <a:srgbClr val="383A42"/>
                </a:solidFill>
                <a:latin typeface="Courier New"/>
                <a:ea typeface="Courier New"/>
                <a:cs typeface="Courier New"/>
                <a:sym typeface="Courier New"/>
              </a:rPr>
              <a:t>});</a:t>
            </a:r>
            <a:endParaRPr b="1" sz="1800">
              <a:solidFill>
                <a:srgbClr val="383A4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US" sz="1800">
                <a:solidFill>
                  <a:srgbClr val="383A42"/>
                </a:solidFill>
                <a:latin typeface="Courier New"/>
                <a:ea typeface="Courier New"/>
                <a:cs typeface="Courier New"/>
                <a:sym typeface="Courier New"/>
              </a:rPr>
              <a:t>} </a:t>
            </a:r>
            <a:r>
              <a:rPr b="1" lang="en-US" sz="1800">
                <a:solidFill>
                  <a:srgbClr val="A626A4"/>
                </a:solidFill>
                <a:latin typeface="Courier New"/>
                <a:ea typeface="Courier New"/>
                <a:cs typeface="Courier New"/>
                <a:sym typeface="Courier New"/>
              </a:rPr>
              <a:t>catch</a:t>
            </a:r>
            <a:r>
              <a:rPr b="1" lang="en-US" sz="1800">
                <a:solidFill>
                  <a:srgbClr val="383A42"/>
                </a:solidFill>
                <a:latin typeface="Courier New"/>
                <a:ea typeface="Courier New"/>
                <a:cs typeface="Courier New"/>
                <a:sym typeface="Courier New"/>
              </a:rPr>
              <a:t>(err){</a:t>
            </a:r>
            <a:endParaRPr b="1" sz="1800">
              <a:solidFill>
                <a:srgbClr val="383A4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US" sz="1800">
                <a:solidFill>
                  <a:srgbClr val="C18401"/>
                </a:solidFill>
                <a:latin typeface="Courier New"/>
                <a:ea typeface="Courier New"/>
                <a:cs typeface="Courier New"/>
                <a:sym typeface="Courier New"/>
              </a:rPr>
              <a:t>console</a:t>
            </a:r>
            <a:r>
              <a:rPr b="1" lang="en-US" sz="1800">
                <a:solidFill>
                  <a:srgbClr val="383A42"/>
                </a:solidFill>
                <a:latin typeface="Courier New"/>
                <a:ea typeface="Courier New"/>
                <a:cs typeface="Courier New"/>
                <a:sym typeface="Courier New"/>
              </a:rPr>
              <a:t>.log(</a:t>
            </a:r>
            <a:r>
              <a:rPr b="1" lang="en-US" sz="1800">
                <a:solidFill>
                  <a:srgbClr val="50A14F"/>
                </a:solidFill>
                <a:latin typeface="Courier New"/>
                <a:ea typeface="Courier New"/>
                <a:cs typeface="Courier New"/>
                <a:sym typeface="Courier New"/>
              </a:rPr>
              <a:t>"In Catch Block"</a:t>
            </a:r>
            <a:r>
              <a:rPr b="1" lang="en-US" sz="1800">
                <a:solidFill>
                  <a:srgbClr val="383A42"/>
                </a:solidFill>
                <a:latin typeface="Courier New"/>
                <a:ea typeface="Courier New"/>
                <a:cs typeface="Courier New"/>
                <a:sym typeface="Courier New"/>
              </a:rPr>
              <a:t>)</a:t>
            </a:r>
            <a:endParaRPr b="1" sz="1800">
              <a:solidFill>
                <a:srgbClr val="383A4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US" sz="1800">
                <a:solidFill>
                  <a:srgbClr val="C18401"/>
                </a:solidFill>
                <a:latin typeface="Courier New"/>
                <a:ea typeface="Courier New"/>
                <a:cs typeface="Courier New"/>
                <a:sym typeface="Courier New"/>
              </a:rPr>
              <a:t>console</a:t>
            </a:r>
            <a:r>
              <a:rPr b="1" lang="en-US" sz="1800">
                <a:solidFill>
                  <a:srgbClr val="383A42"/>
                </a:solidFill>
                <a:latin typeface="Courier New"/>
                <a:ea typeface="Courier New"/>
                <a:cs typeface="Courier New"/>
                <a:sym typeface="Courier New"/>
              </a:rPr>
              <a:t>.log(err);</a:t>
            </a:r>
            <a:endParaRPr b="1" sz="1800">
              <a:solidFill>
                <a:srgbClr val="383A4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US" sz="1800">
                <a:solidFill>
                  <a:srgbClr val="383A42"/>
                </a:solidFill>
                <a:latin typeface="Courier New"/>
                <a:ea typeface="Courier New"/>
                <a:cs typeface="Courier New"/>
                <a:sym typeface="Courier New"/>
              </a:rPr>
              <a:t>}</a:t>
            </a:r>
            <a:endParaRPr b="1" sz="1800">
              <a:solidFill>
                <a:srgbClr val="383A4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900"/>
              <a:buFont typeface="Arial"/>
              <a:buNone/>
            </a:pPr>
            <a:r>
              <a:rPr b="1" lang="en-US" sz="1800">
                <a:solidFill>
                  <a:srgbClr val="C18401"/>
                </a:solidFill>
                <a:latin typeface="Courier New"/>
                <a:ea typeface="Courier New"/>
                <a:cs typeface="Courier New"/>
                <a:sym typeface="Courier New"/>
              </a:rPr>
              <a:t>console</a:t>
            </a:r>
            <a:r>
              <a:rPr b="1" lang="en-US" sz="1800">
                <a:solidFill>
                  <a:srgbClr val="383A42"/>
                </a:solidFill>
                <a:latin typeface="Courier New"/>
                <a:ea typeface="Courier New"/>
                <a:cs typeface="Courier New"/>
                <a:sym typeface="Courier New"/>
              </a:rPr>
              <a:t>.log(</a:t>
            </a:r>
            <a:r>
              <a:rPr b="1" lang="en-US" sz="1800">
                <a:solidFill>
                  <a:srgbClr val="50A14F"/>
                </a:solidFill>
                <a:latin typeface="Courier New"/>
                <a:ea typeface="Courier New"/>
                <a:cs typeface="Courier New"/>
                <a:sym typeface="Courier New"/>
              </a:rPr>
              <a:t>"Next Statements"</a:t>
            </a:r>
            <a:r>
              <a:rPr b="1" lang="en-US" sz="1800">
                <a:solidFill>
                  <a:srgbClr val="383A42"/>
                </a:solidFill>
                <a:latin typeface="Courier New"/>
                <a:ea typeface="Courier New"/>
                <a:cs typeface="Courier New"/>
                <a:sym typeface="Courier New"/>
              </a:rPr>
              <a:t>)</a:t>
            </a:r>
            <a:endParaRPr b="1" sz="1800">
              <a:solidFill>
                <a:srgbClr val="000080"/>
              </a:solidFill>
              <a:highlight>
                <a:srgbClr val="FFFFFF"/>
              </a:highlight>
              <a:latin typeface="Courier New"/>
              <a:ea typeface="Courier New"/>
              <a:cs typeface="Courier New"/>
              <a:sym typeface="Courier New"/>
            </a:endParaRPr>
          </a:p>
        </p:txBody>
      </p:sp>
      <p:pic>
        <p:nvPicPr>
          <p:cNvPr id="247" name="Google Shape;247;p14"/>
          <p:cNvPicPr preferRelativeResize="0"/>
          <p:nvPr/>
        </p:nvPicPr>
        <p:blipFill>
          <a:blip r:embed="rId3">
            <a:alphaModFix/>
          </a:blip>
          <a:stretch>
            <a:fillRect/>
          </a:stretch>
        </p:blipFill>
        <p:spPr>
          <a:xfrm>
            <a:off x="6253325" y="1829397"/>
            <a:ext cx="5870400" cy="287867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g12563113601_0_96"/>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a:t>Ví dụ: Nên sử dụng</a:t>
            </a:r>
            <a:endParaRPr/>
          </a:p>
        </p:txBody>
      </p:sp>
      <p:sp>
        <p:nvSpPr>
          <p:cNvPr id="254" name="Google Shape;254;g12563113601_0_96"/>
          <p:cNvSpPr txBox="1"/>
          <p:nvPr>
            <p:ph idx="1" type="body"/>
          </p:nvPr>
        </p:nvSpPr>
        <p:spPr>
          <a:xfrm>
            <a:off x="742122" y="1139688"/>
            <a:ext cx="10611600" cy="51285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dk1"/>
              </a:buClr>
              <a:buSzPts val="3600"/>
              <a:buNone/>
            </a:pPr>
            <a:r>
              <a:rPr lang="en-US" sz="2700"/>
              <a:t>Tách hàm và sử dụng await</a:t>
            </a:r>
            <a:endParaRPr sz="2700">
              <a:latin typeface="Courier"/>
              <a:ea typeface="Courier"/>
              <a:cs typeface="Courier"/>
              <a:sym typeface="Courier"/>
            </a:endParaRPr>
          </a:p>
          <a:p>
            <a:pPr indent="0" lvl="0" marL="0" rtl="0" algn="l">
              <a:lnSpc>
                <a:spcPct val="90000"/>
              </a:lnSpc>
              <a:spcBef>
                <a:spcPts val="1000"/>
              </a:spcBef>
              <a:spcAft>
                <a:spcPts val="0"/>
              </a:spcAft>
              <a:buClr>
                <a:schemeClr val="dk1"/>
              </a:buClr>
              <a:buSzPts val="3600"/>
              <a:buNone/>
            </a:pPr>
            <a:r>
              <a:t/>
            </a:r>
            <a:endParaRPr sz="2700"/>
          </a:p>
          <a:p>
            <a:pPr indent="0" lvl="0" marL="0" rtl="0" algn="l">
              <a:lnSpc>
                <a:spcPct val="90000"/>
              </a:lnSpc>
              <a:spcBef>
                <a:spcPts val="1000"/>
              </a:spcBef>
              <a:spcAft>
                <a:spcPts val="0"/>
              </a:spcAft>
              <a:buClr>
                <a:schemeClr val="dk1"/>
              </a:buClr>
              <a:buSzPts val="3600"/>
              <a:buNone/>
            </a:pPr>
            <a:r>
              <a:t/>
            </a:r>
            <a:endParaRPr sz="1900"/>
          </a:p>
        </p:txBody>
      </p:sp>
      <p:sp>
        <p:nvSpPr>
          <p:cNvPr id="255" name="Google Shape;255;g12563113601_0_96"/>
          <p:cNvSpPr txBox="1"/>
          <p:nvPr/>
        </p:nvSpPr>
        <p:spPr>
          <a:xfrm>
            <a:off x="1126050" y="2226300"/>
            <a:ext cx="8254200" cy="2955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lang="en-US" sz="2000">
                <a:solidFill>
                  <a:srgbClr val="A626A4"/>
                </a:solidFill>
                <a:latin typeface="Courier New"/>
                <a:ea typeface="Courier New"/>
                <a:cs typeface="Courier New"/>
                <a:sym typeface="Courier New"/>
              </a:rPr>
              <a:t>async</a:t>
            </a:r>
            <a:r>
              <a:rPr b="1" lang="en-US" sz="2000">
                <a:solidFill>
                  <a:srgbClr val="383A42"/>
                </a:solidFill>
                <a:highlight>
                  <a:srgbClr val="FAFAFA"/>
                </a:highlight>
                <a:latin typeface="Courier New"/>
                <a:ea typeface="Courier New"/>
                <a:cs typeface="Courier New"/>
                <a:sym typeface="Courier New"/>
              </a:rPr>
              <a:t> </a:t>
            </a:r>
            <a:r>
              <a:rPr b="1" lang="en-US" sz="2000">
                <a:solidFill>
                  <a:srgbClr val="A626A4"/>
                </a:solidFill>
                <a:latin typeface="Courier New"/>
                <a:ea typeface="Courier New"/>
                <a:cs typeface="Courier New"/>
                <a:sym typeface="Courier New"/>
              </a:rPr>
              <a:t>function</a:t>
            </a:r>
            <a:r>
              <a:rPr b="1" lang="en-US" sz="2000">
                <a:solidFill>
                  <a:srgbClr val="383A42"/>
                </a:solidFill>
                <a:latin typeface="Courier New"/>
                <a:ea typeface="Courier New"/>
                <a:cs typeface="Courier New"/>
                <a:sym typeface="Courier New"/>
              </a:rPr>
              <a:t> </a:t>
            </a:r>
            <a:r>
              <a:rPr b="1" lang="en-US" sz="2000">
                <a:solidFill>
                  <a:srgbClr val="4078F2"/>
                </a:solidFill>
                <a:latin typeface="Courier New"/>
                <a:ea typeface="Courier New"/>
                <a:cs typeface="Courier New"/>
                <a:sym typeface="Courier New"/>
              </a:rPr>
              <a:t>someFunction</a:t>
            </a:r>
            <a:r>
              <a:rPr b="1" lang="en-US" sz="2000">
                <a:solidFill>
                  <a:srgbClr val="383A42"/>
                </a:solidFill>
                <a:latin typeface="Courier New"/>
                <a:ea typeface="Courier New"/>
                <a:cs typeface="Courier New"/>
                <a:sym typeface="Courier New"/>
              </a:rPr>
              <a:t>() </a:t>
            </a:r>
            <a:r>
              <a:rPr b="1" lang="en-US" sz="2000">
                <a:solidFill>
                  <a:srgbClr val="383A42"/>
                </a:solidFill>
                <a:highlight>
                  <a:srgbClr val="FAFAFA"/>
                </a:highlight>
                <a:latin typeface="Courier New"/>
                <a:ea typeface="Courier New"/>
                <a:cs typeface="Courier New"/>
                <a:sym typeface="Courier New"/>
              </a:rPr>
              <a:t>{</a:t>
            </a:r>
            <a:endParaRPr b="1" sz="2000">
              <a:solidFill>
                <a:srgbClr val="383A42"/>
              </a:solidFill>
              <a:highlight>
                <a:srgbClr val="FAFAFA"/>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900"/>
              <a:buFont typeface="Arial"/>
              <a:buNone/>
            </a:pPr>
            <a:r>
              <a:t/>
            </a:r>
            <a:endParaRPr b="1" sz="2000">
              <a:solidFill>
                <a:srgbClr val="383A42"/>
              </a:solidFill>
              <a:highlight>
                <a:srgbClr val="FAFAFA"/>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US" sz="2000">
                <a:solidFill>
                  <a:srgbClr val="A626A4"/>
                </a:solidFill>
                <a:latin typeface="Courier New"/>
                <a:ea typeface="Courier New"/>
                <a:cs typeface="Courier New"/>
                <a:sym typeface="Courier New"/>
              </a:rPr>
              <a:t>try</a:t>
            </a:r>
            <a:r>
              <a:rPr b="1" lang="en-US" sz="2000">
                <a:solidFill>
                  <a:srgbClr val="383A42"/>
                </a:solidFill>
                <a:highlight>
                  <a:srgbClr val="FAFAFA"/>
                </a:highlight>
                <a:latin typeface="Courier New"/>
                <a:ea typeface="Courier New"/>
                <a:cs typeface="Courier New"/>
                <a:sym typeface="Courier New"/>
              </a:rPr>
              <a:t> {</a:t>
            </a:r>
            <a:endParaRPr b="1" sz="2000">
              <a:solidFill>
                <a:srgbClr val="383A42"/>
              </a:solidFill>
              <a:highlight>
                <a:srgbClr val="FAFAFA"/>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US" sz="2000">
                <a:solidFill>
                  <a:srgbClr val="A626A4"/>
                </a:solidFill>
                <a:latin typeface="Courier New"/>
                <a:ea typeface="Courier New"/>
                <a:cs typeface="Courier New"/>
                <a:sym typeface="Courier New"/>
              </a:rPr>
              <a:t>await</a:t>
            </a:r>
            <a:r>
              <a:rPr b="1" lang="en-US" sz="2000">
                <a:solidFill>
                  <a:srgbClr val="383A42"/>
                </a:solidFill>
                <a:highlight>
                  <a:srgbClr val="FAFAFA"/>
                </a:highlight>
                <a:latin typeface="Courier New"/>
                <a:ea typeface="Courier New"/>
                <a:cs typeface="Courier New"/>
                <a:sym typeface="Courier New"/>
              </a:rPr>
              <a:t> someOtherFunction()</a:t>
            </a:r>
            <a:endParaRPr b="1" sz="2000">
              <a:solidFill>
                <a:srgbClr val="383A42"/>
              </a:solidFill>
              <a:highlight>
                <a:srgbClr val="FAFAFA"/>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US" sz="2000">
                <a:solidFill>
                  <a:srgbClr val="383A42"/>
                </a:solidFill>
                <a:highlight>
                  <a:srgbClr val="FAFAFA"/>
                </a:highlight>
                <a:latin typeface="Courier New"/>
                <a:ea typeface="Courier New"/>
                <a:cs typeface="Courier New"/>
                <a:sym typeface="Courier New"/>
              </a:rPr>
              <a:t>}</a:t>
            </a:r>
            <a:endParaRPr b="1" sz="2000">
              <a:solidFill>
                <a:srgbClr val="383A42"/>
              </a:solidFill>
              <a:highlight>
                <a:srgbClr val="FAFAFA"/>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US" sz="2000">
                <a:solidFill>
                  <a:srgbClr val="A626A4"/>
                </a:solidFill>
                <a:latin typeface="Courier New"/>
                <a:ea typeface="Courier New"/>
                <a:cs typeface="Courier New"/>
                <a:sym typeface="Courier New"/>
              </a:rPr>
              <a:t>catch</a:t>
            </a:r>
            <a:r>
              <a:rPr b="1" lang="en-US" sz="2000">
                <a:solidFill>
                  <a:srgbClr val="383A42"/>
                </a:solidFill>
                <a:highlight>
                  <a:srgbClr val="FAFAFA"/>
                </a:highlight>
                <a:latin typeface="Courier New"/>
                <a:ea typeface="Courier New"/>
                <a:cs typeface="Courier New"/>
                <a:sym typeface="Courier New"/>
              </a:rPr>
              <a:t> (err) {</a:t>
            </a:r>
            <a:endParaRPr b="1" sz="2000">
              <a:solidFill>
                <a:srgbClr val="383A42"/>
              </a:solidFill>
              <a:highlight>
                <a:srgbClr val="FAFAFA"/>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US" sz="2000">
                <a:solidFill>
                  <a:srgbClr val="C18401"/>
                </a:solidFill>
                <a:latin typeface="Courier New"/>
                <a:ea typeface="Courier New"/>
                <a:cs typeface="Courier New"/>
                <a:sym typeface="Courier New"/>
              </a:rPr>
              <a:t>console</a:t>
            </a:r>
            <a:r>
              <a:rPr b="1" lang="en-US" sz="2000">
                <a:solidFill>
                  <a:srgbClr val="383A42"/>
                </a:solidFill>
                <a:highlight>
                  <a:srgbClr val="FAFAFA"/>
                </a:highlight>
                <a:latin typeface="Courier New"/>
                <a:ea typeface="Courier New"/>
                <a:cs typeface="Courier New"/>
                <a:sym typeface="Courier New"/>
              </a:rPr>
              <a:t>.error(err.message)</a:t>
            </a:r>
            <a:endParaRPr b="1" sz="2000">
              <a:solidFill>
                <a:srgbClr val="383A42"/>
              </a:solidFill>
              <a:highlight>
                <a:srgbClr val="FAFAFA"/>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US" sz="2000">
                <a:solidFill>
                  <a:srgbClr val="383A42"/>
                </a:solidFill>
                <a:highlight>
                  <a:srgbClr val="FAFAFA"/>
                </a:highlight>
                <a:latin typeface="Courier New"/>
                <a:ea typeface="Courier New"/>
                <a:cs typeface="Courier New"/>
                <a:sym typeface="Courier New"/>
              </a:rPr>
              <a:t>}</a:t>
            </a:r>
            <a:endParaRPr b="1" sz="2000">
              <a:solidFill>
                <a:srgbClr val="383A42"/>
              </a:solidFill>
              <a:highlight>
                <a:srgbClr val="FAFAFA"/>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900"/>
              <a:buFont typeface="Arial"/>
              <a:buNone/>
            </a:pPr>
            <a:r>
              <a:rPr b="1" lang="en-US" sz="2000">
                <a:solidFill>
                  <a:srgbClr val="383A42"/>
                </a:solidFill>
                <a:highlight>
                  <a:srgbClr val="FAFAFA"/>
                </a:highlight>
                <a:latin typeface="Courier New"/>
                <a:ea typeface="Courier New"/>
                <a:cs typeface="Courier New"/>
                <a:sym typeface="Courier New"/>
              </a:rPr>
              <a:t>}</a:t>
            </a:r>
            <a:endParaRPr b="1" sz="2000">
              <a:solidFill>
                <a:srgbClr val="383A42"/>
              </a:solidFill>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g12563113601_0_105"/>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a:t>Ví dụ: Nên sử dụng</a:t>
            </a:r>
            <a:endParaRPr/>
          </a:p>
        </p:txBody>
      </p:sp>
      <p:sp>
        <p:nvSpPr>
          <p:cNvPr id="262" name="Google Shape;262;g12563113601_0_105"/>
          <p:cNvSpPr txBox="1"/>
          <p:nvPr>
            <p:ph idx="1" type="body"/>
          </p:nvPr>
        </p:nvSpPr>
        <p:spPr>
          <a:xfrm>
            <a:off x="742122" y="1139688"/>
            <a:ext cx="10611600" cy="51285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dk1"/>
              </a:buClr>
              <a:buSzPts val="3600"/>
              <a:buNone/>
            </a:pPr>
            <a:r>
              <a:rPr lang="en-US" sz="2700"/>
              <a:t>Tách hàm và sử dụng await</a:t>
            </a:r>
            <a:endParaRPr sz="2700">
              <a:latin typeface="Courier"/>
              <a:ea typeface="Courier"/>
              <a:cs typeface="Courier"/>
              <a:sym typeface="Courier"/>
            </a:endParaRPr>
          </a:p>
          <a:p>
            <a:pPr indent="0" lvl="0" marL="0" rtl="0" algn="l">
              <a:lnSpc>
                <a:spcPct val="90000"/>
              </a:lnSpc>
              <a:spcBef>
                <a:spcPts val="1000"/>
              </a:spcBef>
              <a:spcAft>
                <a:spcPts val="0"/>
              </a:spcAft>
              <a:buClr>
                <a:schemeClr val="dk1"/>
              </a:buClr>
              <a:buSzPts val="3600"/>
              <a:buNone/>
            </a:pPr>
            <a:r>
              <a:t/>
            </a:r>
            <a:endParaRPr sz="2700"/>
          </a:p>
          <a:p>
            <a:pPr indent="0" lvl="0" marL="0" rtl="0" algn="l">
              <a:lnSpc>
                <a:spcPct val="90000"/>
              </a:lnSpc>
              <a:spcBef>
                <a:spcPts val="1000"/>
              </a:spcBef>
              <a:spcAft>
                <a:spcPts val="0"/>
              </a:spcAft>
              <a:buClr>
                <a:schemeClr val="dk1"/>
              </a:buClr>
              <a:buSzPts val="3600"/>
              <a:buNone/>
            </a:pPr>
            <a:r>
              <a:t/>
            </a:r>
            <a:endParaRPr sz="1900"/>
          </a:p>
        </p:txBody>
      </p:sp>
      <p:sp>
        <p:nvSpPr>
          <p:cNvPr id="263" name="Google Shape;263;g12563113601_0_105"/>
          <p:cNvSpPr txBox="1"/>
          <p:nvPr/>
        </p:nvSpPr>
        <p:spPr>
          <a:xfrm>
            <a:off x="742125" y="2378700"/>
            <a:ext cx="8254200" cy="326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lang="en-US" sz="2000">
                <a:solidFill>
                  <a:srgbClr val="A626A4"/>
                </a:solidFill>
                <a:latin typeface="Courier New"/>
                <a:ea typeface="Courier New"/>
                <a:cs typeface="Courier New"/>
                <a:sym typeface="Courier New"/>
              </a:rPr>
              <a:t>var</a:t>
            </a:r>
            <a:r>
              <a:rPr b="1" lang="en-US" sz="2000">
                <a:solidFill>
                  <a:srgbClr val="383A42"/>
                </a:solidFill>
                <a:highlight>
                  <a:srgbClr val="FAFAFA"/>
                </a:highlight>
                <a:latin typeface="Courier New"/>
                <a:ea typeface="Courier New"/>
                <a:cs typeface="Courier New"/>
                <a:sym typeface="Courier New"/>
              </a:rPr>
              <a:t> fs = </a:t>
            </a:r>
            <a:r>
              <a:rPr b="1" lang="en-US" sz="2000">
                <a:solidFill>
                  <a:srgbClr val="C18401"/>
                </a:solidFill>
                <a:latin typeface="Courier New"/>
                <a:ea typeface="Courier New"/>
                <a:cs typeface="Courier New"/>
                <a:sym typeface="Courier New"/>
              </a:rPr>
              <a:t>require</a:t>
            </a:r>
            <a:r>
              <a:rPr b="1" lang="en-US" sz="2000">
                <a:solidFill>
                  <a:srgbClr val="383A42"/>
                </a:solidFill>
                <a:highlight>
                  <a:srgbClr val="FAFAFA"/>
                </a:highlight>
                <a:latin typeface="Courier New"/>
                <a:ea typeface="Courier New"/>
                <a:cs typeface="Courier New"/>
                <a:sym typeface="Courier New"/>
              </a:rPr>
              <a:t>(</a:t>
            </a:r>
            <a:r>
              <a:rPr b="1" lang="en-US" sz="2000">
                <a:solidFill>
                  <a:srgbClr val="50A14F"/>
                </a:solidFill>
                <a:latin typeface="Courier New"/>
                <a:ea typeface="Courier New"/>
                <a:cs typeface="Courier New"/>
                <a:sym typeface="Courier New"/>
              </a:rPr>
              <a:t>'fs'</a:t>
            </a:r>
            <a:r>
              <a:rPr b="1" lang="en-US" sz="2000">
                <a:solidFill>
                  <a:srgbClr val="383A42"/>
                </a:solidFill>
                <a:highlight>
                  <a:srgbClr val="FAFAFA"/>
                </a:highlight>
                <a:latin typeface="Courier New"/>
                <a:ea typeface="Courier New"/>
                <a:cs typeface="Courier New"/>
                <a:sym typeface="Courier New"/>
              </a:rPr>
              <a:t>);</a:t>
            </a:r>
            <a:endParaRPr b="1" sz="2000">
              <a:solidFill>
                <a:srgbClr val="383A42"/>
              </a:solidFill>
              <a:highlight>
                <a:srgbClr val="FAFAFA"/>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900"/>
              <a:buFont typeface="Arial"/>
              <a:buNone/>
            </a:pPr>
            <a:r>
              <a:t/>
            </a:r>
            <a:endParaRPr b="1" sz="2000">
              <a:solidFill>
                <a:srgbClr val="383A42"/>
              </a:solidFill>
              <a:highlight>
                <a:srgbClr val="FAFAFA"/>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US" sz="2000">
                <a:solidFill>
                  <a:srgbClr val="A626A4"/>
                </a:solidFill>
                <a:latin typeface="Courier New"/>
                <a:ea typeface="Courier New"/>
                <a:cs typeface="Courier New"/>
                <a:sym typeface="Courier New"/>
              </a:rPr>
              <a:t>function</a:t>
            </a:r>
            <a:r>
              <a:rPr b="1" lang="en-US" sz="2000">
                <a:solidFill>
                  <a:srgbClr val="383A42"/>
                </a:solidFill>
                <a:latin typeface="Courier New"/>
                <a:ea typeface="Courier New"/>
                <a:cs typeface="Courier New"/>
                <a:sym typeface="Courier New"/>
              </a:rPr>
              <a:t> </a:t>
            </a:r>
            <a:r>
              <a:rPr b="1" lang="en-US" sz="2000">
                <a:solidFill>
                  <a:srgbClr val="4078F2"/>
                </a:solidFill>
                <a:latin typeface="Courier New"/>
                <a:ea typeface="Courier New"/>
                <a:cs typeface="Courier New"/>
                <a:sym typeface="Courier New"/>
              </a:rPr>
              <a:t>functionReadFile</a:t>
            </a:r>
            <a:r>
              <a:rPr b="1" lang="en-US" sz="2000">
                <a:solidFill>
                  <a:srgbClr val="383A42"/>
                </a:solidFill>
                <a:latin typeface="Courier New"/>
                <a:ea typeface="Courier New"/>
                <a:cs typeface="Courier New"/>
                <a:sym typeface="Courier New"/>
              </a:rPr>
              <a:t>()</a:t>
            </a:r>
            <a:r>
              <a:rPr b="1" lang="en-US" sz="2000">
                <a:solidFill>
                  <a:srgbClr val="383A42"/>
                </a:solidFill>
                <a:highlight>
                  <a:srgbClr val="FAFAFA"/>
                </a:highlight>
                <a:latin typeface="Courier New"/>
                <a:ea typeface="Courier New"/>
                <a:cs typeface="Courier New"/>
                <a:sym typeface="Courier New"/>
              </a:rPr>
              <a:t>{</a:t>
            </a:r>
            <a:endParaRPr b="1" sz="2000">
              <a:solidFill>
                <a:srgbClr val="383A42"/>
              </a:solidFill>
              <a:highlight>
                <a:srgbClr val="FAFAFA"/>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US" sz="2000">
                <a:solidFill>
                  <a:srgbClr val="383A42"/>
                </a:solidFill>
                <a:highlight>
                  <a:srgbClr val="FAFAFA"/>
                </a:highlight>
                <a:latin typeface="Courier New"/>
                <a:ea typeface="Courier New"/>
                <a:cs typeface="Courier New"/>
                <a:sym typeface="Courier New"/>
              </a:rPr>
              <a:t>fs.readFile(</a:t>
            </a:r>
            <a:r>
              <a:rPr b="1" lang="en-US" sz="2000">
                <a:solidFill>
                  <a:srgbClr val="50A14F"/>
                </a:solidFill>
                <a:latin typeface="Courier New"/>
                <a:ea typeface="Courier New"/>
                <a:cs typeface="Courier New"/>
                <a:sym typeface="Courier New"/>
              </a:rPr>
              <a:t>'sample.txta'</a:t>
            </a:r>
            <a:r>
              <a:rPr b="1" lang="en-US" sz="2000">
                <a:solidFill>
                  <a:srgbClr val="383A42"/>
                </a:solidFill>
                <a:highlight>
                  <a:srgbClr val="FAFAFA"/>
                </a:highlight>
                <a:latin typeface="Courier New"/>
                <a:ea typeface="Courier New"/>
                <a:cs typeface="Courier New"/>
                <a:sym typeface="Courier New"/>
              </a:rPr>
              <a:t>,</a:t>
            </a:r>
            <a:endParaRPr b="1" sz="2000">
              <a:solidFill>
                <a:srgbClr val="383A42"/>
              </a:solidFill>
              <a:highlight>
                <a:srgbClr val="FAFAFA"/>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US" sz="2000">
                <a:solidFill>
                  <a:srgbClr val="A626A4"/>
                </a:solidFill>
                <a:latin typeface="Courier New"/>
                <a:ea typeface="Courier New"/>
                <a:cs typeface="Courier New"/>
                <a:sym typeface="Courier New"/>
              </a:rPr>
              <a:t>function</a:t>
            </a:r>
            <a:r>
              <a:rPr b="1" lang="en-US" sz="2000">
                <a:solidFill>
                  <a:srgbClr val="383A42"/>
                </a:solidFill>
                <a:latin typeface="Courier New"/>
                <a:ea typeface="Courier New"/>
                <a:cs typeface="Courier New"/>
                <a:sym typeface="Courier New"/>
              </a:rPr>
              <a:t>(err, data) </a:t>
            </a:r>
            <a:r>
              <a:rPr b="1" lang="en-US" sz="2000">
                <a:solidFill>
                  <a:srgbClr val="383A42"/>
                </a:solidFill>
                <a:highlight>
                  <a:srgbClr val="FAFAFA"/>
                </a:highlight>
                <a:latin typeface="Courier New"/>
                <a:ea typeface="Courier New"/>
                <a:cs typeface="Courier New"/>
                <a:sym typeface="Courier New"/>
              </a:rPr>
              <a:t>{</a:t>
            </a:r>
            <a:endParaRPr b="1" sz="2000">
              <a:solidFill>
                <a:srgbClr val="383A42"/>
              </a:solidFill>
              <a:highlight>
                <a:srgbClr val="FAFAFA"/>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US" sz="2000">
                <a:solidFill>
                  <a:srgbClr val="A626A4"/>
                </a:solidFill>
                <a:latin typeface="Courier New"/>
                <a:ea typeface="Courier New"/>
                <a:cs typeface="Courier New"/>
                <a:sym typeface="Courier New"/>
              </a:rPr>
              <a:t>if</a:t>
            </a:r>
            <a:r>
              <a:rPr b="1" lang="en-US" sz="2000">
                <a:solidFill>
                  <a:srgbClr val="383A42"/>
                </a:solidFill>
                <a:highlight>
                  <a:srgbClr val="FAFAFA"/>
                </a:highlight>
                <a:latin typeface="Courier New"/>
                <a:ea typeface="Courier New"/>
                <a:cs typeface="Courier New"/>
                <a:sym typeface="Courier New"/>
              </a:rPr>
              <a:t> (err) </a:t>
            </a:r>
            <a:r>
              <a:rPr b="1" lang="en-US" sz="2000">
                <a:solidFill>
                  <a:srgbClr val="A626A4"/>
                </a:solidFill>
                <a:latin typeface="Courier New"/>
                <a:ea typeface="Courier New"/>
                <a:cs typeface="Courier New"/>
                <a:sym typeface="Courier New"/>
              </a:rPr>
              <a:t>throw</a:t>
            </a:r>
            <a:r>
              <a:rPr b="1" lang="en-US" sz="2000">
                <a:solidFill>
                  <a:srgbClr val="383A42"/>
                </a:solidFill>
                <a:highlight>
                  <a:srgbClr val="FAFAFA"/>
                </a:highlight>
                <a:latin typeface="Courier New"/>
                <a:ea typeface="Courier New"/>
                <a:cs typeface="Courier New"/>
                <a:sym typeface="Courier New"/>
              </a:rPr>
              <a:t> err;</a:t>
            </a:r>
            <a:endParaRPr b="1" sz="2000">
              <a:solidFill>
                <a:srgbClr val="383A42"/>
              </a:solidFill>
              <a:highlight>
                <a:srgbClr val="FAFAFA"/>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US" sz="2000">
                <a:solidFill>
                  <a:srgbClr val="383A42"/>
                </a:solidFill>
                <a:highlight>
                  <a:srgbClr val="FAFAFA"/>
                </a:highlight>
                <a:latin typeface="Courier New"/>
                <a:ea typeface="Courier New"/>
                <a:cs typeface="Courier New"/>
                <a:sym typeface="Courier New"/>
              </a:rPr>
              <a:t>});</a:t>
            </a:r>
            <a:endParaRPr b="1" sz="2000">
              <a:solidFill>
                <a:srgbClr val="383A42"/>
              </a:solidFill>
              <a:highlight>
                <a:srgbClr val="FAFAFA"/>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US" sz="2000">
                <a:solidFill>
                  <a:srgbClr val="383A42"/>
                </a:solidFill>
                <a:highlight>
                  <a:srgbClr val="FAFAFA"/>
                </a:highlight>
                <a:latin typeface="Courier New"/>
                <a:ea typeface="Courier New"/>
                <a:cs typeface="Courier New"/>
                <a:sym typeface="Courier New"/>
              </a:rPr>
              <a:t>} </a:t>
            </a:r>
            <a:endParaRPr b="1" sz="2000">
              <a:solidFill>
                <a:srgbClr val="383A42"/>
              </a:solidFill>
              <a:highlight>
                <a:srgbClr val="FAFAFA"/>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US" sz="2000">
                <a:solidFill>
                  <a:srgbClr val="383A42"/>
                </a:solidFill>
                <a:highlight>
                  <a:srgbClr val="FAFAFA"/>
                </a:highlight>
                <a:latin typeface="Courier New"/>
                <a:ea typeface="Courier New"/>
                <a:cs typeface="Courier New"/>
                <a:sym typeface="Courier New"/>
              </a:rPr>
              <a:t>}</a:t>
            </a:r>
            <a:endParaRPr b="1" sz="2000">
              <a:solidFill>
                <a:srgbClr val="383A42"/>
              </a:solidFill>
              <a:highlight>
                <a:srgbClr val="FAFAFA"/>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900"/>
              <a:buFont typeface="Arial"/>
              <a:buNone/>
            </a:pPr>
            <a:r>
              <a:t/>
            </a:r>
            <a:endParaRPr b="1" sz="2000">
              <a:solidFill>
                <a:srgbClr val="A626A4"/>
              </a:solidFill>
              <a:latin typeface="Courier New"/>
              <a:ea typeface="Courier New"/>
              <a:cs typeface="Courier New"/>
              <a:sym typeface="Courier New"/>
            </a:endParaRPr>
          </a:p>
        </p:txBody>
      </p:sp>
      <p:sp>
        <p:nvSpPr>
          <p:cNvPr id="264" name="Google Shape;264;g12563113601_0_105"/>
          <p:cNvSpPr txBox="1"/>
          <p:nvPr/>
        </p:nvSpPr>
        <p:spPr>
          <a:xfrm>
            <a:off x="6104475" y="1836825"/>
            <a:ext cx="8254200" cy="4186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t/>
            </a:r>
            <a:endParaRPr b="1" sz="2000">
              <a:solidFill>
                <a:srgbClr val="383A42"/>
              </a:solidFill>
              <a:highlight>
                <a:srgbClr val="FAFAFA"/>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900"/>
              <a:buFont typeface="Arial"/>
              <a:buNone/>
            </a:pPr>
            <a:r>
              <a:rPr b="1" lang="en-US" sz="2000">
                <a:solidFill>
                  <a:srgbClr val="A626A4"/>
                </a:solidFill>
                <a:latin typeface="Courier New"/>
                <a:ea typeface="Courier New"/>
                <a:cs typeface="Courier New"/>
                <a:sym typeface="Courier New"/>
              </a:rPr>
              <a:t>async</a:t>
            </a:r>
            <a:r>
              <a:rPr b="1" lang="en-US" sz="2000">
                <a:solidFill>
                  <a:srgbClr val="383A42"/>
                </a:solidFill>
                <a:highlight>
                  <a:srgbClr val="FAFAFA"/>
                </a:highlight>
                <a:latin typeface="Courier New"/>
                <a:ea typeface="Courier New"/>
                <a:cs typeface="Courier New"/>
                <a:sym typeface="Courier New"/>
              </a:rPr>
              <a:t> </a:t>
            </a:r>
            <a:r>
              <a:rPr b="1" lang="en-US" sz="2000">
                <a:solidFill>
                  <a:srgbClr val="A626A4"/>
                </a:solidFill>
                <a:latin typeface="Courier New"/>
                <a:ea typeface="Courier New"/>
                <a:cs typeface="Courier New"/>
                <a:sym typeface="Courier New"/>
              </a:rPr>
              <a:t>function</a:t>
            </a:r>
            <a:r>
              <a:rPr b="1" lang="en-US" sz="2000">
                <a:solidFill>
                  <a:srgbClr val="383A42"/>
                </a:solidFill>
                <a:latin typeface="Courier New"/>
                <a:ea typeface="Courier New"/>
                <a:cs typeface="Courier New"/>
                <a:sym typeface="Courier New"/>
              </a:rPr>
              <a:t> </a:t>
            </a:r>
            <a:r>
              <a:rPr b="1" lang="en-US" sz="2000">
                <a:solidFill>
                  <a:srgbClr val="4078F2"/>
                </a:solidFill>
                <a:latin typeface="Courier New"/>
                <a:ea typeface="Courier New"/>
                <a:cs typeface="Courier New"/>
                <a:sym typeface="Courier New"/>
              </a:rPr>
              <a:t>demo</a:t>
            </a:r>
            <a:r>
              <a:rPr b="1" lang="en-US" sz="2000">
                <a:solidFill>
                  <a:srgbClr val="383A42"/>
                </a:solidFill>
                <a:latin typeface="Courier New"/>
                <a:ea typeface="Courier New"/>
                <a:cs typeface="Courier New"/>
                <a:sym typeface="Courier New"/>
              </a:rPr>
              <a:t>()</a:t>
            </a:r>
            <a:r>
              <a:rPr b="1" lang="en-US" sz="2000">
                <a:solidFill>
                  <a:srgbClr val="383A42"/>
                </a:solidFill>
                <a:highlight>
                  <a:srgbClr val="FAFAFA"/>
                </a:highlight>
                <a:latin typeface="Courier New"/>
                <a:ea typeface="Courier New"/>
                <a:cs typeface="Courier New"/>
                <a:sym typeface="Courier New"/>
              </a:rPr>
              <a:t>{</a:t>
            </a:r>
            <a:endParaRPr b="1" sz="2000">
              <a:solidFill>
                <a:srgbClr val="383A42"/>
              </a:solidFill>
              <a:highlight>
                <a:srgbClr val="FAFAFA"/>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900"/>
              <a:buFont typeface="Arial"/>
              <a:buNone/>
            </a:pPr>
            <a:r>
              <a:t/>
            </a:r>
            <a:endParaRPr b="1" sz="2000">
              <a:solidFill>
                <a:srgbClr val="383A42"/>
              </a:solidFill>
              <a:highlight>
                <a:srgbClr val="FAFAFA"/>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US" sz="2000">
                <a:solidFill>
                  <a:srgbClr val="A626A4"/>
                </a:solidFill>
                <a:latin typeface="Courier New"/>
                <a:ea typeface="Courier New"/>
                <a:cs typeface="Courier New"/>
                <a:sym typeface="Courier New"/>
              </a:rPr>
              <a:t>try</a:t>
            </a:r>
            <a:r>
              <a:rPr b="1" lang="en-US" sz="2000">
                <a:solidFill>
                  <a:srgbClr val="383A42"/>
                </a:solidFill>
                <a:highlight>
                  <a:srgbClr val="FAFAFA"/>
                </a:highlight>
                <a:latin typeface="Courier New"/>
                <a:ea typeface="Courier New"/>
                <a:cs typeface="Courier New"/>
                <a:sym typeface="Courier New"/>
              </a:rPr>
              <a:t>{</a:t>
            </a:r>
            <a:endParaRPr b="1" sz="2000">
              <a:solidFill>
                <a:srgbClr val="383A42"/>
              </a:solidFill>
              <a:highlight>
                <a:srgbClr val="FAFAFA"/>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900"/>
              <a:buFont typeface="Arial"/>
              <a:buNone/>
            </a:pPr>
            <a:r>
              <a:rPr b="1" lang="en-US" sz="2000">
                <a:solidFill>
                  <a:srgbClr val="A626A4"/>
                </a:solidFill>
                <a:latin typeface="Courier New"/>
                <a:ea typeface="Courier New"/>
                <a:cs typeface="Courier New"/>
                <a:sym typeface="Courier New"/>
              </a:rPr>
              <a:t>await</a:t>
            </a:r>
            <a:r>
              <a:rPr b="1" lang="en-US" sz="2000">
                <a:solidFill>
                  <a:srgbClr val="383A42"/>
                </a:solidFill>
                <a:highlight>
                  <a:srgbClr val="FAFAFA"/>
                </a:highlight>
                <a:latin typeface="Courier New"/>
                <a:ea typeface="Courier New"/>
                <a:cs typeface="Courier New"/>
                <a:sym typeface="Courier New"/>
              </a:rPr>
              <a:t> functionReadFile();</a:t>
            </a:r>
            <a:endParaRPr b="1" sz="2000">
              <a:solidFill>
                <a:srgbClr val="383A42"/>
              </a:solidFill>
              <a:highlight>
                <a:srgbClr val="FAFAFA"/>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900"/>
              <a:buFont typeface="Arial"/>
              <a:buNone/>
            </a:pPr>
            <a:r>
              <a:t/>
            </a:r>
            <a:endParaRPr b="1" sz="2000">
              <a:solidFill>
                <a:srgbClr val="383A42"/>
              </a:solidFill>
              <a:highlight>
                <a:srgbClr val="FAFAFA"/>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US" sz="2000">
                <a:solidFill>
                  <a:srgbClr val="383A42"/>
                </a:solidFill>
                <a:highlight>
                  <a:srgbClr val="FAFAFA"/>
                </a:highlight>
                <a:latin typeface="Courier New"/>
                <a:ea typeface="Courier New"/>
                <a:cs typeface="Courier New"/>
                <a:sym typeface="Courier New"/>
              </a:rPr>
              <a:t>} </a:t>
            </a:r>
            <a:r>
              <a:rPr b="1" lang="en-US" sz="2000">
                <a:solidFill>
                  <a:srgbClr val="A626A4"/>
                </a:solidFill>
                <a:latin typeface="Courier New"/>
                <a:ea typeface="Courier New"/>
                <a:cs typeface="Courier New"/>
                <a:sym typeface="Courier New"/>
              </a:rPr>
              <a:t>catch</a:t>
            </a:r>
            <a:r>
              <a:rPr b="1" lang="en-US" sz="2000">
                <a:solidFill>
                  <a:srgbClr val="383A42"/>
                </a:solidFill>
                <a:highlight>
                  <a:srgbClr val="FAFAFA"/>
                </a:highlight>
                <a:latin typeface="Courier New"/>
                <a:ea typeface="Courier New"/>
                <a:cs typeface="Courier New"/>
                <a:sym typeface="Courier New"/>
              </a:rPr>
              <a:t>(err){</a:t>
            </a:r>
            <a:endParaRPr b="1" sz="2000">
              <a:solidFill>
                <a:srgbClr val="383A42"/>
              </a:solidFill>
              <a:highlight>
                <a:srgbClr val="FAFAFA"/>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US" sz="2000">
                <a:solidFill>
                  <a:srgbClr val="C18401"/>
                </a:solidFill>
                <a:latin typeface="Courier New"/>
                <a:ea typeface="Courier New"/>
                <a:cs typeface="Courier New"/>
                <a:sym typeface="Courier New"/>
              </a:rPr>
              <a:t>console</a:t>
            </a:r>
            <a:r>
              <a:rPr b="1" lang="en-US" sz="2000">
                <a:solidFill>
                  <a:srgbClr val="383A42"/>
                </a:solidFill>
                <a:highlight>
                  <a:srgbClr val="FAFAFA"/>
                </a:highlight>
                <a:latin typeface="Courier New"/>
                <a:ea typeface="Courier New"/>
                <a:cs typeface="Courier New"/>
                <a:sym typeface="Courier New"/>
              </a:rPr>
              <a:t>.log(</a:t>
            </a:r>
            <a:r>
              <a:rPr b="1" lang="en-US" sz="2000">
                <a:solidFill>
                  <a:srgbClr val="50A14F"/>
                </a:solidFill>
                <a:latin typeface="Courier New"/>
                <a:ea typeface="Courier New"/>
                <a:cs typeface="Courier New"/>
                <a:sym typeface="Courier New"/>
              </a:rPr>
              <a:t>"In Catch Block"</a:t>
            </a:r>
            <a:r>
              <a:rPr b="1" lang="en-US" sz="2000">
                <a:solidFill>
                  <a:srgbClr val="383A42"/>
                </a:solidFill>
                <a:highlight>
                  <a:srgbClr val="FAFAFA"/>
                </a:highlight>
                <a:latin typeface="Courier New"/>
                <a:ea typeface="Courier New"/>
                <a:cs typeface="Courier New"/>
                <a:sym typeface="Courier New"/>
              </a:rPr>
              <a:t>)</a:t>
            </a:r>
            <a:endParaRPr b="1" sz="2000">
              <a:solidFill>
                <a:srgbClr val="383A42"/>
              </a:solidFill>
              <a:highlight>
                <a:srgbClr val="FAFAFA"/>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US" sz="2000">
                <a:solidFill>
                  <a:srgbClr val="C18401"/>
                </a:solidFill>
                <a:latin typeface="Courier New"/>
                <a:ea typeface="Courier New"/>
                <a:cs typeface="Courier New"/>
                <a:sym typeface="Courier New"/>
              </a:rPr>
              <a:t>console</a:t>
            </a:r>
            <a:r>
              <a:rPr b="1" lang="en-US" sz="2000">
                <a:solidFill>
                  <a:srgbClr val="383A42"/>
                </a:solidFill>
                <a:highlight>
                  <a:srgbClr val="FAFAFA"/>
                </a:highlight>
                <a:latin typeface="Courier New"/>
                <a:ea typeface="Courier New"/>
                <a:cs typeface="Courier New"/>
                <a:sym typeface="Courier New"/>
              </a:rPr>
              <a:t>.log(err);</a:t>
            </a:r>
            <a:endParaRPr b="1" sz="2000">
              <a:solidFill>
                <a:srgbClr val="383A42"/>
              </a:solidFill>
              <a:highlight>
                <a:srgbClr val="FAFAFA"/>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900"/>
              <a:buFont typeface="Arial"/>
              <a:buNone/>
            </a:pPr>
            <a:r>
              <a:rPr b="1" lang="en-US" sz="2000">
                <a:solidFill>
                  <a:srgbClr val="383A42"/>
                </a:solidFill>
                <a:highlight>
                  <a:srgbClr val="FAFAFA"/>
                </a:highlight>
                <a:latin typeface="Courier New"/>
                <a:ea typeface="Courier New"/>
                <a:cs typeface="Courier New"/>
                <a:sym typeface="Courier New"/>
              </a:rPr>
              <a:t>}</a:t>
            </a:r>
            <a:endParaRPr b="1" sz="2000">
              <a:solidFill>
                <a:srgbClr val="383A42"/>
              </a:solidFill>
              <a:highlight>
                <a:srgbClr val="FAFAFA"/>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900"/>
              <a:buFont typeface="Arial"/>
              <a:buNone/>
            </a:pPr>
            <a:r>
              <a:t/>
            </a:r>
            <a:endParaRPr b="1" sz="2000">
              <a:solidFill>
                <a:srgbClr val="383A42"/>
              </a:solidFill>
              <a:highlight>
                <a:srgbClr val="FAFAFA"/>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US" sz="2000">
                <a:solidFill>
                  <a:srgbClr val="383A42"/>
                </a:solidFill>
                <a:highlight>
                  <a:srgbClr val="FAFAFA"/>
                </a:highlight>
                <a:latin typeface="Courier New"/>
                <a:ea typeface="Courier New"/>
                <a:cs typeface="Courier New"/>
                <a:sym typeface="Courier New"/>
              </a:rPr>
              <a:t>}</a:t>
            </a:r>
            <a:endParaRPr b="1" sz="2000">
              <a:solidFill>
                <a:srgbClr val="383A42"/>
              </a:solidFill>
              <a:highlight>
                <a:srgbClr val="FAFAFA"/>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900"/>
              <a:buFont typeface="Arial"/>
              <a:buNone/>
            </a:pPr>
            <a:r>
              <a:rPr b="1" lang="en-US" sz="2000">
                <a:solidFill>
                  <a:srgbClr val="383A42"/>
                </a:solidFill>
                <a:highlight>
                  <a:srgbClr val="FAFAFA"/>
                </a:highlight>
                <a:latin typeface="Courier New"/>
                <a:ea typeface="Courier New"/>
                <a:cs typeface="Courier New"/>
                <a:sym typeface="Courier New"/>
              </a:rPr>
              <a:t>demo().then();</a:t>
            </a:r>
            <a:endParaRPr b="1" sz="2000">
              <a:solidFill>
                <a:srgbClr val="A626A4"/>
              </a:solidFill>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11517337414_0_110"/>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a:t>Demo</a:t>
            </a:r>
            <a:endParaRPr/>
          </a:p>
        </p:txBody>
      </p:sp>
      <p:sp>
        <p:nvSpPr>
          <p:cNvPr id="271" name="Google Shape;271;g11517337414_0_110"/>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400"/>
              <a:buNone/>
            </a:pPr>
            <a:r>
              <a:rPr lang="en-US"/>
              <a:t>Sử dụng được cấu trúc try..catch để bắt lỗi trong xử lý bất đồng bộ</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12563113601_0_114"/>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a:t>Thư viện  axios</a:t>
            </a:r>
            <a:endParaRPr/>
          </a:p>
        </p:txBody>
      </p:sp>
      <p:sp>
        <p:nvSpPr>
          <p:cNvPr id="278" name="Google Shape;278;g12563113601_0_114"/>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400"/>
              <a:buNone/>
            </a:pPr>
            <a:r>
              <a:rPr lang="en-US"/>
              <a:t>Thảo luận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82" name="Shape 282"/>
        <p:cNvGrpSpPr/>
        <p:nvPr/>
      </p:nvGrpSpPr>
      <p:grpSpPr>
        <a:xfrm>
          <a:off x="0" y="0"/>
          <a:ext cx="0" cy="0"/>
          <a:chOff x="0" y="0"/>
          <a:chExt cx="0" cy="0"/>
        </a:xfrm>
      </p:grpSpPr>
      <p:sp>
        <p:nvSpPr>
          <p:cNvPr id="283" name="Google Shape;283;g12563113601_0_120"/>
          <p:cNvSpPr/>
          <p:nvPr/>
        </p:nvSpPr>
        <p:spPr>
          <a:xfrm>
            <a:off x="713225" y="1099899"/>
            <a:ext cx="11042100" cy="5342100"/>
          </a:xfrm>
          <a:prstGeom prst="rect">
            <a:avLst/>
          </a:prstGeom>
          <a:noFill/>
          <a:ln>
            <a:noFill/>
          </a:ln>
        </p:spPr>
        <p:txBody>
          <a:bodyPr anchorCtr="0" anchor="t" bIns="0" lIns="0" spcFirstLastPara="1" rIns="0" wrap="square" tIns="0">
            <a:noAutofit/>
          </a:bodyPr>
          <a:lstStyle/>
          <a:p>
            <a:pPr indent="-406400" lvl="0" marL="457200" rtl="0" algn="l">
              <a:lnSpc>
                <a:spcPct val="150000"/>
              </a:lnSpc>
              <a:spcBef>
                <a:spcPts val="0"/>
              </a:spcBef>
              <a:spcAft>
                <a:spcPts val="0"/>
              </a:spcAft>
              <a:buClr>
                <a:schemeClr val="dk1"/>
              </a:buClr>
              <a:buSzPts val="2800"/>
              <a:buFont typeface="Open Sans"/>
              <a:buChar char="●"/>
            </a:pPr>
            <a:r>
              <a:rPr lang="en-US" sz="2800">
                <a:solidFill>
                  <a:schemeClr val="dk1"/>
                </a:solidFill>
                <a:latin typeface="Open Sans"/>
                <a:ea typeface="Open Sans"/>
                <a:cs typeface="Open Sans"/>
                <a:sym typeface="Open Sans"/>
              </a:rPr>
              <a:t>Axios là một HTTP Client được viết dựa trên nền tảng Promise, dùng để hỗ trợ xây dựng các ứng dụng API.</a:t>
            </a:r>
            <a:endParaRPr sz="2800">
              <a:solidFill>
                <a:schemeClr val="dk1"/>
              </a:solidFill>
              <a:latin typeface="Open Sans"/>
              <a:ea typeface="Open Sans"/>
              <a:cs typeface="Open Sans"/>
              <a:sym typeface="Open Sans"/>
            </a:endParaRPr>
          </a:p>
        </p:txBody>
      </p:sp>
      <p:pic>
        <p:nvPicPr>
          <p:cNvPr id="284" name="Google Shape;284;g12563113601_0_120"/>
          <p:cNvPicPr preferRelativeResize="0"/>
          <p:nvPr/>
        </p:nvPicPr>
        <p:blipFill rotWithShape="1">
          <a:blip r:embed="rId3">
            <a:alphaModFix/>
          </a:blip>
          <a:srcRect b="0" l="0" r="0" t="0"/>
          <a:stretch/>
        </p:blipFill>
        <p:spPr>
          <a:xfrm>
            <a:off x="11414760" y="137160"/>
            <a:ext cx="664464" cy="664464"/>
          </a:xfrm>
          <a:prstGeom prst="rect">
            <a:avLst/>
          </a:prstGeom>
          <a:noFill/>
          <a:ln>
            <a:noFill/>
          </a:ln>
        </p:spPr>
      </p:pic>
      <p:sp>
        <p:nvSpPr>
          <p:cNvPr id="285" name="Google Shape;285;g12563113601_0_120"/>
          <p:cNvSpPr/>
          <p:nvPr/>
        </p:nvSpPr>
        <p:spPr>
          <a:xfrm>
            <a:off x="713232" y="222504"/>
            <a:ext cx="5492400" cy="6036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6000"/>
              <a:buFont typeface="Arial"/>
              <a:buNone/>
            </a:pPr>
            <a:r>
              <a:rPr b="1" lang="en-US" sz="6000">
                <a:solidFill>
                  <a:schemeClr val="dk1"/>
                </a:solidFill>
                <a:latin typeface="Open Sans SemiBold"/>
                <a:ea typeface="Open Sans SemiBold"/>
                <a:cs typeface="Open Sans SemiBold"/>
                <a:sym typeface="Open Sans SemiBold"/>
              </a:rPr>
              <a:t>A</a:t>
            </a:r>
            <a:r>
              <a:rPr b="1" lang="en-US" sz="6000">
                <a:solidFill>
                  <a:schemeClr val="dk1"/>
                </a:solidFill>
                <a:latin typeface="Open Sans SemiBold"/>
                <a:ea typeface="Open Sans SemiBold"/>
                <a:cs typeface="Open Sans SemiBold"/>
                <a:sym typeface="Open Sans SemiBold"/>
              </a:rPr>
              <a:t>xios</a:t>
            </a:r>
            <a:endParaRPr b="1" i="0" sz="3500" u="none" cap="none" strike="noStrike">
              <a:solidFill>
                <a:schemeClr val="dk1"/>
              </a:solidFill>
              <a:latin typeface="Tahoma"/>
              <a:ea typeface="Tahoma"/>
              <a:cs typeface="Tahoma"/>
              <a:sym typeface="Tahom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89" name="Shape 289"/>
        <p:cNvGrpSpPr/>
        <p:nvPr/>
      </p:nvGrpSpPr>
      <p:grpSpPr>
        <a:xfrm>
          <a:off x="0" y="0"/>
          <a:ext cx="0" cy="0"/>
          <a:chOff x="0" y="0"/>
          <a:chExt cx="0" cy="0"/>
        </a:xfrm>
      </p:grpSpPr>
      <p:sp>
        <p:nvSpPr>
          <p:cNvPr id="290" name="Google Shape;290;g12563113601_0_126"/>
          <p:cNvSpPr/>
          <p:nvPr/>
        </p:nvSpPr>
        <p:spPr>
          <a:xfrm>
            <a:off x="713225" y="1099899"/>
            <a:ext cx="11042100" cy="5342100"/>
          </a:xfrm>
          <a:prstGeom prst="rect">
            <a:avLst/>
          </a:prstGeom>
          <a:noFill/>
          <a:ln>
            <a:noFill/>
          </a:ln>
        </p:spPr>
        <p:txBody>
          <a:bodyPr anchorCtr="0" anchor="t" bIns="0" lIns="0" spcFirstLastPara="1" rIns="0" wrap="square" tIns="0">
            <a:noAutofit/>
          </a:bodyPr>
          <a:lstStyle/>
          <a:p>
            <a:pPr indent="0" lvl="0" marL="0" rtl="0" algn="l">
              <a:lnSpc>
                <a:spcPct val="150000"/>
              </a:lnSpc>
              <a:spcBef>
                <a:spcPts val="0"/>
              </a:spcBef>
              <a:spcAft>
                <a:spcPts val="0"/>
              </a:spcAft>
              <a:buNone/>
            </a:pPr>
            <a:r>
              <a:t/>
            </a:r>
            <a:endParaRPr sz="2800">
              <a:solidFill>
                <a:schemeClr val="dk1"/>
              </a:solidFill>
              <a:latin typeface="Open Sans"/>
              <a:ea typeface="Open Sans"/>
              <a:cs typeface="Open Sans"/>
              <a:sym typeface="Open Sans"/>
            </a:endParaRPr>
          </a:p>
        </p:txBody>
      </p:sp>
      <p:pic>
        <p:nvPicPr>
          <p:cNvPr id="291" name="Google Shape;291;g12563113601_0_126"/>
          <p:cNvPicPr preferRelativeResize="0"/>
          <p:nvPr/>
        </p:nvPicPr>
        <p:blipFill rotWithShape="1">
          <a:blip r:embed="rId3">
            <a:alphaModFix/>
          </a:blip>
          <a:srcRect b="0" l="0" r="0" t="0"/>
          <a:stretch/>
        </p:blipFill>
        <p:spPr>
          <a:xfrm>
            <a:off x="11414760" y="137160"/>
            <a:ext cx="664464" cy="664464"/>
          </a:xfrm>
          <a:prstGeom prst="rect">
            <a:avLst/>
          </a:prstGeom>
          <a:noFill/>
          <a:ln>
            <a:noFill/>
          </a:ln>
        </p:spPr>
      </p:pic>
      <p:sp>
        <p:nvSpPr>
          <p:cNvPr id="292" name="Google Shape;292;g12563113601_0_126"/>
          <p:cNvSpPr/>
          <p:nvPr/>
        </p:nvSpPr>
        <p:spPr>
          <a:xfrm>
            <a:off x="713232" y="222504"/>
            <a:ext cx="5492400" cy="6036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6000"/>
              <a:buFont typeface="Arial"/>
              <a:buNone/>
            </a:pPr>
            <a:r>
              <a:rPr b="1" lang="en-US" sz="6000">
                <a:solidFill>
                  <a:schemeClr val="dk1"/>
                </a:solidFill>
                <a:latin typeface="Open Sans SemiBold"/>
                <a:ea typeface="Open Sans SemiBold"/>
                <a:cs typeface="Open Sans SemiBold"/>
                <a:sym typeface="Open Sans SemiBold"/>
              </a:rPr>
              <a:t>Axios </a:t>
            </a:r>
            <a:r>
              <a:rPr b="1" lang="en-US" sz="6000">
                <a:solidFill>
                  <a:schemeClr val="dk1"/>
                </a:solidFill>
                <a:latin typeface="Open Sans SemiBold"/>
                <a:ea typeface="Open Sans SemiBold"/>
                <a:cs typeface="Open Sans SemiBold"/>
                <a:sym typeface="Open Sans SemiBold"/>
              </a:rPr>
              <a:t>vs Fetch</a:t>
            </a:r>
            <a:endParaRPr b="1" i="0" sz="3500" u="none" cap="none" strike="noStrike">
              <a:solidFill>
                <a:schemeClr val="dk1"/>
              </a:solidFill>
              <a:latin typeface="Tahoma"/>
              <a:ea typeface="Tahoma"/>
              <a:cs typeface="Tahoma"/>
              <a:sym typeface="Tahoma"/>
            </a:endParaRPr>
          </a:p>
        </p:txBody>
      </p:sp>
      <p:graphicFrame>
        <p:nvGraphicFramePr>
          <p:cNvPr id="293" name="Google Shape;293;g12563113601_0_126"/>
          <p:cNvGraphicFramePr/>
          <p:nvPr/>
        </p:nvGraphicFramePr>
        <p:xfrm>
          <a:off x="952500" y="1363000"/>
          <a:ext cx="3000000" cy="3000000"/>
        </p:xfrm>
        <a:graphic>
          <a:graphicData uri="http://schemas.openxmlformats.org/drawingml/2006/table">
            <a:tbl>
              <a:tblPr>
                <a:noFill/>
                <a:tableStyleId>{94533582-CBA0-455C-8532-442B9802F6F8}</a:tableStyleId>
              </a:tblPr>
              <a:tblGrid>
                <a:gridCol w="3460100"/>
                <a:gridCol w="3460100"/>
                <a:gridCol w="3460100"/>
              </a:tblGrid>
              <a:tr h="971275">
                <a:tc>
                  <a:txBody>
                    <a:bodyPr/>
                    <a:lstStyle/>
                    <a:p>
                      <a:pPr indent="0" lvl="0" marL="0" rtl="0" algn="l">
                        <a:spcBef>
                          <a:spcPts val="0"/>
                        </a:spcBef>
                        <a:spcAft>
                          <a:spcPts val="0"/>
                        </a:spcAft>
                        <a:buNone/>
                      </a:pPr>
                      <a:r>
                        <a:t/>
                      </a:r>
                      <a:endParaRPr b="1" sz="2000"/>
                    </a:p>
                  </a:txBody>
                  <a:tcPr marT="91425" marB="91425" marR="91425" marL="91425"/>
                </a:tc>
                <a:tc>
                  <a:txBody>
                    <a:bodyPr/>
                    <a:lstStyle/>
                    <a:p>
                      <a:pPr indent="0" lvl="0" marL="0" rtl="0" algn="l">
                        <a:spcBef>
                          <a:spcPts val="0"/>
                        </a:spcBef>
                        <a:spcAft>
                          <a:spcPts val="0"/>
                        </a:spcAft>
                        <a:buNone/>
                      </a:pPr>
                      <a:r>
                        <a:rPr b="1" lang="en-US" sz="2300"/>
                        <a:t>Axios</a:t>
                      </a:r>
                      <a:endParaRPr b="1" sz="2300"/>
                    </a:p>
                  </a:txBody>
                  <a:tcPr marT="91425" marB="91425" marR="91425" marL="91425"/>
                </a:tc>
                <a:tc>
                  <a:txBody>
                    <a:bodyPr/>
                    <a:lstStyle/>
                    <a:p>
                      <a:pPr indent="0" lvl="0" marL="0" rtl="0" algn="l">
                        <a:spcBef>
                          <a:spcPts val="0"/>
                        </a:spcBef>
                        <a:spcAft>
                          <a:spcPts val="0"/>
                        </a:spcAft>
                        <a:buNone/>
                      </a:pPr>
                      <a:r>
                        <a:rPr b="1" lang="en-US" sz="2300"/>
                        <a:t>Fetch</a:t>
                      </a:r>
                      <a:endParaRPr b="1" sz="2300"/>
                    </a:p>
                  </a:txBody>
                  <a:tcPr marT="91425" marB="91425" marR="91425" marL="91425"/>
                </a:tc>
              </a:tr>
              <a:tr h="971275">
                <a:tc>
                  <a:txBody>
                    <a:bodyPr/>
                    <a:lstStyle/>
                    <a:p>
                      <a:pPr indent="0" lvl="0" marL="0" rtl="0" algn="l">
                        <a:spcBef>
                          <a:spcPts val="0"/>
                        </a:spcBef>
                        <a:spcAft>
                          <a:spcPts val="0"/>
                        </a:spcAft>
                        <a:buNone/>
                      </a:pPr>
                      <a:r>
                        <a:rPr b="1" lang="en-US" sz="2000"/>
                        <a:t>Cách xử lý với HTTP error code.</a:t>
                      </a:r>
                      <a:endParaRPr b="1" sz="2000"/>
                    </a:p>
                  </a:txBody>
                  <a:tcPr marT="91425" marB="91425" marR="91425" marL="91425"/>
                </a:tc>
                <a:tc>
                  <a:txBody>
                    <a:bodyPr/>
                    <a:lstStyle/>
                    <a:p>
                      <a:pPr indent="0" lvl="0" marL="0" rtl="0" algn="l">
                        <a:spcBef>
                          <a:spcPts val="0"/>
                        </a:spcBef>
                        <a:spcAft>
                          <a:spcPts val="0"/>
                        </a:spcAft>
                        <a:buNone/>
                      </a:pPr>
                      <a:r>
                        <a:rPr lang="en-US" sz="2000"/>
                        <a:t>Tất cả các mã lỗi được wrapper vào reject của Axios</a:t>
                      </a:r>
                      <a:endParaRPr sz="2000"/>
                    </a:p>
                  </a:txBody>
                  <a:tcPr marT="91425" marB="91425" marR="91425" marL="91425"/>
                </a:tc>
                <a:tc>
                  <a:txBody>
                    <a:bodyPr/>
                    <a:lstStyle/>
                    <a:p>
                      <a:pPr indent="0" lvl="0" marL="0" rtl="0" algn="l">
                        <a:spcBef>
                          <a:spcPts val="0"/>
                        </a:spcBef>
                        <a:spcAft>
                          <a:spcPts val="0"/>
                        </a:spcAft>
                        <a:buNone/>
                      </a:pPr>
                      <a:r>
                        <a:rPr lang="en-US" sz="2000"/>
                        <a:t>Không xử lý được mã 4xx và 5xx</a:t>
                      </a:r>
                      <a:endParaRPr sz="2000"/>
                    </a:p>
                  </a:txBody>
                  <a:tcPr marT="91425" marB="91425" marR="91425" marL="91425"/>
                </a:tc>
              </a:tr>
              <a:tr h="971275">
                <a:tc>
                  <a:txBody>
                    <a:bodyPr/>
                    <a:lstStyle/>
                    <a:p>
                      <a:pPr indent="0" lvl="0" marL="0" rtl="0" algn="l">
                        <a:spcBef>
                          <a:spcPts val="0"/>
                        </a:spcBef>
                        <a:spcAft>
                          <a:spcPts val="0"/>
                        </a:spcAft>
                        <a:buNone/>
                      </a:pPr>
                      <a:r>
                        <a:rPr b="1" lang="en-US" sz="2000">
                          <a:solidFill>
                            <a:schemeClr val="dk1"/>
                          </a:solidFill>
                        </a:rPr>
                        <a:t>Làm việc với cookies</a:t>
                      </a:r>
                      <a:endParaRPr b="1" sz="2000"/>
                    </a:p>
                  </a:txBody>
                  <a:tcPr marT="91425" marB="91425" marR="91425" marL="91425"/>
                </a:tc>
                <a:tc>
                  <a:txBody>
                    <a:bodyPr/>
                    <a:lstStyle/>
                    <a:p>
                      <a:pPr indent="0" lvl="0" marL="0" rtl="0" algn="l">
                        <a:spcBef>
                          <a:spcPts val="0"/>
                        </a:spcBef>
                        <a:spcAft>
                          <a:spcPts val="0"/>
                        </a:spcAft>
                        <a:buNone/>
                      </a:pPr>
                      <a:r>
                        <a:rPr lang="en-US" sz="2000"/>
                        <a:t>Tự động gửi về cookie</a:t>
                      </a:r>
                      <a:endParaRPr sz="2000"/>
                    </a:p>
                  </a:txBody>
                  <a:tcPr marT="91425" marB="91425" marR="91425" marL="91425"/>
                </a:tc>
                <a:tc>
                  <a:txBody>
                    <a:bodyPr/>
                    <a:lstStyle/>
                    <a:p>
                      <a:pPr indent="0" lvl="0" marL="0" rtl="0" algn="l">
                        <a:spcBef>
                          <a:spcPts val="0"/>
                        </a:spcBef>
                        <a:spcAft>
                          <a:spcPts val="0"/>
                        </a:spcAft>
                        <a:buNone/>
                      </a:pPr>
                      <a:r>
                        <a:rPr lang="en-US" sz="2000"/>
                        <a:t>Không tự động gửi về cookie</a:t>
                      </a:r>
                      <a:endParaRPr sz="2000"/>
                    </a:p>
                  </a:txBody>
                  <a:tcPr marT="91425" marB="91425" marR="91425" marL="91425"/>
                </a:tc>
              </a:tr>
              <a:tr h="971275">
                <a:tc>
                  <a:txBody>
                    <a:bodyPr/>
                    <a:lstStyle/>
                    <a:p>
                      <a:pPr indent="0" lvl="0" marL="0" rtl="0" algn="l">
                        <a:spcBef>
                          <a:spcPts val="0"/>
                        </a:spcBef>
                        <a:spcAft>
                          <a:spcPts val="0"/>
                        </a:spcAft>
                        <a:buNone/>
                      </a:pPr>
                      <a:r>
                        <a:rPr b="1" lang="en-US" sz="2000">
                          <a:solidFill>
                            <a:schemeClr val="dk1"/>
                          </a:solidFill>
                        </a:rPr>
                        <a:t>Tính năng cập nhật tiến độ của những lần uploads/downloads</a:t>
                      </a:r>
                      <a:endParaRPr b="1" sz="2000"/>
                    </a:p>
                  </a:txBody>
                  <a:tcPr marT="91425" marB="91425" marR="91425" marL="91425"/>
                </a:tc>
                <a:tc>
                  <a:txBody>
                    <a:bodyPr/>
                    <a:lstStyle/>
                    <a:p>
                      <a:pPr indent="0" lvl="0" marL="0" rtl="0" algn="l">
                        <a:spcBef>
                          <a:spcPts val="0"/>
                        </a:spcBef>
                        <a:spcAft>
                          <a:spcPts val="0"/>
                        </a:spcAft>
                        <a:buNone/>
                      </a:pPr>
                      <a:r>
                        <a:rPr lang="en-US" sz="2000"/>
                        <a:t>Hỗ trợ</a:t>
                      </a:r>
                      <a:endParaRPr sz="2000"/>
                    </a:p>
                  </a:txBody>
                  <a:tcPr marT="91425" marB="91425" marR="91425" marL="91425"/>
                </a:tc>
                <a:tc>
                  <a:txBody>
                    <a:bodyPr/>
                    <a:lstStyle/>
                    <a:p>
                      <a:pPr indent="0" lvl="0" marL="0" rtl="0" algn="l">
                        <a:spcBef>
                          <a:spcPts val="0"/>
                        </a:spcBef>
                        <a:spcAft>
                          <a:spcPts val="0"/>
                        </a:spcAft>
                        <a:buNone/>
                      </a:pPr>
                      <a:r>
                        <a:rPr lang="en-US" sz="2000"/>
                        <a:t>Không hỗ trợ</a:t>
                      </a:r>
                      <a:endParaRPr sz="2000"/>
                    </a:p>
                  </a:txBody>
                  <a:tcPr marT="91425" marB="91425" marR="91425" marL="91425"/>
                </a:tc>
              </a:tr>
              <a:tr h="971275">
                <a:tc>
                  <a:txBody>
                    <a:bodyPr/>
                    <a:lstStyle/>
                    <a:p>
                      <a:pPr indent="0" lvl="0" marL="0" rtl="0" algn="l">
                        <a:spcBef>
                          <a:spcPts val="0"/>
                        </a:spcBef>
                        <a:spcAft>
                          <a:spcPts val="0"/>
                        </a:spcAft>
                        <a:buNone/>
                      </a:pPr>
                      <a:r>
                        <a:rPr b="1" lang="en-US" sz="2000"/>
                        <a:t>Tính phổ dụng</a:t>
                      </a:r>
                      <a:endParaRPr b="1" sz="2000"/>
                    </a:p>
                  </a:txBody>
                  <a:tcPr marT="91425" marB="91425" marR="91425" marL="91425"/>
                </a:tc>
                <a:tc>
                  <a:txBody>
                    <a:bodyPr/>
                    <a:lstStyle/>
                    <a:p>
                      <a:pPr indent="0" lvl="0" marL="0" rtl="0" algn="l">
                        <a:spcBef>
                          <a:spcPts val="0"/>
                        </a:spcBef>
                        <a:spcAft>
                          <a:spcPts val="0"/>
                        </a:spcAft>
                        <a:buNone/>
                      </a:pPr>
                      <a:r>
                        <a:rPr lang="en-US" sz="2000"/>
                        <a:t>Được sử dụng ở Node JS và trình duyệt</a:t>
                      </a:r>
                      <a:endParaRPr sz="2000"/>
                    </a:p>
                  </a:txBody>
                  <a:tcPr marT="91425" marB="91425" marR="91425" marL="91425"/>
                </a:tc>
                <a:tc>
                  <a:txBody>
                    <a:bodyPr/>
                    <a:lstStyle/>
                    <a:p>
                      <a:pPr indent="0" lvl="0" marL="0" rtl="0" algn="l">
                        <a:spcBef>
                          <a:spcPts val="0"/>
                        </a:spcBef>
                        <a:spcAft>
                          <a:spcPts val="0"/>
                        </a:spcAft>
                        <a:buNone/>
                      </a:pPr>
                      <a:r>
                        <a:rPr lang="en-US" sz="2000"/>
                        <a:t>Chỉ ở một vài phiên bản</a:t>
                      </a:r>
                      <a:endParaRPr sz="2000"/>
                    </a:p>
                  </a:txBody>
                  <a:tcPr marT="91425" marB="91425" marR="91425" marL="91425"/>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97" name="Shape 297"/>
        <p:cNvGrpSpPr/>
        <p:nvPr/>
      </p:nvGrpSpPr>
      <p:grpSpPr>
        <a:xfrm>
          <a:off x="0" y="0"/>
          <a:ext cx="0" cy="0"/>
          <a:chOff x="0" y="0"/>
          <a:chExt cx="0" cy="0"/>
        </a:xfrm>
      </p:grpSpPr>
      <p:sp>
        <p:nvSpPr>
          <p:cNvPr id="298" name="Google Shape;298;g12563113601_0_137"/>
          <p:cNvSpPr/>
          <p:nvPr/>
        </p:nvSpPr>
        <p:spPr>
          <a:xfrm>
            <a:off x="713225" y="1099899"/>
            <a:ext cx="11042100" cy="5342100"/>
          </a:xfrm>
          <a:prstGeom prst="rect">
            <a:avLst/>
          </a:prstGeom>
          <a:noFill/>
          <a:ln>
            <a:noFill/>
          </a:ln>
        </p:spPr>
        <p:txBody>
          <a:bodyPr anchorCtr="0" anchor="t" bIns="0" lIns="0" spcFirstLastPara="1" rIns="0" wrap="square" tIns="0">
            <a:noAutofit/>
          </a:bodyPr>
          <a:lstStyle/>
          <a:p>
            <a:pPr indent="-406400" lvl="0" marL="457200" rtl="0" algn="l">
              <a:lnSpc>
                <a:spcPct val="150000"/>
              </a:lnSpc>
              <a:spcBef>
                <a:spcPts val="0"/>
              </a:spcBef>
              <a:spcAft>
                <a:spcPts val="0"/>
              </a:spcAft>
              <a:buClr>
                <a:schemeClr val="dk1"/>
              </a:buClr>
              <a:buSzPts val="2800"/>
              <a:buFont typeface="Open Sans"/>
              <a:buChar char="●"/>
            </a:pPr>
            <a:r>
              <a:rPr lang="en-US" sz="2800">
                <a:solidFill>
                  <a:schemeClr val="dk1"/>
                </a:solidFill>
                <a:latin typeface="Open Sans"/>
                <a:ea typeface="Open Sans"/>
                <a:cs typeface="Open Sans"/>
                <a:sym typeface="Open Sans"/>
              </a:rPr>
              <a:t>Cài đặt </a:t>
            </a:r>
            <a:endParaRPr sz="2800">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sz="2800">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US" sz="2800">
                <a:solidFill>
                  <a:schemeClr val="dk1"/>
                </a:solidFill>
                <a:latin typeface="Open Sans"/>
                <a:ea typeface="Open Sans"/>
                <a:cs typeface="Open Sans"/>
                <a:sym typeface="Open Sans"/>
              </a:rPr>
              <a:t>Include axios vào dự án</a:t>
            </a:r>
            <a:endParaRPr sz="2800">
              <a:solidFill>
                <a:schemeClr val="dk1"/>
              </a:solidFill>
              <a:latin typeface="Open Sans"/>
              <a:ea typeface="Open Sans"/>
              <a:cs typeface="Open Sans"/>
              <a:sym typeface="Open Sans"/>
            </a:endParaRPr>
          </a:p>
        </p:txBody>
      </p:sp>
      <p:pic>
        <p:nvPicPr>
          <p:cNvPr id="299" name="Google Shape;299;g12563113601_0_137"/>
          <p:cNvPicPr preferRelativeResize="0"/>
          <p:nvPr/>
        </p:nvPicPr>
        <p:blipFill rotWithShape="1">
          <a:blip r:embed="rId3">
            <a:alphaModFix/>
          </a:blip>
          <a:srcRect b="0" l="0" r="0" t="0"/>
          <a:stretch/>
        </p:blipFill>
        <p:spPr>
          <a:xfrm>
            <a:off x="11414760" y="137160"/>
            <a:ext cx="664464" cy="664464"/>
          </a:xfrm>
          <a:prstGeom prst="rect">
            <a:avLst/>
          </a:prstGeom>
          <a:noFill/>
          <a:ln>
            <a:noFill/>
          </a:ln>
        </p:spPr>
      </p:pic>
      <p:sp>
        <p:nvSpPr>
          <p:cNvPr id="300" name="Google Shape;300;g12563113601_0_137"/>
          <p:cNvSpPr/>
          <p:nvPr/>
        </p:nvSpPr>
        <p:spPr>
          <a:xfrm>
            <a:off x="713220" y="222500"/>
            <a:ext cx="9345300" cy="6036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6000"/>
              <a:buFont typeface="Arial"/>
              <a:buNone/>
            </a:pPr>
            <a:r>
              <a:rPr b="1" lang="en-US" sz="6000">
                <a:solidFill>
                  <a:schemeClr val="dk1"/>
                </a:solidFill>
                <a:latin typeface="Open Sans SemiBold"/>
                <a:ea typeface="Open Sans SemiBold"/>
                <a:cs typeface="Open Sans SemiBold"/>
                <a:sym typeface="Open Sans SemiBold"/>
              </a:rPr>
              <a:t>Cài đặt và import</a:t>
            </a:r>
            <a:endParaRPr b="1" i="0" sz="3500" u="none" cap="none" strike="noStrike">
              <a:solidFill>
                <a:schemeClr val="dk1"/>
              </a:solidFill>
              <a:latin typeface="Tahoma"/>
              <a:ea typeface="Tahoma"/>
              <a:cs typeface="Tahoma"/>
              <a:sym typeface="Tahoma"/>
            </a:endParaRPr>
          </a:p>
        </p:txBody>
      </p:sp>
      <p:sp>
        <p:nvSpPr>
          <p:cNvPr id="301" name="Google Shape;301;g12563113601_0_137"/>
          <p:cNvSpPr txBox="1"/>
          <p:nvPr/>
        </p:nvSpPr>
        <p:spPr>
          <a:xfrm>
            <a:off x="713225" y="1557875"/>
            <a:ext cx="30000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800">
                <a:solidFill>
                  <a:schemeClr val="accent2"/>
                </a:solidFill>
                <a:latin typeface="Courier New"/>
                <a:ea typeface="Courier New"/>
                <a:cs typeface="Courier New"/>
                <a:sym typeface="Courier New"/>
              </a:rPr>
              <a:t>npm</a:t>
            </a:r>
            <a:r>
              <a:rPr b="1" lang="en-US" sz="2800">
                <a:solidFill>
                  <a:schemeClr val="dk1"/>
                </a:solidFill>
                <a:latin typeface="Courier New"/>
                <a:ea typeface="Courier New"/>
                <a:cs typeface="Courier New"/>
                <a:sym typeface="Courier New"/>
              </a:rPr>
              <a:t> i axios</a:t>
            </a:r>
            <a:endParaRPr b="1" sz="28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100">
              <a:solidFill>
                <a:schemeClr val="dk1"/>
              </a:solidFill>
              <a:latin typeface="Courier New"/>
              <a:ea typeface="Courier New"/>
              <a:cs typeface="Courier New"/>
              <a:sym typeface="Courier New"/>
            </a:endParaRPr>
          </a:p>
        </p:txBody>
      </p:sp>
      <p:sp>
        <p:nvSpPr>
          <p:cNvPr id="302" name="Google Shape;302;g12563113601_0_137"/>
          <p:cNvSpPr txBox="1"/>
          <p:nvPr/>
        </p:nvSpPr>
        <p:spPr>
          <a:xfrm>
            <a:off x="713225" y="3074750"/>
            <a:ext cx="8254200" cy="2339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lang="en-US" sz="2000">
                <a:solidFill>
                  <a:srgbClr val="50A14F"/>
                </a:solidFill>
                <a:latin typeface="Courier New"/>
                <a:ea typeface="Courier New"/>
                <a:cs typeface="Courier New"/>
                <a:sym typeface="Courier New"/>
              </a:rPr>
              <a:t>//</a:t>
            </a:r>
            <a:r>
              <a:rPr b="1" lang="en-US" sz="2000">
                <a:solidFill>
                  <a:srgbClr val="383A42"/>
                </a:solidFill>
                <a:highlight>
                  <a:srgbClr val="FAFAFA"/>
                </a:highlight>
                <a:latin typeface="Courier New"/>
                <a:ea typeface="Courier New"/>
                <a:cs typeface="Courier New"/>
                <a:sym typeface="Courier New"/>
              </a:rPr>
              <a:t> ES2015 style </a:t>
            </a:r>
            <a:r>
              <a:rPr b="1" lang="en-US" sz="2000">
                <a:solidFill>
                  <a:srgbClr val="A626A4"/>
                </a:solidFill>
                <a:latin typeface="Courier New"/>
                <a:ea typeface="Courier New"/>
                <a:cs typeface="Courier New"/>
                <a:sym typeface="Courier New"/>
              </a:rPr>
              <a:t>import</a:t>
            </a:r>
            <a:endParaRPr b="1" sz="2000">
              <a:solidFill>
                <a:srgbClr val="383A42"/>
              </a:solidFill>
              <a:highlight>
                <a:srgbClr val="FAFAFA"/>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1" sz="2000">
              <a:solidFill>
                <a:srgbClr val="383A42"/>
              </a:solidFill>
              <a:highlight>
                <a:srgbClr val="FAFAFA"/>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US" sz="2000">
                <a:solidFill>
                  <a:srgbClr val="A626A4"/>
                </a:solidFill>
                <a:latin typeface="Courier New"/>
                <a:ea typeface="Courier New"/>
                <a:cs typeface="Courier New"/>
                <a:sym typeface="Courier New"/>
              </a:rPr>
              <a:t>import</a:t>
            </a:r>
            <a:r>
              <a:rPr b="1" lang="en-US" sz="2000">
                <a:solidFill>
                  <a:srgbClr val="383A42"/>
                </a:solidFill>
                <a:highlight>
                  <a:srgbClr val="FAFAFA"/>
                </a:highlight>
                <a:latin typeface="Courier New"/>
                <a:ea typeface="Courier New"/>
                <a:cs typeface="Courier New"/>
                <a:sym typeface="Courier New"/>
              </a:rPr>
              <a:t> axios </a:t>
            </a:r>
            <a:r>
              <a:rPr b="1" lang="en-US" sz="2000">
                <a:solidFill>
                  <a:srgbClr val="A626A4"/>
                </a:solidFill>
                <a:latin typeface="Courier New"/>
                <a:ea typeface="Courier New"/>
                <a:cs typeface="Courier New"/>
                <a:sym typeface="Courier New"/>
              </a:rPr>
              <a:t>from</a:t>
            </a:r>
            <a:r>
              <a:rPr b="1" lang="en-US" sz="2000">
                <a:solidFill>
                  <a:srgbClr val="383A42"/>
                </a:solidFill>
                <a:highlight>
                  <a:srgbClr val="FAFAFA"/>
                </a:highlight>
                <a:latin typeface="Courier New"/>
                <a:ea typeface="Courier New"/>
                <a:cs typeface="Courier New"/>
                <a:sym typeface="Courier New"/>
              </a:rPr>
              <a:t> </a:t>
            </a:r>
            <a:r>
              <a:rPr b="1" lang="en-US" sz="2000">
                <a:solidFill>
                  <a:srgbClr val="50A14F"/>
                </a:solidFill>
                <a:latin typeface="Courier New"/>
                <a:ea typeface="Courier New"/>
                <a:cs typeface="Courier New"/>
                <a:sym typeface="Courier New"/>
              </a:rPr>
              <a:t>'axios'</a:t>
            </a:r>
            <a:r>
              <a:rPr b="1" lang="en-US" sz="2000">
                <a:solidFill>
                  <a:srgbClr val="383A42"/>
                </a:solidFill>
                <a:highlight>
                  <a:srgbClr val="FAFAFA"/>
                </a:highlight>
                <a:latin typeface="Courier New"/>
                <a:ea typeface="Courier New"/>
                <a:cs typeface="Courier New"/>
                <a:sym typeface="Courier New"/>
              </a:rPr>
              <a:t>;</a:t>
            </a:r>
            <a:endParaRPr b="1" sz="2000">
              <a:solidFill>
                <a:srgbClr val="383A42"/>
              </a:solidFill>
              <a:highlight>
                <a:srgbClr val="FAFAFA"/>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1" sz="2000">
              <a:solidFill>
                <a:srgbClr val="383A42"/>
              </a:solidFill>
              <a:highlight>
                <a:srgbClr val="FAFAFA"/>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US" sz="2000">
                <a:solidFill>
                  <a:srgbClr val="50A14F"/>
                </a:solidFill>
                <a:latin typeface="Courier New"/>
                <a:ea typeface="Courier New"/>
                <a:cs typeface="Courier New"/>
                <a:sym typeface="Courier New"/>
              </a:rPr>
              <a:t>//</a:t>
            </a:r>
            <a:r>
              <a:rPr b="1" lang="en-US" sz="2000">
                <a:solidFill>
                  <a:srgbClr val="383A42"/>
                </a:solidFill>
                <a:highlight>
                  <a:srgbClr val="FAFAFA"/>
                </a:highlight>
                <a:latin typeface="Courier New"/>
                <a:ea typeface="Courier New"/>
                <a:cs typeface="Courier New"/>
                <a:sym typeface="Courier New"/>
              </a:rPr>
              <a:t> Node.js style require</a:t>
            </a:r>
            <a:endParaRPr b="1" sz="2000">
              <a:solidFill>
                <a:srgbClr val="383A42"/>
              </a:solidFill>
              <a:highlight>
                <a:srgbClr val="FAFAFA"/>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US" sz="2000">
                <a:solidFill>
                  <a:srgbClr val="383A42"/>
                </a:solidFill>
                <a:highlight>
                  <a:srgbClr val="FAFAFA"/>
                </a:highlight>
                <a:latin typeface="Courier New"/>
                <a:ea typeface="Courier New"/>
                <a:cs typeface="Courier New"/>
                <a:sym typeface="Courier New"/>
              </a:rPr>
              <a:t>const axios = </a:t>
            </a:r>
            <a:r>
              <a:rPr b="1" lang="en-US" sz="2000">
                <a:solidFill>
                  <a:srgbClr val="C18401"/>
                </a:solidFill>
                <a:latin typeface="Courier New"/>
                <a:ea typeface="Courier New"/>
                <a:cs typeface="Courier New"/>
                <a:sym typeface="Courier New"/>
              </a:rPr>
              <a:t>require</a:t>
            </a:r>
            <a:r>
              <a:rPr b="1" lang="en-US" sz="2000">
                <a:solidFill>
                  <a:srgbClr val="383A42"/>
                </a:solidFill>
                <a:highlight>
                  <a:srgbClr val="FAFAFA"/>
                </a:highlight>
                <a:latin typeface="Courier New"/>
                <a:ea typeface="Courier New"/>
                <a:cs typeface="Courier New"/>
                <a:sym typeface="Courier New"/>
              </a:rPr>
              <a:t>(</a:t>
            </a:r>
            <a:r>
              <a:rPr b="1" lang="en-US" sz="2000">
                <a:solidFill>
                  <a:srgbClr val="50A14F"/>
                </a:solidFill>
                <a:latin typeface="Courier New"/>
                <a:ea typeface="Courier New"/>
                <a:cs typeface="Courier New"/>
                <a:sym typeface="Courier New"/>
              </a:rPr>
              <a:t>'axios'</a:t>
            </a:r>
            <a:r>
              <a:rPr b="1" lang="en-US" sz="2000">
                <a:solidFill>
                  <a:srgbClr val="383A42"/>
                </a:solidFill>
                <a:highlight>
                  <a:srgbClr val="FAFAFA"/>
                </a:highlight>
                <a:latin typeface="Courier New"/>
                <a:ea typeface="Courier New"/>
                <a:cs typeface="Courier New"/>
                <a:sym typeface="Courier New"/>
              </a:rPr>
              <a:t>);</a:t>
            </a:r>
            <a:endParaRPr b="1" sz="2000">
              <a:solidFill>
                <a:srgbClr val="A626A4"/>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900"/>
              <a:buFont typeface="Arial"/>
              <a:buNone/>
            </a:pPr>
            <a:r>
              <a:t/>
            </a:r>
            <a:endParaRPr b="1" sz="2000">
              <a:solidFill>
                <a:srgbClr val="A626A4"/>
              </a:solidFill>
              <a:latin typeface="Courier New"/>
              <a:ea typeface="Courier New"/>
              <a:cs typeface="Courier New"/>
              <a:sym typeface="Courier New"/>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06" name="Shape 306"/>
        <p:cNvGrpSpPr/>
        <p:nvPr/>
      </p:nvGrpSpPr>
      <p:grpSpPr>
        <a:xfrm>
          <a:off x="0" y="0"/>
          <a:ext cx="0" cy="0"/>
          <a:chOff x="0" y="0"/>
          <a:chExt cx="0" cy="0"/>
        </a:xfrm>
      </p:grpSpPr>
      <p:sp>
        <p:nvSpPr>
          <p:cNvPr id="307" name="Google Shape;307;g12563113601_0_149"/>
          <p:cNvSpPr/>
          <p:nvPr/>
        </p:nvSpPr>
        <p:spPr>
          <a:xfrm>
            <a:off x="1272025" y="1082974"/>
            <a:ext cx="11042100" cy="5342100"/>
          </a:xfrm>
          <a:prstGeom prst="rect">
            <a:avLst/>
          </a:prstGeom>
          <a:noFill/>
          <a:ln>
            <a:noFill/>
          </a:ln>
        </p:spPr>
        <p:txBody>
          <a:bodyPr anchorCtr="0" anchor="t" bIns="0" lIns="0" spcFirstLastPara="1" rIns="0" wrap="square" tIns="0">
            <a:noAutofit/>
          </a:bodyPr>
          <a:lstStyle/>
          <a:p>
            <a:pPr indent="0" lvl="0" marL="0" rtl="0" algn="l">
              <a:lnSpc>
                <a:spcPct val="150000"/>
              </a:lnSpc>
              <a:spcBef>
                <a:spcPts val="0"/>
              </a:spcBef>
              <a:spcAft>
                <a:spcPts val="0"/>
              </a:spcAft>
              <a:buNone/>
            </a:pPr>
            <a:r>
              <a:rPr lang="en-US" sz="2800">
                <a:solidFill>
                  <a:schemeClr val="dk1"/>
                </a:solidFill>
                <a:latin typeface="Open Sans"/>
                <a:ea typeface="Open Sans"/>
                <a:cs typeface="Open Sans"/>
                <a:sym typeface="Open Sans"/>
              </a:rPr>
              <a:t>Cú pháp</a:t>
            </a:r>
            <a:endParaRPr sz="2800">
              <a:solidFill>
                <a:schemeClr val="dk1"/>
              </a:solidFill>
              <a:latin typeface="Open Sans"/>
              <a:ea typeface="Open Sans"/>
              <a:cs typeface="Open Sans"/>
              <a:sym typeface="Open Sans"/>
            </a:endParaRPr>
          </a:p>
        </p:txBody>
      </p:sp>
      <p:pic>
        <p:nvPicPr>
          <p:cNvPr id="308" name="Google Shape;308;g12563113601_0_149"/>
          <p:cNvPicPr preferRelativeResize="0"/>
          <p:nvPr/>
        </p:nvPicPr>
        <p:blipFill rotWithShape="1">
          <a:blip r:embed="rId3">
            <a:alphaModFix/>
          </a:blip>
          <a:srcRect b="0" l="0" r="0" t="0"/>
          <a:stretch/>
        </p:blipFill>
        <p:spPr>
          <a:xfrm>
            <a:off x="11973560" y="120235"/>
            <a:ext cx="664464" cy="664464"/>
          </a:xfrm>
          <a:prstGeom prst="rect">
            <a:avLst/>
          </a:prstGeom>
          <a:noFill/>
          <a:ln>
            <a:noFill/>
          </a:ln>
        </p:spPr>
      </p:pic>
      <p:sp>
        <p:nvSpPr>
          <p:cNvPr id="309" name="Google Shape;309;g12563113601_0_149"/>
          <p:cNvSpPr/>
          <p:nvPr/>
        </p:nvSpPr>
        <p:spPr>
          <a:xfrm>
            <a:off x="1272026" y="205575"/>
            <a:ext cx="11042100" cy="6036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6000"/>
              <a:buFont typeface="Arial"/>
              <a:buNone/>
            </a:pPr>
            <a:r>
              <a:rPr b="1" lang="en-US" sz="4500">
                <a:solidFill>
                  <a:schemeClr val="dk1"/>
                </a:solidFill>
                <a:latin typeface="Open Sans SemiBold"/>
                <a:ea typeface="Open Sans SemiBold"/>
                <a:cs typeface="Open Sans SemiBold"/>
                <a:sym typeface="Open Sans SemiBold"/>
              </a:rPr>
              <a:t>Cách tạo một request với Axios</a:t>
            </a:r>
            <a:endParaRPr b="1" sz="4500">
              <a:solidFill>
                <a:schemeClr val="dk1"/>
              </a:solidFill>
              <a:latin typeface="Open Sans SemiBold"/>
              <a:ea typeface="Open Sans SemiBold"/>
              <a:cs typeface="Open Sans SemiBold"/>
              <a:sym typeface="Open Sans SemiBold"/>
            </a:endParaRPr>
          </a:p>
          <a:p>
            <a:pPr indent="0" lvl="0" marL="0" rtl="0" algn="l">
              <a:lnSpc>
                <a:spcPct val="90000"/>
              </a:lnSpc>
              <a:spcBef>
                <a:spcPts val="0"/>
              </a:spcBef>
              <a:spcAft>
                <a:spcPts val="0"/>
              </a:spcAft>
              <a:buClr>
                <a:schemeClr val="dk1"/>
              </a:buClr>
              <a:buSzPts val="6000"/>
              <a:buFont typeface="Arial"/>
              <a:buNone/>
            </a:pPr>
            <a:r>
              <a:t/>
            </a:r>
            <a:endParaRPr b="1" sz="4500">
              <a:solidFill>
                <a:schemeClr val="dk1"/>
              </a:solidFill>
              <a:latin typeface="Open Sans SemiBold"/>
              <a:ea typeface="Open Sans SemiBold"/>
              <a:cs typeface="Open Sans SemiBold"/>
              <a:sym typeface="Open Sans SemiBold"/>
            </a:endParaRPr>
          </a:p>
        </p:txBody>
      </p:sp>
      <p:sp>
        <p:nvSpPr>
          <p:cNvPr id="310" name="Google Shape;310;g12563113601_0_149"/>
          <p:cNvSpPr txBox="1"/>
          <p:nvPr/>
        </p:nvSpPr>
        <p:spPr>
          <a:xfrm>
            <a:off x="1272025" y="2041825"/>
            <a:ext cx="8254200" cy="326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lang="en-US" sz="2000">
                <a:solidFill>
                  <a:srgbClr val="E45649"/>
                </a:solidFill>
                <a:latin typeface="Courier New"/>
                <a:ea typeface="Courier New"/>
                <a:cs typeface="Courier New"/>
                <a:sym typeface="Courier New"/>
              </a:rPr>
              <a:t>axios</a:t>
            </a:r>
            <a:r>
              <a:rPr b="1" lang="en-US" sz="2000">
                <a:solidFill>
                  <a:srgbClr val="383A42"/>
                </a:solidFill>
                <a:highlight>
                  <a:srgbClr val="FAFAFA"/>
                </a:highlight>
                <a:latin typeface="Courier New"/>
                <a:ea typeface="Courier New"/>
                <a:cs typeface="Courier New"/>
                <a:sym typeface="Courier New"/>
              </a:rPr>
              <a:t>({</a:t>
            </a:r>
            <a:endParaRPr b="1" sz="2000">
              <a:solidFill>
                <a:srgbClr val="383A42"/>
              </a:solidFill>
              <a:highlight>
                <a:srgbClr val="FAFAFA"/>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1" sz="2000">
              <a:solidFill>
                <a:srgbClr val="383A42"/>
              </a:solidFill>
              <a:highlight>
                <a:srgbClr val="FAFAFA"/>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US" sz="2000">
                <a:solidFill>
                  <a:srgbClr val="50A14F"/>
                </a:solidFill>
                <a:latin typeface="Courier New"/>
                <a:ea typeface="Courier New"/>
                <a:cs typeface="Courier New"/>
                <a:sym typeface="Courier New"/>
              </a:rPr>
              <a:t>method</a:t>
            </a:r>
            <a:r>
              <a:rPr b="1" lang="en-US" sz="2000">
                <a:solidFill>
                  <a:srgbClr val="383A42"/>
                </a:solidFill>
                <a:highlight>
                  <a:srgbClr val="FAFAFA"/>
                </a:highlight>
                <a:latin typeface="Courier New"/>
                <a:ea typeface="Courier New"/>
                <a:cs typeface="Courier New"/>
                <a:sym typeface="Courier New"/>
              </a:rPr>
              <a:t>: </a:t>
            </a:r>
            <a:r>
              <a:rPr b="1" lang="en-US" sz="2000">
                <a:solidFill>
                  <a:srgbClr val="50A14F"/>
                </a:solidFill>
                <a:latin typeface="Courier New"/>
                <a:ea typeface="Courier New"/>
                <a:cs typeface="Courier New"/>
                <a:sym typeface="Courier New"/>
              </a:rPr>
              <a:t>'post'</a:t>
            </a:r>
            <a:r>
              <a:rPr b="1" lang="en-US" sz="2000">
                <a:solidFill>
                  <a:srgbClr val="383A42"/>
                </a:solidFill>
                <a:highlight>
                  <a:srgbClr val="FAFAFA"/>
                </a:highlight>
                <a:latin typeface="Courier New"/>
                <a:ea typeface="Courier New"/>
                <a:cs typeface="Courier New"/>
                <a:sym typeface="Courier New"/>
              </a:rPr>
              <a:t>,</a:t>
            </a:r>
            <a:endParaRPr b="1" sz="2000">
              <a:solidFill>
                <a:srgbClr val="383A42"/>
              </a:solidFill>
              <a:highlight>
                <a:srgbClr val="FAFAFA"/>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US" sz="2000">
                <a:solidFill>
                  <a:srgbClr val="383A42"/>
                </a:solidFill>
                <a:highlight>
                  <a:srgbClr val="FAFAFA"/>
                </a:highlight>
                <a:latin typeface="Courier New"/>
                <a:ea typeface="Courier New"/>
                <a:cs typeface="Courier New"/>
                <a:sym typeface="Courier New"/>
              </a:rPr>
              <a:t>url: </a:t>
            </a:r>
            <a:r>
              <a:rPr b="1" lang="en-US" sz="2000">
                <a:solidFill>
                  <a:srgbClr val="50A14F"/>
                </a:solidFill>
                <a:latin typeface="Courier New"/>
                <a:ea typeface="Courier New"/>
                <a:cs typeface="Courier New"/>
                <a:sym typeface="Courier New"/>
              </a:rPr>
              <a:t>'/login'</a:t>
            </a:r>
            <a:r>
              <a:rPr b="1" lang="en-US" sz="2000">
                <a:solidFill>
                  <a:srgbClr val="383A42"/>
                </a:solidFill>
                <a:highlight>
                  <a:srgbClr val="FAFAFA"/>
                </a:highlight>
                <a:latin typeface="Courier New"/>
                <a:ea typeface="Courier New"/>
                <a:cs typeface="Courier New"/>
                <a:sym typeface="Courier New"/>
              </a:rPr>
              <a:t>,</a:t>
            </a:r>
            <a:endParaRPr b="1" sz="2000">
              <a:solidFill>
                <a:srgbClr val="383A42"/>
              </a:solidFill>
              <a:highlight>
                <a:srgbClr val="FAFAFA"/>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US" sz="2000">
                <a:solidFill>
                  <a:srgbClr val="383A42"/>
                </a:solidFill>
                <a:highlight>
                  <a:srgbClr val="FAFAFA"/>
                </a:highlight>
                <a:latin typeface="Courier New"/>
                <a:ea typeface="Courier New"/>
                <a:cs typeface="Courier New"/>
                <a:sym typeface="Courier New"/>
              </a:rPr>
              <a:t>data: {</a:t>
            </a:r>
            <a:endParaRPr b="1" sz="2000">
              <a:solidFill>
                <a:srgbClr val="383A42"/>
              </a:solidFill>
              <a:highlight>
                <a:srgbClr val="FAFAFA"/>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US" sz="2000">
                <a:solidFill>
                  <a:srgbClr val="383A42"/>
                </a:solidFill>
                <a:highlight>
                  <a:srgbClr val="FAFAFA"/>
                </a:highlight>
                <a:latin typeface="Courier New"/>
                <a:ea typeface="Courier New"/>
                <a:cs typeface="Courier New"/>
                <a:sym typeface="Courier New"/>
              </a:rPr>
              <a:t>user: </a:t>
            </a:r>
            <a:r>
              <a:rPr b="1" lang="en-US" sz="2000">
                <a:solidFill>
                  <a:srgbClr val="50A14F"/>
                </a:solidFill>
                <a:latin typeface="Courier New"/>
                <a:ea typeface="Courier New"/>
                <a:cs typeface="Courier New"/>
                <a:sym typeface="Courier New"/>
              </a:rPr>
              <a:t>'test'</a:t>
            </a:r>
            <a:r>
              <a:rPr b="1" lang="en-US" sz="2000">
                <a:solidFill>
                  <a:srgbClr val="383A42"/>
                </a:solidFill>
                <a:highlight>
                  <a:srgbClr val="FAFAFA"/>
                </a:highlight>
                <a:latin typeface="Courier New"/>
                <a:ea typeface="Courier New"/>
                <a:cs typeface="Courier New"/>
                <a:sym typeface="Courier New"/>
              </a:rPr>
              <a:t>,</a:t>
            </a:r>
            <a:endParaRPr b="1" sz="2000">
              <a:solidFill>
                <a:srgbClr val="383A42"/>
              </a:solidFill>
              <a:highlight>
                <a:srgbClr val="FAFAFA"/>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US" sz="2000">
                <a:solidFill>
                  <a:srgbClr val="383A42"/>
                </a:solidFill>
                <a:highlight>
                  <a:srgbClr val="FAFAFA"/>
                </a:highlight>
                <a:latin typeface="Courier New"/>
                <a:ea typeface="Courier New"/>
                <a:cs typeface="Courier New"/>
                <a:sym typeface="Courier New"/>
              </a:rPr>
              <a:t>lastName: </a:t>
            </a:r>
            <a:r>
              <a:rPr b="1" lang="en-US" sz="2000">
                <a:solidFill>
                  <a:srgbClr val="50A14F"/>
                </a:solidFill>
                <a:latin typeface="Courier New"/>
                <a:ea typeface="Courier New"/>
                <a:cs typeface="Courier New"/>
                <a:sym typeface="Courier New"/>
              </a:rPr>
              <a:t>'test1'</a:t>
            </a:r>
            <a:endParaRPr b="1" sz="2000">
              <a:solidFill>
                <a:srgbClr val="50A14F"/>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US" sz="2000">
                <a:solidFill>
                  <a:srgbClr val="383A42"/>
                </a:solidFill>
                <a:highlight>
                  <a:srgbClr val="FAFAFA"/>
                </a:highlight>
                <a:latin typeface="Courier New"/>
                <a:ea typeface="Courier New"/>
                <a:cs typeface="Courier New"/>
                <a:sym typeface="Courier New"/>
              </a:rPr>
              <a:t>}</a:t>
            </a:r>
            <a:endParaRPr b="1" sz="2000">
              <a:solidFill>
                <a:srgbClr val="383A42"/>
              </a:solidFill>
              <a:highlight>
                <a:srgbClr val="FAFAFA"/>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US" sz="2000">
                <a:solidFill>
                  <a:srgbClr val="383A42"/>
                </a:solidFill>
                <a:highlight>
                  <a:srgbClr val="FAFAFA"/>
                </a:highlight>
                <a:latin typeface="Courier New"/>
                <a:ea typeface="Courier New"/>
                <a:cs typeface="Courier New"/>
                <a:sym typeface="Courier New"/>
              </a:rPr>
              <a:t>});</a:t>
            </a:r>
            <a:endParaRPr b="1" sz="2000">
              <a:solidFill>
                <a:srgbClr val="50A14F"/>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900"/>
              <a:buFont typeface="Arial"/>
              <a:buNone/>
            </a:pPr>
            <a:r>
              <a:t/>
            </a:r>
            <a:endParaRPr b="1" sz="2000">
              <a:solidFill>
                <a:srgbClr val="A626A4"/>
              </a:solidFill>
              <a:latin typeface="Courier New"/>
              <a:ea typeface="Courier New"/>
              <a:cs typeface="Courier New"/>
              <a:sym typeface="Courier New"/>
            </a:endParaRPr>
          </a:p>
        </p:txBody>
      </p:sp>
      <p:sp>
        <p:nvSpPr>
          <p:cNvPr id="311" name="Google Shape;311;g12563113601_0_149"/>
          <p:cNvSpPr txBox="1"/>
          <p:nvPr/>
        </p:nvSpPr>
        <p:spPr>
          <a:xfrm>
            <a:off x="5401750" y="948275"/>
            <a:ext cx="71631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a:solidFill>
                  <a:schemeClr val="dk1"/>
                </a:solidFill>
              </a:rPr>
              <a:t>Trong đó:</a:t>
            </a:r>
            <a:endParaRPr sz="2800">
              <a:solidFill>
                <a:schemeClr val="dk1"/>
              </a:solidFill>
            </a:endParaRPr>
          </a:p>
          <a:p>
            <a:pPr indent="0" lvl="0" marL="0" rtl="0" algn="l">
              <a:spcBef>
                <a:spcPts val="0"/>
              </a:spcBef>
              <a:spcAft>
                <a:spcPts val="0"/>
              </a:spcAft>
              <a:buNone/>
            </a:pPr>
            <a:r>
              <a:t/>
            </a:r>
            <a:endParaRPr sz="2800">
              <a:solidFill>
                <a:schemeClr val="dk1"/>
              </a:solidFill>
            </a:endParaRPr>
          </a:p>
          <a:p>
            <a:pPr indent="0" lvl="0" marL="0" rtl="0" algn="l">
              <a:spcBef>
                <a:spcPts val="0"/>
              </a:spcBef>
              <a:spcAft>
                <a:spcPts val="0"/>
              </a:spcAft>
              <a:buNone/>
            </a:pPr>
            <a:r>
              <a:rPr b="1" lang="en-US" sz="2800">
                <a:solidFill>
                  <a:schemeClr val="dk1"/>
                </a:solidFill>
              </a:rPr>
              <a:t>meothod</a:t>
            </a:r>
            <a:r>
              <a:rPr lang="en-US" sz="2800">
                <a:solidFill>
                  <a:schemeClr val="dk1"/>
                </a:solidFill>
              </a:rPr>
              <a:t> là phương thức mà chúng ta muốn gửi request (get, post, put, path, delete)</a:t>
            </a:r>
            <a:endParaRPr sz="2800">
              <a:solidFill>
                <a:schemeClr val="dk1"/>
              </a:solidFill>
            </a:endParaRPr>
          </a:p>
          <a:p>
            <a:pPr indent="0" lvl="0" marL="0" rtl="0" algn="l">
              <a:spcBef>
                <a:spcPts val="0"/>
              </a:spcBef>
              <a:spcAft>
                <a:spcPts val="0"/>
              </a:spcAft>
              <a:buNone/>
            </a:pPr>
            <a:r>
              <a:t/>
            </a:r>
            <a:endParaRPr sz="2800">
              <a:solidFill>
                <a:schemeClr val="dk1"/>
              </a:solidFill>
            </a:endParaRPr>
          </a:p>
          <a:p>
            <a:pPr indent="0" lvl="0" marL="0" rtl="0" algn="l">
              <a:spcBef>
                <a:spcPts val="0"/>
              </a:spcBef>
              <a:spcAft>
                <a:spcPts val="0"/>
              </a:spcAft>
              <a:buNone/>
            </a:pPr>
            <a:r>
              <a:rPr b="1" lang="en-US" sz="2800">
                <a:solidFill>
                  <a:schemeClr val="dk1"/>
                </a:solidFill>
              </a:rPr>
              <a:t>url</a:t>
            </a:r>
            <a:r>
              <a:rPr lang="en-US" sz="2800">
                <a:solidFill>
                  <a:schemeClr val="dk1"/>
                </a:solidFill>
              </a:rPr>
              <a:t> là đường dẫn API muốn gửi request</a:t>
            </a:r>
            <a:endParaRPr sz="2800">
              <a:solidFill>
                <a:schemeClr val="dk1"/>
              </a:solidFill>
            </a:endParaRPr>
          </a:p>
          <a:p>
            <a:pPr indent="0" lvl="0" marL="0" rtl="0" algn="l">
              <a:spcBef>
                <a:spcPts val="0"/>
              </a:spcBef>
              <a:spcAft>
                <a:spcPts val="0"/>
              </a:spcAft>
              <a:buNone/>
            </a:pPr>
            <a:r>
              <a:t/>
            </a:r>
            <a:endParaRPr sz="2800">
              <a:solidFill>
                <a:schemeClr val="dk1"/>
              </a:solidFill>
            </a:endParaRPr>
          </a:p>
          <a:p>
            <a:pPr indent="0" lvl="0" marL="0" rtl="0" algn="l">
              <a:spcBef>
                <a:spcPts val="0"/>
              </a:spcBef>
              <a:spcAft>
                <a:spcPts val="0"/>
              </a:spcAft>
              <a:buNone/>
            </a:pPr>
            <a:r>
              <a:rPr b="1" lang="en-US" sz="2800">
                <a:solidFill>
                  <a:schemeClr val="dk1"/>
                </a:solidFill>
              </a:rPr>
              <a:t>data</a:t>
            </a:r>
            <a:r>
              <a:rPr lang="en-US" sz="2800">
                <a:solidFill>
                  <a:schemeClr val="dk1"/>
                </a:solidFill>
              </a:rPr>
              <a:t> là dữ liệu muốn gửi</a:t>
            </a:r>
            <a:endParaRPr sz="28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11517337414_0_0"/>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a:t>Thảo luận</a:t>
            </a:r>
            <a:endParaRPr/>
          </a:p>
        </p:txBody>
      </p:sp>
      <p:sp>
        <p:nvSpPr>
          <p:cNvPr id="107" name="Google Shape;107;g11517337414_0_0"/>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400"/>
              <a:buNone/>
            </a:pPr>
            <a:r>
              <a:rPr lang="en-US"/>
              <a:t>A</a:t>
            </a:r>
            <a:r>
              <a:rPr lang="en-US"/>
              <a:t>sync và Await</a:t>
            </a:r>
            <a:r>
              <a:rPr lang="en-US"/>
              <a:t> JavaScript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15" name="Shape 315"/>
        <p:cNvGrpSpPr/>
        <p:nvPr/>
      </p:nvGrpSpPr>
      <p:grpSpPr>
        <a:xfrm>
          <a:off x="0" y="0"/>
          <a:ext cx="0" cy="0"/>
          <a:chOff x="0" y="0"/>
          <a:chExt cx="0" cy="0"/>
        </a:xfrm>
      </p:grpSpPr>
      <p:pic>
        <p:nvPicPr>
          <p:cNvPr id="316" name="Google Shape;316;g12563113601_0_171"/>
          <p:cNvPicPr preferRelativeResize="0"/>
          <p:nvPr/>
        </p:nvPicPr>
        <p:blipFill rotWithShape="1">
          <a:blip r:embed="rId3">
            <a:alphaModFix/>
          </a:blip>
          <a:srcRect b="0" l="0" r="0" t="0"/>
          <a:stretch/>
        </p:blipFill>
        <p:spPr>
          <a:xfrm>
            <a:off x="11973560" y="120235"/>
            <a:ext cx="664464" cy="664464"/>
          </a:xfrm>
          <a:prstGeom prst="rect">
            <a:avLst/>
          </a:prstGeom>
          <a:noFill/>
          <a:ln>
            <a:noFill/>
          </a:ln>
        </p:spPr>
      </p:pic>
      <p:sp>
        <p:nvSpPr>
          <p:cNvPr id="317" name="Google Shape;317;g12563113601_0_171"/>
          <p:cNvSpPr/>
          <p:nvPr/>
        </p:nvSpPr>
        <p:spPr>
          <a:xfrm>
            <a:off x="679376" y="150663"/>
            <a:ext cx="11042100" cy="6036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6000"/>
              <a:buFont typeface="Arial"/>
              <a:buNone/>
            </a:pPr>
            <a:r>
              <a:rPr b="1" lang="en-US" sz="4500">
                <a:solidFill>
                  <a:schemeClr val="dk1"/>
                </a:solidFill>
                <a:latin typeface="Open Sans SemiBold"/>
                <a:ea typeface="Open Sans SemiBold"/>
                <a:cs typeface="Open Sans SemiBold"/>
                <a:sym typeface="Open Sans SemiBold"/>
              </a:rPr>
              <a:t>Đối tượng Axios Response</a:t>
            </a:r>
            <a:endParaRPr b="1" sz="4500">
              <a:solidFill>
                <a:schemeClr val="dk1"/>
              </a:solidFill>
              <a:latin typeface="Open Sans SemiBold"/>
              <a:ea typeface="Open Sans SemiBold"/>
              <a:cs typeface="Open Sans SemiBold"/>
              <a:sym typeface="Open Sans SemiBold"/>
            </a:endParaRPr>
          </a:p>
        </p:txBody>
      </p:sp>
      <p:sp>
        <p:nvSpPr>
          <p:cNvPr id="318" name="Google Shape;318;g12563113601_0_171"/>
          <p:cNvSpPr txBox="1"/>
          <p:nvPr/>
        </p:nvSpPr>
        <p:spPr>
          <a:xfrm>
            <a:off x="829750" y="1016025"/>
            <a:ext cx="135129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Clr>
                <a:schemeClr val="dk1"/>
              </a:buClr>
              <a:buSzPts val="2800"/>
              <a:buChar char="●"/>
            </a:pPr>
            <a:r>
              <a:rPr lang="en-US" sz="2800">
                <a:solidFill>
                  <a:schemeClr val="dk1"/>
                </a:solidFill>
              </a:rPr>
              <a:t>data</a:t>
            </a:r>
            <a:endParaRPr sz="2800">
              <a:solidFill>
                <a:schemeClr val="dk1"/>
              </a:solidFill>
            </a:endParaRPr>
          </a:p>
          <a:p>
            <a:pPr indent="-406400" lvl="0" marL="457200" rtl="0" algn="l">
              <a:spcBef>
                <a:spcPts val="0"/>
              </a:spcBef>
              <a:spcAft>
                <a:spcPts val="0"/>
              </a:spcAft>
              <a:buClr>
                <a:schemeClr val="dk1"/>
              </a:buClr>
              <a:buSzPts val="2800"/>
              <a:buChar char="●"/>
            </a:pPr>
            <a:r>
              <a:rPr lang="en-US" sz="2800">
                <a:solidFill>
                  <a:schemeClr val="dk1"/>
                </a:solidFill>
              </a:rPr>
              <a:t>status</a:t>
            </a:r>
            <a:endParaRPr sz="2800">
              <a:solidFill>
                <a:schemeClr val="dk1"/>
              </a:solidFill>
            </a:endParaRPr>
          </a:p>
          <a:p>
            <a:pPr indent="-406400" lvl="0" marL="457200" rtl="0" algn="l">
              <a:spcBef>
                <a:spcPts val="0"/>
              </a:spcBef>
              <a:spcAft>
                <a:spcPts val="0"/>
              </a:spcAft>
              <a:buClr>
                <a:schemeClr val="dk1"/>
              </a:buClr>
              <a:buSzPts val="2800"/>
              <a:buChar char="●"/>
            </a:pPr>
            <a:r>
              <a:rPr lang="en-US" sz="2800">
                <a:solidFill>
                  <a:schemeClr val="dk1"/>
                </a:solidFill>
              </a:rPr>
              <a:t>statusText</a:t>
            </a:r>
            <a:endParaRPr sz="2800">
              <a:solidFill>
                <a:schemeClr val="dk1"/>
              </a:solidFill>
            </a:endParaRPr>
          </a:p>
          <a:p>
            <a:pPr indent="-406400" lvl="0" marL="457200" rtl="0" algn="l">
              <a:spcBef>
                <a:spcPts val="0"/>
              </a:spcBef>
              <a:spcAft>
                <a:spcPts val="0"/>
              </a:spcAft>
              <a:buClr>
                <a:schemeClr val="dk1"/>
              </a:buClr>
              <a:buSzPts val="2800"/>
              <a:buChar char="●"/>
            </a:pPr>
            <a:r>
              <a:rPr lang="en-US" sz="2800">
                <a:solidFill>
                  <a:schemeClr val="dk1"/>
                </a:solidFill>
              </a:rPr>
              <a:t>headers</a:t>
            </a:r>
            <a:endParaRPr sz="2800">
              <a:solidFill>
                <a:schemeClr val="dk1"/>
              </a:solidFill>
            </a:endParaRPr>
          </a:p>
          <a:p>
            <a:pPr indent="-406400" lvl="0" marL="457200" rtl="0" algn="l">
              <a:spcBef>
                <a:spcPts val="0"/>
              </a:spcBef>
              <a:spcAft>
                <a:spcPts val="0"/>
              </a:spcAft>
              <a:buClr>
                <a:schemeClr val="dk1"/>
              </a:buClr>
              <a:buSzPts val="2800"/>
              <a:buChar char="●"/>
            </a:pPr>
            <a:r>
              <a:rPr lang="en-US" sz="2800">
                <a:solidFill>
                  <a:schemeClr val="dk1"/>
                </a:solidFill>
              </a:rPr>
              <a:t>config</a:t>
            </a:r>
            <a:endParaRPr sz="2800">
              <a:solidFill>
                <a:schemeClr val="dk1"/>
              </a:solidFill>
            </a:endParaRPr>
          </a:p>
          <a:p>
            <a:pPr indent="-406400" lvl="0" marL="457200" rtl="0" algn="l">
              <a:spcBef>
                <a:spcPts val="0"/>
              </a:spcBef>
              <a:spcAft>
                <a:spcPts val="0"/>
              </a:spcAft>
              <a:buClr>
                <a:schemeClr val="dk1"/>
              </a:buClr>
              <a:buSzPts val="2800"/>
              <a:buChar char="●"/>
            </a:pPr>
            <a:r>
              <a:rPr lang="en-US" sz="2800">
                <a:solidFill>
                  <a:schemeClr val="dk1"/>
                </a:solidFill>
              </a:rPr>
              <a:t>request</a:t>
            </a:r>
            <a:endParaRPr sz="2800">
              <a:solidFill>
                <a:schemeClr val="dk1"/>
              </a:solidFill>
            </a:endParaRPr>
          </a:p>
        </p:txBody>
      </p:sp>
      <p:sp>
        <p:nvSpPr>
          <p:cNvPr id="319" name="Google Shape;319;g12563113601_0_171"/>
          <p:cNvSpPr txBox="1"/>
          <p:nvPr/>
        </p:nvSpPr>
        <p:spPr>
          <a:xfrm>
            <a:off x="0" y="0"/>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a:solidFill>
                  <a:schemeClr val="dk1"/>
                </a:solidFill>
              </a:rPr>
              <a:t>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g12563113601_0_198"/>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a:t>Demo</a:t>
            </a:r>
            <a:endParaRPr/>
          </a:p>
        </p:txBody>
      </p:sp>
      <p:sp>
        <p:nvSpPr>
          <p:cNvPr id="326" name="Google Shape;326;g12563113601_0_198"/>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400"/>
              <a:buNone/>
            </a:pPr>
            <a:r>
              <a:rPr lang="en-US"/>
              <a:t>Sử dụng Axios để lấy dữ liệu từ server</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g12563113601_0_207"/>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a:t>Tóm tắt</a:t>
            </a:r>
            <a:endParaRPr/>
          </a:p>
        </p:txBody>
      </p:sp>
      <p:sp>
        <p:nvSpPr>
          <p:cNvPr id="333" name="Google Shape;333;g12563113601_0_207"/>
          <p:cNvSpPr txBox="1"/>
          <p:nvPr>
            <p:ph idx="1" type="body"/>
          </p:nvPr>
        </p:nvSpPr>
        <p:spPr>
          <a:xfrm>
            <a:off x="838200" y="1331213"/>
            <a:ext cx="10515600" cy="4700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Qua bài học này, chúng ta đã tìm hiểu:</a:t>
            </a:r>
            <a:endParaRPr/>
          </a:p>
          <a:p>
            <a:pPr indent="-406400" lvl="0" marL="457200" rtl="0" algn="l">
              <a:spcBef>
                <a:spcPts val="1000"/>
              </a:spcBef>
              <a:spcAft>
                <a:spcPts val="0"/>
              </a:spcAft>
              <a:buSzPts val="2800"/>
              <a:buChar char="•"/>
            </a:pPr>
            <a:r>
              <a:rPr lang="en-US"/>
              <a:t>Trình bày được ý nghĩa của từ khóa async và await trong JavaScript</a:t>
            </a:r>
            <a:endParaRPr/>
          </a:p>
          <a:p>
            <a:pPr indent="-406400" lvl="0" marL="457200" rtl="0" algn="l">
              <a:spcBef>
                <a:spcPts val="1000"/>
              </a:spcBef>
              <a:spcAft>
                <a:spcPts val="0"/>
              </a:spcAft>
              <a:buSzPts val="2800"/>
              <a:buChar char="•"/>
            </a:pPr>
            <a:r>
              <a:rPr lang="en-US"/>
              <a:t>Khai báo được hàm async trong Node.js</a:t>
            </a:r>
            <a:endParaRPr/>
          </a:p>
          <a:p>
            <a:pPr indent="-406400" lvl="0" marL="457200" rtl="0" algn="l">
              <a:spcBef>
                <a:spcPts val="1000"/>
              </a:spcBef>
              <a:spcAft>
                <a:spcPts val="0"/>
              </a:spcAft>
              <a:buSzPts val="2800"/>
              <a:buChar char="•"/>
            </a:pPr>
            <a:r>
              <a:rPr lang="en-US"/>
              <a:t>Sử dụng từ khóa async/await trong Node.js</a:t>
            </a:r>
            <a:endParaRPr/>
          </a:p>
          <a:p>
            <a:pPr indent="-406400" lvl="0" marL="457200" rtl="0" algn="l">
              <a:spcBef>
                <a:spcPts val="1000"/>
              </a:spcBef>
              <a:spcAft>
                <a:spcPts val="0"/>
              </a:spcAft>
              <a:buSzPts val="2800"/>
              <a:buChar char="•"/>
            </a:pPr>
            <a:r>
              <a:rPr lang="en-US"/>
              <a:t>Sử dụng được cấu trúc try..catch để bắt lỗi trong xử lý bất đồng bộ</a:t>
            </a:r>
            <a:endParaRPr/>
          </a:p>
          <a:p>
            <a:pPr indent="-406400" lvl="0" marL="457200" rtl="0" algn="l">
              <a:spcBef>
                <a:spcPts val="1000"/>
              </a:spcBef>
              <a:spcAft>
                <a:spcPts val="0"/>
              </a:spcAft>
              <a:buSzPts val="2800"/>
              <a:buChar char="•"/>
            </a:pPr>
            <a:r>
              <a:rPr lang="en-US"/>
              <a:t>Sử dụng được từ khóa async/await để thay thế cho Promise trong Node.js</a:t>
            </a:r>
            <a:endParaRPr/>
          </a:p>
          <a:p>
            <a:pPr indent="-406400" lvl="0" marL="457200" rtl="0" algn="l">
              <a:spcBef>
                <a:spcPts val="1000"/>
              </a:spcBef>
              <a:spcAft>
                <a:spcPts val="0"/>
              </a:spcAft>
              <a:buSzPts val="2800"/>
              <a:buChar char="•"/>
            </a:pPr>
            <a:r>
              <a:rPr lang="en-US"/>
              <a:t>Sử dụng thư viện axios để gửi HTTP request trong Node.js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g12a5c716888_0_0"/>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Open Sans SemiBold"/>
              <a:buNone/>
            </a:pPr>
            <a:r>
              <a:rPr lang="en-US"/>
              <a:t>Hướng dẫn</a:t>
            </a:r>
            <a:endParaRPr/>
          </a:p>
        </p:txBody>
      </p:sp>
      <p:sp>
        <p:nvSpPr>
          <p:cNvPr id="340" name="Google Shape;340;g12a5c716888_0_0"/>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Clr>
                <a:srgbClr val="888888"/>
              </a:buClr>
              <a:buSzPts val="2800"/>
              <a:buFont typeface="Open Sans"/>
              <a:buChar char="-"/>
            </a:pPr>
            <a:r>
              <a:rPr lang="en-US" sz="2800"/>
              <a:t>Hướng dẫn làm bài thực hành và bài tập</a:t>
            </a:r>
            <a:endParaRPr sz="2800"/>
          </a:p>
          <a:p>
            <a:pPr indent="-457200" lvl="0" marL="457200" rtl="0" algn="l">
              <a:lnSpc>
                <a:spcPct val="90000"/>
              </a:lnSpc>
              <a:spcBef>
                <a:spcPts val="1000"/>
              </a:spcBef>
              <a:spcAft>
                <a:spcPts val="0"/>
              </a:spcAft>
              <a:buSzPts val="2800"/>
              <a:buFont typeface="Open Sans"/>
              <a:buChar char="-"/>
            </a:pPr>
            <a:r>
              <a:rPr lang="en-US" sz="2800"/>
              <a:t>Chuẩn bị bài tiếp: </a:t>
            </a:r>
            <a:r>
              <a:rPr lang="en-US" sz="2800"/>
              <a:t>Tổng quan về ứng dụng web và HTTP</a:t>
            </a:r>
            <a:endParaRPr i="1" sz="2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12563113601_0_7"/>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a:t> </a:t>
            </a:r>
            <a:r>
              <a:rPr lang="en-US"/>
              <a:t>Function Async</a:t>
            </a:r>
            <a:endParaRPr/>
          </a:p>
        </p:txBody>
      </p:sp>
      <p:sp>
        <p:nvSpPr>
          <p:cNvPr id="114" name="Google Shape;114;g12563113601_0_7"/>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4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5"/>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6000"/>
              <a:buFont typeface="Arial"/>
              <a:buNone/>
            </a:pPr>
            <a:r>
              <a:rPr lang="en-US" sz="6000">
                <a:latin typeface="Open Sans SemiBold"/>
                <a:ea typeface="Open Sans SemiBold"/>
                <a:cs typeface="Open Sans SemiBold"/>
                <a:sym typeface="Open Sans SemiBold"/>
              </a:rPr>
              <a:t> Function Async</a:t>
            </a:r>
            <a:endParaRPr/>
          </a:p>
        </p:txBody>
      </p:sp>
      <p:sp>
        <p:nvSpPr>
          <p:cNvPr id="121" name="Google Shape;121;p5"/>
          <p:cNvSpPr txBox="1"/>
          <p:nvPr>
            <p:ph idx="1" type="body"/>
          </p:nvPr>
        </p:nvSpPr>
        <p:spPr>
          <a:xfrm>
            <a:off x="838200" y="1120022"/>
            <a:ext cx="10515600" cy="50568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0"/>
              </a:spcBef>
              <a:spcAft>
                <a:spcPts val="0"/>
              </a:spcAft>
              <a:buSzPts val="2800"/>
              <a:buChar char="•"/>
            </a:pPr>
            <a:r>
              <a:rPr lang="en-US"/>
              <a:t>Async function là async key. Keyword Async cho JavaScript biết rằng muốn khai báo 1 hàm Async thay vì hàm thông thường. </a:t>
            </a:r>
            <a:endParaRPr/>
          </a:p>
          <a:p>
            <a:pPr indent="-406400" lvl="0" marL="457200" rtl="0" algn="l">
              <a:lnSpc>
                <a:spcPct val="90000"/>
              </a:lnSpc>
              <a:spcBef>
                <a:spcPts val="0"/>
              </a:spcBef>
              <a:spcAft>
                <a:spcPts val="0"/>
              </a:spcAft>
              <a:buSzPts val="2800"/>
              <a:buChar char="•"/>
            </a:pPr>
            <a:r>
              <a:rPr lang="en-US"/>
              <a:t>Hàm async là hàm trả về 1 promise. </a:t>
            </a:r>
            <a:endParaRPr/>
          </a:p>
          <a:p>
            <a:pPr indent="-406400" lvl="0" marL="457200" rtl="0" algn="l">
              <a:lnSpc>
                <a:spcPct val="90000"/>
              </a:lnSpc>
              <a:spcBef>
                <a:spcPts val="0"/>
              </a:spcBef>
              <a:spcAft>
                <a:spcPts val="0"/>
              </a:spcAft>
              <a:buSzPts val="2800"/>
              <a:buChar char="•"/>
            </a:pPr>
            <a:r>
              <a:rPr lang="en-US"/>
              <a:t>Giá trị của hàm trả về được wapper trong resolve của promise.</a:t>
            </a:r>
            <a:endParaRPr/>
          </a:p>
          <a:p>
            <a:pPr indent="0" lvl="0" marL="0" rtl="0" algn="l">
              <a:lnSpc>
                <a:spcPct val="90000"/>
              </a:lnSpc>
              <a:spcBef>
                <a:spcPts val="0"/>
              </a:spcBef>
              <a:spcAft>
                <a:spcPts val="0"/>
              </a:spcAft>
              <a:buNone/>
            </a:pPr>
            <a:r>
              <a:rPr lang="en-US"/>
              <a:t>Ví dụ:</a:t>
            </a:r>
            <a:endParaRPr/>
          </a:p>
          <a:p>
            <a:pPr indent="0" lvl="0" marL="0" rtl="0" algn="l">
              <a:lnSpc>
                <a:spcPct val="90000"/>
              </a:lnSpc>
              <a:spcBef>
                <a:spcPts val="0"/>
              </a:spcBef>
              <a:spcAft>
                <a:spcPts val="0"/>
              </a:spcAft>
              <a:buNone/>
            </a:pPr>
            <a:r>
              <a:t/>
            </a:r>
            <a:endParaRPr/>
          </a:p>
        </p:txBody>
      </p:sp>
      <p:sp>
        <p:nvSpPr>
          <p:cNvPr id="122" name="Google Shape;122;p5"/>
          <p:cNvSpPr txBox="1"/>
          <p:nvPr/>
        </p:nvSpPr>
        <p:spPr>
          <a:xfrm>
            <a:off x="2267475" y="3565525"/>
            <a:ext cx="103686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100">
                <a:solidFill>
                  <a:srgbClr val="FF0000"/>
                </a:solidFill>
                <a:latin typeface="Courier New"/>
                <a:ea typeface="Courier New"/>
                <a:cs typeface="Courier New"/>
                <a:sym typeface="Courier New"/>
              </a:rPr>
              <a:t>async function</a:t>
            </a:r>
            <a:r>
              <a:rPr lang="en-US" sz="2100">
                <a:solidFill>
                  <a:schemeClr val="dk1"/>
                </a:solidFill>
                <a:latin typeface="Courier New"/>
                <a:ea typeface="Courier New"/>
                <a:cs typeface="Courier New"/>
                <a:sym typeface="Courier New"/>
              </a:rPr>
              <a:t> </a:t>
            </a:r>
            <a:r>
              <a:rPr b="1" lang="en-US" sz="2100">
                <a:solidFill>
                  <a:srgbClr val="660E7A"/>
                </a:solidFill>
                <a:latin typeface="Courier New"/>
                <a:ea typeface="Courier New"/>
                <a:cs typeface="Courier New"/>
                <a:sym typeface="Courier New"/>
              </a:rPr>
              <a:t>helloWorld</a:t>
            </a:r>
            <a:r>
              <a:rPr b="1" lang="en-US" sz="2100">
                <a:solidFill>
                  <a:schemeClr val="dk1"/>
                </a:solidFill>
                <a:latin typeface="Courier New"/>
                <a:ea typeface="Courier New"/>
                <a:cs typeface="Courier New"/>
                <a:sym typeface="Courier New"/>
              </a:rPr>
              <a:t>()</a:t>
            </a:r>
            <a:r>
              <a:rPr lang="en-US" sz="2100">
                <a:solidFill>
                  <a:schemeClr val="dk1"/>
                </a:solidFill>
                <a:latin typeface="Courier New"/>
                <a:ea typeface="Courier New"/>
                <a:cs typeface="Courier New"/>
                <a:sym typeface="Courier New"/>
              </a:rPr>
              <a:t> {</a:t>
            </a:r>
            <a:endParaRPr sz="2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100">
                <a:solidFill>
                  <a:schemeClr val="dk1"/>
                </a:solidFill>
                <a:latin typeface="Courier New"/>
                <a:ea typeface="Courier New"/>
                <a:cs typeface="Courier New"/>
                <a:sym typeface="Courier New"/>
              </a:rPr>
              <a:t>  </a:t>
            </a:r>
            <a:r>
              <a:rPr lang="en-US" sz="2100">
                <a:solidFill>
                  <a:srgbClr val="FF0000"/>
                </a:solidFill>
                <a:latin typeface="Courier New"/>
                <a:ea typeface="Courier New"/>
                <a:cs typeface="Courier New"/>
                <a:sym typeface="Courier New"/>
              </a:rPr>
              <a:t>return</a:t>
            </a:r>
            <a:r>
              <a:rPr lang="en-US" sz="2100">
                <a:solidFill>
                  <a:schemeClr val="dk1"/>
                </a:solidFill>
                <a:latin typeface="Courier New"/>
                <a:ea typeface="Courier New"/>
                <a:cs typeface="Courier New"/>
                <a:sym typeface="Courier New"/>
              </a:rPr>
              <a:t> </a:t>
            </a:r>
            <a:r>
              <a:rPr lang="en-US" sz="2100">
                <a:solidFill>
                  <a:srgbClr val="000080"/>
                </a:solidFill>
                <a:latin typeface="Courier New"/>
                <a:ea typeface="Courier New"/>
                <a:cs typeface="Courier New"/>
                <a:sym typeface="Courier New"/>
              </a:rPr>
              <a:t>"Hello </a:t>
            </a:r>
            <a:r>
              <a:rPr lang="en-US" sz="2100">
                <a:solidFill>
                  <a:srgbClr val="000080"/>
                </a:solidFill>
                <a:latin typeface="Courier New"/>
                <a:ea typeface="Courier New"/>
                <a:cs typeface="Courier New"/>
                <a:sym typeface="Courier New"/>
              </a:rPr>
              <a:t>CodeGym</a:t>
            </a:r>
            <a:r>
              <a:rPr lang="en-US" sz="2100">
                <a:solidFill>
                  <a:srgbClr val="000080"/>
                </a:solidFill>
                <a:latin typeface="Courier New"/>
                <a:ea typeface="Courier New"/>
                <a:cs typeface="Courier New"/>
                <a:sym typeface="Courier New"/>
              </a:rPr>
              <a:t>";</a:t>
            </a:r>
            <a:endParaRPr sz="2100">
              <a:solidFill>
                <a:srgbClr val="000080"/>
              </a:solidFill>
              <a:latin typeface="Courier New"/>
              <a:ea typeface="Courier New"/>
              <a:cs typeface="Courier New"/>
              <a:sym typeface="Courier New"/>
            </a:endParaRPr>
          </a:p>
          <a:p>
            <a:pPr indent="0" lvl="0" marL="0" rtl="0" algn="l">
              <a:spcBef>
                <a:spcPts val="0"/>
              </a:spcBef>
              <a:spcAft>
                <a:spcPts val="0"/>
              </a:spcAft>
              <a:buNone/>
            </a:pPr>
            <a:r>
              <a:rPr lang="en-US" sz="2100">
                <a:solidFill>
                  <a:schemeClr val="dk1"/>
                </a:solidFill>
                <a:latin typeface="Courier New"/>
                <a:ea typeface="Courier New"/>
                <a:cs typeface="Courier New"/>
                <a:sym typeface="Courier New"/>
              </a:rPr>
              <a:t>}</a:t>
            </a:r>
            <a:endParaRPr sz="21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2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100">
                <a:solidFill>
                  <a:srgbClr val="272780"/>
                </a:solidFill>
                <a:latin typeface="Courier New"/>
                <a:ea typeface="Courier New"/>
                <a:cs typeface="Courier New"/>
                <a:sym typeface="Courier New"/>
              </a:rPr>
              <a:t>helloWorld</a:t>
            </a:r>
            <a:r>
              <a:rPr lang="en-US" sz="2100">
                <a:solidFill>
                  <a:schemeClr val="dk1"/>
                </a:solidFill>
                <a:latin typeface="Courier New"/>
                <a:ea typeface="Courier New"/>
                <a:cs typeface="Courier New"/>
                <a:sym typeface="Courier New"/>
              </a:rPr>
              <a:t>().</a:t>
            </a:r>
            <a:r>
              <a:rPr lang="en-US" sz="2100">
                <a:solidFill>
                  <a:srgbClr val="660E7A"/>
                </a:solidFill>
                <a:latin typeface="Courier New"/>
                <a:ea typeface="Courier New"/>
                <a:cs typeface="Courier New"/>
                <a:sym typeface="Courier New"/>
              </a:rPr>
              <a:t>then</a:t>
            </a:r>
            <a:r>
              <a:rPr lang="en-US" sz="2100">
                <a:solidFill>
                  <a:schemeClr val="dk1"/>
                </a:solidFill>
                <a:latin typeface="Courier New"/>
                <a:ea typeface="Courier New"/>
                <a:cs typeface="Courier New"/>
                <a:sym typeface="Courier New"/>
              </a:rPr>
              <a:t>(</a:t>
            </a:r>
            <a:endParaRPr sz="2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100">
                <a:solidFill>
                  <a:schemeClr val="dk1"/>
                </a:solidFill>
                <a:latin typeface="Courier New"/>
                <a:ea typeface="Courier New"/>
                <a:cs typeface="Courier New"/>
                <a:sym typeface="Courier New"/>
              </a:rPr>
              <a:t>    </a:t>
            </a:r>
            <a:r>
              <a:rPr lang="en-US" sz="2100">
                <a:solidFill>
                  <a:srgbClr val="000080"/>
                </a:solidFill>
                <a:latin typeface="Courier New"/>
                <a:ea typeface="Courier New"/>
                <a:cs typeface="Courier New"/>
                <a:sym typeface="Courier New"/>
              </a:rPr>
              <a:t>res</a:t>
            </a:r>
            <a:r>
              <a:rPr lang="en-US" sz="2100">
                <a:solidFill>
                  <a:schemeClr val="dk1"/>
                </a:solidFill>
                <a:latin typeface="Courier New"/>
                <a:ea typeface="Courier New"/>
                <a:cs typeface="Courier New"/>
                <a:sym typeface="Courier New"/>
              </a:rPr>
              <a:t> =&gt; </a:t>
            </a:r>
            <a:r>
              <a:rPr lang="en-US" sz="2100">
                <a:solidFill>
                  <a:srgbClr val="000080"/>
                </a:solidFill>
                <a:latin typeface="Courier New"/>
                <a:ea typeface="Courier New"/>
                <a:cs typeface="Courier New"/>
                <a:sym typeface="Courier New"/>
              </a:rPr>
              <a:t>console</a:t>
            </a:r>
            <a:r>
              <a:rPr lang="en-US" sz="2100">
                <a:solidFill>
                  <a:schemeClr val="dk1"/>
                </a:solidFill>
                <a:latin typeface="Courier New"/>
                <a:ea typeface="Courier New"/>
                <a:cs typeface="Courier New"/>
                <a:sym typeface="Courier New"/>
              </a:rPr>
              <a:t>.</a:t>
            </a:r>
            <a:r>
              <a:rPr lang="en-US" sz="2100">
                <a:solidFill>
                  <a:srgbClr val="000080"/>
                </a:solidFill>
                <a:latin typeface="Courier New"/>
                <a:ea typeface="Courier New"/>
                <a:cs typeface="Courier New"/>
                <a:sym typeface="Courier New"/>
              </a:rPr>
              <a:t>log</a:t>
            </a:r>
            <a:r>
              <a:rPr lang="en-US" sz="2100">
                <a:solidFill>
                  <a:schemeClr val="dk1"/>
                </a:solidFill>
                <a:latin typeface="Courier New"/>
                <a:ea typeface="Courier New"/>
                <a:cs typeface="Courier New"/>
                <a:sym typeface="Courier New"/>
              </a:rPr>
              <a:t>(res)</a:t>
            </a:r>
            <a:endParaRPr sz="2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100">
                <a:solidFill>
                  <a:schemeClr val="dk1"/>
                </a:solidFill>
                <a:latin typeface="Courier New"/>
                <a:ea typeface="Courier New"/>
                <a:cs typeface="Courier New"/>
                <a:sym typeface="Courier New"/>
              </a:rPr>
              <a:t>    </a:t>
            </a:r>
            <a:r>
              <a:rPr lang="en-US" sz="2100">
                <a:solidFill>
                  <a:srgbClr val="B7B7B7"/>
                </a:solidFill>
                <a:latin typeface="Courier New"/>
                <a:ea typeface="Courier New"/>
                <a:cs typeface="Courier New"/>
                <a:sym typeface="Courier New"/>
              </a:rPr>
              <a:t>//in ra Hello </a:t>
            </a:r>
            <a:r>
              <a:rPr lang="en-US" sz="2100">
                <a:solidFill>
                  <a:srgbClr val="B7B7B7"/>
                </a:solidFill>
                <a:latin typeface="Courier New"/>
                <a:ea typeface="Courier New"/>
                <a:cs typeface="Courier New"/>
                <a:sym typeface="Courier New"/>
              </a:rPr>
              <a:t>CodeGym</a:t>
            </a:r>
            <a:endParaRPr sz="2100">
              <a:solidFill>
                <a:srgbClr val="B7B7B7"/>
              </a:solidFill>
              <a:latin typeface="Courier New"/>
              <a:ea typeface="Courier New"/>
              <a:cs typeface="Courier New"/>
              <a:sym typeface="Courier New"/>
            </a:endParaRPr>
          </a:p>
          <a:p>
            <a:pPr indent="0" lvl="0" marL="0" rtl="0" algn="l">
              <a:spcBef>
                <a:spcPts val="0"/>
              </a:spcBef>
              <a:spcAft>
                <a:spcPts val="0"/>
              </a:spcAft>
              <a:buNone/>
            </a:pPr>
            <a:r>
              <a:rPr lang="en-US" sz="2100">
                <a:solidFill>
                  <a:schemeClr val="dk1"/>
                </a:solidFill>
                <a:latin typeface="Courier New"/>
                <a:ea typeface="Courier New"/>
                <a:cs typeface="Courier New"/>
                <a:sym typeface="Courier New"/>
              </a:rPr>
              <a:t>)</a:t>
            </a:r>
            <a:endParaRPr sz="2100">
              <a:solidFill>
                <a:schemeClr val="dk1"/>
              </a:solidFill>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11517337414_0_22"/>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a:t>Từ khóa </a:t>
            </a:r>
            <a:r>
              <a:rPr lang="en-US"/>
              <a:t>Await</a:t>
            </a:r>
            <a:endParaRPr/>
          </a:p>
        </p:txBody>
      </p:sp>
      <p:sp>
        <p:nvSpPr>
          <p:cNvPr id="129" name="Google Shape;129;g11517337414_0_22"/>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4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7"/>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Arial"/>
              <a:buNone/>
            </a:pPr>
            <a:r>
              <a:rPr lang="en-US" sz="6000">
                <a:latin typeface="Open Sans SemiBold"/>
                <a:ea typeface="Open Sans SemiBold"/>
                <a:cs typeface="Open Sans SemiBold"/>
                <a:sym typeface="Open Sans SemiBold"/>
              </a:rPr>
              <a:t>Await</a:t>
            </a:r>
            <a:endParaRPr/>
          </a:p>
        </p:txBody>
      </p:sp>
      <p:sp>
        <p:nvSpPr>
          <p:cNvPr id="136" name="Google Shape;136;p7"/>
          <p:cNvSpPr txBox="1"/>
          <p:nvPr>
            <p:ph idx="1" type="body"/>
          </p:nvPr>
        </p:nvSpPr>
        <p:spPr>
          <a:xfrm>
            <a:off x="838200" y="1120022"/>
            <a:ext cx="10515600" cy="50568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0"/>
              </a:spcBef>
              <a:spcAft>
                <a:spcPts val="0"/>
              </a:spcAft>
              <a:buSzPts val="2800"/>
              <a:buChar char="•"/>
            </a:pPr>
            <a:r>
              <a:rPr lang="en-US"/>
              <a:t>Từ khoá await được đặt trước lời gọi hàm chờ promise. </a:t>
            </a:r>
            <a:endParaRPr/>
          </a:p>
          <a:p>
            <a:pPr indent="0" lvl="0" marL="0" rtl="0" algn="l">
              <a:lnSpc>
                <a:spcPct val="90000"/>
              </a:lnSpc>
              <a:spcBef>
                <a:spcPts val="1000"/>
              </a:spcBef>
              <a:spcAft>
                <a:spcPts val="0"/>
              </a:spcAft>
              <a:buClr>
                <a:schemeClr val="dk1"/>
              </a:buClr>
              <a:buSzPts val="2800"/>
              <a:buNone/>
            </a:pPr>
            <a:r>
              <a:rPr b="1" lang="en-US"/>
              <a:t>Ví dụ :</a:t>
            </a:r>
            <a:endParaRPr/>
          </a:p>
        </p:txBody>
      </p:sp>
      <p:sp>
        <p:nvSpPr>
          <p:cNvPr id="137" name="Google Shape;137;p7"/>
          <p:cNvSpPr txBox="1"/>
          <p:nvPr/>
        </p:nvSpPr>
        <p:spPr>
          <a:xfrm>
            <a:off x="838200" y="2649600"/>
            <a:ext cx="11117100" cy="3724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lang="en-US" sz="2300">
                <a:solidFill>
                  <a:srgbClr val="9900FF"/>
                </a:solidFill>
                <a:latin typeface="Courier New"/>
                <a:ea typeface="Courier New"/>
                <a:cs typeface="Courier New"/>
                <a:sym typeface="Courier New"/>
              </a:rPr>
              <a:t>async function</a:t>
            </a:r>
            <a:r>
              <a:rPr b="1" lang="en-US" sz="2300">
                <a:solidFill>
                  <a:schemeClr val="dk1"/>
                </a:solidFill>
                <a:latin typeface="Courier New"/>
                <a:ea typeface="Courier New"/>
                <a:cs typeface="Courier New"/>
                <a:sym typeface="Courier New"/>
              </a:rPr>
              <a:t> f() {</a:t>
            </a:r>
            <a:endParaRPr b="1" sz="23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US" sz="2300">
                <a:solidFill>
                  <a:srgbClr val="9900FF"/>
                </a:solidFill>
                <a:latin typeface="Courier New"/>
                <a:ea typeface="Courier New"/>
                <a:cs typeface="Courier New"/>
                <a:sym typeface="Courier New"/>
              </a:rPr>
              <a:t>let</a:t>
            </a:r>
            <a:r>
              <a:rPr b="1" lang="en-US" sz="2300">
                <a:solidFill>
                  <a:schemeClr val="dk1"/>
                </a:solidFill>
                <a:latin typeface="Courier New"/>
                <a:ea typeface="Courier New"/>
                <a:cs typeface="Courier New"/>
                <a:sym typeface="Courier New"/>
              </a:rPr>
              <a:t> promise = </a:t>
            </a:r>
            <a:r>
              <a:rPr b="1" lang="en-US" sz="2300">
                <a:solidFill>
                  <a:srgbClr val="9900FF"/>
                </a:solidFill>
                <a:latin typeface="Courier New"/>
                <a:ea typeface="Courier New"/>
                <a:cs typeface="Courier New"/>
                <a:sym typeface="Courier New"/>
              </a:rPr>
              <a:t>new</a:t>
            </a:r>
            <a:r>
              <a:rPr b="1" lang="en-US" sz="2300">
                <a:solidFill>
                  <a:schemeClr val="dk1"/>
                </a:solidFill>
                <a:latin typeface="Courier New"/>
                <a:ea typeface="Courier New"/>
                <a:cs typeface="Courier New"/>
                <a:sym typeface="Courier New"/>
              </a:rPr>
              <a:t> </a:t>
            </a:r>
            <a:r>
              <a:rPr b="1" lang="en-US" sz="2300">
                <a:solidFill>
                  <a:srgbClr val="FF9900"/>
                </a:solidFill>
                <a:latin typeface="Courier New"/>
                <a:ea typeface="Courier New"/>
                <a:cs typeface="Courier New"/>
                <a:sym typeface="Courier New"/>
              </a:rPr>
              <a:t>Promise</a:t>
            </a:r>
            <a:r>
              <a:rPr b="1" lang="en-US" sz="2300">
                <a:solidFill>
                  <a:schemeClr val="dk1"/>
                </a:solidFill>
                <a:latin typeface="Courier New"/>
                <a:ea typeface="Courier New"/>
                <a:cs typeface="Courier New"/>
                <a:sym typeface="Courier New"/>
              </a:rPr>
              <a:t>((resolve, reject) =&gt; {</a:t>
            </a:r>
            <a:endParaRPr b="1" sz="23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US" sz="2300">
                <a:solidFill>
                  <a:schemeClr val="dk1"/>
                </a:solidFill>
                <a:latin typeface="Courier New"/>
                <a:ea typeface="Courier New"/>
                <a:cs typeface="Courier New"/>
                <a:sym typeface="Courier New"/>
              </a:rPr>
              <a:t> setTimeout(() =&gt; resolve(</a:t>
            </a:r>
            <a:r>
              <a:rPr b="1" lang="en-US" sz="2300">
                <a:solidFill>
                  <a:srgbClr val="6AA84F"/>
                </a:solidFill>
                <a:latin typeface="Courier New"/>
                <a:ea typeface="Courier New"/>
                <a:cs typeface="Courier New"/>
                <a:sym typeface="Courier New"/>
              </a:rPr>
              <a:t>"done!"</a:t>
            </a:r>
            <a:r>
              <a:rPr b="1" lang="en-US" sz="2300">
                <a:solidFill>
                  <a:schemeClr val="dk1"/>
                </a:solidFill>
                <a:latin typeface="Courier New"/>
                <a:ea typeface="Courier New"/>
                <a:cs typeface="Courier New"/>
                <a:sym typeface="Courier New"/>
              </a:rPr>
              <a:t>), </a:t>
            </a:r>
            <a:r>
              <a:rPr b="1" lang="en-US" sz="2300">
                <a:solidFill>
                  <a:srgbClr val="FF9900"/>
                </a:solidFill>
                <a:latin typeface="Courier New"/>
                <a:ea typeface="Courier New"/>
                <a:cs typeface="Courier New"/>
                <a:sym typeface="Courier New"/>
              </a:rPr>
              <a:t>1000</a:t>
            </a:r>
            <a:r>
              <a:rPr b="1" lang="en-US" sz="2300">
                <a:solidFill>
                  <a:schemeClr val="dk1"/>
                </a:solidFill>
                <a:latin typeface="Courier New"/>
                <a:ea typeface="Courier New"/>
                <a:cs typeface="Courier New"/>
                <a:sym typeface="Courier New"/>
              </a:rPr>
              <a:t>)</a:t>
            </a:r>
            <a:endParaRPr b="1" sz="23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US" sz="2300">
                <a:solidFill>
                  <a:schemeClr val="dk1"/>
                </a:solidFill>
                <a:latin typeface="Courier New"/>
                <a:ea typeface="Courier New"/>
                <a:cs typeface="Courier New"/>
                <a:sym typeface="Courier New"/>
              </a:rPr>
              <a:t> });</a:t>
            </a:r>
            <a:endParaRPr b="1" sz="23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US" sz="2300">
                <a:solidFill>
                  <a:schemeClr val="dk1"/>
                </a:solidFill>
                <a:latin typeface="Courier New"/>
                <a:ea typeface="Courier New"/>
                <a:cs typeface="Courier New"/>
                <a:sym typeface="Courier New"/>
              </a:rPr>
              <a:t> </a:t>
            </a:r>
            <a:r>
              <a:rPr b="1" lang="en-US" sz="2300">
                <a:solidFill>
                  <a:srgbClr val="9900FF"/>
                </a:solidFill>
                <a:latin typeface="Courier New"/>
                <a:ea typeface="Courier New"/>
                <a:cs typeface="Courier New"/>
                <a:sym typeface="Courier New"/>
              </a:rPr>
              <a:t>let</a:t>
            </a:r>
            <a:r>
              <a:rPr b="1" lang="en-US" sz="2300">
                <a:solidFill>
                  <a:schemeClr val="dk1"/>
                </a:solidFill>
                <a:latin typeface="Courier New"/>
                <a:ea typeface="Courier New"/>
                <a:cs typeface="Courier New"/>
                <a:sym typeface="Courier New"/>
              </a:rPr>
              <a:t> result = </a:t>
            </a:r>
            <a:r>
              <a:rPr b="1" lang="en-US" sz="2300">
                <a:solidFill>
                  <a:srgbClr val="9900FF"/>
                </a:solidFill>
                <a:latin typeface="Courier New"/>
                <a:ea typeface="Courier New"/>
                <a:cs typeface="Courier New"/>
                <a:sym typeface="Courier New"/>
              </a:rPr>
              <a:t>await</a:t>
            </a:r>
            <a:r>
              <a:rPr b="1" lang="en-US" sz="2300">
                <a:solidFill>
                  <a:schemeClr val="dk1"/>
                </a:solidFill>
                <a:latin typeface="Courier New"/>
                <a:ea typeface="Courier New"/>
                <a:cs typeface="Courier New"/>
                <a:sym typeface="Courier New"/>
              </a:rPr>
              <a:t> promise; //line A wait until the promise resolves (*);</a:t>
            </a:r>
            <a:endParaRPr b="1" sz="23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1" sz="23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US" sz="2300">
                <a:solidFill>
                  <a:schemeClr val="dk1"/>
                </a:solidFill>
                <a:latin typeface="Courier New"/>
                <a:ea typeface="Courier New"/>
                <a:cs typeface="Courier New"/>
                <a:sym typeface="Courier New"/>
              </a:rPr>
              <a:t> </a:t>
            </a:r>
            <a:r>
              <a:rPr b="1" lang="en-US" sz="2300">
                <a:solidFill>
                  <a:srgbClr val="A626A4"/>
                </a:solidFill>
                <a:latin typeface="Courier New"/>
                <a:ea typeface="Courier New"/>
                <a:cs typeface="Courier New"/>
                <a:sym typeface="Courier New"/>
              </a:rPr>
              <a:t>alert</a:t>
            </a:r>
            <a:r>
              <a:rPr b="1" lang="en-US" sz="2300">
                <a:solidFill>
                  <a:schemeClr val="dk1"/>
                </a:solidFill>
                <a:latin typeface="Courier New"/>
                <a:ea typeface="Courier New"/>
                <a:cs typeface="Courier New"/>
                <a:sym typeface="Courier New"/>
              </a:rPr>
              <a:t>(result); // "done!"</a:t>
            </a:r>
            <a:endParaRPr b="1" sz="23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US" sz="2300">
                <a:solidFill>
                  <a:schemeClr val="dk1"/>
                </a:solidFill>
                <a:latin typeface="Courier New"/>
                <a:ea typeface="Courier New"/>
                <a:cs typeface="Courier New"/>
                <a:sym typeface="Courier New"/>
              </a:rPr>
              <a:t>}</a:t>
            </a:r>
            <a:endParaRPr b="1" sz="23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US" sz="2300">
                <a:solidFill>
                  <a:schemeClr val="dk1"/>
                </a:solidFill>
                <a:latin typeface="Courier New"/>
                <a:ea typeface="Courier New"/>
                <a:cs typeface="Courier New"/>
                <a:sym typeface="Courier New"/>
              </a:rPr>
              <a:t>f();</a:t>
            </a:r>
            <a:endParaRPr b="1" i="1" sz="2300">
              <a:solidFill>
                <a:srgbClr val="808080"/>
              </a:solidFill>
              <a:highlight>
                <a:srgbClr val="FFFFFF"/>
              </a:highlight>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12563113601_0_25"/>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Arial"/>
              <a:buNone/>
            </a:pPr>
            <a:r>
              <a:rPr lang="en-US" sz="6000">
                <a:latin typeface="Open Sans SemiBold"/>
                <a:ea typeface="Open Sans SemiBold"/>
                <a:cs typeface="Open Sans SemiBold"/>
                <a:sym typeface="Open Sans SemiBold"/>
              </a:rPr>
              <a:t>Await</a:t>
            </a:r>
            <a:endParaRPr/>
          </a:p>
        </p:txBody>
      </p:sp>
      <p:sp>
        <p:nvSpPr>
          <p:cNvPr id="144" name="Google Shape;144;g12563113601_0_25"/>
          <p:cNvSpPr txBox="1"/>
          <p:nvPr>
            <p:ph idx="1" type="body"/>
          </p:nvPr>
        </p:nvSpPr>
        <p:spPr>
          <a:xfrm>
            <a:off x="838200" y="1120022"/>
            <a:ext cx="10515600" cy="50568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0"/>
              </a:spcBef>
              <a:spcAft>
                <a:spcPts val="0"/>
              </a:spcAft>
              <a:buSzPts val="2800"/>
              <a:buChar char="•"/>
            </a:pPr>
            <a:r>
              <a:rPr lang="en-US">
                <a:latin typeface="Arial"/>
                <a:ea typeface="Arial"/>
                <a:cs typeface="Arial"/>
                <a:sym typeface="Arial"/>
              </a:rPr>
              <a:t>Chỉ có thể sử dụng await trong 1 hàm Async</a:t>
            </a:r>
            <a:endParaRPr>
              <a:latin typeface="Arial"/>
              <a:ea typeface="Arial"/>
              <a:cs typeface="Arial"/>
              <a:sym typeface="Arial"/>
            </a:endParaRPr>
          </a:p>
          <a:p>
            <a:pPr indent="0" lvl="0" marL="457200" rtl="0" algn="l">
              <a:lnSpc>
                <a:spcPct val="90000"/>
              </a:lnSpc>
              <a:spcBef>
                <a:spcPts val="0"/>
              </a:spcBef>
              <a:spcAft>
                <a:spcPts val="0"/>
              </a:spcAft>
              <a:buNone/>
            </a:pPr>
            <a:r>
              <a:t/>
            </a:r>
            <a:endParaRPr/>
          </a:p>
          <a:p>
            <a:pPr indent="0" lvl="0" marL="0" rtl="0" algn="l">
              <a:lnSpc>
                <a:spcPct val="90000"/>
              </a:lnSpc>
              <a:spcBef>
                <a:spcPts val="1000"/>
              </a:spcBef>
              <a:spcAft>
                <a:spcPts val="0"/>
              </a:spcAft>
              <a:buClr>
                <a:schemeClr val="dk1"/>
              </a:buClr>
              <a:buSzPts val="2800"/>
              <a:buNone/>
            </a:pPr>
            <a:r>
              <a:rPr b="1" lang="en-US"/>
              <a:t>Ví dụ :</a:t>
            </a:r>
            <a:endParaRPr/>
          </a:p>
        </p:txBody>
      </p:sp>
      <p:sp>
        <p:nvSpPr>
          <p:cNvPr id="145" name="Google Shape;145;g12563113601_0_25"/>
          <p:cNvSpPr txBox="1"/>
          <p:nvPr/>
        </p:nvSpPr>
        <p:spPr>
          <a:xfrm>
            <a:off x="838200" y="2649600"/>
            <a:ext cx="11117100" cy="2862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lang="en-US" sz="2800">
                <a:solidFill>
                  <a:srgbClr val="9900FF"/>
                </a:solidFill>
                <a:latin typeface="Courier New"/>
                <a:ea typeface="Courier New"/>
                <a:cs typeface="Courier New"/>
                <a:sym typeface="Courier New"/>
              </a:rPr>
              <a:t>function</a:t>
            </a:r>
            <a:r>
              <a:rPr b="1" lang="en-US" sz="2800">
                <a:solidFill>
                  <a:schemeClr val="dk1"/>
                </a:solidFill>
                <a:latin typeface="Courier New"/>
                <a:ea typeface="Courier New"/>
                <a:cs typeface="Courier New"/>
                <a:sym typeface="Courier New"/>
              </a:rPr>
              <a:t> f() {</a:t>
            </a:r>
            <a:endParaRPr b="1" sz="28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1" sz="28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US" sz="2800">
                <a:solidFill>
                  <a:srgbClr val="9900FF"/>
                </a:solidFill>
                <a:latin typeface="Courier New"/>
                <a:ea typeface="Courier New"/>
                <a:cs typeface="Courier New"/>
                <a:sym typeface="Courier New"/>
              </a:rPr>
              <a:t>let</a:t>
            </a:r>
            <a:r>
              <a:rPr b="1" lang="en-US" sz="2800">
                <a:solidFill>
                  <a:schemeClr val="dk1"/>
                </a:solidFill>
                <a:latin typeface="Courier New"/>
                <a:ea typeface="Courier New"/>
                <a:cs typeface="Courier New"/>
                <a:sym typeface="Courier New"/>
              </a:rPr>
              <a:t> promise = </a:t>
            </a:r>
            <a:r>
              <a:rPr b="1" lang="en-US" sz="2800">
                <a:solidFill>
                  <a:srgbClr val="9900FF"/>
                </a:solidFill>
                <a:latin typeface="Courier New"/>
                <a:ea typeface="Courier New"/>
                <a:cs typeface="Courier New"/>
                <a:sym typeface="Courier New"/>
              </a:rPr>
              <a:t>Promise</a:t>
            </a:r>
            <a:r>
              <a:rPr b="1" lang="en-US" sz="2800">
                <a:solidFill>
                  <a:schemeClr val="dk1"/>
                </a:solidFill>
                <a:latin typeface="Courier New"/>
                <a:ea typeface="Courier New"/>
                <a:cs typeface="Courier New"/>
                <a:sym typeface="Courier New"/>
              </a:rPr>
              <a:t>.resolve(1);</a:t>
            </a:r>
            <a:endParaRPr b="1" sz="28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US" sz="2800">
                <a:solidFill>
                  <a:schemeClr val="dk1"/>
                </a:solidFill>
                <a:latin typeface="Courier New"/>
                <a:ea typeface="Courier New"/>
                <a:cs typeface="Courier New"/>
                <a:sym typeface="Courier New"/>
              </a:rPr>
              <a:t> let result = await promise; // Syntax error</a:t>
            </a:r>
            <a:endParaRPr b="1" sz="28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n-US" sz="2800">
                <a:solidFill>
                  <a:schemeClr val="dk1"/>
                </a:solidFill>
                <a:latin typeface="Courier New"/>
                <a:ea typeface="Courier New"/>
                <a:cs typeface="Courier New"/>
                <a:sym typeface="Courier New"/>
              </a:rPr>
              <a:t>}</a:t>
            </a:r>
            <a:endParaRPr b="1" sz="28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1" sz="1100">
              <a:solidFill>
                <a:schemeClr val="dk1"/>
              </a:solidFill>
            </a:endParaRPr>
          </a:p>
          <a:p>
            <a:pPr indent="0" lvl="0" marL="0" marR="0" rtl="0" algn="l">
              <a:lnSpc>
                <a:spcPct val="100000"/>
              </a:lnSpc>
              <a:spcBef>
                <a:spcPts val="0"/>
              </a:spcBef>
              <a:spcAft>
                <a:spcPts val="0"/>
              </a:spcAft>
              <a:buClr>
                <a:schemeClr val="dk1"/>
              </a:buClr>
              <a:buSzPts val="1100"/>
              <a:buFont typeface="Arial"/>
              <a:buNone/>
            </a:pPr>
            <a:r>
              <a:t/>
            </a:r>
            <a:endParaRPr b="1" sz="2300">
              <a:solidFill>
                <a:srgbClr val="9900FF"/>
              </a:solidFill>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9" name="Shape 149"/>
        <p:cNvGrpSpPr/>
        <p:nvPr/>
      </p:nvGrpSpPr>
      <p:grpSpPr>
        <a:xfrm>
          <a:off x="0" y="0"/>
          <a:ext cx="0" cy="0"/>
          <a:chOff x="0" y="0"/>
          <a:chExt cx="0" cy="0"/>
        </a:xfrm>
      </p:grpSpPr>
      <p:sp>
        <p:nvSpPr>
          <p:cNvPr id="150" name="Google Shape;150;g11517337414_0_11"/>
          <p:cNvSpPr/>
          <p:nvPr/>
        </p:nvSpPr>
        <p:spPr>
          <a:xfrm>
            <a:off x="713225" y="1099899"/>
            <a:ext cx="11042100" cy="5342100"/>
          </a:xfrm>
          <a:prstGeom prst="rect">
            <a:avLst/>
          </a:prstGeom>
          <a:noFill/>
          <a:ln>
            <a:noFill/>
          </a:ln>
        </p:spPr>
        <p:txBody>
          <a:bodyPr anchorCtr="0" anchor="t" bIns="0" lIns="0" spcFirstLastPara="1" rIns="0" wrap="square" tIns="0">
            <a:noAutofit/>
          </a:bodyPr>
          <a:lstStyle/>
          <a:p>
            <a:pPr indent="0" lvl="0" marL="0" rtl="0" algn="l">
              <a:lnSpc>
                <a:spcPct val="150000"/>
              </a:lnSpc>
              <a:spcBef>
                <a:spcPts val="0"/>
              </a:spcBef>
              <a:spcAft>
                <a:spcPts val="0"/>
              </a:spcAft>
              <a:buNone/>
            </a:pPr>
            <a:r>
              <a:rPr lang="en-US" sz="2800">
                <a:solidFill>
                  <a:schemeClr val="dk1"/>
                </a:solidFill>
                <a:latin typeface="Open Sans"/>
                <a:ea typeface="Open Sans"/>
                <a:cs typeface="Open Sans"/>
                <a:sym typeface="Open Sans"/>
              </a:rPr>
              <a:t>Khi gặp Await, chương trình sẽ:</a:t>
            </a:r>
            <a:endParaRPr sz="2800">
              <a:solidFill>
                <a:schemeClr val="dk1"/>
              </a:solidFill>
              <a:latin typeface="Open Sans"/>
              <a:ea typeface="Open Sans"/>
              <a:cs typeface="Open Sans"/>
              <a:sym typeface="Open Sans"/>
            </a:endParaRPr>
          </a:p>
          <a:p>
            <a:pPr indent="-406400" lvl="0" marL="457200" rtl="0" algn="l">
              <a:lnSpc>
                <a:spcPct val="150000"/>
              </a:lnSpc>
              <a:spcBef>
                <a:spcPts val="0"/>
              </a:spcBef>
              <a:spcAft>
                <a:spcPts val="0"/>
              </a:spcAft>
              <a:buClr>
                <a:schemeClr val="dk1"/>
              </a:buClr>
              <a:buSzPts val="2800"/>
              <a:buChar char="•"/>
            </a:pPr>
            <a:r>
              <a:rPr lang="en-US" sz="2800">
                <a:solidFill>
                  <a:schemeClr val="dk1"/>
                </a:solidFill>
                <a:latin typeface="Open Sans"/>
                <a:ea typeface="Open Sans"/>
                <a:cs typeface="Open Sans"/>
                <a:sym typeface="Open Sans"/>
              </a:rPr>
              <a:t>Tạm dừng thực hiện các lệnh sau đó</a:t>
            </a:r>
            <a:endParaRPr sz="2800">
              <a:solidFill>
                <a:schemeClr val="dk1"/>
              </a:solidFill>
              <a:latin typeface="Open Sans"/>
              <a:ea typeface="Open Sans"/>
              <a:cs typeface="Open Sans"/>
              <a:sym typeface="Open Sans"/>
            </a:endParaRPr>
          </a:p>
          <a:p>
            <a:pPr indent="-406400" lvl="0" marL="457200" rtl="0" algn="l">
              <a:lnSpc>
                <a:spcPct val="150000"/>
              </a:lnSpc>
              <a:spcBef>
                <a:spcPts val="0"/>
              </a:spcBef>
              <a:spcAft>
                <a:spcPts val="0"/>
              </a:spcAft>
              <a:buClr>
                <a:schemeClr val="dk1"/>
              </a:buClr>
              <a:buSzPts val="2800"/>
              <a:buFont typeface="Open Sans"/>
              <a:buChar char="•"/>
            </a:pPr>
            <a:r>
              <a:rPr lang="en-US" sz="2800">
                <a:solidFill>
                  <a:schemeClr val="dk1"/>
                </a:solidFill>
                <a:latin typeface="Open Sans"/>
                <a:ea typeface="Open Sans"/>
                <a:cs typeface="Open Sans"/>
                <a:sym typeface="Open Sans"/>
              </a:rPr>
              <a:t>Đợi promises thực thi kết thúc và trả về kết quả.</a:t>
            </a:r>
            <a:endParaRPr sz="2800">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sz="2800">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US" sz="2800">
                <a:solidFill>
                  <a:schemeClr val="dk1"/>
                </a:solidFill>
                <a:latin typeface="Open Sans"/>
                <a:ea typeface="Open Sans"/>
                <a:cs typeface="Open Sans"/>
                <a:sym typeface="Open Sans"/>
              </a:rPr>
              <a:t>Lưu ý:</a:t>
            </a:r>
            <a:endParaRPr sz="2800">
              <a:solidFill>
                <a:schemeClr val="dk1"/>
              </a:solidFill>
              <a:latin typeface="Open Sans"/>
              <a:ea typeface="Open Sans"/>
              <a:cs typeface="Open Sans"/>
              <a:sym typeface="Open Sans"/>
            </a:endParaRPr>
          </a:p>
          <a:p>
            <a:pPr indent="-406400" lvl="0" marL="457200" rtl="0" algn="l">
              <a:lnSpc>
                <a:spcPct val="150000"/>
              </a:lnSpc>
              <a:spcBef>
                <a:spcPts val="0"/>
              </a:spcBef>
              <a:spcAft>
                <a:spcPts val="0"/>
              </a:spcAft>
              <a:buClr>
                <a:schemeClr val="dk1"/>
              </a:buClr>
              <a:buSzPts val="2800"/>
              <a:buFont typeface="Open Sans"/>
              <a:buChar char="●"/>
            </a:pPr>
            <a:r>
              <a:rPr lang="en-US" sz="2800">
                <a:solidFill>
                  <a:schemeClr val="dk1"/>
                </a:solidFill>
                <a:latin typeface="Open Sans"/>
                <a:ea typeface="Open Sans"/>
                <a:cs typeface="Open Sans"/>
                <a:sym typeface="Open Sans"/>
              </a:rPr>
              <a:t>Await chỉ làm việc với Promises, không hoạt động với callbacks</a:t>
            </a:r>
            <a:endParaRPr sz="2800">
              <a:solidFill>
                <a:schemeClr val="dk1"/>
              </a:solidFill>
              <a:latin typeface="Open Sans"/>
              <a:ea typeface="Open Sans"/>
              <a:cs typeface="Open Sans"/>
              <a:sym typeface="Open Sans"/>
            </a:endParaRPr>
          </a:p>
          <a:p>
            <a:pPr indent="-406400" lvl="0" marL="457200" rtl="0" algn="l">
              <a:lnSpc>
                <a:spcPct val="150000"/>
              </a:lnSpc>
              <a:spcBef>
                <a:spcPts val="0"/>
              </a:spcBef>
              <a:spcAft>
                <a:spcPts val="0"/>
              </a:spcAft>
              <a:buClr>
                <a:schemeClr val="dk1"/>
              </a:buClr>
              <a:buSzPts val="2800"/>
              <a:buFont typeface="Open Sans"/>
              <a:buChar char="●"/>
            </a:pPr>
            <a:r>
              <a:rPr lang="en-US" sz="2800">
                <a:solidFill>
                  <a:schemeClr val="dk1"/>
                </a:solidFill>
                <a:latin typeface="Open Sans"/>
                <a:ea typeface="Open Sans"/>
                <a:cs typeface="Open Sans"/>
                <a:sym typeface="Open Sans"/>
              </a:rPr>
              <a:t>Chỉ có thể được sử dụng bên trong function async</a:t>
            </a:r>
            <a:endParaRPr sz="2800">
              <a:solidFill>
                <a:schemeClr val="dk1"/>
              </a:solidFill>
              <a:latin typeface="Open Sans"/>
              <a:ea typeface="Open Sans"/>
              <a:cs typeface="Open Sans"/>
              <a:sym typeface="Open Sans"/>
            </a:endParaRPr>
          </a:p>
        </p:txBody>
      </p:sp>
      <p:pic>
        <p:nvPicPr>
          <p:cNvPr id="151" name="Google Shape;151;g11517337414_0_11"/>
          <p:cNvPicPr preferRelativeResize="0"/>
          <p:nvPr/>
        </p:nvPicPr>
        <p:blipFill rotWithShape="1">
          <a:blip r:embed="rId3">
            <a:alphaModFix/>
          </a:blip>
          <a:srcRect b="0" l="0" r="0" t="0"/>
          <a:stretch/>
        </p:blipFill>
        <p:spPr>
          <a:xfrm>
            <a:off x="11414760" y="137160"/>
            <a:ext cx="664464" cy="664464"/>
          </a:xfrm>
          <a:prstGeom prst="rect">
            <a:avLst/>
          </a:prstGeom>
          <a:noFill/>
          <a:ln>
            <a:noFill/>
          </a:ln>
        </p:spPr>
      </p:pic>
      <p:sp>
        <p:nvSpPr>
          <p:cNvPr id="152" name="Google Shape;152;g11517337414_0_11"/>
          <p:cNvSpPr/>
          <p:nvPr/>
        </p:nvSpPr>
        <p:spPr>
          <a:xfrm>
            <a:off x="713232" y="222504"/>
            <a:ext cx="5492400" cy="603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500"/>
              <a:buFont typeface="Arial"/>
              <a:buNone/>
            </a:pPr>
            <a:r>
              <a:rPr b="1" lang="en-US" sz="3500">
                <a:solidFill>
                  <a:schemeClr val="dk1"/>
                </a:solidFill>
                <a:latin typeface="Tahoma"/>
                <a:ea typeface="Tahoma"/>
                <a:cs typeface="Tahoma"/>
                <a:sym typeface="Tahoma"/>
              </a:rPr>
              <a:t>Cơ chế của Await</a:t>
            </a:r>
            <a:endParaRPr b="1" i="0" sz="3500" u="none" cap="none" strike="noStrike">
              <a:solidFill>
                <a:schemeClr val="dk1"/>
              </a:solidFill>
              <a:latin typeface="Tahoma"/>
              <a:ea typeface="Tahoma"/>
              <a:cs typeface="Tahoma"/>
              <a:sym typeface="Tahoma"/>
            </a:endParaRPr>
          </a:p>
        </p:txBody>
      </p:sp>
    </p:spTree>
  </p:cSld>
  <p:clrMapOvr>
    <a:masterClrMapping/>
  </p:clrMapOvr>
</p:sld>
</file>

<file path=ppt/theme/theme1.xml><?xml version="1.0" encoding="utf-8"?>
<a:theme xmlns:a="http://schemas.openxmlformats.org/drawingml/2006/main" xmlns:r="http://schemas.openxmlformats.org/officeDocument/2006/relationships" name="SlideTheme2">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2017-03-15T10:39:15Z</dcterms:created>
  <dc:creator>Nhật Nguyễn Khắc</dc:creator>
</cp:coreProperties>
</file>