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Open Sans SemiBold"/>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gvGSNnyGVAA+RXvTH1npwbpkg3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8455A8-70AD-4808-92D0-A455F02FCE72}">
  <a:tblStyle styleId="{138455A8-70AD-4808-92D0-A455F02FCE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SemiBold-bold.fntdata"/><Relationship Id="rId10" Type="http://schemas.openxmlformats.org/officeDocument/2006/relationships/slide" Target="slides/slide5.xml"/><Relationship Id="rId32" Type="http://schemas.openxmlformats.org/officeDocument/2006/relationships/font" Target="fonts/OpenSansSemiBold-regular.fntdata"/><Relationship Id="rId13" Type="http://schemas.openxmlformats.org/officeDocument/2006/relationships/slide" Target="slides/slide8.xml"/><Relationship Id="rId35" Type="http://schemas.openxmlformats.org/officeDocument/2006/relationships/font" Target="fonts/OpenSansSemiBold-boldItalic.fntdata"/><Relationship Id="rId12" Type="http://schemas.openxmlformats.org/officeDocument/2006/relationships/slide" Target="slides/slide7.xml"/><Relationship Id="rId34" Type="http://schemas.openxmlformats.org/officeDocument/2006/relationships/font" Target="fonts/OpenSansSemiBold-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8c580eda2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128c580eda2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128c580eda2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8c580eda2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128c580eda2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128c580eda2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a41af9ca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2a41af9ca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2a41af9cae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a41af9cae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12a41af9cae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12a41af9cae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a41af9cae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12a41af9cae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82" name="Google Shape;182;g12a41af9cae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a41af9cae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12a41af9cae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89" name="Google Shape;189;g12a41af9cae_1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bce848c8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12bce848c8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96" name="Google Shape;196;g12bce848c8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bce848c83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12bce848c83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03" name="Google Shape;203;g12bce848c83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bce848c83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12bce848c83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12" name="Google Shape;212;g12bce848c83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8c580eda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128c580eda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19" name="Google Shape;219;g128c580eda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8c580eda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28c580eda2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128c580eda2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8c580eda2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28c580eda2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128c580eda2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bce848c83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12bce848c83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40" name="Google Shape;240;g12bce848c83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bce848c83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12bce848c83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47" name="Google Shape;247;g12bce848c83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bce848c83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12bce848c83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54" name="Google Shape;254;g12bce848c83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563113601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12563113601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12563113601_0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8c580eda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28c580eda2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128c580eda2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173374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1151733741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1151733741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6311360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2563113601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2563113601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bce848c8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12bce848c83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5" name="Google Shape;125;g12bce848c83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bce848c8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12bce848c83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50">
                <a:solidFill>
                  <a:srgbClr val="526069"/>
                </a:solidFill>
                <a:highlight>
                  <a:srgbClr val="FFFFFF"/>
                </a:highlight>
                <a:latin typeface="Open Sans"/>
                <a:ea typeface="Open Sans"/>
                <a:cs typeface="Open Sans"/>
                <a:sym typeface="Open Sans"/>
              </a:rPr>
              <a:t>1. Bước 1, client gửi HTTP request đến server</a:t>
            </a:r>
            <a:endParaRPr sz="1050">
              <a:solidFill>
                <a:srgbClr val="526069"/>
              </a:solidFill>
              <a:highlight>
                <a:srgbClr val="FFFFFF"/>
              </a:highlight>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US" sz="1050">
                <a:solidFill>
                  <a:srgbClr val="526069"/>
                </a:solidFill>
                <a:highlight>
                  <a:srgbClr val="FFFFFF"/>
                </a:highlight>
                <a:latin typeface="Open Sans"/>
                <a:ea typeface="Open Sans"/>
                <a:cs typeface="Open Sans"/>
                <a:sym typeface="Open Sans"/>
              </a:rPr>
              <a:t>2. Một session ID được tạo ra phía server, và được lưu lại, sau đó trả về session ID như 1 response cho client.</a:t>
            </a:r>
            <a:endParaRPr sz="1050">
              <a:solidFill>
                <a:srgbClr val="526069"/>
              </a:solidFill>
              <a:highlight>
                <a:srgbClr val="FFFFFF"/>
              </a:highlight>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en-US" sz="1050">
                <a:solidFill>
                  <a:srgbClr val="526069"/>
                </a:solidFill>
                <a:highlight>
                  <a:srgbClr val="FFFFFF"/>
                </a:highlight>
                <a:latin typeface="Open Sans"/>
                <a:ea typeface="Open Sans"/>
                <a:cs typeface="Open Sans"/>
                <a:sym typeface="Open Sans"/>
              </a:rPr>
              <a:t>3. Cookie lưu trữ session ID này trên trình duyệt và luôn luôn gửi nó về cho server.</a:t>
            </a:r>
            <a:endParaRPr/>
          </a:p>
        </p:txBody>
      </p:sp>
      <p:sp>
        <p:nvSpPr>
          <p:cNvPr id="132" name="Google Shape;132;g12bce848c83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8c580eda2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128c580eda2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128c580eda2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8c580eda2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128c580eda2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128c580eda2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2"/>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p:nvPr>
            <p:ph idx="2" type="pic"/>
          </p:nvPr>
        </p:nvSpPr>
        <p:spPr>
          <a:xfrm>
            <a:off x="5183188" y="987425"/>
            <a:ext cx="6172200" cy="4873625"/>
          </a:xfrm>
          <a:prstGeom prst="rect">
            <a:avLst/>
          </a:prstGeom>
          <a:noFill/>
          <a:ln>
            <a:noFill/>
          </a:ln>
        </p:spPr>
      </p:sp>
      <p:sp>
        <p:nvSpPr>
          <p:cNvPr id="71" name="Google Shape;71;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4"/>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35"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8"/>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3"/>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james.codegym.vn/mod/assign/view.php?id=1613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james.codegym.vn/mod/assign/view.php?id=1613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james.codegym.vn/mod/assign/view.php?id=1613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en-US"/>
              <a:t>Bài 14</a:t>
            </a:r>
            <a:br>
              <a:rPr lang="en-US"/>
            </a:br>
            <a:r>
              <a:rPr lang="en-US"/>
              <a:t>Session &amp; Cookie</a:t>
            </a:r>
            <a:endParaRPr/>
          </a:p>
        </p:txBody>
      </p:sp>
      <p:sp>
        <p:nvSpPr>
          <p:cNvPr id="93" name="Google Shape;93;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Web Backend Development with NodeJS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28c580eda2_0_3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157" name="Google Shape;157;g128c580eda2_0_3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100"/>
              <a:buNone/>
            </a:pPr>
            <a:r>
              <a:rPr lang="en-US"/>
              <a:t>Tự động đăng nhập bằng sessionId trong NodeJs</a:t>
            </a:r>
            <a:endParaRPr sz="1050" u="sng">
              <a:solidFill>
                <a:srgbClr val="232476"/>
              </a:solidFill>
              <a:highlight>
                <a:srgbClr val="FFFFFF"/>
              </a:highlight>
              <a:hlinkClick r:id="rId3">
                <a:extLst>
                  <a:ext uri="{A12FA001-AC4F-418D-AE19-62706E023703}">
                    <ahyp:hlinkClr val="tx"/>
                  </a:ext>
                </a:extLst>
              </a:hlinkClick>
            </a:endParaRPr>
          </a:p>
          <a:p>
            <a:pPr indent="0" lvl="0" marL="0" rtl="0" algn="l">
              <a:lnSpc>
                <a:spcPct val="90000"/>
              </a:lnSpc>
              <a:spcBef>
                <a:spcPts val="1000"/>
              </a:spcBef>
              <a:spcAft>
                <a:spcPts val="0"/>
              </a:spcAft>
              <a:buSzPts val="11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28c580eda2_0_4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164" name="Google Shape;164;g128c580eda2_0_4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100"/>
              <a:buNone/>
            </a:pPr>
            <a:r>
              <a:rPr lang="en-US"/>
              <a:t>Xóa session trong Node.js</a:t>
            </a:r>
            <a:endParaRPr>
              <a:uFill>
                <a:noFill/>
              </a:uFill>
              <a:hlinkClick r:id="rId3"/>
            </a:endParaRPr>
          </a:p>
          <a:p>
            <a:pPr indent="0" lvl="0" marL="0" rtl="0" algn="l">
              <a:lnSpc>
                <a:spcPct val="90000"/>
              </a:lnSpc>
              <a:spcBef>
                <a:spcPts val="1000"/>
              </a:spcBef>
              <a:spcAft>
                <a:spcPts val="0"/>
              </a:spcAft>
              <a:buSzPts val="11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2a41af9cae_1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71" name="Google Shape;171;g12a41af9cae_1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Khái niệm </a:t>
            </a:r>
            <a:r>
              <a:rPr lang="en-US"/>
              <a:t>Cookie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2a41af9cae_1_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Cookie</a:t>
            </a:r>
            <a:endParaRPr/>
          </a:p>
        </p:txBody>
      </p:sp>
      <p:sp>
        <p:nvSpPr>
          <p:cNvPr id="178" name="Google Shape;178;g12a41af9cae_1_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2a41af9cae_1_1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5200">
                <a:latin typeface="Open Sans SemiBold"/>
                <a:ea typeface="Open Sans SemiBold"/>
                <a:cs typeface="Open Sans SemiBold"/>
                <a:sym typeface="Open Sans SemiBold"/>
              </a:rPr>
              <a:t>Cookie</a:t>
            </a:r>
            <a:endParaRPr sz="3200"/>
          </a:p>
        </p:txBody>
      </p:sp>
      <p:sp>
        <p:nvSpPr>
          <p:cNvPr id="185" name="Google Shape;185;g12a41af9cae_1_12"/>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Cookie (cookie HTTP, cookie web, internet cookie)  là một tệp văn bản nhỏ được lưu trữ trên máy tính của client.</a:t>
            </a:r>
            <a:endParaRPr/>
          </a:p>
          <a:p>
            <a:pPr indent="-406400" lvl="0" marL="457200" rtl="0" algn="l">
              <a:lnSpc>
                <a:spcPct val="90000"/>
              </a:lnSpc>
              <a:spcBef>
                <a:spcPts val="0"/>
              </a:spcBef>
              <a:spcAft>
                <a:spcPts val="0"/>
              </a:spcAft>
              <a:buSzPts val="2800"/>
              <a:buChar char="•"/>
            </a:pPr>
            <a:r>
              <a:rPr lang="en-US"/>
              <a:t>Kích thước tối đa của nó là 4KB. </a:t>
            </a:r>
            <a:endParaRPr/>
          </a:p>
          <a:p>
            <a:pPr indent="-406400" lvl="0" marL="457200" rtl="0" algn="l">
              <a:lnSpc>
                <a:spcPct val="90000"/>
              </a:lnSpc>
              <a:spcBef>
                <a:spcPts val="0"/>
              </a:spcBef>
              <a:spcAft>
                <a:spcPts val="0"/>
              </a:spcAft>
              <a:buSzPts val="2800"/>
              <a:buChar char="•"/>
            </a:pPr>
            <a:r>
              <a:rPr lang="en-US"/>
              <a:t>Cookie giúp các trang web theo dõi được lịch sử duyệt web của client. Cookie chỉ lưu trữ dữ liệu dạng chuỗi.</a:t>
            </a:r>
            <a:endParaRPr/>
          </a:p>
          <a:p>
            <a:pPr indent="-406400" lvl="0" marL="457200" rtl="0" algn="l">
              <a:lnSpc>
                <a:spcPct val="90000"/>
              </a:lnSpc>
              <a:spcBef>
                <a:spcPts val="0"/>
              </a:spcBef>
              <a:spcAft>
                <a:spcPts val="0"/>
              </a:spcAft>
              <a:buSzPts val="2800"/>
              <a:buChar char="•"/>
            </a:pPr>
            <a:r>
              <a:rPr lang="en-US"/>
              <a:t>Thông tin lưu trữ trong cookie không được an toàn vì thông tin được lưu trữ dưới dạng văn bản, không được mã hoá, bất cứ ai cũng có thể đọc được.</a:t>
            </a:r>
            <a:endParaRPr/>
          </a:p>
          <a:p>
            <a:pPr indent="-406400" lvl="0" marL="457200" rtl="0" algn="l">
              <a:lnSpc>
                <a:spcPct val="90000"/>
              </a:lnSpc>
              <a:spcBef>
                <a:spcPts val="0"/>
              </a:spcBef>
              <a:spcAft>
                <a:spcPts val="0"/>
              </a:spcAft>
              <a:buSzPts val="2800"/>
              <a:buChar char="•"/>
            </a:pPr>
            <a:r>
              <a:rPr lang="en-US"/>
              <a:t>Có thể bật hoặc tắt cookie theo ý muốn.</a:t>
            </a:r>
            <a:endParaRPr/>
          </a:p>
          <a:p>
            <a:pPr indent="0" lvl="0" marL="0" rtl="0" algn="l">
              <a:lnSpc>
                <a:spcPct val="90000"/>
              </a:lnSpc>
              <a:spcBef>
                <a:spcPts val="0"/>
              </a:spcBef>
              <a:spcAft>
                <a:spcPts val="0"/>
              </a:spcAft>
              <a:buSzPts val="2800"/>
              <a:buNone/>
            </a:pPr>
            <a:r>
              <a:t/>
            </a:r>
            <a:endParaRPr/>
          </a:p>
          <a:p>
            <a:pPr indent="0" lvl="0" marL="0" rtl="0" algn="l">
              <a:lnSpc>
                <a:spcPct val="90000"/>
              </a:lnSpc>
              <a:spcBef>
                <a:spcPts val="0"/>
              </a:spcBef>
              <a:spcAft>
                <a:spcPts val="0"/>
              </a:spcAft>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2a41af9cae_1_1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5200">
                <a:latin typeface="Open Sans SemiBold"/>
                <a:ea typeface="Open Sans SemiBold"/>
                <a:cs typeface="Open Sans SemiBold"/>
                <a:sym typeface="Open Sans SemiBold"/>
              </a:rPr>
              <a:t>Cookies Attribute</a:t>
            </a:r>
            <a:endParaRPr sz="5200">
              <a:latin typeface="Open Sans SemiBold"/>
              <a:ea typeface="Open Sans SemiBold"/>
              <a:cs typeface="Open Sans SemiBold"/>
              <a:sym typeface="Open Sans SemiBold"/>
            </a:endParaRPr>
          </a:p>
        </p:txBody>
      </p:sp>
      <p:sp>
        <p:nvSpPr>
          <p:cNvPr id="192" name="Google Shape;192;g12a41af9cae_1_19"/>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fontScale="92500" lnSpcReduction="20000"/>
          </a:bodyPr>
          <a:lstStyle/>
          <a:p>
            <a:pPr indent="-375443" lvl="0" marL="457200" rtl="0" algn="l">
              <a:lnSpc>
                <a:spcPct val="150000"/>
              </a:lnSpc>
              <a:spcBef>
                <a:spcPts val="0"/>
              </a:spcBef>
              <a:spcAft>
                <a:spcPts val="0"/>
              </a:spcAft>
              <a:buSzPct val="100000"/>
              <a:buChar char="•"/>
            </a:pPr>
            <a:r>
              <a:rPr b="1" lang="en-US" sz="2500"/>
              <a:t>Name</a:t>
            </a:r>
            <a:r>
              <a:rPr lang="en-US" sz="2500"/>
              <a:t>: Xác định tên của cookie</a:t>
            </a:r>
            <a:endParaRPr sz="2500"/>
          </a:p>
          <a:p>
            <a:pPr indent="-375443" lvl="0" marL="457200" rtl="0" algn="l">
              <a:lnSpc>
                <a:spcPct val="150000"/>
              </a:lnSpc>
              <a:spcBef>
                <a:spcPts val="0"/>
              </a:spcBef>
              <a:spcAft>
                <a:spcPts val="0"/>
              </a:spcAft>
              <a:buSzPct val="100000"/>
              <a:buChar char="•"/>
            </a:pPr>
            <a:r>
              <a:rPr b="1" lang="en-US" sz="2500"/>
              <a:t>Value</a:t>
            </a:r>
            <a:r>
              <a:rPr lang="en-US" sz="2500"/>
              <a:t>: Xác định giá trị của cookie</a:t>
            </a:r>
            <a:endParaRPr sz="2500"/>
          </a:p>
          <a:p>
            <a:pPr indent="-375443" lvl="0" marL="457200" rtl="0" algn="l">
              <a:lnSpc>
                <a:spcPct val="150000"/>
              </a:lnSpc>
              <a:spcBef>
                <a:spcPts val="0"/>
              </a:spcBef>
              <a:spcAft>
                <a:spcPts val="0"/>
              </a:spcAft>
              <a:buSzPct val="100000"/>
              <a:buChar char="•"/>
            </a:pPr>
            <a:r>
              <a:rPr b="1" lang="en-US" sz="2500"/>
              <a:t>Expire</a:t>
            </a:r>
            <a:r>
              <a:rPr lang="en-US" sz="2500"/>
              <a:t>: Chỉ định thời gian hết hạn của cookie có giá trị bằng 0.</a:t>
            </a:r>
            <a:endParaRPr sz="2500"/>
          </a:p>
          <a:p>
            <a:pPr indent="-375443" lvl="0" marL="457200" rtl="0" algn="l">
              <a:lnSpc>
                <a:spcPct val="150000"/>
              </a:lnSpc>
              <a:spcBef>
                <a:spcPts val="0"/>
              </a:spcBef>
              <a:spcAft>
                <a:spcPts val="0"/>
              </a:spcAft>
              <a:buSzPct val="100000"/>
              <a:buChar char="•"/>
            </a:pPr>
            <a:r>
              <a:rPr b="1" lang="en-US" sz="2500"/>
              <a:t>Path</a:t>
            </a:r>
            <a:r>
              <a:rPr lang="en-US" sz="2500"/>
              <a:t>: Xác định đường dẫn máy chủ cookie, </a:t>
            </a:r>
            <a:endParaRPr sz="2500"/>
          </a:p>
          <a:p>
            <a:pPr indent="-375443" lvl="0" marL="457200" rtl="0" algn="l">
              <a:lnSpc>
                <a:spcPct val="150000"/>
              </a:lnSpc>
              <a:spcBef>
                <a:spcPts val="0"/>
              </a:spcBef>
              <a:spcAft>
                <a:spcPts val="0"/>
              </a:spcAft>
              <a:buSzPct val="100000"/>
              <a:buChar char="•"/>
            </a:pPr>
            <a:r>
              <a:rPr b="1" lang="en-US" sz="2500"/>
              <a:t>Domain</a:t>
            </a:r>
            <a:r>
              <a:rPr lang="en-US" sz="2500"/>
              <a:t>: Xác định tên miền của cookie.</a:t>
            </a:r>
            <a:endParaRPr sz="2500"/>
          </a:p>
          <a:p>
            <a:pPr indent="-375443" lvl="0" marL="457200" rtl="0" algn="l">
              <a:lnSpc>
                <a:spcPct val="150000"/>
              </a:lnSpc>
              <a:spcBef>
                <a:spcPts val="0"/>
              </a:spcBef>
              <a:spcAft>
                <a:spcPts val="0"/>
              </a:spcAft>
              <a:buSzPct val="100000"/>
              <a:buChar char="•"/>
            </a:pPr>
            <a:r>
              <a:rPr b="1" lang="en-US" sz="2500"/>
              <a:t>Secure</a:t>
            </a:r>
            <a:r>
              <a:rPr lang="en-US" sz="2500"/>
              <a:t>: Chỉ định cookie có được truyền thông qua HTTPs hay không. nếu là true nghĩa là cookie sẽ chỉ được cài đặt kết nối an toàn</a:t>
            </a:r>
            <a:endParaRPr sz="2500"/>
          </a:p>
          <a:p>
            <a:pPr indent="-375443" lvl="0" marL="457200" rtl="0" algn="l">
              <a:lnSpc>
                <a:spcPct val="150000"/>
              </a:lnSpc>
              <a:spcBef>
                <a:spcPts val="0"/>
              </a:spcBef>
              <a:spcAft>
                <a:spcPts val="0"/>
              </a:spcAft>
              <a:buSzPct val="100000"/>
              <a:buChar char="•"/>
            </a:pPr>
            <a:r>
              <a:rPr b="1" lang="en-US" sz="2500"/>
              <a:t>HTTPOnly</a:t>
            </a:r>
            <a:r>
              <a:rPr lang="en-US" sz="2500"/>
              <a:t>: quy định cookie có thể được truy cập thông qua HTTP hay không.</a:t>
            </a:r>
            <a:endParaRPr sz="2500"/>
          </a:p>
          <a:p>
            <a:pPr indent="0" lvl="0" marL="0" rtl="0" algn="l">
              <a:lnSpc>
                <a:spcPct val="90000"/>
              </a:lnSpc>
              <a:spcBef>
                <a:spcPts val="0"/>
              </a:spcBef>
              <a:spcAft>
                <a:spcPts val="0"/>
              </a:spcAft>
              <a:buSzPct val="100000"/>
              <a:buNone/>
            </a:pPr>
            <a:r>
              <a:t/>
            </a:r>
            <a:endParaRPr/>
          </a:p>
          <a:p>
            <a:pPr indent="0" lvl="0" marL="0" rtl="0" algn="l">
              <a:lnSpc>
                <a:spcPct val="90000"/>
              </a:lnSpc>
              <a:spcBef>
                <a:spcPts val="0"/>
              </a:spcBef>
              <a:spcAft>
                <a:spcPts val="0"/>
              </a:spcAft>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2bce848c83_0_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5200">
                <a:latin typeface="Open Sans SemiBold"/>
                <a:ea typeface="Open Sans SemiBold"/>
                <a:cs typeface="Open Sans SemiBold"/>
                <a:sym typeface="Open Sans SemiBold"/>
              </a:rPr>
              <a:t>Cookies Attribute</a:t>
            </a:r>
            <a:endParaRPr sz="5200">
              <a:latin typeface="Open Sans SemiBold"/>
              <a:ea typeface="Open Sans SemiBold"/>
              <a:cs typeface="Open Sans SemiBold"/>
              <a:sym typeface="Open Sans SemiBold"/>
            </a:endParaRPr>
          </a:p>
        </p:txBody>
      </p:sp>
      <p:sp>
        <p:nvSpPr>
          <p:cNvPr id="199" name="Google Shape;199;g12bce848c83_0_0"/>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fontScale="92500" lnSpcReduction="20000"/>
          </a:bodyPr>
          <a:lstStyle/>
          <a:p>
            <a:pPr indent="-375443" lvl="0" marL="457200" rtl="0" algn="l">
              <a:lnSpc>
                <a:spcPct val="150000"/>
              </a:lnSpc>
              <a:spcBef>
                <a:spcPts val="0"/>
              </a:spcBef>
              <a:spcAft>
                <a:spcPts val="0"/>
              </a:spcAft>
              <a:buSzPct val="100000"/>
              <a:buChar char="•"/>
            </a:pPr>
            <a:r>
              <a:rPr b="1" lang="en-US" sz="2500"/>
              <a:t>Name</a:t>
            </a:r>
            <a:r>
              <a:rPr lang="en-US" sz="2500"/>
              <a:t>: Xác định tên của cookie</a:t>
            </a:r>
            <a:endParaRPr sz="2500"/>
          </a:p>
          <a:p>
            <a:pPr indent="-375443" lvl="0" marL="457200" rtl="0" algn="l">
              <a:lnSpc>
                <a:spcPct val="150000"/>
              </a:lnSpc>
              <a:spcBef>
                <a:spcPts val="0"/>
              </a:spcBef>
              <a:spcAft>
                <a:spcPts val="0"/>
              </a:spcAft>
              <a:buSzPct val="100000"/>
              <a:buChar char="•"/>
            </a:pPr>
            <a:r>
              <a:rPr b="1" lang="en-US" sz="2500"/>
              <a:t>Value</a:t>
            </a:r>
            <a:r>
              <a:rPr lang="en-US" sz="2500"/>
              <a:t>: Xác định giá trị của cookie</a:t>
            </a:r>
            <a:endParaRPr sz="2500"/>
          </a:p>
          <a:p>
            <a:pPr indent="-375443" lvl="0" marL="457200" rtl="0" algn="l">
              <a:lnSpc>
                <a:spcPct val="150000"/>
              </a:lnSpc>
              <a:spcBef>
                <a:spcPts val="0"/>
              </a:spcBef>
              <a:spcAft>
                <a:spcPts val="0"/>
              </a:spcAft>
              <a:buSzPct val="100000"/>
              <a:buChar char="•"/>
            </a:pPr>
            <a:r>
              <a:rPr b="1" lang="en-US" sz="2500"/>
              <a:t>Expire</a:t>
            </a:r>
            <a:r>
              <a:rPr lang="en-US" sz="2500"/>
              <a:t>: Chỉ định thời gian hết hạn của cookie có giá trị bằng 0.</a:t>
            </a:r>
            <a:endParaRPr sz="2500"/>
          </a:p>
          <a:p>
            <a:pPr indent="-375443" lvl="0" marL="457200" rtl="0" algn="l">
              <a:lnSpc>
                <a:spcPct val="150000"/>
              </a:lnSpc>
              <a:spcBef>
                <a:spcPts val="0"/>
              </a:spcBef>
              <a:spcAft>
                <a:spcPts val="0"/>
              </a:spcAft>
              <a:buSzPct val="100000"/>
              <a:buChar char="•"/>
            </a:pPr>
            <a:r>
              <a:rPr b="1" lang="en-US" sz="2500"/>
              <a:t>Path</a:t>
            </a:r>
            <a:r>
              <a:rPr lang="en-US" sz="2500"/>
              <a:t>: Xác định đường dẫn máy chủ cookie, </a:t>
            </a:r>
            <a:endParaRPr sz="2500"/>
          </a:p>
          <a:p>
            <a:pPr indent="-375443" lvl="0" marL="457200" rtl="0" algn="l">
              <a:lnSpc>
                <a:spcPct val="150000"/>
              </a:lnSpc>
              <a:spcBef>
                <a:spcPts val="0"/>
              </a:spcBef>
              <a:spcAft>
                <a:spcPts val="0"/>
              </a:spcAft>
              <a:buSzPct val="100000"/>
              <a:buChar char="•"/>
            </a:pPr>
            <a:r>
              <a:rPr b="1" lang="en-US" sz="2500"/>
              <a:t>Domain</a:t>
            </a:r>
            <a:r>
              <a:rPr lang="en-US" sz="2500"/>
              <a:t>: Xác định tên miền của cookie.</a:t>
            </a:r>
            <a:endParaRPr sz="2500"/>
          </a:p>
          <a:p>
            <a:pPr indent="-375443" lvl="0" marL="457200" rtl="0" algn="l">
              <a:lnSpc>
                <a:spcPct val="150000"/>
              </a:lnSpc>
              <a:spcBef>
                <a:spcPts val="0"/>
              </a:spcBef>
              <a:spcAft>
                <a:spcPts val="0"/>
              </a:spcAft>
              <a:buSzPct val="100000"/>
              <a:buChar char="•"/>
            </a:pPr>
            <a:r>
              <a:rPr b="1" lang="en-US" sz="2500"/>
              <a:t>Secure</a:t>
            </a:r>
            <a:r>
              <a:rPr lang="en-US" sz="2500"/>
              <a:t>: Chỉ định cookie có được truyền thông qua HTTPs hay không. nếu là true nghĩa là cookie sẽ chỉ được cài đặt kết nối an toàn</a:t>
            </a:r>
            <a:endParaRPr sz="2500"/>
          </a:p>
          <a:p>
            <a:pPr indent="-375443" lvl="0" marL="457200" rtl="0" algn="l">
              <a:lnSpc>
                <a:spcPct val="150000"/>
              </a:lnSpc>
              <a:spcBef>
                <a:spcPts val="0"/>
              </a:spcBef>
              <a:spcAft>
                <a:spcPts val="0"/>
              </a:spcAft>
              <a:buSzPct val="100000"/>
              <a:buChar char="•"/>
            </a:pPr>
            <a:r>
              <a:rPr b="1" lang="en-US" sz="2500"/>
              <a:t>HTTPOnly</a:t>
            </a:r>
            <a:r>
              <a:rPr lang="en-US" sz="2500"/>
              <a:t>: quy định cookie có thể được truy cập thông qua HTTP hay không.</a:t>
            </a:r>
            <a:endParaRPr sz="2500"/>
          </a:p>
          <a:p>
            <a:pPr indent="0" lvl="0" marL="0" rtl="0" algn="l">
              <a:lnSpc>
                <a:spcPct val="90000"/>
              </a:lnSpc>
              <a:spcBef>
                <a:spcPts val="0"/>
              </a:spcBef>
              <a:spcAft>
                <a:spcPts val="0"/>
              </a:spcAft>
              <a:buSzPct val="100000"/>
              <a:buNone/>
            </a:pPr>
            <a:r>
              <a:t/>
            </a:r>
            <a:endParaRPr/>
          </a:p>
          <a:p>
            <a:pPr indent="0" lvl="0" marL="0" rtl="0" algn="l">
              <a:lnSpc>
                <a:spcPct val="90000"/>
              </a:lnSpc>
              <a:spcBef>
                <a:spcPts val="0"/>
              </a:spcBef>
              <a:spcAft>
                <a:spcPts val="0"/>
              </a:spcAft>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2bce848c83_0_7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5200">
                <a:latin typeface="Open Sans SemiBold"/>
                <a:ea typeface="Open Sans SemiBold"/>
                <a:cs typeface="Open Sans SemiBold"/>
                <a:sym typeface="Open Sans SemiBold"/>
              </a:rPr>
              <a:t>Sử dụng Cookie trong Node JS</a:t>
            </a:r>
            <a:endParaRPr sz="5200">
              <a:latin typeface="Open Sans SemiBold"/>
              <a:ea typeface="Open Sans SemiBold"/>
              <a:cs typeface="Open Sans SemiBold"/>
              <a:sym typeface="Open Sans SemiBold"/>
            </a:endParaRPr>
          </a:p>
        </p:txBody>
      </p:sp>
      <p:sp>
        <p:nvSpPr>
          <p:cNvPr id="206" name="Google Shape;206;g12bce848c83_0_74"/>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387350" lvl="0" marL="457200" marR="0" rtl="0" algn="l">
              <a:lnSpc>
                <a:spcPct val="150000"/>
              </a:lnSpc>
              <a:spcBef>
                <a:spcPts val="0"/>
              </a:spcBef>
              <a:spcAft>
                <a:spcPts val="0"/>
              </a:spcAft>
              <a:buSzPts val="2500"/>
              <a:buChar char="●"/>
            </a:pPr>
            <a:r>
              <a:rPr b="1" lang="en-US" sz="2500"/>
              <a:t>Install</a:t>
            </a:r>
            <a:endParaRPr b="1" sz="2500"/>
          </a:p>
          <a:p>
            <a:pPr indent="0" lvl="0" marL="0" rtl="0" algn="l">
              <a:lnSpc>
                <a:spcPct val="150000"/>
              </a:lnSpc>
              <a:spcBef>
                <a:spcPts val="0"/>
              </a:spcBef>
              <a:spcAft>
                <a:spcPts val="0"/>
              </a:spcAft>
              <a:buNone/>
            </a:pPr>
            <a:r>
              <a:t/>
            </a:r>
            <a:endParaRPr b="1" sz="2500"/>
          </a:p>
          <a:p>
            <a:pPr indent="-387350" lvl="0" marL="457200" rtl="0" algn="l">
              <a:lnSpc>
                <a:spcPct val="150000"/>
              </a:lnSpc>
              <a:spcBef>
                <a:spcPts val="0"/>
              </a:spcBef>
              <a:spcAft>
                <a:spcPts val="0"/>
              </a:spcAft>
              <a:buSzPts val="2500"/>
              <a:buChar char="●"/>
            </a:pPr>
            <a:r>
              <a:rPr b="1" lang="en-US" sz="2500"/>
              <a:t>Import trong dự án </a:t>
            </a:r>
            <a:endParaRPr b="1" sz="2500"/>
          </a:p>
          <a:p>
            <a:pPr indent="0" lvl="0" marL="0" rtl="0" algn="l">
              <a:lnSpc>
                <a:spcPct val="150000"/>
              </a:lnSpc>
              <a:spcBef>
                <a:spcPts val="0"/>
              </a:spcBef>
              <a:spcAft>
                <a:spcPts val="0"/>
              </a:spcAft>
              <a:buNone/>
            </a:pPr>
            <a:r>
              <a:t/>
            </a:r>
            <a:endParaRPr b="1" sz="2500"/>
          </a:p>
          <a:p>
            <a:pPr indent="0" lvl="0" marL="0" rtl="0" algn="l">
              <a:lnSpc>
                <a:spcPct val="90000"/>
              </a:lnSpc>
              <a:spcBef>
                <a:spcPts val="0"/>
              </a:spcBef>
              <a:spcAft>
                <a:spcPts val="0"/>
              </a:spcAft>
              <a:buSzPts val="2800"/>
              <a:buNone/>
            </a:pPr>
            <a:r>
              <a:t/>
            </a:r>
            <a:endParaRPr/>
          </a:p>
          <a:p>
            <a:pPr indent="0" lvl="0" marL="0" rtl="0" algn="l">
              <a:lnSpc>
                <a:spcPct val="90000"/>
              </a:lnSpc>
              <a:spcBef>
                <a:spcPts val="0"/>
              </a:spcBef>
              <a:spcAft>
                <a:spcPts val="0"/>
              </a:spcAft>
              <a:buSzPts val="2800"/>
              <a:buNone/>
            </a:pPr>
            <a:r>
              <a:t/>
            </a:r>
            <a:endParaRPr/>
          </a:p>
        </p:txBody>
      </p:sp>
      <p:sp>
        <p:nvSpPr>
          <p:cNvPr id="207" name="Google Shape;207;g12bce848c83_0_74"/>
          <p:cNvSpPr txBox="1"/>
          <p:nvPr/>
        </p:nvSpPr>
        <p:spPr>
          <a:xfrm>
            <a:off x="1052525" y="1573250"/>
            <a:ext cx="30000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C18401"/>
                </a:solidFill>
                <a:highlight>
                  <a:srgbClr val="FAFAFA"/>
                </a:highlight>
                <a:latin typeface="Courier New"/>
                <a:ea typeface="Courier New"/>
                <a:cs typeface="Courier New"/>
                <a:sym typeface="Courier New"/>
              </a:rPr>
              <a:t>npm</a:t>
            </a:r>
            <a:r>
              <a:rPr b="1" lang="en-US" sz="2000">
                <a:solidFill>
                  <a:srgbClr val="383A42"/>
                </a:solidFill>
                <a:highlight>
                  <a:srgbClr val="FAFAFA"/>
                </a:highlight>
                <a:latin typeface="Courier New"/>
                <a:ea typeface="Courier New"/>
                <a:cs typeface="Courier New"/>
                <a:sym typeface="Courier New"/>
              </a:rPr>
              <a:t> i cookie  </a:t>
            </a:r>
            <a:endParaRPr b="1" sz="20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950">
              <a:solidFill>
                <a:srgbClr val="383A42"/>
              </a:solidFill>
              <a:highlight>
                <a:srgbClr val="FAFAFA"/>
              </a:highlight>
              <a:latin typeface="Courier New"/>
              <a:ea typeface="Courier New"/>
              <a:cs typeface="Courier New"/>
              <a:sym typeface="Courier New"/>
            </a:endParaRPr>
          </a:p>
        </p:txBody>
      </p:sp>
      <p:sp>
        <p:nvSpPr>
          <p:cNvPr id="208" name="Google Shape;208;g12bce848c83_0_74"/>
          <p:cNvSpPr txBox="1"/>
          <p:nvPr/>
        </p:nvSpPr>
        <p:spPr>
          <a:xfrm>
            <a:off x="1052525" y="2981075"/>
            <a:ext cx="67029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A626A4"/>
                </a:solidFill>
                <a:highlight>
                  <a:srgbClr val="FAFAFA"/>
                </a:highlight>
                <a:latin typeface="Courier New"/>
                <a:ea typeface="Courier New"/>
                <a:cs typeface="Courier New"/>
                <a:sym typeface="Courier New"/>
              </a:rPr>
              <a:t>var</a:t>
            </a:r>
            <a:r>
              <a:rPr b="1" lang="en-US" sz="2000">
                <a:solidFill>
                  <a:srgbClr val="383A42"/>
                </a:solidFill>
                <a:highlight>
                  <a:srgbClr val="FAFAFA"/>
                </a:highlight>
                <a:latin typeface="Courier New"/>
                <a:ea typeface="Courier New"/>
                <a:cs typeface="Courier New"/>
                <a:sym typeface="Courier New"/>
              </a:rPr>
              <a:t> cookie = </a:t>
            </a:r>
            <a:r>
              <a:rPr b="1" lang="en-US" sz="2000">
                <a:solidFill>
                  <a:srgbClr val="C18401"/>
                </a:solidFill>
                <a:highlight>
                  <a:srgbClr val="FAFAFA"/>
                </a:highlight>
                <a:latin typeface="Courier New"/>
                <a:ea typeface="Courier New"/>
                <a:cs typeface="Courier New"/>
                <a:sym typeface="Courier New"/>
              </a:rPr>
              <a:t>require</a:t>
            </a:r>
            <a:r>
              <a:rPr b="1" lang="en-US" sz="2000">
                <a:solidFill>
                  <a:srgbClr val="383A42"/>
                </a:solidFill>
                <a:highlight>
                  <a:srgbClr val="FAFAFA"/>
                </a:highlight>
                <a:latin typeface="Courier New"/>
                <a:ea typeface="Courier New"/>
                <a:cs typeface="Courier New"/>
                <a:sym typeface="Courier New"/>
              </a:rPr>
              <a:t>(</a:t>
            </a:r>
            <a:r>
              <a:rPr b="1" lang="en-US" sz="2000">
                <a:solidFill>
                  <a:srgbClr val="50A14F"/>
                </a:solidFill>
                <a:highlight>
                  <a:srgbClr val="FAFAFA"/>
                </a:highlight>
                <a:latin typeface="Courier New"/>
                <a:ea typeface="Courier New"/>
                <a:cs typeface="Courier New"/>
                <a:sym typeface="Courier New"/>
              </a:rPr>
              <a:t>'cookie'</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950">
              <a:solidFill>
                <a:srgbClr val="383A42"/>
              </a:solidFill>
              <a:highlight>
                <a:srgbClr val="FAFAFA"/>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2bce848c83_0_9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5200">
                <a:latin typeface="Open Sans SemiBold"/>
                <a:ea typeface="Open Sans SemiBold"/>
                <a:cs typeface="Open Sans SemiBold"/>
                <a:sym typeface="Open Sans SemiBold"/>
              </a:rPr>
              <a:t>Cài đặt giá trị của Cookie</a:t>
            </a:r>
            <a:endParaRPr sz="5200">
              <a:latin typeface="Open Sans SemiBold"/>
              <a:ea typeface="Open Sans SemiBold"/>
              <a:cs typeface="Open Sans SemiBold"/>
              <a:sym typeface="Open Sans SemiBold"/>
            </a:endParaRPr>
          </a:p>
        </p:txBody>
      </p:sp>
      <p:sp>
        <p:nvSpPr>
          <p:cNvPr id="215" name="Google Shape;215;g12bce848c83_0_92"/>
          <p:cNvSpPr txBox="1"/>
          <p:nvPr/>
        </p:nvSpPr>
        <p:spPr>
          <a:xfrm>
            <a:off x="1141225" y="2049650"/>
            <a:ext cx="9660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rgbClr val="A0A1A7"/>
                </a:solidFill>
                <a:latin typeface="Courier New"/>
                <a:ea typeface="Courier New"/>
                <a:cs typeface="Courier New"/>
                <a:sym typeface="Courier New"/>
              </a:rPr>
              <a:t>// Set a new cookie with the name</a:t>
            </a:r>
            <a:endParaRPr b="1" sz="20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2000">
                <a:solidFill>
                  <a:srgbClr val="383A42"/>
                </a:solidFill>
                <a:latin typeface="Courier New"/>
                <a:ea typeface="Courier New"/>
                <a:cs typeface="Courier New"/>
                <a:sym typeface="Courier New"/>
              </a:rPr>
              <a:t>res.setHeader(</a:t>
            </a:r>
            <a:r>
              <a:rPr b="1" lang="en-US" sz="2000">
                <a:solidFill>
                  <a:srgbClr val="50A14F"/>
                </a:solidFill>
                <a:latin typeface="Courier New"/>
                <a:ea typeface="Courier New"/>
                <a:cs typeface="Courier New"/>
                <a:sym typeface="Courier New"/>
              </a:rPr>
              <a:t>'Set-Cookie'</a:t>
            </a:r>
            <a:r>
              <a:rPr b="1" lang="en-US" sz="2000">
                <a:solidFill>
                  <a:srgbClr val="383A42"/>
                </a:solidFill>
                <a:latin typeface="Courier New"/>
                <a:ea typeface="Courier New"/>
                <a:cs typeface="Courier New"/>
                <a:sym typeface="Courier New"/>
              </a:rPr>
              <a:t>, cookie.serialize(</a:t>
            </a:r>
            <a:r>
              <a:rPr b="1" lang="en-US" sz="2000">
                <a:solidFill>
                  <a:srgbClr val="50A14F"/>
                </a:solidFill>
                <a:latin typeface="Courier New"/>
                <a:ea typeface="Courier New"/>
                <a:cs typeface="Courier New"/>
                <a:sym typeface="Courier New"/>
              </a:rPr>
              <a:t>'name'</a:t>
            </a:r>
            <a:r>
              <a:rPr b="1" lang="en-US" sz="2000">
                <a:solidFill>
                  <a:srgbClr val="383A42"/>
                </a:solidFill>
                <a:latin typeface="Courier New"/>
                <a:ea typeface="Courier New"/>
                <a:cs typeface="Courier New"/>
                <a:sym typeface="Courier New"/>
              </a:rPr>
              <a:t>, </a:t>
            </a:r>
            <a:r>
              <a:rPr b="1" lang="en-US" sz="2000">
                <a:solidFill>
                  <a:srgbClr val="C18401"/>
                </a:solidFill>
                <a:latin typeface="Courier New"/>
                <a:ea typeface="Courier New"/>
                <a:cs typeface="Courier New"/>
                <a:sym typeface="Courier New"/>
              </a:rPr>
              <a:t>&lt;value&gt;</a:t>
            </a:r>
            <a:r>
              <a:rPr b="1" lang="en-US" sz="2000">
                <a:solidFill>
                  <a:srgbClr val="383A42"/>
                </a:solidFill>
                <a:latin typeface="Courier New"/>
                <a:ea typeface="Courier New"/>
                <a:cs typeface="Courier New"/>
                <a:sym typeface="Courier New"/>
              </a:rPr>
              <a:t>, {</a:t>
            </a:r>
            <a:endParaRPr b="1" sz="20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2000">
                <a:solidFill>
                  <a:srgbClr val="986801"/>
                </a:solidFill>
                <a:latin typeface="Courier New"/>
                <a:ea typeface="Courier New"/>
                <a:cs typeface="Courier New"/>
                <a:sym typeface="Courier New"/>
              </a:rPr>
              <a:t>httpOnly</a:t>
            </a:r>
            <a:r>
              <a:rPr b="1" lang="en-US" sz="2000">
                <a:solidFill>
                  <a:srgbClr val="383A42"/>
                </a:solidFill>
                <a:latin typeface="Courier New"/>
                <a:ea typeface="Courier New"/>
                <a:cs typeface="Courier New"/>
                <a:sym typeface="Courier New"/>
              </a:rPr>
              <a:t>: </a:t>
            </a:r>
            <a:r>
              <a:rPr b="1" lang="en-US" sz="2000">
                <a:solidFill>
                  <a:srgbClr val="0184BB"/>
                </a:solidFill>
                <a:latin typeface="Courier New"/>
                <a:ea typeface="Courier New"/>
                <a:cs typeface="Courier New"/>
                <a:sym typeface="Courier New"/>
              </a:rPr>
              <a:t>true</a:t>
            </a:r>
            <a:r>
              <a:rPr b="1" lang="en-US" sz="2000">
                <a:solidFill>
                  <a:srgbClr val="383A42"/>
                </a:solidFill>
                <a:latin typeface="Courier New"/>
                <a:ea typeface="Courier New"/>
                <a:cs typeface="Courier New"/>
                <a:sym typeface="Courier New"/>
              </a:rPr>
              <a:t>,</a:t>
            </a:r>
            <a:endParaRPr b="1" sz="20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2000">
                <a:solidFill>
                  <a:srgbClr val="986801"/>
                </a:solidFill>
                <a:latin typeface="Courier New"/>
                <a:ea typeface="Courier New"/>
                <a:cs typeface="Courier New"/>
                <a:sym typeface="Courier New"/>
              </a:rPr>
              <a:t>maxAge</a:t>
            </a:r>
            <a:r>
              <a:rPr b="1" lang="en-US" sz="2000">
                <a:solidFill>
                  <a:srgbClr val="383A42"/>
                </a:solidFill>
                <a:latin typeface="Courier New"/>
                <a:ea typeface="Courier New"/>
                <a:cs typeface="Courier New"/>
                <a:sym typeface="Courier New"/>
              </a:rPr>
              <a:t>: </a:t>
            </a:r>
            <a:r>
              <a:rPr b="1" lang="en-US" sz="2000">
                <a:solidFill>
                  <a:srgbClr val="986801"/>
                </a:solidFill>
                <a:latin typeface="Courier New"/>
                <a:ea typeface="Courier New"/>
                <a:cs typeface="Courier New"/>
                <a:sym typeface="Courier New"/>
              </a:rPr>
              <a:t>60</a:t>
            </a:r>
            <a:r>
              <a:rPr b="1" lang="en-US" sz="2000">
                <a:solidFill>
                  <a:srgbClr val="383A42"/>
                </a:solidFill>
                <a:latin typeface="Courier New"/>
                <a:ea typeface="Courier New"/>
                <a:cs typeface="Courier New"/>
                <a:sym typeface="Courier New"/>
              </a:rPr>
              <a:t> * </a:t>
            </a:r>
            <a:r>
              <a:rPr b="1" lang="en-US" sz="2000">
                <a:solidFill>
                  <a:srgbClr val="986801"/>
                </a:solidFill>
                <a:latin typeface="Courier New"/>
                <a:ea typeface="Courier New"/>
                <a:cs typeface="Courier New"/>
                <a:sym typeface="Courier New"/>
              </a:rPr>
              <a:t>60</a:t>
            </a:r>
            <a:r>
              <a:rPr b="1" lang="en-US" sz="2000">
                <a:solidFill>
                  <a:srgbClr val="383A42"/>
                </a:solidFill>
                <a:latin typeface="Courier New"/>
                <a:ea typeface="Courier New"/>
                <a:cs typeface="Courier New"/>
                <a:sym typeface="Courier New"/>
              </a:rPr>
              <a:t> * </a:t>
            </a:r>
            <a:r>
              <a:rPr b="1" lang="en-US" sz="2000">
                <a:solidFill>
                  <a:srgbClr val="986801"/>
                </a:solidFill>
                <a:latin typeface="Courier New"/>
                <a:ea typeface="Courier New"/>
                <a:cs typeface="Courier New"/>
                <a:sym typeface="Courier New"/>
              </a:rPr>
              <a:t>24</a:t>
            </a:r>
            <a:r>
              <a:rPr b="1" lang="en-US" sz="2000">
                <a:solidFill>
                  <a:srgbClr val="383A42"/>
                </a:solidFill>
                <a:latin typeface="Courier New"/>
                <a:ea typeface="Courier New"/>
                <a:cs typeface="Courier New"/>
                <a:sym typeface="Courier New"/>
              </a:rPr>
              <a:t> * </a:t>
            </a:r>
            <a:r>
              <a:rPr b="1" lang="en-US" sz="2000">
                <a:solidFill>
                  <a:srgbClr val="986801"/>
                </a:solidFill>
                <a:latin typeface="Courier New"/>
                <a:ea typeface="Courier New"/>
                <a:cs typeface="Courier New"/>
                <a:sym typeface="Courier New"/>
              </a:rPr>
              <a:t>7</a:t>
            </a:r>
            <a:r>
              <a:rPr b="1" lang="en-US" sz="2000">
                <a:solidFill>
                  <a:srgbClr val="383A42"/>
                </a:solidFill>
                <a:latin typeface="Courier New"/>
                <a:ea typeface="Courier New"/>
                <a:cs typeface="Courier New"/>
                <a:sym typeface="Courier New"/>
              </a:rPr>
              <a:t> </a:t>
            </a:r>
            <a:r>
              <a:rPr b="1" i="1" lang="en-US" sz="2000">
                <a:solidFill>
                  <a:srgbClr val="A0A1A7"/>
                </a:solidFill>
                <a:latin typeface="Courier New"/>
                <a:ea typeface="Courier New"/>
                <a:cs typeface="Courier New"/>
                <a:sym typeface="Courier New"/>
              </a:rPr>
              <a:t>// 1 week</a:t>
            </a:r>
            <a:endParaRPr b="1" i="1" sz="2000">
              <a:solidFill>
                <a:srgbClr val="A0A1A7"/>
              </a:solidFill>
              <a:latin typeface="Courier New"/>
              <a:ea typeface="Courier New"/>
              <a:cs typeface="Courier New"/>
              <a:sym typeface="Courier New"/>
            </a:endParaRPr>
          </a:p>
          <a:p>
            <a:pPr indent="0" lvl="0" marL="0" rtl="0" algn="l">
              <a:spcBef>
                <a:spcPts val="0"/>
              </a:spcBef>
              <a:spcAft>
                <a:spcPts val="0"/>
              </a:spcAft>
              <a:buNone/>
            </a:pPr>
            <a:r>
              <a:rPr b="1" i="1" lang="en-US" sz="2000">
                <a:solidFill>
                  <a:schemeClr val="dk1"/>
                </a:solidFill>
                <a:latin typeface="Courier New"/>
                <a:ea typeface="Courier New"/>
                <a:cs typeface="Courier New"/>
                <a:sym typeface="Courier New"/>
              </a:rPr>
              <a:t>}));</a:t>
            </a:r>
            <a:endParaRPr b="1" sz="20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28c580eda2_0_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5200">
                <a:latin typeface="Open Sans SemiBold"/>
                <a:ea typeface="Open Sans SemiBold"/>
                <a:cs typeface="Open Sans SemiBold"/>
                <a:sym typeface="Open Sans SemiBold"/>
              </a:rPr>
              <a:t>Lấy</a:t>
            </a:r>
            <a:r>
              <a:rPr lang="en-US" sz="5200">
                <a:latin typeface="Open Sans SemiBold"/>
                <a:ea typeface="Open Sans SemiBold"/>
                <a:cs typeface="Open Sans SemiBold"/>
                <a:sym typeface="Open Sans SemiBold"/>
              </a:rPr>
              <a:t> giá trị của Cookie</a:t>
            </a:r>
            <a:endParaRPr sz="5200">
              <a:latin typeface="Open Sans SemiBold"/>
              <a:ea typeface="Open Sans SemiBold"/>
              <a:cs typeface="Open Sans SemiBold"/>
              <a:sym typeface="Open Sans SemiBold"/>
            </a:endParaRPr>
          </a:p>
        </p:txBody>
      </p:sp>
      <p:sp>
        <p:nvSpPr>
          <p:cNvPr id="222" name="Google Shape;222;g128c580eda2_0_0"/>
          <p:cNvSpPr txBox="1"/>
          <p:nvPr/>
        </p:nvSpPr>
        <p:spPr>
          <a:xfrm>
            <a:off x="997750" y="1331850"/>
            <a:ext cx="10793100" cy="38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400">
                <a:solidFill>
                  <a:srgbClr val="A0A1A7"/>
                </a:solidFill>
                <a:latin typeface="Courier New"/>
                <a:ea typeface="Courier New"/>
                <a:cs typeface="Courier New"/>
                <a:sym typeface="Courier New"/>
              </a:rPr>
              <a:t>// Parse the cookies on the request</a:t>
            </a:r>
            <a:endParaRPr b="1" sz="2400">
              <a:solidFill>
                <a:srgbClr val="383A42"/>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383A42"/>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endParaRPr>
          </a:p>
          <a:p>
            <a:pPr indent="0" lvl="0" marL="0" rtl="0" algn="l">
              <a:spcBef>
                <a:spcPts val="0"/>
              </a:spcBef>
              <a:spcAft>
                <a:spcPts val="0"/>
              </a:spcAft>
              <a:buNone/>
            </a:pPr>
            <a:r>
              <a:rPr b="1" lang="en-US" sz="2400">
                <a:solidFill>
                  <a:srgbClr val="A626A4"/>
                </a:solidFill>
                <a:latin typeface="Courier New"/>
                <a:ea typeface="Courier New"/>
                <a:cs typeface="Courier New"/>
                <a:sym typeface="Courier New"/>
              </a:rPr>
              <a:t>var</a:t>
            </a:r>
            <a:r>
              <a:rPr b="1" lang="en-US" sz="2400">
                <a:solidFill>
                  <a:srgbClr val="383A42"/>
                </a:solidFill>
                <a:latin typeface="Courier New"/>
                <a:ea typeface="Courier New"/>
                <a:cs typeface="Courier New"/>
                <a:sym typeface="Courier New"/>
              </a:rPr>
              <a:t> cookies = cookie.parse(req.headers.cookie || </a:t>
            </a:r>
            <a:r>
              <a:rPr b="1" lang="en-US" sz="2400">
                <a:solidFill>
                  <a:srgbClr val="50A14F"/>
                </a:solidFill>
                <a:latin typeface="Courier New"/>
                <a:ea typeface="Courier New"/>
                <a:cs typeface="Courier New"/>
                <a:sym typeface="Courier New"/>
              </a:rPr>
              <a:t>''</a:t>
            </a:r>
            <a:r>
              <a:rPr b="1" lang="en-US" sz="2400">
                <a:solidFill>
                  <a:srgbClr val="383A42"/>
                </a:solidFill>
                <a:latin typeface="Courier New"/>
                <a:ea typeface="Courier New"/>
                <a:cs typeface="Courier New"/>
                <a:sym typeface="Courier New"/>
              </a:rPr>
              <a:t>);</a:t>
            </a:r>
            <a:endParaRPr b="1" sz="2400">
              <a:solidFill>
                <a:srgbClr val="383A42"/>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383A42"/>
              </a:solidFill>
              <a:latin typeface="Courier New"/>
              <a:ea typeface="Courier New"/>
              <a:cs typeface="Courier New"/>
              <a:sym typeface="Courier New"/>
            </a:endParaRPr>
          </a:p>
          <a:p>
            <a:pPr indent="0" lvl="0" marL="0" rtl="0" algn="l">
              <a:spcBef>
                <a:spcPts val="0"/>
              </a:spcBef>
              <a:spcAft>
                <a:spcPts val="0"/>
              </a:spcAft>
              <a:buNone/>
            </a:pPr>
            <a:r>
              <a:rPr b="1" i="1" lang="en-US" sz="2400">
                <a:solidFill>
                  <a:srgbClr val="A0A1A7"/>
                </a:solidFill>
                <a:latin typeface="Courier New"/>
                <a:ea typeface="Courier New"/>
                <a:cs typeface="Courier New"/>
                <a:sym typeface="Courier New"/>
              </a:rPr>
              <a:t>// Get the visitor name set in the cookie</a:t>
            </a:r>
            <a:endParaRPr b="1" sz="2400">
              <a:solidFill>
                <a:srgbClr val="383A42"/>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383A42"/>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endParaRPr>
          </a:p>
          <a:p>
            <a:pPr indent="0" lvl="0" marL="0" rtl="0" algn="l">
              <a:spcBef>
                <a:spcPts val="0"/>
              </a:spcBef>
              <a:spcAft>
                <a:spcPts val="0"/>
              </a:spcAft>
              <a:buNone/>
            </a:pPr>
            <a:r>
              <a:rPr b="1" lang="en-US" sz="2400">
                <a:solidFill>
                  <a:srgbClr val="A626A4"/>
                </a:solidFill>
                <a:latin typeface="Courier New"/>
                <a:ea typeface="Courier New"/>
                <a:cs typeface="Courier New"/>
                <a:sym typeface="Courier New"/>
              </a:rPr>
              <a:t>var</a:t>
            </a:r>
            <a:r>
              <a:rPr b="1" lang="en-US" sz="2400">
                <a:solidFill>
                  <a:srgbClr val="383A42"/>
                </a:solidFill>
                <a:latin typeface="Courier New"/>
                <a:ea typeface="Courier New"/>
                <a:cs typeface="Courier New"/>
                <a:sym typeface="Courier New"/>
              </a:rPr>
              <a:t> name = cookies.name;</a:t>
            </a:r>
            <a:endParaRPr b="1" sz="2400">
              <a:solidFill>
                <a:srgbClr val="383A42"/>
              </a:solidFill>
              <a:latin typeface="Courier New"/>
              <a:ea typeface="Courier New"/>
              <a:cs typeface="Courier New"/>
              <a:sym typeface="Courier New"/>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950">
              <a:solidFill>
                <a:srgbClr val="383A42"/>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p:nvPr>
            <p:ph idx="1" type="body"/>
          </p:nvPr>
        </p:nvSpPr>
        <p:spPr>
          <a:xfrm>
            <a:off x="838200" y="1452282"/>
            <a:ext cx="10515600" cy="5092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800"/>
              <a:buChar char="•"/>
            </a:pPr>
            <a:r>
              <a:rPr lang="en-US"/>
              <a:t>Trình bày được cơ chế quản lý cookie trong Node.js</a:t>
            </a:r>
            <a:endParaRPr/>
          </a:p>
          <a:p>
            <a:pPr indent="-228600" lvl="0" marL="228600" rtl="0" algn="l">
              <a:lnSpc>
                <a:spcPct val="90000"/>
              </a:lnSpc>
              <a:spcBef>
                <a:spcPts val="1000"/>
              </a:spcBef>
              <a:spcAft>
                <a:spcPts val="0"/>
              </a:spcAft>
              <a:buSzPts val="2800"/>
              <a:buChar char="•"/>
            </a:pPr>
            <a:r>
              <a:rPr lang="en-US"/>
              <a:t>Triển khai được cookie trong Node.js</a:t>
            </a:r>
            <a:endParaRPr/>
          </a:p>
          <a:p>
            <a:pPr indent="-228600" lvl="0" marL="228600" rtl="0" algn="l">
              <a:lnSpc>
                <a:spcPct val="90000"/>
              </a:lnSpc>
              <a:spcBef>
                <a:spcPts val="1000"/>
              </a:spcBef>
              <a:spcAft>
                <a:spcPts val="0"/>
              </a:spcAft>
              <a:buSzPts val="2800"/>
              <a:buChar char="•"/>
            </a:pPr>
            <a:r>
              <a:rPr lang="en-US"/>
              <a:t>Trình bày được cơ chế quản lý session trong Node.js</a:t>
            </a:r>
            <a:endParaRPr/>
          </a:p>
          <a:p>
            <a:pPr indent="-228600" lvl="0" marL="228600" rtl="0" algn="l">
              <a:lnSpc>
                <a:spcPct val="90000"/>
              </a:lnSpc>
              <a:spcBef>
                <a:spcPts val="1000"/>
              </a:spcBef>
              <a:spcAft>
                <a:spcPts val="0"/>
              </a:spcAft>
              <a:buSzPts val="2800"/>
              <a:buChar char="•"/>
            </a:pPr>
            <a:r>
              <a:rPr lang="en-US"/>
              <a:t>Triển khai được session trong Node.js</a:t>
            </a:r>
            <a:endParaRPr/>
          </a:p>
          <a:p>
            <a:pPr indent="-228600" lvl="0" marL="228600" rtl="0" algn="l">
              <a:lnSpc>
                <a:spcPct val="90000"/>
              </a:lnSpc>
              <a:spcBef>
                <a:spcPts val="1000"/>
              </a:spcBef>
              <a:spcAft>
                <a:spcPts val="0"/>
              </a:spcAft>
              <a:buSzPts val="2800"/>
              <a:buChar char="•"/>
            </a:pPr>
            <a:r>
              <a:rPr lang="en-US"/>
              <a:t>So sánh được đặc điểm giống và khác nhau giữa cookie và session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28c580eda2_0_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229" name="Google Shape;229;g128c580eda2_0_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100"/>
              <a:buNone/>
            </a:pPr>
            <a:r>
              <a:rPr lang="en-US"/>
              <a:t>Xây dựng chức năng "Remember Me": Sử dụng Cookie trong Node.js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28c580eda2_0_5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236" name="Google Shape;236;g128c580eda2_0_5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100"/>
              <a:buNone/>
            </a:pPr>
            <a:r>
              <a:rPr lang="en-US"/>
              <a:t> </a:t>
            </a:r>
            <a:r>
              <a:rPr lang="en-US"/>
              <a:t>So sánh Session và Cookie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2bce848c83_0_2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5200">
                <a:latin typeface="Open Sans SemiBold"/>
                <a:ea typeface="Open Sans SemiBold"/>
                <a:cs typeface="Open Sans SemiBold"/>
                <a:sym typeface="Open Sans SemiBold"/>
              </a:rPr>
              <a:t>So sánh Session và Cookie</a:t>
            </a:r>
            <a:endParaRPr sz="5200">
              <a:latin typeface="Open Sans SemiBold"/>
              <a:ea typeface="Open Sans SemiBold"/>
              <a:cs typeface="Open Sans SemiBold"/>
              <a:sym typeface="Open Sans SemiBold"/>
            </a:endParaRPr>
          </a:p>
        </p:txBody>
      </p:sp>
      <p:graphicFrame>
        <p:nvGraphicFramePr>
          <p:cNvPr id="243" name="Google Shape;243;g12bce848c83_0_22"/>
          <p:cNvGraphicFramePr/>
          <p:nvPr/>
        </p:nvGraphicFramePr>
        <p:xfrm>
          <a:off x="838200" y="1120525"/>
          <a:ext cx="3000000" cy="3000000"/>
        </p:xfrm>
        <a:graphic>
          <a:graphicData uri="http://schemas.openxmlformats.org/drawingml/2006/table">
            <a:tbl>
              <a:tblPr>
                <a:noFill/>
                <a:tableStyleId>{138455A8-70AD-4808-92D0-A455F02FCE72}</a:tableStyleId>
              </a:tblPr>
              <a:tblGrid>
                <a:gridCol w="5143500"/>
                <a:gridCol w="5143500"/>
              </a:tblGrid>
              <a:tr h="381000">
                <a:tc>
                  <a:txBody>
                    <a:bodyPr/>
                    <a:lstStyle/>
                    <a:p>
                      <a:pPr indent="0" lvl="0" marL="0" rtl="0" algn="l">
                        <a:spcBef>
                          <a:spcPts val="0"/>
                        </a:spcBef>
                        <a:spcAft>
                          <a:spcPts val="0"/>
                        </a:spcAft>
                        <a:buNone/>
                      </a:pPr>
                      <a:r>
                        <a:rPr b="1" lang="en-US" sz="1600"/>
                        <a:t>Session</a:t>
                      </a:r>
                      <a:endParaRPr b="1" sz="1600"/>
                    </a:p>
                  </a:txBody>
                  <a:tcPr marT="91425" marB="91425" marR="91425" marL="91425"/>
                </a:tc>
                <a:tc>
                  <a:txBody>
                    <a:bodyPr/>
                    <a:lstStyle/>
                    <a:p>
                      <a:pPr indent="0" lvl="0" marL="0" rtl="0" algn="l">
                        <a:spcBef>
                          <a:spcPts val="0"/>
                        </a:spcBef>
                        <a:spcAft>
                          <a:spcPts val="0"/>
                        </a:spcAft>
                        <a:buNone/>
                      </a:pPr>
                      <a:r>
                        <a:rPr b="1" lang="en-US" sz="1600"/>
                        <a:t>Cookies</a:t>
                      </a:r>
                      <a:endParaRPr b="1" sz="1600"/>
                    </a:p>
                  </a:txBody>
                  <a:tcPr marT="91425" marB="91425" marR="91425" marL="91425"/>
                </a:tc>
              </a:tr>
              <a:tr h="381000">
                <a:tc>
                  <a:txBody>
                    <a:bodyPr/>
                    <a:lstStyle/>
                    <a:p>
                      <a:pPr indent="0" lvl="0" marL="0" rtl="0" algn="l">
                        <a:spcBef>
                          <a:spcPts val="0"/>
                        </a:spcBef>
                        <a:spcAft>
                          <a:spcPts val="0"/>
                        </a:spcAft>
                        <a:buNone/>
                      </a:pPr>
                      <a:r>
                        <a:rPr lang="en-US" sz="1600"/>
                        <a:t>Lưu trữ dữ liệu ở phía server</a:t>
                      </a:r>
                      <a:endParaRPr sz="1600"/>
                    </a:p>
                  </a:txBody>
                  <a:tcPr marT="91425" marB="91425" marR="91425" marL="91425"/>
                </a:tc>
                <a:tc>
                  <a:txBody>
                    <a:bodyPr/>
                    <a:lstStyle/>
                    <a:p>
                      <a:pPr indent="0" lvl="0" marL="0" rtl="0" algn="l">
                        <a:spcBef>
                          <a:spcPts val="0"/>
                        </a:spcBef>
                        <a:spcAft>
                          <a:spcPts val="0"/>
                        </a:spcAft>
                        <a:buNone/>
                      </a:pPr>
                      <a:r>
                        <a:rPr lang="en-US" sz="1600"/>
                        <a:t>Cookie được lưu trữ trên máy tính dạng tệp văn bảng</a:t>
                      </a:r>
                      <a:endParaRPr sz="1600"/>
                    </a:p>
                  </a:txBody>
                  <a:tcPr marT="91425" marB="91425" marR="91425" marL="91425"/>
                </a:tc>
              </a:tr>
              <a:tr h="381000">
                <a:tc>
                  <a:txBody>
                    <a:bodyPr/>
                    <a:lstStyle/>
                    <a:p>
                      <a:pPr indent="0" lvl="0" marL="0" rtl="0" algn="l">
                        <a:spcBef>
                          <a:spcPts val="0"/>
                        </a:spcBef>
                        <a:spcAft>
                          <a:spcPts val="0"/>
                        </a:spcAft>
                        <a:buNone/>
                      </a:pPr>
                      <a:r>
                        <a:rPr lang="en-US" sz="1600"/>
                        <a:t>Kết thúc khi người dùng đăng xuất hoặc đóng trình duyệt	</a:t>
                      </a:r>
                      <a:endParaRPr sz="1600"/>
                    </a:p>
                  </a:txBody>
                  <a:tcPr marT="91425" marB="91425" marR="91425" marL="91425"/>
                </a:tc>
                <a:tc>
                  <a:txBody>
                    <a:bodyPr/>
                    <a:lstStyle/>
                    <a:p>
                      <a:pPr indent="0" lvl="0" marL="0" rtl="0" algn="l">
                        <a:spcBef>
                          <a:spcPts val="0"/>
                        </a:spcBef>
                        <a:spcAft>
                          <a:spcPts val="0"/>
                        </a:spcAft>
                        <a:buNone/>
                      </a:pPr>
                      <a:r>
                        <a:rPr lang="en-US" sz="1600"/>
                        <a:t>Cookie có thời gian tồn tại</a:t>
                      </a:r>
                      <a:endParaRPr sz="1600"/>
                    </a:p>
                  </a:txBody>
                  <a:tcPr marT="91425" marB="91425" marR="91425" marL="91425"/>
                </a:tc>
              </a:tr>
              <a:tr h="381000">
                <a:tc>
                  <a:txBody>
                    <a:bodyPr/>
                    <a:lstStyle/>
                    <a:p>
                      <a:pPr indent="0" lvl="0" marL="0" rtl="0" algn="l">
                        <a:spcBef>
                          <a:spcPts val="0"/>
                        </a:spcBef>
                        <a:spcAft>
                          <a:spcPts val="0"/>
                        </a:spcAft>
                        <a:buNone/>
                      </a:pPr>
                      <a:r>
                        <a:rPr lang="en-US" sz="1600"/>
                        <a:t>Lưu trữ thông tin không giới hạn</a:t>
                      </a:r>
                      <a:endParaRPr sz="1600"/>
                    </a:p>
                  </a:txBody>
                  <a:tcPr marT="91425" marB="91425" marR="91425" marL="91425"/>
                </a:tc>
                <a:tc>
                  <a:txBody>
                    <a:bodyPr/>
                    <a:lstStyle/>
                    <a:p>
                      <a:pPr indent="0" lvl="0" marL="0" rtl="0" algn="l">
                        <a:spcBef>
                          <a:spcPts val="0"/>
                        </a:spcBef>
                        <a:spcAft>
                          <a:spcPts val="0"/>
                        </a:spcAft>
                        <a:buNone/>
                      </a:pPr>
                      <a:r>
                        <a:rPr lang="en-US" sz="1600"/>
                        <a:t>Bị giới hạn độ lớn của dữ liệu</a:t>
                      </a:r>
                      <a:endParaRPr sz="1600"/>
                    </a:p>
                  </a:txBody>
                  <a:tcPr marT="91425" marB="91425" marR="91425" marL="91425"/>
                </a:tc>
              </a:tr>
              <a:tr h="381000">
                <a:tc>
                  <a:txBody>
                    <a:bodyPr/>
                    <a:lstStyle/>
                    <a:p>
                      <a:pPr indent="0" lvl="0" marL="0" rtl="0" algn="l">
                        <a:spcBef>
                          <a:spcPts val="0"/>
                        </a:spcBef>
                        <a:spcAft>
                          <a:spcPts val="0"/>
                        </a:spcAft>
                        <a:buNone/>
                      </a:pPr>
                      <a:r>
                        <a:rPr lang="en-US" sz="1600"/>
                        <a:t>Có thể lưu trữ thông tin dạng object, tệp (độ lớn của tệp max là 127MB)	</a:t>
                      </a:r>
                      <a:endParaRPr sz="1600"/>
                    </a:p>
                  </a:txBody>
                  <a:tcPr marT="91425" marB="91425" marR="91425" marL="91425"/>
                </a:tc>
                <a:tc>
                  <a:txBody>
                    <a:bodyPr/>
                    <a:lstStyle/>
                    <a:p>
                      <a:pPr indent="0" lvl="0" marL="0" rtl="0" algn="l">
                        <a:spcBef>
                          <a:spcPts val="0"/>
                        </a:spcBef>
                        <a:spcAft>
                          <a:spcPts val="0"/>
                        </a:spcAft>
                        <a:buNone/>
                      </a:pPr>
                      <a:r>
                        <a:rPr lang="en-US" sz="1600"/>
                        <a:t>The browser's cookies max là 4KB</a:t>
                      </a:r>
                      <a:endParaRPr sz="1600"/>
                    </a:p>
                  </a:txBody>
                  <a:tcPr marT="91425" marB="91425" marR="91425" marL="91425"/>
                </a:tc>
              </a:tr>
              <a:tr h="381000">
                <a:tc>
                  <a:txBody>
                    <a:bodyPr/>
                    <a:lstStyle/>
                    <a:p>
                      <a:pPr indent="0" lvl="0" marL="0" rtl="0" algn="l">
                        <a:spcBef>
                          <a:spcPts val="0"/>
                        </a:spcBef>
                        <a:spcAft>
                          <a:spcPts val="0"/>
                        </a:spcAft>
                        <a:buNone/>
                      </a:pPr>
                      <a:r>
                        <a:rPr lang="en-US" sz="1600"/>
                        <a:t>Nếu cần có thê sử dụng hàm session_start() để bắt đầu session</a:t>
                      </a:r>
                      <a:endParaRPr sz="1600"/>
                    </a:p>
                  </a:txBody>
                  <a:tcPr marT="91425" marB="91425" marR="91425" marL="91425"/>
                </a:tc>
                <a:tc>
                  <a:txBody>
                    <a:bodyPr/>
                    <a:lstStyle/>
                    <a:p>
                      <a:pPr indent="0" lvl="0" marL="0" rtl="0" algn="l">
                        <a:spcBef>
                          <a:spcPts val="0"/>
                        </a:spcBef>
                        <a:spcAft>
                          <a:spcPts val="0"/>
                        </a:spcAft>
                        <a:buNone/>
                      </a:pPr>
                      <a:r>
                        <a:rPr lang="en-US" sz="1600"/>
                        <a:t>Cookie lưu trữ phía client -&gt; không cần gọi hàm để bắt đầu cookie</a:t>
                      </a:r>
                      <a:endParaRPr sz="1600"/>
                    </a:p>
                  </a:txBody>
                  <a:tcPr marT="91425" marB="91425" marR="91425" marL="91425"/>
                </a:tc>
              </a:tr>
              <a:tr h="381000">
                <a:tc>
                  <a:txBody>
                    <a:bodyPr/>
                    <a:lstStyle/>
                    <a:p>
                      <a:pPr indent="0" lvl="0" marL="0" rtl="0" algn="l">
                        <a:spcBef>
                          <a:spcPts val="0"/>
                        </a:spcBef>
                        <a:spcAft>
                          <a:spcPts val="0"/>
                        </a:spcAft>
                        <a:buNone/>
                      </a:pPr>
                      <a:r>
                        <a:rPr lang="en-US" sz="1600"/>
                        <a:t>Session bảo mật hơn cookie	</a:t>
                      </a:r>
                      <a:endParaRPr sz="1600"/>
                    </a:p>
                  </a:txBody>
                  <a:tcPr marT="91425" marB="91425" marR="91425" marL="91425"/>
                </a:tc>
                <a:tc>
                  <a:txBody>
                    <a:bodyPr/>
                    <a:lstStyle/>
                    <a:p>
                      <a:pPr indent="0" lvl="0" marL="0" rtl="0" algn="l">
                        <a:spcBef>
                          <a:spcPts val="0"/>
                        </a:spcBef>
                        <a:spcAft>
                          <a:spcPts val="0"/>
                        </a:spcAft>
                        <a:buNone/>
                      </a:pPr>
                      <a:r>
                        <a:rPr lang="en-US" sz="1600"/>
                        <a:t>Cookie không bảo mật, dữ liệu lưu dưới dạng text, bất cứ ai cũng có thể đọc được</a:t>
                      </a:r>
                      <a:endParaRPr sz="1600"/>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2bce848c83_0_4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5200">
                <a:latin typeface="Open Sans SemiBold"/>
                <a:ea typeface="Open Sans SemiBold"/>
                <a:cs typeface="Open Sans SemiBold"/>
                <a:sym typeface="Open Sans SemiBold"/>
              </a:rPr>
              <a:t>Sử dụng</a:t>
            </a:r>
            <a:r>
              <a:rPr lang="en-US" sz="5200">
                <a:latin typeface="Open Sans SemiBold"/>
                <a:ea typeface="Open Sans SemiBold"/>
                <a:cs typeface="Open Sans SemiBold"/>
                <a:sym typeface="Open Sans SemiBold"/>
              </a:rPr>
              <a:t> Session và Cookie</a:t>
            </a:r>
            <a:endParaRPr sz="5200">
              <a:latin typeface="Open Sans SemiBold"/>
              <a:ea typeface="Open Sans SemiBold"/>
              <a:cs typeface="Open Sans SemiBold"/>
              <a:sym typeface="Open Sans SemiBold"/>
            </a:endParaRPr>
          </a:p>
        </p:txBody>
      </p:sp>
      <p:sp>
        <p:nvSpPr>
          <p:cNvPr id="250" name="Google Shape;250;g12bce848c83_0_47"/>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Session</a:t>
            </a:r>
            <a:endParaRPr/>
          </a:p>
          <a:p>
            <a:pPr indent="-355600" lvl="1" marL="914400" rtl="0" algn="l">
              <a:lnSpc>
                <a:spcPct val="90000"/>
              </a:lnSpc>
              <a:spcBef>
                <a:spcPts val="0"/>
              </a:spcBef>
              <a:spcAft>
                <a:spcPts val="0"/>
              </a:spcAft>
              <a:buSzPts val="2000"/>
              <a:buChar char="○"/>
            </a:pPr>
            <a:r>
              <a:rPr lang="en-US" sz="2000"/>
              <a:t>Session sử dụng session ID bảo mật hơn so với cookie.</a:t>
            </a:r>
            <a:endParaRPr sz="2000"/>
          </a:p>
          <a:p>
            <a:pPr indent="-355600" lvl="1" marL="914400" rtl="0" algn="l">
              <a:lnSpc>
                <a:spcPct val="90000"/>
              </a:lnSpc>
              <a:spcBef>
                <a:spcPts val="0"/>
              </a:spcBef>
              <a:spcAft>
                <a:spcPts val="0"/>
              </a:spcAft>
              <a:buSzPts val="2000"/>
              <a:buChar char="○"/>
            </a:pPr>
            <a:r>
              <a:rPr lang="en-US" sz="2000"/>
              <a:t>Nó có thể truyền được giá trị từ trang web nay sang trang web khác.</a:t>
            </a:r>
            <a:endParaRPr sz="2000"/>
          </a:p>
          <a:p>
            <a:pPr indent="-355600" lvl="1" marL="914400" rtl="0" algn="l">
              <a:lnSpc>
                <a:spcPct val="90000"/>
              </a:lnSpc>
              <a:spcBef>
                <a:spcPts val="0"/>
              </a:spcBef>
              <a:spcAft>
                <a:spcPts val="0"/>
              </a:spcAft>
              <a:buSzPts val="2000"/>
              <a:buChar char="○"/>
            </a:pPr>
            <a:r>
              <a:rPr lang="en-US" sz="2000"/>
              <a:t>Nó có thể được sử dụng thay thế cookie trong các trường hợp ứng dụng không hỗ trợ cookie hoặc để lưu trữ dữ liệu 1 cách an toàn hơn.</a:t>
            </a:r>
            <a:endParaRPr/>
          </a:p>
          <a:p>
            <a:pPr indent="-406400" lvl="0" marL="457200" rtl="0" algn="l">
              <a:lnSpc>
                <a:spcPct val="90000"/>
              </a:lnSpc>
              <a:spcBef>
                <a:spcPts val="0"/>
              </a:spcBef>
              <a:spcAft>
                <a:spcPts val="0"/>
              </a:spcAft>
              <a:buSzPts val="2800"/>
              <a:buChar char="●"/>
            </a:pPr>
            <a:r>
              <a:rPr lang="en-US"/>
              <a:t>Cookie</a:t>
            </a:r>
            <a:endParaRPr/>
          </a:p>
          <a:p>
            <a:pPr indent="-406400" lvl="1" marL="914400" rtl="0" algn="l">
              <a:lnSpc>
                <a:spcPct val="90000"/>
              </a:lnSpc>
              <a:spcBef>
                <a:spcPts val="0"/>
              </a:spcBef>
              <a:spcAft>
                <a:spcPts val="0"/>
              </a:spcAft>
              <a:buSzPts val="2800"/>
              <a:buChar char="○"/>
            </a:pPr>
            <a:r>
              <a:rPr lang="en-US" sz="2000"/>
              <a:t>Cookie cho phép lưu trữ thông tin ở phía client và có thể theo dõi trạng thái hoạt động của client trong ứng dụng.</a:t>
            </a:r>
            <a:endParaRPr sz="2000"/>
          </a:p>
          <a:p>
            <a:pPr indent="0" lvl="0" marL="0" rtl="0" algn="l">
              <a:lnSpc>
                <a:spcPct val="90000"/>
              </a:lnSpc>
              <a:spcBef>
                <a:spcPts val="0"/>
              </a:spcBef>
              <a:spcAft>
                <a:spcPts val="0"/>
              </a:spcAft>
              <a:buSzPts val="2800"/>
              <a:buNone/>
            </a:pPr>
            <a:r>
              <a:t/>
            </a:r>
            <a:endParaRPr/>
          </a:p>
          <a:p>
            <a:pPr indent="0" lvl="0" marL="0" rtl="0" algn="l">
              <a:lnSpc>
                <a:spcPct val="90000"/>
              </a:lnSpc>
              <a:spcBef>
                <a:spcPts val="0"/>
              </a:spcBef>
              <a:spcAft>
                <a:spcPts val="0"/>
              </a:spcAft>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2bce848c83_0_5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4500">
                <a:latin typeface="Open Sans SemiBold"/>
                <a:ea typeface="Open Sans SemiBold"/>
                <a:cs typeface="Open Sans SemiBold"/>
                <a:sym typeface="Open Sans SemiBold"/>
              </a:rPr>
              <a:t>Các ứng dụng của Cookie và Session</a:t>
            </a:r>
            <a:endParaRPr sz="4500">
              <a:latin typeface="Open Sans SemiBold"/>
              <a:ea typeface="Open Sans SemiBold"/>
              <a:cs typeface="Open Sans SemiBold"/>
              <a:sym typeface="Open Sans SemiBold"/>
            </a:endParaRPr>
          </a:p>
        </p:txBody>
      </p:sp>
      <p:sp>
        <p:nvSpPr>
          <p:cNvPr id="257" name="Google Shape;257;g12bce848c83_0_57"/>
          <p:cNvSpPr txBox="1"/>
          <p:nvPr>
            <p:ph idx="1" type="body"/>
          </p:nvPr>
        </p:nvSpPr>
        <p:spPr>
          <a:xfrm>
            <a:off x="838200" y="2261199"/>
            <a:ext cx="10515600" cy="2558700"/>
          </a:xfrm>
          <a:prstGeom prst="rect">
            <a:avLst/>
          </a:prstGeom>
          <a:noFill/>
          <a:ln>
            <a:noFill/>
          </a:ln>
        </p:spPr>
        <p:txBody>
          <a:bodyPr anchorCtr="0" anchor="t" bIns="45700" lIns="91425" spcFirstLastPara="1" rIns="91425" wrap="square" tIns="45700">
            <a:normAutofit lnSpcReduction="20000"/>
          </a:bodyPr>
          <a:lstStyle/>
          <a:p>
            <a:pPr indent="-406400" lvl="0" marL="457200" rtl="0" algn="l">
              <a:lnSpc>
                <a:spcPct val="150000"/>
              </a:lnSpc>
              <a:spcBef>
                <a:spcPts val="0"/>
              </a:spcBef>
              <a:spcAft>
                <a:spcPts val="0"/>
              </a:spcAft>
              <a:buSzPts val="2800"/>
              <a:buChar char="●"/>
            </a:pPr>
            <a:r>
              <a:rPr lang="en-US"/>
              <a:t>Chức năng remember me ở phần đăng nhập.</a:t>
            </a:r>
            <a:endParaRPr/>
          </a:p>
          <a:p>
            <a:pPr indent="-406400" lvl="0" marL="457200" rtl="0" algn="l">
              <a:lnSpc>
                <a:spcPct val="150000"/>
              </a:lnSpc>
              <a:spcBef>
                <a:spcPts val="0"/>
              </a:spcBef>
              <a:spcAft>
                <a:spcPts val="0"/>
              </a:spcAft>
              <a:buSzPts val="2800"/>
              <a:buChar char="●"/>
            </a:pPr>
            <a:r>
              <a:rPr lang="en-US"/>
              <a:t>Giúp người dùng lưu lại thông tin lặp lại lặp lại</a:t>
            </a:r>
            <a:endParaRPr/>
          </a:p>
          <a:p>
            <a:pPr indent="-406400" lvl="0" marL="457200" rtl="0" algn="l">
              <a:lnSpc>
                <a:spcPct val="150000"/>
              </a:lnSpc>
              <a:spcBef>
                <a:spcPts val="0"/>
              </a:spcBef>
              <a:spcAft>
                <a:spcPts val="0"/>
              </a:spcAft>
              <a:buSzPts val="2800"/>
              <a:buChar char="●"/>
            </a:pPr>
            <a:r>
              <a:rPr lang="en-US"/>
              <a:t>Giỏ hàng</a:t>
            </a:r>
            <a:endParaRPr/>
          </a:p>
          <a:p>
            <a:pPr indent="0" lvl="0" marL="0" rtl="0" algn="l">
              <a:lnSpc>
                <a:spcPct val="90000"/>
              </a:lnSpc>
              <a:spcBef>
                <a:spcPts val="0"/>
              </a:spcBef>
              <a:spcAft>
                <a:spcPts val="0"/>
              </a:spcAft>
              <a:buSzPts val="2800"/>
              <a:buNone/>
            </a:pPr>
            <a:r>
              <a:t/>
            </a:r>
            <a:endParaRPr/>
          </a:p>
          <a:p>
            <a:pPr indent="0" lvl="0" marL="0" rtl="0" algn="l">
              <a:lnSpc>
                <a:spcPct val="90000"/>
              </a:lnSpc>
              <a:spcBef>
                <a:spcPts val="0"/>
              </a:spcBef>
              <a:spcAft>
                <a:spcPts val="0"/>
              </a:spcAft>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2563113601_0_20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Tóm tắt</a:t>
            </a:r>
            <a:endParaRPr/>
          </a:p>
        </p:txBody>
      </p:sp>
      <p:sp>
        <p:nvSpPr>
          <p:cNvPr id="264" name="Google Shape;264;g12563113601_0_207"/>
          <p:cNvSpPr txBox="1"/>
          <p:nvPr>
            <p:ph idx="1" type="body"/>
          </p:nvPr>
        </p:nvSpPr>
        <p:spPr>
          <a:xfrm>
            <a:off x="838200" y="1331213"/>
            <a:ext cx="10515600" cy="4700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Qua bài học này, chúng ta đã tìm hiểu:</a:t>
            </a:r>
            <a:endParaRPr/>
          </a:p>
          <a:p>
            <a:pPr indent="-406400" lvl="0" marL="457200" rtl="0" algn="l">
              <a:lnSpc>
                <a:spcPct val="90000"/>
              </a:lnSpc>
              <a:spcBef>
                <a:spcPts val="1000"/>
              </a:spcBef>
              <a:spcAft>
                <a:spcPts val="0"/>
              </a:spcAft>
              <a:buSzPts val="2800"/>
              <a:buChar char="•"/>
            </a:pPr>
            <a:r>
              <a:rPr lang="en-US"/>
              <a:t>Trình bày được ý nghĩa của từ khóa async và await trong JavaScript</a:t>
            </a:r>
            <a:endParaRPr/>
          </a:p>
          <a:p>
            <a:pPr indent="-406400" lvl="0" marL="457200" rtl="0" algn="l">
              <a:lnSpc>
                <a:spcPct val="90000"/>
              </a:lnSpc>
              <a:spcBef>
                <a:spcPts val="1000"/>
              </a:spcBef>
              <a:spcAft>
                <a:spcPts val="0"/>
              </a:spcAft>
              <a:buSzPts val="2800"/>
              <a:buChar char="•"/>
            </a:pPr>
            <a:r>
              <a:rPr lang="en-US"/>
              <a:t>Khai báo được hàm async trong Node.js</a:t>
            </a:r>
            <a:endParaRPr/>
          </a:p>
          <a:p>
            <a:pPr indent="-406400" lvl="0" marL="457200" rtl="0" algn="l">
              <a:lnSpc>
                <a:spcPct val="90000"/>
              </a:lnSpc>
              <a:spcBef>
                <a:spcPts val="1000"/>
              </a:spcBef>
              <a:spcAft>
                <a:spcPts val="0"/>
              </a:spcAft>
              <a:buSzPts val="2800"/>
              <a:buChar char="•"/>
            </a:pPr>
            <a:r>
              <a:rPr lang="en-US"/>
              <a:t>Sử dụng từ khóa async/await trong Node.js</a:t>
            </a:r>
            <a:endParaRPr/>
          </a:p>
          <a:p>
            <a:pPr indent="-406400" lvl="0" marL="457200" rtl="0" algn="l">
              <a:lnSpc>
                <a:spcPct val="90000"/>
              </a:lnSpc>
              <a:spcBef>
                <a:spcPts val="1000"/>
              </a:spcBef>
              <a:spcAft>
                <a:spcPts val="0"/>
              </a:spcAft>
              <a:buSzPts val="2800"/>
              <a:buChar char="•"/>
            </a:pPr>
            <a:r>
              <a:rPr lang="en-US"/>
              <a:t>Sử dụng được cấu trúc try..catch để bắt lỗi trong xử lý bất đồng bộ</a:t>
            </a:r>
            <a:endParaRPr/>
          </a:p>
          <a:p>
            <a:pPr indent="-406400" lvl="0" marL="457200" rtl="0" algn="l">
              <a:lnSpc>
                <a:spcPct val="90000"/>
              </a:lnSpc>
              <a:spcBef>
                <a:spcPts val="1000"/>
              </a:spcBef>
              <a:spcAft>
                <a:spcPts val="0"/>
              </a:spcAft>
              <a:buSzPts val="2800"/>
              <a:buChar char="•"/>
            </a:pPr>
            <a:r>
              <a:rPr lang="en-US"/>
              <a:t>Sử dụng được từ khóa async/await để thay thế cho Promise trong Node.js</a:t>
            </a:r>
            <a:endParaRPr/>
          </a:p>
          <a:p>
            <a:pPr indent="-406400" lvl="0" marL="457200" rtl="0" algn="l">
              <a:lnSpc>
                <a:spcPct val="90000"/>
              </a:lnSpc>
              <a:spcBef>
                <a:spcPts val="1000"/>
              </a:spcBef>
              <a:spcAft>
                <a:spcPts val="0"/>
              </a:spcAft>
              <a:buSzPts val="2800"/>
              <a:buChar char="•"/>
            </a:pPr>
            <a:r>
              <a:rPr lang="en-US"/>
              <a:t>Sử dụng thư viện axios để gửi HTTP request trong Node.js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28c580eda2_1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Hướng dẫn</a:t>
            </a:r>
            <a:endParaRPr/>
          </a:p>
        </p:txBody>
      </p:sp>
      <p:sp>
        <p:nvSpPr>
          <p:cNvPr id="271" name="Google Shape;271;g128c580eda2_1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888888"/>
              </a:buClr>
              <a:buSzPts val="2800"/>
              <a:buFont typeface="Open Sans"/>
              <a:buChar char="-"/>
            </a:pPr>
            <a:r>
              <a:rPr lang="en-US" sz="2800"/>
              <a:t>Hướng dẫn làm bài thực hành và bài tập</a:t>
            </a:r>
            <a:endParaRPr sz="2800"/>
          </a:p>
          <a:p>
            <a:pPr indent="-457200" lvl="0" marL="457200" rtl="0" algn="l">
              <a:lnSpc>
                <a:spcPct val="90000"/>
              </a:lnSpc>
              <a:spcBef>
                <a:spcPts val="1000"/>
              </a:spcBef>
              <a:spcAft>
                <a:spcPts val="0"/>
              </a:spcAft>
              <a:buSzPts val="2800"/>
              <a:buFont typeface="Open Sans"/>
              <a:buChar char="-"/>
            </a:pPr>
            <a:r>
              <a:rPr lang="en-US" sz="2800"/>
              <a:t>Chuẩn bị bài tiếp: </a:t>
            </a:r>
            <a:r>
              <a:rPr lang="en-US" sz="2800"/>
              <a:t>Socket IO</a:t>
            </a:r>
            <a:endParaRPr i="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1517337414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07" name="Google Shape;107;g11517337414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Khái niệm </a:t>
            </a:r>
            <a:r>
              <a:rPr lang="en-US"/>
              <a:t>Session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2563113601_0_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Session</a:t>
            </a:r>
            <a:endParaRPr/>
          </a:p>
        </p:txBody>
      </p:sp>
      <p:sp>
        <p:nvSpPr>
          <p:cNvPr id="114" name="Google Shape;114;g12563113601_0_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5200">
                <a:latin typeface="Open Sans SemiBold"/>
                <a:ea typeface="Open Sans SemiBold"/>
                <a:cs typeface="Open Sans SemiBold"/>
                <a:sym typeface="Open Sans SemiBold"/>
              </a:rPr>
              <a:t>Session</a:t>
            </a:r>
            <a:endParaRPr sz="3200"/>
          </a:p>
        </p:txBody>
      </p:sp>
      <p:sp>
        <p:nvSpPr>
          <p:cNvPr id="121" name="Google Shape;121;p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Session để lưu trữ thông tin tạm thời trên server. </a:t>
            </a:r>
            <a:endParaRPr/>
          </a:p>
          <a:p>
            <a:pPr indent="-406400" lvl="0" marL="457200" rtl="0" algn="l">
              <a:lnSpc>
                <a:spcPct val="90000"/>
              </a:lnSpc>
              <a:spcBef>
                <a:spcPts val="0"/>
              </a:spcBef>
              <a:spcAft>
                <a:spcPts val="0"/>
              </a:spcAft>
              <a:buSzPts val="2800"/>
              <a:buChar char="•"/>
            </a:pPr>
            <a:r>
              <a:rPr lang="en-US"/>
              <a:t>Session chỉ lưu thông tin trong 1 phiên hoạt động (được tính từ khi client đăng nhập vào 1 ứng dụng và kết thúc khi client thoát khỏi ứng dụng hoặc tắt hệ thống)</a:t>
            </a:r>
            <a:endParaRPr/>
          </a:p>
          <a:p>
            <a:pPr indent="0" lvl="0" marL="0" rtl="0" algn="l">
              <a:lnSpc>
                <a:spcPct val="90000"/>
              </a:lnSpc>
              <a:spcBef>
                <a:spcPts val="0"/>
              </a:spcBef>
              <a:spcAft>
                <a:spcPts val="0"/>
              </a:spcAft>
              <a:buSzPts val="2800"/>
              <a:buNone/>
            </a:pPr>
            <a:r>
              <a:t/>
            </a:r>
            <a:endParaRPr/>
          </a:p>
          <a:p>
            <a:pPr indent="0" lvl="0" marL="0" rtl="0" algn="l">
              <a:lnSpc>
                <a:spcPct val="90000"/>
              </a:lnSpc>
              <a:spcBef>
                <a:spcPts val="0"/>
              </a:spcBef>
              <a:spcAft>
                <a:spcPts val="0"/>
              </a:spcAft>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2bce848c83_0_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5200">
                <a:latin typeface="Open Sans SemiBold"/>
                <a:ea typeface="Open Sans SemiBold"/>
                <a:cs typeface="Open Sans SemiBold"/>
                <a:sym typeface="Open Sans SemiBold"/>
              </a:rPr>
              <a:t>Session </a:t>
            </a:r>
            <a:r>
              <a:rPr lang="en-US" sz="5200">
                <a:latin typeface="Open Sans SemiBold"/>
                <a:ea typeface="Open Sans SemiBold"/>
                <a:cs typeface="Open Sans SemiBold"/>
                <a:sym typeface="Open Sans SemiBold"/>
              </a:rPr>
              <a:t>value</a:t>
            </a:r>
            <a:endParaRPr sz="3200"/>
          </a:p>
        </p:txBody>
      </p:sp>
      <p:sp>
        <p:nvSpPr>
          <p:cNvPr id="128" name="Google Shape;128;g12bce848c83_0_8"/>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Các session value được bảo mật vì chúng được lưu trữ dưới dạng nhị phân hoặc mã hoá và chỉ có thể giải mã tại server. </a:t>
            </a:r>
            <a:endParaRPr/>
          </a:p>
          <a:p>
            <a:pPr indent="-406400" lvl="0" marL="457200" rtl="0" algn="l">
              <a:lnSpc>
                <a:spcPct val="90000"/>
              </a:lnSpc>
              <a:spcBef>
                <a:spcPts val="0"/>
              </a:spcBef>
              <a:spcAft>
                <a:spcPts val="0"/>
              </a:spcAft>
              <a:buSzPts val="2800"/>
              <a:buChar char="•"/>
            </a:pPr>
            <a:r>
              <a:rPr lang="en-US"/>
              <a:t>Mỗi session là duy nhất cho người dùng, không có giới hạn số lượng.</a:t>
            </a:r>
            <a:endParaRPr/>
          </a:p>
          <a:p>
            <a:pPr indent="0" lvl="0" marL="457200" rtl="0" algn="l">
              <a:lnSpc>
                <a:spcPct val="9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2bce848c83_0_1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5200">
                <a:latin typeface="Open Sans SemiBold"/>
                <a:ea typeface="Open Sans SemiBold"/>
                <a:cs typeface="Open Sans SemiBold"/>
                <a:sym typeface="Open Sans SemiBold"/>
              </a:rPr>
              <a:t>Cách làm việc với Session</a:t>
            </a:r>
            <a:endParaRPr sz="3200"/>
          </a:p>
        </p:txBody>
      </p:sp>
      <p:sp>
        <p:nvSpPr>
          <p:cNvPr id="135" name="Google Shape;135;g12bce848c83_0_14"/>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t/>
            </a:r>
            <a:endParaRPr/>
          </a:p>
        </p:txBody>
      </p:sp>
      <p:pic>
        <p:nvPicPr>
          <p:cNvPr id="136" name="Google Shape;136;g12bce848c83_0_14"/>
          <p:cNvPicPr preferRelativeResize="0"/>
          <p:nvPr/>
        </p:nvPicPr>
        <p:blipFill>
          <a:blip r:embed="rId3">
            <a:alphaModFix/>
          </a:blip>
          <a:stretch>
            <a:fillRect/>
          </a:stretch>
        </p:blipFill>
        <p:spPr>
          <a:xfrm>
            <a:off x="1942250" y="1168215"/>
            <a:ext cx="6779624" cy="496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28c580eda2_0_1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143" name="Google Shape;143;g128c580eda2_0_1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Làm việc với Session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28c580eda2_0_3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150" name="Google Shape;150;g128c580eda2_0_3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100"/>
              <a:buNone/>
            </a:pPr>
            <a:r>
              <a:rPr lang="en-US"/>
              <a:t>Tạo session trong Node.js</a:t>
            </a:r>
            <a:endParaRPr sz="1050" u="sng">
              <a:solidFill>
                <a:srgbClr val="232476"/>
              </a:solidFill>
              <a:highlight>
                <a:srgbClr val="FFFFFF"/>
              </a:highlight>
              <a:hlinkClick r:id="rId3">
                <a:extLst>
                  <a:ext uri="{A12FA001-AC4F-418D-AE19-62706E023703}">
                    <ahyp:hlinkClr val="tx"/>
                  </a:ext>
                </a:extLst>
              </a:hlinkClick>
            </a:endParaRPr>
          </a:p>
          <a:p>
            <a:pPr indent="0" lvl="0" marL="0" rtl="0" algn="l">
              <a:lnSpc>
                <a:spcPct val="90000"/>
              </a:lnSpc>
              <a:spcBef>
                <a:spcPts val="1000"/>
              </a:spcBef>
              <a:spcAft>
                <a:spcPts val="0"/>
              </a:spcAft>
              <a:buSzPts val="11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