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Open Sans SemiBold"/>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q2GcARN8uEkEEzgY6xoweWuxI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80B6A0-476E-488B-BC4A-003A8C313F88}">
  <a:tblStyle styleId="{3D80B6A0-476E-488B-BC4A-003A8C313F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773AF32-7896-4395-9F6B-94093236F1B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SemiBold-bold.fntdata"/><Relationship Id="rId10" Type="http://schemas.openxmlformats.org/officeDocument/2006/relationships/slide" Target="slides/slide5.xml"/><Relationship Id="rId32" Type="http://schemas.openxmlformats.org/officeDocument/2006/relationships/font" Target="fonts/OpenSansSemiBold-regular.fntdata"/><Relationship Id="rId13" Type="http://schemas.openxmlformats.org/officeDocument/2006/relationships/slide" Target="slides/slide8.xml"/><Relationship Id="rId35" Type="http://schemas.openxmlformats.org/officeDocument/2006/relationships/font" Target="fonts/OpenSansSemiBold-boldItalic.fntdata"/><Relationship Id="rId12" Type="http://schemas.openxmlformats.org/officeDocument/2006/relationships/slide" Target="slides/slide7.xml"/><Relationship Id="rId34" Type="http://schemas.openxmlformats.org/officeDocument/2006/relationships/font" Target="fonts/OpenSansSemiBold-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9f02b3f3e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29f02b3f3e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892f12cc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2892f12cc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2892f12cc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1733741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1517337414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1517337414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17337414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11517337414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11517337414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a0ffbcde6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2a0ffbcde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a0ffbcde6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2a0ffbcde6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2a0ffbcde6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a0ffbcde6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2a0ffbcde6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a0ffbcde6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2a0ffbcde6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2a0ffbcde6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a0ffbcde6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2a0ffbcde6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a0ffbcde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12a0ffbcde6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12a0ffbcde6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t/>
            </a:r>
            <a:endParaRPr/>
          </a:p>
        </p:txBody>
      </p:sp>
      <p:sp>
        <p:nvSpPr>
          <p:cNvPr id="232" name="Google Shape;23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63113601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2563113601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t/>
            </a:r>
            <a:endParaRPr sz="1050">
              <a:solidFill>
                <a:srgbClr val="526069"/>
              </a:solidFill>
              <a:highlight>
                <a:srgbClr val="FFFFFF"/>
              </a:highlight>
              <a:latin typeface="Open Sans"/>
              <a:ea typeface="Open Sans"/>
              <a:cs typeface="Open Sans"/>
              <a:sym typeface="Open Sans"/>
            </a:endParaRPr>
          </a:p>
        </p:txBody>
      </p:sp>
      <p:sp>
        <p:nvSpPr>
          <p:cNvPr id="239" name="Google Shape;239;g12563113601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a0ffbcde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2a0ffbcde6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t/>
            </a:r>
            <a:endParaRPr sz="1050">
              <a:solidFill>
                <a:srgbClr val="526069"/>
              </a:solidFill>
              <a:highlight>
                <a:srgbClr val="FFFFFF"/>
              </a:highlight>
              <a:latin typeface="Open Sans"/>
              <a:ea typeface="Open Sans"/>
              <a:cs typeface="Open Sans"/>
              <a:sym typeface="Open Sans"/>
            </a:endParaRPr>
          </a:p>
        </p:txBody>
      </p:sp>
      <p:sp>
        <p:nvSpPr>
          <p:cNvPr id="246" name="Google Shape;246;g12a0ffbcde6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517337414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1517337414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1517337414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bd497c7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2bd497c74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2bd497c74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b720264b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1b720264bd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1b720264bd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51733741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151733741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9f02b3f3e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29f02b3f3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9f02b3f3e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29f02b3f3e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james.codegym.vn/mod/assign/view.php?id=1607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shopee.vn/search?keyword=%C4%91i%E1%BB%87n%20tho%E1%BA%A1i&amp;page=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localhost:3000/login" TargetMode="External"/><Relationship Id="rId4" Type="http://schemas.openxmlformats.org/officeDocument/2006/relationships/hyperlink" Target="http://localhost:3000/products" TargetMode="External"/><Relationship Id="rId5" Type="http://schemas.openxmlformats.org/officeDocument/2006/relationships/hyperlink" Target="http://localhost:3000/pos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3</a:t>
            </a:r>
            <a:br>
              <a:rPr lang="en-US"/>
            </a:br>
            <a:r>
              <a:rPr lang="en-US"/>
              <a:t>Routing và Xử lý HTTP request</a:t>
            </a:r>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Web Backend Development with NodeJS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g129f02b3f3e_1_2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Request Header Fields</a:t>
            </a:r>
            <a:endParaRPr/>
          </a:p>
        </p:txBody>
      </p:sp>
      <p:sp>
        <p:nvSpPr>
          <p:cNvPr id="156" name="Google Shape;156;g129f02b3f3e_1_2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sz="2500"/>
              <a:t>Request Header Fields cho phép máy khách chuyển đổi thông tin bổ sung về request đến server. Các thông tin bổ sung như sau:</a:t>
            </a:r>
            <a:endParaRPr sz="2500"/>
          </a:p>
          <a:p>
            <a:pPr indent="0" lvl="0" marL="0" rtl="0" algn="l">
              <a:lnSpc>
                <a:spcPct val="90000"/>
              </a:lnSpc>
              <a:spcBef>
                <a:spcPts val="1000"/>
              </a:spcBef>
              <a:spcAft>
                <a:spcPts val="0"/>
              </a:spcAft>
              <a:buClr>
                <a:schemeClr val="dk1"/>
              </a:buClr>
              <a:buSzPts val="2800"/>
              <a:buNone/>
            </a:pPr>
            <a:r>
              <a:t/>
            </a:r>
            <a:endParaRPr sz="2300"/>
          </a:p>
          <a:p>
            <a:pPr indent="0" lvl="0" marL="0" rtl="0" algn="l">
              <a:lnSpc>
                <a:spcPct val="90000"/>
              </a:lnSpc>
              <a:spcBef>
                <a:spcPts val="1000"/>
              </a:spcBef>
              <a:spcAft>
                <a:spcPts val="0"/>
              </a:spcAft>
              <a:buClr>
                <a:schemeClr val="dk1"/>
              </a:buClr>
              <a:buSzPts val="2800"/>
              <a:buNone/>
            </a:pPr>
            <a:r>
              <a:t/>
            </a:r>
            <a:endParaRPr b="1"/>
          </a:p>
        </p:txBody>
      </p:sp>
      <p:graphicFrame>
        <p:nvGraphicFramePr>
          <p:cNvPr id="157" name="Google Shape;157;g129f02b3f3e_1_28"/>
          <p:cNvGraphicFramePr/>
          <p:nvPr/>
        </p:nvGraphicFramePr>
        <p:xfrm>
          <a:off x="952500" y="2516250"/>
          <a:ext cx="3000000" cy="3000000"/>
        </p:xfrm>
        <a:graphic>
          <a:graphicData uri="http://schemas.openxmlformats.org/drawingml/2006/table">
            <a:tbl>
              <a:tblPr>
                <a:noFill/>
                <a:tableStyleId>{3D80B6A0-476E-488B-BC4A-003A8C313F88}</a:tableStyleId>
              </a:tblPr>
              <a:tblGrid>
                <a:gridCol w="5143500"/>
                <a:gridCol w="5143500"/>
              </a:tblGrid>
              <a:tr h="1650225">
                <a:tc>
                  <a:txBody>
                    <a:bodyPr/>
                    <a:lstStyle/>
                    <a:p>
                      <a:pPr indent="0" lvl="0" marL="0" rtl="0" algn="l">
                        <a:spcBef>
                          <a:spcPts val="0"/>
                        </a:spcBef>
                        <a:spcAft>
                          <a:spcPts val="0"/>
                        </a:spcAft>
                        <a:buNone/>
                      </a:pPr>
                      <a:r>
                        <a:rPr lang="en-US" sz="2000"/>
                        <a:t>Accept-Charset</a:t>
                      </a:r>
                      <a:endParaRPr sz="2000"/>
                    </a:p>
                    <a:p>
                      <a:pPr indent="0" lvl="0" marL="0" rtl="0" algn="l">
                        <a:spcBef>
                          <a:spcPts val="0"/>
                        </a:spcBef>
                        <a:spcAft>
                          <a:spcPts val="0"/>
                        </a:spcAft>
                        <a:buNone/>
                      </a:pPr>
                      <a:r>
                        <a:rPr lang="en-US" sz="2000"/>
                        <a:t>Accept-Encoding</a:t>
                      </a:r>
                      <a:endParaRPr sz="2000"/>
                    </a:p>
                    <a:p>
                      <a:pPr indent="0" lvl="0" marL="0" rtl="0" algn="l">
                        <a:spcBef>
                          <a:spcPts val="0"/>
                        </a:spcBef>
                        <a:spcAft>
                          <a:spcPts val="0"/>
                        </a:spcAft>
                        <a:buNone/>
                      </a:pPr>
                      <a:r>
                        <a:rPr lang="en-US" sz="2000"/>
                        <a:t>Accept-Language</a:t>
                      </a:r>
                      <a:endParaRPr sz="2000"/>
                    </a:p>
                    <a:p>
                      <a:pPr indent="0" lvl="0" marL="0" rtl="0" algn="l">
                        <a:spcBef>
                          <a:spcPts val="0"/>
                        </a:spcBef>
                        <a:spcAft>
                          <a:spcPts val="0"/>
                        </a:spcAft>
                        <a:buNone/>
                      </a:pPr>
                      <a:r>
                        <a:rPr lang="en-US" sz="2000"/>
                        <a:t>Authorization</a:t>
                      </a:r>
                      <a:endParaRPr sz="2000"/>
                    </a:p>
                    <a:p>
                      <a:pPr indent="0" lvl="0" marL="0" rtl="0" algn="l">
                        <a:spcBef>
                          <a:spcPts val="0"/>
                        </a:spcBef>
                        <a:spcAft>
                          <a:spcPts val="0"/>
                        </a:spcAft>
                        <a:buNone/>
                      </a:pPr>
                      <a:r>
                        <a:rPr lang="en-US" sz="2000"/>
                        <a:t>Expect</a:t>
                      </a:r>
                      <a:endParaRPr sz="2000"/>
                    </a:p>
                    <a:p>
                      <a:pPr indent="0" lvl="0" marL="0" rtl="0" algn="l">
                        <a:spcBef>
                          <a:spcPts val="0"/>
                        </a:spcBef>
                        <a:spcAft>
                          <a:spcPts val="0"/>
                        </a:spcAft>
                        <a:buNone/>
                      </a:pPr>
                      <a:r>
                        <a:rPr lang="en-US" sz="2000"/>
                        <a:t>From</a:t>
                      </a:r>
                      <a:endParaRPr sz="2000"/>
                    </a:p>
                    <a:p>
                      <a:pPr indent="0" lvl="0" marL="0" rtl="0" algn="l">
                        <a:spcBef>
                          <a:spcPts val="0"/>
                        </a:spcBef>
                        <a:spcAft>
                          <a:spcPts val="0"/>
                        </a:spcAft>
                        <a:buNone/>
                      </a:pPr>
                      <a:r>
                        <a:rPr lang="en-US" sz="2000"/>
                        <a:t>Host</a:t>
                      </a:r>
                      <a:endParaRPr sz="2000"/>
                    </a:p>
                    <a:p>
                      <a:pPr indent="0" lvl="0" marL="0" rtl="0" algn="l">
                        <a:spcBef>
                          <a:spcPts val="0"/>
                        </a:spcBef>
                        <a:spcAft>
                          <a:spcPts val="0"/>
                        </a:spcAft>
                        <a:buNone/>
                      </a:pPr>
                      <a:r>
                        <a:rPr lang="en-US" sz="2000"/>
                        <a:t>If-Match</a:t>
                      </a:r>
                      <a:endParaRPr sz="2000"/>
                    </a:p>
                    <a:p>
                      <a:pPr indent="0" lvl="0" marL="0" rtl="0" algn="l">
                        <a:spcBef>
                          <a:spcPts val="0"/>
                        </a:spcBef>
                        <a:spcAft>
                          <a:spcPts val="0"/>
                        </a:spcAft>
                        <a:buNone/>
                      </a:pPr>
                      <a:r>
                        <a:rPr lang="en-US" sz="2000"/>
                        <a:t>If-Modified-Since</a:t>
                      </a:r>
                      <a:endParaRPr sz="20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2000"/>
                        <a:t>If-None-Match</a:t>
                      </a:r>
                      <a:endParaRPr sz="2000"/>
                    </a:p>
                    <a:p>
                      <a:pPr indent="0" lvl="0" marL="0" rtl="0" algn="l">
                        <a:spcBef>
                          <a:spcPts val="0"/>
                        </a:spcBef>
                        <a:spcAft>
                          <a:spcPts val="0"/>
                        </a:spcAft>
                        <a:buClr>
                          <a:schemeClr val="dk1"/>
                        </a:buClr>
                        <a:buSzPts val="1100"/>
                        <a:buFont typeface="Arial"/>
                        <a:buNone/>
                      </a:pPr>
                      <a:r>
                        <a:rPr lang="en-US" sz="2000"/>
                        <a:t>If-Range</a:t>
                      </a:r>
                      <a:endParaRPr sz="2000"/>
                    </a:p>
                    <a:p>
                      <a:pPr indent="0" lvl="0" marL="0" rtl="0" algn="l">
                        <a:spcBef>
                          <a:spcPts val="0"/>
                        </a:spcBef>
                        <a:spcAft>
                          <a:spcPts val="0"/>
                        </a:spcAft>
                        <a:buClr>
                          <a:schemeClr val="dk1"/>
                        </a:buClr>
                        <a:buSzPts val="1100"/>
                        <a:buFont typeface="Arial"/>
                        <a:buNone/>
                      </a:pPr>
                      <a:r>
                        <a:rPr lang="en-US" sz="2000"/>
                        <a:t>If-Unmodified-Since</a:t>
                      </a:r>
                      <a:endParaRPr sz="2000"/>
                    </a:p>
                    <a:p>
                      <a:pPr indent="0" lvl="0" marL="0" rtl="0" algn="l">
                        <a:spcBef>
                          <a:spcPts val="0"/>
                        </a:spcBef>
                        <a:spcAft>
                          <a:spcPts val="0"/>
                        </a:spcAft>
                        <a:buClr>
                          <a:schemeClr val="dk1"/>
                        </a:buClr>
                        <a:buSzPts val="1100"/>
                        <a:buFont typeface="Arial"/>
                        <a:buNone/>
                      </a:pPr>
                      <a:r>
                        <a:rPr lang="en-US" sz="2000"/>
                        <a:t>Max-Forwards</a:t>
                      </a:r>
                      <a:endParaRPr sz="2000"/>
                    </a:p>
                    <a:p>
                      <a:pPr indent="0" lvl="0" marL="0" rtl="0" algn="l">
                        <a:spcBef>
                          <a:spcPts val="0"/>
                        </a:spcBef>
                        <a:spcAft>
                          <a:spcPts val="0"/>
                        </a:spcAft>
                        <a:buClr>
                          <a:schemeClr val="dk1"/>
                        </a:buClr>
                        <a:buSzPts val="1100"/>
                        <a:buFont typeface="Arial"/>
                        <a:buNone/>
                      </a:pPr>
                      <a:r>
                        <a:rPr lang="en-US" sz="2000"/>
                        <a:t>Proxy-Authorization</a:t>
                      </a:r>
                      <a:endParaRPr sz="2000"/>
                    </a:p>
                    <a:p>
                      <a:pPr indent="0" lvl="0" marL="0" rtl="0" algn="l">
                        <a:spcBef>
                          <a:spcPts val="0"/>
                        </a:spcBef>
                        <a:spcAft>
                          <a:spcPts val="0"/>
                        </a:spcAft>
                        <a:buClr>
                          <a:schemeClr val="dk1"/>
                        </a:buClr>
                        <a:buSzPts val="1100"/>
                        <a:buFont typeface="Arial"/>
                        <a:buNone/>
                      </a:pPr>
                      <a:r>
                        <a:rPr lang="en-US" sz="2000"/>
                        <a:t>Range</a:t>
                      </a:r>
                      <a:endParaRPr sz="2000"/>
                    </a:p>
                    <a:p>
                      <a:pPr indent="0" lvl="0" marL="0" rtl="0" algn="l">
                        <a:spcBef>
                          <a:spcPts val="0"/>
                        </a:spcBef>
                        <a:spcAft>
                          <a:spcPts val="0"/>
                        </a:spcAft>
                        <a:buClr>
                          <a:schemeClr val="dk1"/>
                        </a:buClr>
                        <a:buSzPts val="1100"/>
                        <a:buFont typeface="Arial"/>
                        <a:buNone/>
                      </a:pPr>
                      <a:r>
                        <a:rPr lang="en-US" sz="2000"/>
                        <a:t>Referer</a:t>
                      </a:r>
                      <a:endParaRPr sz="2000"/>
                    </a:p>
                    <a:p>
                      <a:pPr indent="0" lvl="0" marL="0" rtl="0" algn="l">
                        <a:spcBef>
                          <a:spcPts val="0"/>
                        </a:spcBef>
                        <a:spcAft>
                          <a:spcPts val="0"/>
                        </a:spcAft>
                        <a:buClr>
                          <a:schemeClr val="dk1"/>
                        </a:buClr>
                        <a:buSzPts val="1100"/>
                        <a:buFont typeface="Arial"/>
                        <a:buNone/>
                      </a:pPr>
                      <a:r>
                        <a:rPr lang="en-US" sz="2000"/>
                        <a:t>TE</a:t>
                      </a:r>
                      <a:endParaRPr sz="2000"/>
                    </a:p>
                    <a:p>
                      <a:pPr indent="0" lvl="0" marL="0" rtl="0" algn="l">
                        <a:spcBef>
                          <a:spcPts val="0"/>
                        </a:spcBef>
                        <a:spcAft>
                          <a:spcPts val="0"/>
                        </a:spcAft>
                        <a:buNone/>
                      </a:pPr>
                      <a:r>
                        <a:rPr lang="en-US" sz="2000"/>
                        <a:t>User-Agent</a:t>
                      </a:r>
                      <a:endParaRPr sz="20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2892f12cc5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64" name="Google Shape;164;g12892f12cc5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Các thành phần của HTTP </a:t>
            </a:r>
            <a:r>
              <a:rPr lang="en-US"/>
              <a:t>response</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517337414_0_5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27500"/>
              <a:buFont typeface="Arial"/>
              <a:buNone/>
            </a:pPr>
            <a:r>
              <a:rPr lang="en-US"/>
              <a:t>Các thành phần của HTTP responses</a:t>
            </a:r>
            <a:endParaRPr/>
          </a:p>
          <a:p>
            <a:pPr indent="0" lvl="0" marL="0" rtl="0" algn="l">
              <a:lnSpc>
                <a:spcPct val="90000"/>
              </a:lnSpc>
              <a:spcBef>
                <a:spcPts val="0"/>
              </a:spcBef>
              <a:spcAft>
                <a:spcPts val="0"/>
              </a:spcAft>
              <a:buSzPct val="100000"/>
              <a:buNone/>
            </a:pPr>
            <a:r>
              <a:t/>
            </a:r>
            <a:endParaRPr/>
          </a:p>
        </p:txBody>
      </p:sp>
      <p:sp>
        <p:nvSpPr>
          <p:cNvPr id="171" name="Google Shape;171;g11517337414_0_53"/>
          <p:cNvSpPr txBox="1"/>
          <p:nvPr/>
        </p:nvSpPr>
        <p:spPr>
          <a:xfrm>
            <a:off x="1034750" y="4209850"/>
            <a:ext cx="7837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p:txBody>
      </p:sp>
      <p:sp>
        <p:nvSpPr>
          <p:cNvPr id="172" name="Google Shape;172;g11517337414_0_53"/>
          <p:cNvSpPr txBox="1"/>
          <p:nvPr/>
        </p:nvSpPr>
        <p:spPr>
          <a:xfrm>
            <a:off x="897575" y="1082375"/>
            <a:ext cx="9438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83A42"/>
                </a:solidFill>
                <a:latin typeface="Courier New"/>
                <a:ea typeface="Courier New"/>
                <a:cs typeface="Courier New"/>
                <a:sym typeface="Courier New"/>
              </a:rPr>
              <a:t>A Status-line</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latin typeface="Courier New"/>
                <a:ea typeface="Courier New"/>
                <a:cs typeface="Courier New"/>
                <a:sym typeface="Courier New"/>
              </a:rPr>
              <a:t>Zero or more header (General|Response|Entity) fields followed by CRLF</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latin typeface="Courier New"/>
                <a:ea typeface="Courier New"/>
                <a:cs typeface="Courier New"/>
                <a:sym typeface="Courier New"/>
              </a:rPr>
              <a:t>An empty line (i.e., a line with nothing preceding the CRLF)</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latin typeface="Courier New"/>
                <a:ea typeface="Courier New"/>
                <a:cs typeface="Courier New"/>
                <a:sym typeface="Courier New"/>
              </a:rPr>
              <a:t>indicating the </a:t>
            </a:r>
            <a:r>
              <a:rPr b="1" lang="en-US" sz="1800">
                <a:solidFill>
                  <a:srgbClr val="A626A4"/>
                </a:solidFill>
                <a:latin typeface="Courier New"/>
                <a:ea typeface="Courier New"/>
                <a:cs typeface="Courier New"/>
                <a:sym typeface="Courier New"/>
              </a:rPr>
              <a:t>end</a:t>
            </a:r>
            <a:r>
              <a:rPr b="1" lang="en-US" sz="1800">
                <a:solidFill>
                  <a:srgbClr val="383A42"/>
                </a:solidFill>
                <a:latin typeface="Courier New"/>
                <a:ea typeface="Courier New"/>
                <a:cs typeface="Courier New"/>
                <a:sym typeface="Courier New"/>
              </a:rPr>
              <a:t> </a:t>
            </a:r>
            <a:r>
              <a:rPr b="1" lang="en-US" sz="1800">
                <a:solidFill>
                  <a:srgbClr val="A626A4"/>
                </a:solidFill>
                <a:latin typeface="Courier New"/>
                <a:ea typeface="Courier New"/>
                <a:cs typeface="Courier New"/>
                <a:sym typeface="Courier New"/>
              </a:rPr>
              <a:t>of</a:t>
            </a:r>
            <a:r>
              <a:rPr b="1" lang="en-US" sz="1800">
                <a:solidFill>
                  <a:srgbClr val="383A42"/>
                </a:solidFill>
                <a:latin typeface="Courier New"/>
                <a:ea typeface="Courier New"/>
                <a:cs typeface="Courier New"/>
                <a:sym typeface="Courier New"/>
              </a:rPr>
              <a:t> the header </a:t>
            </a:r>
            <a:r>
              <a:rPr b="1" lang="en-US" sz="1800">
                <a:solidFill>
                  <a:srgbClr val="A626A4"/>
                </a:solidFill>
                <a:latin typeface="Courier New"/>
                <a:ea typeface="Courier New"/>
                <a:cs typeface="Courier New"/>
                <a:sym typeface="Courier New"/>
              </a:rPr>
              <a:t>fields</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1800">
                <a:solidFill>
                  <a:srgbClr val="A626A4"/>
                </a:solidFill>
                <a:latin typeface="Courier New"/>
                <a:ea typeface="Courier New"/>
                <a:cs typeface="Courier New"/>
                <a:sym typeface="Courier New"/>
              </a:rPr>
              <a:t>Optionally</a:t>
            </a:r>
            <a:r>
              <a:rPr b="1" lang="en-US" sz="1800">
                <a:solidFill>
                  <a:srgbClr val="383A42"/>
                </a:solidFill>
                <a:latin typeface="Courier New"/>
                <a:ea typeface="Courier New"/>
                <a:cs typeface="Courier New"/>
                <a:sym typeface="Courier New"/>
              </a:rPr>
              <a:t> a message-</a:t>
            </a:r>
            <a:r>
              <a:rPr b="1" lang="en-US" sz="1800">
                <a:solidFill>
                  <a:srgbClr val="A626A4"/>
                </a:solidFill>
                <a:latin typeface="Courier New"/>
                <a:ea typeface="Courier New"/>
                <a:cs typeface="Courier New"/>
                <a:sym typeface="Courier New"/>
              </a:rPr>
              <a:t>body</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1517337414_0_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79" name="Google Shape;179;g11517337414_0_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Query String trong đường dẫn HTTP Request</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Query String</a:t>
            </a:r>
            <a:endParaRPr/>
          </a:p>
        </p:txBody>
      </p:sp>
      <p:sp>
        <p:nvSpPr>
          <p:cNvPr id="185" name="Google Shape;185;p11"/>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381000" lvl="0" marL="457200" marR="0" rtl="0" algn="l">
              <a:lnSpc>
                <a:spcPct val="15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Query String là tập hợp các dữ liệu ở dạng </a:t>
            </a:r>
            <a:r>
              <a:rPr b="1" lang="en-US" sz="2400">
                <a:solidFill>
                  <a:schemeClr val="dk1"/>
                </a:solidFill>
                <a:latin typeface="Open Sans"/>
                <a:ea typeface="Open Sans"/>
                <a:cs typeface="Open Sans"/>
                <a:sym typeface="Open Sans"/>
              </a:rPr>
              <a:t>key=value</a:t>
            </a:r>
            <a:r>
              <a:rPr lang="en-US" sz="2400">
                <a:solidFill>
                  <a:schemeClr val="dk1"/>
                </a:solidFill>
                <a:latin typeface="Open Sans"/>
                <a:ea typeface="Open Sans"/>
                <a:cs typeface="Open Sans"/>
                <a:sym typeface="Open Sans"/>
              </a:rPr>
              <a:t> mà nhà phát triển đưa vào URL của website nằm sau dấu ?</a:t>
            </a:r>
            <a:endParaRPr sz="2400">
              <a:solidFill>
                <a:schemeClr val="dk1"/>
              </a:solidFill>
              <a:latin typeface="Open Sans"/>
              <a:ea typeface="Open Sans"/>
              <a:cs typeface="Open Sans"/>
              <a:sym typeface="Open Sans"/>
            </a:endParaRPr>
          </a:p>
          <a:p>
            <a:pPr indent="-381000" lvl="0" marL="457200" marR="0" rtl="0" algn="l">
              <a:lnSpc>
                <a:spcPct val="15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Có thể có nhiều Query String trong 1 URL cách nhau bằng dấu &amp;</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US" sz="2400">
                <a:solidFill>
                  <a:schemeClr val="dk1"/>
                </a:solidFill>
                <a:latin typeface="Open Sans"/>
                <a:ea typeface="Open Sans"/>
                <a:cs typeface="Open Sans"/>
                <a:sym typeface="Open Sans"/>
              </a:rPr>
              <a:t>Ví dụ:</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US" sz="1800" u="sng">
                <a:solidFill>
                  <a:schemeClr val="hlink"/>
                </a:solidFill>
                <a:latin typeface="Open Sans"/>
                <a:ea typeface="Open Sans"/>
                <a:cs typeface="Open Sans"/>
                <a:sym typeface="Open Sans"/>
                <a:hlinkClick r:id="rId3"/>
              </a:rPr>
              <a:t>https://james.codegym.vn/mod/assign/view.php?id=16070</a:t>
            </a:r>
            <a:endParaRPr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US" sz="1800">
                <a:solidFill>
                  <a:schemeClr val="dk1"/>
                </a:solidFill>
                <a:latin typeface="Open Sans"/>
                <a:ea typeface="Open Sans"/>
                <a:cs typeface="Open Sans"/>
                <a:sym typeface="Open Sans"/>
              </a:rPr>
              <a:t>Trong đoạn URL trên có Query String có </a:t>
            </a:r>
            <a:endParaRPr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b="1" lang="en-US" sz="1800">
                <a:solidFill>
                  <a:schemeClr val="dk1"/>
                </a:solidFill>
                <a:latin typeface="Open Sans"/>
                <a:ea typeface="Open Sans"/>
                <a:cs typeface="Open Sans"/>
                <a:sym typeface="Open Sans"/>
              </a:rPr>
              <a:t>key</a:t>
            </a:r>
            <a:r>
              <a:rPr lang="en-US" sz="1800">
                <a:solidFill>
                  <a:schemeClr val="dk1"/>
                </a:solidFill>
                <a:latin typeface="Open Sans"/>
                <a:ea typeface="Open Sans"/>
                <a:cs typeface="Open Sans"/>
                <a:sym typeface="Open Sans"/>
              </a:rPr>
              <a:t> là </a:t>
            </a:r>
            <a:r>
              <a:rPr b="1" lang="en-US" sz="1800">
                <a:solidFill>
                  <a:schemeClr val="dk1"/>
                </a:solidFill>
                <a:latin typeface="Open Sans"/>
                <a:ea typeface="Open Sans"/>
                <a:cs typeface="Open Sans"/>
                <a:sym typeface="Open Sans"/>
              </a:rPr>
              <a:t>id</a:t>
            </a:r>
            <a:r>
              <a:rPr lang="en-US" sz="1800">
                <a:solidFill>
                  <a:schemeClr val="dk1"/>
                </a:solidFill>
                <a:latin typeface="Open Sans"/>
                <a:ea typeface="Open Sans"/>
                <a:cs typeface="Open Sans"/>
                <a:sym typeface="Open Sans"/>
              </a:rPr>
              <a:t>, </a:t>
            </a:r>
            <a:r>
              <a:rPr b="1" lang="en-US" sz="1800">
                <a:solidFill>
                  <a:schemeClr val="dk1"/>
                </a:solidFill>
                <a:latin typeface="Open Sans"/>
                <a:ea typeface="Open Sans"/>
                <a:cs typeface="Open Sans"/>
                <a:sym typeface="Open Sans"/>
              </a:rPr>
              <a:t>value</a:t>
            </a:r>
            <a:r>
              <a:rPr lang="en-US" sz="1800">
                <a:solidFill>
                  <a:schemeClr val="dk1"/>
                </a:solidFill>
                <a:latin typeface="Open Sans"/>
                <a:ea typeface="Open Sans"/>
                <a:cs typeface="Open Sans"/>
                <a:sym typeface="Open Sans"/>
              </a:rPr>
              <a:t> là </a:t>
            </a:r>
            <a:r>
              <a:rPr b="1" lang="en-US" sz="1800">
                <a:solidFill>
                  <a:schemeClr val="dk1"/>
                </a:solidFill>
                <a:latin typeface="Open Sans"/>
                <a:ea typeface="Open Sans"/>
                <a:cs typeface="Open Sans"/>
                <a:sym typeface="Open Sans"/>
              </a:rPr>
              <a:t>16070</a:t>
            </a:r>
            <a:endParaRPr b="1" sz="1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US" sz="1800">
                <a:solidFill>
                  <a:schemeClr val="dk1"/>
                </a:solidFill>
                <a:latin typeface="Open Sans"/>
                <a:ea typeface="Open Sans"/>
                <a:cs typeface="Open Sans"/>
                <a:sym typeface="Open Sans"/>
              </a:rPr>
              <a:t>http://localhost:3000/list?address=HaNoi&amp;name=Demo</a:t>
            </a:r>
            <a:endParaRPr sz="1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US" sz="1800">
                <a:solidFill>
                  <a:schemeClr val="dk1"/>
                </a:solidFill>
                <a:latin typeface="Open Sans"/>
                <a:ea typeface="Open Sans"/>
                <a:cs typeface="Open Sans"/>
                <a:sym typeface="Open Sans"/>
              </a:rPr>
              <a:t>Trong đoạn URL trên có 2 QueryS tring có </a:t>
            </a:r>
            <a:endParaRPr sz="1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US" sz="1800">
                <a:solidFill>
                  <a:schemeClr val="dk1"/>
                </a:solidFill>
                <a:latin typeface="Open Sans"/>
                <a:ea typeface="Open Sans"/>
                <a:cs typeface="Open Sans"/>
                <a:sym typeface="Open Sans"/>
              </a:rPr>
              <a:t>key</a:t>
            </a:r>
            <a:r>
              <a:rPr lang="en-US" sz="1800">
                <a:solidFill>
                  <a:schemeClr val="dk1"/>
                </a:solidFill>
                <a:latin typeface="Open Sans"/>
                <a:ea typeface="Open Sans"/>
                <a:cs typeface="Open Sans"/>
                <a:sym typeface="Open Sans"/>
              </a:rPr>
              <a:t> là </a:t>
            </a:r>
            <a:r>
              <a:rPr b="1" lang="en-US" sz="1800">
                <a:solidFill>
                  <a:schemeClr val="dk1"/>
                </a:solidFill>
                <a:latin typeface="Open Sans"/>
                <a:ea typeface="Open Sans"/>
                <a:cs typeface="Open Sans"/>
                <a:sym typeface="Open Sans"/>
              </a:rPr>
              <a:t>address, value</a:t>
            </a:r>
            <a:r>
              <a:rPr lang="en-US" sz="1800">
                <a:solidFill>
                  <a:schemeClr val="dk1"/>
                </a:solidFill>
                <a:latin typeface="Open Sans"/>
                <a:ea typeface="Open Sans"/>
                <a:cs typeface="Open Sans"/>
                <a:sym typeface="Open Sans"/>
              </a:rPr>
              <a:t> là </a:t>
            </a:r>
            <a:r>
              <a:rPr b="1" lang="en-US" sz="1800">
                <a:solidFill>
                  <a:schemeClr val="dk1"/>
                </a:solidFill>
                <a:latin typeface="Open Sans"/>
                <a:ea typeface="Open Sans"/>
                <a:cs typeface="Open Sans"/>
                <a:sym typeface="Open Sans"/>
              </a:rPr>
              <a:t>HaNoi</a:t>
            </a:r>
            <a:endParaRPr b="1" sz="1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US" sz="1800">
                <a:solidFill>
                  <a:schemeClr val="dk1"/>
                </a:solidFill>
                <a:latin typeface="Open Sans"/>
                <a:ea typeface="Open Sans"/>
                <a:cs typeface="Open Sans"/>
                <a:sym typeface="Open Sans"/>
              </a:rPr>
              <a:t>key</a:t>
            </a:r>
            <a:r>
              <a:rPr lang="en-US" sz="1800">
                <a:solidFill>
                  <a:schemeClr val="dk1"/>
                </a:solidFill>
                <a:latin typeface="Open Sans"/>
                <a:ea typeface="Open Sans"/>
                <a:cs typeface="Open Sans"/>
                <a:sym typeface="Open Sans"/>
              </a:rPr>
              <a:t> là </a:t>
            </a:r>
            <a:r>
              <a:rPr b="1" lang="en-US" sz="1800">
                <a:solidFill>
                  <a:schemeClr val="dk1"/>
                </a:solidFill>
                <a:latin typeface="Open Sans"/>
                <a:ea typeface="Open Sans"/>
                <a:cs typeface="Open Sans"/>
                <a:sym typeface="Open Sans"/>
              </a:rPr>
              <a:t>name, value</a:t>
            </a:r>
            <a:r>
              <a:rPr lang="en-US" sz="1800">
                <a:solidFill>
                  <a:schemeClr val="dk1"/>
                </a:solidFill>
                <a:latin typeface="Open Sans"/>
                <a:ea typeface="Open Sans"/>
                <a:cs typeface="Open Sans"/>
                <a:sym typeface="Open Sans"/>
              </a:rPr>
              <a:t> là </a:t>
            </a:r>
            <a:r>
              <a:rPr b="1" lang="en-US" sz="1800">
                <a:solidFill>
                  <a:schemeClr val="dk1"/>
                </a:solidFill>
                <a:latin typeface="Open Sans"/>
                <a:ea typeface="Open Sans"/>
                <a:cs typeface="Open Sans"/>
                <a:sym typeface="Open Sans"/>
              </a:rPr>
              <a:t>Demo</a:t>
            </a:r>
            <a:endParaRPr b="1"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a0ffbcde6_0_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Query String</a:t>
            </a:r>
            <a:endParaRPr/>
          </a:p>
        </p:txBody>
      </p:sp>
      <p:sp>
        <p:nvSpPr>
          <p:cNvPr id="191" name="Google Shape;191;g12a0ffbcde6_0_8"/>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381000" lvl="0" marL="457200" marR="0" rtl="0" algn="l">
              <a:lnSpc>
                <a:spcPct val="15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Query String </a:t>
            </a:r>
            <a:r>
              <a:rPr lang="en-US" sz="2400">
                <a:solidFill>
                  <a:schemeClr val="dk1"/>
                </a:solidFill>
                <a:latin typeface="Open Sans"/>
                <a:ea typeface="Open Sans"/>
                <a:cs typeface="Open Sans"/>
                <a:sym typeface="Open Sans"/>
              </a:rPr>
              <a:t>để truyền tải dữ liệu lên server bằng phương thức GET</a:t>
            </a:r>
            <a:endParaRPr sz="2400">
              <a:solidFill>
                <a:schemeClr val="dk1"/>
              </a:solidFill>
              <a:latin typeface="Open Sans"/>
              <a:ea typeface="Open Sans"/>
              <a:cs typeface="Open Sans"/>
              <a:sym typeface="Open Sans"/>
            </a:endParaRPr>
          </a:p>
          <a:p>
            <a:pPr indent="-381000" lvl="0" marL="457200" marR="0" rtl="0" algn="l">
              <a:lnSpc>
                <a:spcPct val="15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Query String có thể được sử dụng trong trường hợp:</a:t>
            </a:r>
            <a:endParaRPr sz="2400">
              <a:solidFill>
                <a:schemeClr val="dk1"/>
              </a:solidFill>
              <a:latin typeface="Open Sans"/>
              <a:ea typeface="Open Sans"/>
              <a:cs typeface="Open Sans"/>
              <a:sym typeface="Open Sans"/>
            </a:endParaRPr>
          </a:p>
          <a:p>
            <a:pPr indent="-381000" lvl="1" marL="914400" marR="0" rtl="0" algn="l">
              <a:lnSpc>
                <a:spcPct val="150000"/>
              </a:lnSpc>
              <a:spcBef>
                <a:spcPts val="0"/>
              </a:spcBef>
              <a:spcAft>
                <a:spcPts val="0"/>
              </a:spcAft>
              <a:buClr>
                <a:schemeClr val="dk1"/>
              </a:buClr>
              <a:buSzPts val="2400"/>
              <a:buFont typeface="Open Sans"/>
              <a:buChar char="○"/>
            </a:pPr>
            <a:r>
              <a:rPr i="1" lang="en-US" sz="2400">
                <a:solidFill>
                  <a:schemeClr val="dk1"/>
                </a:solidFill>
                <a:latin typeface="Open Sans"/>
                <a:ea typeface="Open Sans"/>
                <a:cs typeface="Open Sans"/>
                <a:sym typeface="Open Sans"/>
              </a:rPr>
              <a:t>Tìm kiếm:</a:t>
            </a:r>
            <a:endParaRPr i="1" sz="2400">
              <a:solidFill>
                <a:schemeClr val="dk1"/>
              </a:solidFill>
              <a:latin typeface="Open Sans"/>
              <a:ea typeface="Open Sans"/>
              <a:cs typeface="Open Sans"/>
              <a:sym typeface="Open Sans"/>
            </a:endParaRPr>
          </a:p>
          <a:p>
            <a:pPr indent="0" lvl="0" marL="914400" marR="0" rtl="0" algn="l">
              <a:lnSpc>
                <a:spcPct val="150000"/>
              </a:lnSpc>
              <a:spcBef>
                <a:spcPts val="0"/>
              </a:spcBef>
              <a:spcAft>
                <a:spcPts val="0"/>
              </a:spcAft>
              <a:buNone/>
            </a:pPr>
            <a:r>
              <a:rPr lang="en-US" sz="2400">
                <a:solidFill>
                  <a:schemeClr val="dk1"/>
                </a:solidFill>
                <a:latin typeface="Open Sans"/>
                <a:ea typeface="Open Sans"/>
                <a:cs typeface="Open Sans"/>
                <a:sym typeface="Open Sans"/>
              </a:rPr>
              <a:t>Ví dụ: Tìm kiếm từ khoá senka trên trang tiki https://tiki.vn/search?q=senka</a:t>
            </a:r>
            <a:endParaRPr sz="2400">
              <a:solidFill>
                <a:schemeClr val="dk1"/>
              </a:solidFill>
              <a:latin typeface="Open Sans"/>
              <a:ea typeface="Open Sans"/>
              <a:cs typeface="Open Sans"/>
              <a:sym typeface="Open Sans"/>
            </a:endParaRPr>
          </a:p>
          <a:p>
            <a:pPr indent="-381000" lvl="1" marL="914400" marR="0" rtl="0" algn="l">
              <a:lnSpc>
                <a:spcPct val="150000"/>
              </a:lnSpc>
              <a:spcBef>
                <a:spcPts val="0"/>
              </a:spcBef>
              <a:spcAft>
                <a:spcPts val="0"/>
              </a:spcAft>
              <a:buClr>
                <a:schemeClr val="dk1"/>
              </a:buClr>
              <a:buSzPts val="2400"/>
              <a:buFont typeface="Open Sans"/>
              <a:buChar char="○"/>
            </a:pPr>
            <a:r>
              <a:rPr i="1" lang="en-US" sz="2400">
                <a:solidFill>
                  <a:schemeClr val="dk1"/>
                </a:solidFill>
                <a:latin typeface="Open Sans"/>
                <a:ea typeface="Open Sans"/>
                <a:cs typeface="Open Sans"/>
                <a:sym typeface="Open Sans"/>
              </a:rPr>
              <a:t>Phân trang:</a:t>
            </a:r>
            <a:endParaRPr i="1" sz="24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US" sz="2400">
                <a:solidFill>
                  <a:schemeClr val="dk1"/>
                </a:solidFill>
                <a:latin typeface="Open Sans"/>
                <a:ea typeface="Open Sans"/>
                <a:cs typeface="Open Sans"/>
                <a:sym typeface="Open Sans"/>
              </a:rPr>
              <a:t>		Ví dụ: Tìm kiếm từ khoá điện thoại ở trang thứ 2 trên shopee</a:t>
            </a:r>
            <a:endParaRPr sz="2400">
              <a:solidFill>
                <a:schemeClr val="dk1"/>
              </a:solidFill>
              <a:latin typeface="Open Sans"/>
              <a:ea typeface="Open Sans"/>
              <a:cs typeface="Open Sans"/>
              <a:sym typeface="Open Sans"/>
            </a:endParaRPr>
          </a:p>
          <a:p>
            <a:pPr indent="457200" lvl="0" marL="457200" rtl="0" algn="l">
              <a:lnSpc>
                <a:spcPct val="150000"/>
              </a:lnSpc>
              <a:spcBef>
                <a:spcPts val="0"/>
              </a:spcBef>
              <a:spcAft>
                <a:spcPts val="0"/>
              </a:spcAft>
              <a:buNone/>
            </a:pPr>
            <a:r>
              <a:rPr lang="en-US" sz="2400" u="sng">
                <a:solidFill>
                  <a:schemeClr val="hlink"/>
                </a:solidFill>
                <a:latin typeface="Open Sans"/>
                <a:ea typeface="Open Sans"/>
                <a:cs typeface="Open Sans"/>
                <a:sym typeface="Open Sans"/>
                <a:hlinkClick r:id="rId3"/>
              </a:rPr>
              <a:t>https://shopee.vn/search?keyword=điện%20thoại&amp;page=1</a:t>
            </a:r>
            <a:endParaRPr b="1" sz="2400">
              <a:solidFill>
                <a:schemeClr val="dk1"/>
              </a:solidFill>
              <a:latin typeface="Open Sans"/>
              <a:ea typeface="Open Sans"/>
              <a:cs typeface="Open Sans"/>
              <a:sym typeface="Open Sans"/>
            </a:endParaRPr>
          </a:p>
          <a:p>
            <a:pPr indent="-381000" lvl="1" marL="914400" marR="0" rtl="0" algn="l">
              <a:lnSpc>
                <a:spcPct val="150000"/>
              </a:lnSpc>
              <a:spcBef>
                <a:spcPts val="0"/>
              </a:spcBef>
              <a:spcAft>
                <a:spcPts val="0"/>
              </a:spcAft>
              <a:buClr>
                <a:schemeClr val="dk1"/>
              </a:buClr>
              <a:buSzPts val="2400"/>
              <a:buFont typeface="Open Sans"/>
              <a:buChar char="○"/>
            </a:pPr>
            <a:r>
              <a:rPr i="1" lang="en-US" sz="2400">
                <a:solidFill>
                  <a:schemeClr val="dk1"/>
                </a:solidFill>
                <a:latin typeface="Open Sans"/>
                <a:ea typeface="Open Sans"/>
                <a:cs typeface="Open Sans"/>
                <a:sym typeface="Open Sans"/>
              </a:rPr>
              <a:t>Phân loại sản phẩm</a:t>
            </a:r>
            <a:endParaRPr i="1" sz="2400">
              <a:solidFill>
                <a:schemeClr val="dk1"/>
              </a:solidFill>
              <a:latin typeface="Open Sans"/>
              <a:ea typeface="Open Sans"/>
              <a:cs typeface="Open Sans"/>
              <a:sym typeface="Open Sans"/>
            </a:endParaRPr>
          </a:p>
          <a:p>
            <a:pPr indent="457200" lvl="0" marL="45720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457200" lvl="0" marL="45720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2a0ffbcde6_0_5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198" name="Google Shape;198;g12a0ffbcde6_0_5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lang="en-US"/>
              <a:t>Xử lý được query string trong HTTP Requests</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a0ffbcde6_0_6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Lấy Query String trong Node JS</a:t>
            </a:r>
            <a:endParaRPr/>
          </a:p>
        </p:txBody>
      </p:sp>
      <p:sp>
        <p:nvSpPr>
          <p:cNvPr id="204" name="Google Shape;204;g12a0ffbcde6_0_60"/>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381000" lvl="0" marL="457200" marR="0" rtl="0" algn="l">
              <a:lnSpc>
                <a:spcPct val="15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Thư viện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US" sz="2400">
                <a:solidFill>
                  <a:schemeClr val="dk1"/>
                </a:solidFill>
                <a:latin typeface="Open Sans"/>
                <a:ea typeface="Open Sans"/>
                <a:cs typeface="Open Sans"/>
                <a:sym typeface="Open Sans"/>
              </a:rPr>
              <a:t>Lấy Query String bằng thuộc tính query</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457200" lvl="0" marL="45720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457200" lvl="0" marL="45720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p:txBody>
      </p:sp>
      <p:sp>
        <p:nvSpPr>
          <p:cNvPr id="205" name="Google Shape;205;g12a0ffbcde6_0_60"/>
          <p:cNvSpPr txBox="1"/>
          <p:nvPr/>
        </p:nvSpPr>
        <p:spPr>
          <a:xfrm>
            <a:off x="713225" y="1579225"/>
            <a:ext cx="68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9900FF"/>
                </a:solidFill>
                <a:latin typeface="Courier New"/>
                <a:ea typeface="Courier New"/>
                <a:cs typeface="Courier New"/>
                <a:sym typeface="Courier New"/>
              </a:rPr>
              <a:t>var</a:t>
            </a:r>
            <a:r>
              <a:rPr b="1" lang="en-US">
                <a:latin typeface="Courier New"/>
                <a:ea typeface="Courier New"/>
                <a:cs typeface="Courier New"/>
                <a:sym typeface="Courier New"/>
              </a:rPr>
              <a:t> http = </a:t>
            </a:r>
            <a:r>
              <a:rPr b="1" lang="en-US">
                <a:solidFill>
                  <a:srgbClr val="FF9900"/>
                </a:solidFill>
                <a:latin typeface="Courier New"/>
                <a:ea typeface="Courier New"/>
                <a:cs typeface="Courier New"/>
                <a:sym typeface="Courier New"/>
              </a:rPr>
              <a:t>require</a:t>
            </a:r>
            <a:r>
              <a:rPr b="1" lang="en-US">
                <a:latin typeface="Courier New"/>
                <a:ea typeface="Courier New"/>
                <a:cs typeface="Courier New"/>
                <a:sym typeface="Courier New"/>
              </a:rPr>
              <a:t>(</a:t>
            </a:r>
            <a:r>
              <a:rPr b="1" lang="en-US">
                <a:solidFill>
                  <a:srgbClr val="93C47D"/>
                </a:solidFill>
                <a:latin typeface="Courier New"/>
                <a:ea typeface="Courier New"/>
                <a:cs typeface="Courier New"/>
                <a:sym typeface="Courier New"/>
              </a:rPr>
              <a:t>'http'</a:t>
            </a: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US">
                <a:solidFill>
                  <a:srgbClr val="9900FF"/>
                </a:solidFill>
                <a:latin typeface="Courier New"/>
                <a:ea typeface="Courier New"/>
                <a:cs typeface="Courier New"/>
                <a:sym typeface="Courier New"/>
              </a:rPr>
              <a:t>var</a:t>
            </a:r>
            <a:r>
              <a:rPr b="1" lang="en-US">
                <a:latin typeface="Courier New"/>
                <a:ea typeface="Courier New"/>
                <a:cs typeface="Courier New"/>
                <a:sym typeface="Courier New"/>
              </a:rPr>
              <a:t> url = </a:t>
            </a:r>
            <a:r>
              <a:rPr b="1" lang="en-US">
                <a:solidFill>
                  <a:srgbClr val="FF9900"/>
                </a:solidFill>
                <a:latin typeface="Courier New"/>
                <a:ea typeface="Courier New"/>
                <a:cs typeface="Courier New"/>
                <a:sym typeface="Courier New"/>
              </a:rPr>
              <a:t>require</a:t>
            </a:r>
            <a:r>
              <a:rPr b="1" lang="en-US">
                <a:latin typeface="Courier New"/>
                <a:ea typeface="Courier New"/>
                <a:cs typeface="Courier New"/>
                <a:sym typeface="Courier New"/>
              </a:rPr>
              <a:t>(</a:t>
            </a:r>
            <a:r>
              <a:rPr b="1" lang="en-US">
                <a:solidFill>
                  <a:srgbClr val="93C47D"/>
                </a:solidFill>
                <a:latin typeface="Courier New"/>
                <a:ea typeface="Courier New"/>
                <a:cs typeface="Courier New"/>
                <a:sym typeface="Courier New"/>
              </a:rPr>
              <a:t>'url'</a:t>
            </a:r>
            <a:r>
              <a:rPr b="1" lang="en-US">
                <a:latin typeface="Courier New"/>
                <a:ea typeface="Courier New"/>
                <a:cs typeface="Courier New"/>
                <a:sym typeface="Courier New"/>
              </a:rPr>
              <a:t>);</a:t>
            </a:r>
            <a:endParaRPr b="1">
              <a:latin typeface="Courier New"/>
              <a:ea typeface="Courier New"/>
              <a:cs typeface="Courier New"/>
              <a:sym typeface="Courier New"/>
            </a:endParaRPr>
          </a:p>
        </p:txBody>
      </p:sp>
      <p:sp>
        <p:nvSpPr>
          <p:cNvPr id="206" name="Google Shape;206;g12a0ffbcde6_0_60"/>
          <p:cNvSpPr txBox="1"/>
          <p:nvPr/>
        </p:nvSpPr>
        <p:spPr>
          <a:xfrm>
            <a:off x="629025" y="3344625"/>
            <a:ext cx="95124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9900FF"/>
                </a:solidFill>
                <a:latin typeface="Courier New"/>
                <a:ea typeface="Courier New"/>
                <a:cs typeface="Courier New"/>
                <a:sym typeface="Courier New"/>
              </a:rPr>
              <a:t>var</a:t>
            </a:r>
            <a:r>
              <a:rPr b="1" lang="en-US" sz="1800">
                <a:latin typeface="Courier New"/>
                <a:ea typeface="Courier New"/>
                <a:cs typeface="Courier New"/>
                <a:sym typeface="Courier New"/>
              </a:rPr>
              <a:t> server = http.createServer(</a:t>
            </a:r>
            <a:r>
              <a:rPr b="1" lang="en-US" sz="1800">
                <a:solidFill>
                  <a:srgbClr val="9900FF"/>
                </a:solidFill>
                <a:latin typeface="Courier New"/>
                <a:ea typeface="Courier New"/>
                <a:cs typeface="Courier New"/>
                <a:sym typeface="Courier New"/>
              </a:rPr>
              <a:t>function</a:t>
            </a:r>
            <a:r>
              <a:rPr b="1" lang="en-US" sz="1800">
                <a:latin typeface="Courier New"/>
                <a:ea typeface="Courier New"/>
                <a:cs typeface="Courier New"/>
                <a:sym typeface="Courier New"/>
              </a:rPr>
              <a:t> (req, res) {</a:t>
            </a:r>
            <a:endParaRPr b="1" sz="18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latin typeface="Courier New"/>
                <a:ea typeface="Courier New"/>
                <a:cs typeface="Courier New"/>
                <a:sym typeface="Courier New"/>
              </a:rPr>
              <a:t> </a:t>
            </a:r>
            <a:r>
              <a:rPr b="1" lang="en-US" sz="1800">
                <a:solidFill>
                  <a:srgbClr val="9900FF"/>
                </a:solidFill>
                <a:latin typeface="Courier New"/>
                <a:ea typeface="Courier New"/>
                <a:cs typeface="Courier New"/>
                <a:sym typeface="Courier New"/>
              </a:rPr>
              <a:t>var</a:t>
            </a:r>
            <a:r>
              <a:rPr b="1" lang="en-US" sz="1800">
                <a:latin typeface="Courier New"/>
                <a:ea typeface="Courier New"/>
                <a:cs typeface="Courier New"/>
                <a:sym typeface="Courier New"/>
              </a:rPr>
              <a:t> parseUrl = url.parse(req.url, </a:t>
            </a:r>
            <a:r>
              <a:rPr b="1" lang="en-US" sz="1800">
                <a:solidFill>
                  <a:srgbClr val="1750EB"/>
                </a:solidFill>
                <a:latin typeface="Courier New"/>
                <a:ea typeface="Courier New"/>
                <a:cs typeface="Courier New"/>
                <a:sym typeface="Courier New"/>
              </a:rPr>
              <a:t>true</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latin typeface="Courier New"/>
                <a:ea typeface="Courier New"/>
                <a:cs typeface="Courier New"/>
                <a:sym typeface="Courier New"/>
              </a:rPr>
              <a:t> </a:t>
            </a:r>
            <a:r>
              <a:rPr b="1" lang="en-US" sz="1800">
                <a:solidFill>
                  <a:srgbClr val="9900FF"/>
                </a:solidFill>
                <a:latin typeface="Courier New"/>
                <a:ea typeface="Courier New"/>
                <a:cs typeface="Courier New"/>
                <a:sym typeface="Courier New"/>
              </a:rPr>
              <a:t>var</a:t>
            </a:r>
            <a:r>
              <a:rPr b="1" lang="en-US" sz="1800">
                <a:latin typeface="Courier New"/>
                <a:ea typeface="Courier New"/>
                <a:cs typeface="Courier New"/>
                <a:sym typeface="Courier New"/>
              </a:rPr>
              <a:t> queryStringObject = parseUrl.query;</a:t>
            </a:r>
            <a:endParaRPr b="1" sz="18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latin typeface="Courier New"/>
                <a:ea typeface="Courier New"/>
                <a:cs typeface="Courier New"/>
                <a:sym typeface="Courier New"/>
              </a:rPr>
              <a:t>res.end(</a:t>
            </a:r>
            <a:r>
              <a:rPr b="1" lang="en-US" sz="1800">
                <a:solidFill>
                  <a:srgbClr val="00FF00"/>
                </a:solidFill>
                <a:latin typeface="Courier New"/>
                <a:ea typeface="Courier New"/>
                <a:cs typeface="Courier New"/>
                <a:sym typeface="Courier New"/>
              </a:rPr>
              <a:t>'Hello Node Js'</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latin typeface="Courier New"/>
                <a:ea typeface="Courier New"/>
                <a:cs typeface="Courier New"/>
                <a:sym typeface="Courier New"/>
              </a:rPr>
              <a:t> console.log(queryStringObject);</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2a0ffbcde6_0_7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213" name="Google Shape;213;g12a0ffbcde6_0_7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lang="en-US"/>
              <a:t>Lấy dữ liệu người dùng trong ứng dụng web</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2a0ffbcde6_0_8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a:t>Lấy dữ liệu người dùng trong ứng dụng web</a:t>
            </a:r>
            <a:endParaRPr/>
          </a:p>
        </p:txBody>
      </p:sp>
      <p:sp>
        <p:nvSpPr>
          <p:cNvPr id="219" name="Google Shape;219;g12a0ffbcde6_0_80"/>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381000" lvl="0" marL="457200" marR="0" rtl="0" algn="l">
              <a:lnSpc>
                <a:spcPct val="15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Thư viện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US" sz="2400">
                <a:solidFill>
                  <a:schemeClr val="dk1"/>
                </a:solidFill>
                <a:latin typeface="Open Sans"/>
                <a:ea typeface="Open Sans"/>
                <a:cs typeface="Open Sans"/>
                <a:sym typeface="Open Sans"/>
              </a:rPr>
              <a:t>Lấy Query String bằng thuộc tính query</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457200" lvl="0" marL="45720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457200" lvl="0" marL="457200" marR="0" rtl="0" algn="l">
              <a:lnSpc>
                <a:spcPct val="15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2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1" sz="2400">
              <a:solidFill>
                <a:schemeClr val="dk1"/>
              </a:solidFill>
              <a:latin typeface="Open Sans"/>
              <a:ea typeface="Open Sans"/>
              <a:cs typeface="Open Sans"/>
              <a:sym typeface="Open Sans"/>
            </a:endParaRPr>
          </a:p>
        </p:txBody>
      </p:sp>
      <p:sp>
        <p:nvSpPr>
          <p:cNvPr id="220" name="Google Shape;220;g12a0ffbcde6_0_80"/>
          <p:cNvSpPr txBox="1"/>
          <p:nvPr/>
        </p:nvSpPr>
        <p:spPr>
          <a:xfrm>
            <a:off x="713225" y="1579225"/>
            <a:ext cx="68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9900FF"/>
                </a:solidFill>
                <a:latin typeface="Courier New"/>
                <a:ea typeface="Courier New"/>
                <a:cs typeface="Courier New"/>
                <a:sym typeface="Courier New"/>
              </a:rPr>
              <a:t>var</a:t>
            </a:r>
            <a:r>
              <a:rPr b="1" lang="en-US">
                <a:latin typeface="Courier New"/>
                <a:ea typeface="Courier New"/>
                <a:cs typeface="Courier New"/>
                <a:sym typeface="Courier New"/>
              </a:rPr>
              <a:t> http = </a:t>
            </a:r>
            <a:r>
              <a:rPr b="1" lang="en-US">
                <a:solidFill>
                  <a:srgbClr val="FF9900"/>
                </a:solidFill>
                <a:latin typeface="Courier New"/>
                <a:ea typeface="Courier New"/>
                <a:cs typeface="Courier New"/>
                <a:sym typeface="Courier New"/>
              </a:rPr>
              <a:t>require</a:t>
            </a:r>
            <a:r>
              <a:rPr b="1" lang="en-US">
                <a:latin typeface="Courier New"/>
                <a:ea typeface="Courier New"/>
                <a:cs typeface="Courier New"/>
                <a:sym typeface="Courier New"/>
              </a:rPr>
              <a:t>(</a:t>
            </a:r>
            <a:r>
              <a:rPr b="1" lang="en-US">
                <a:solidFill>
                  <a:srgbClr val="93C47D"/>
                </a:solidFill>
                <a:latin typeface="Courier New"/>
                <a:ea typeface="Courier New"/>
                <a:cs typeface="Courier New"/>
                <a:sym typeface="Courier New"/>
              </a:rPr>
              <a:t>'http'</a:t>
            </a: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US">
                <a:solidFill>
                  <a:srgbClr val="9900FF"/>
                </a:solidFill>
                <a:latin typeface="Courier New"/>
                <a:ea typeface="Courier New"/>
                <a:cs typeface="Courier New"/>
                <a:sym typeface="Courier New"/>
              </a:rPr>
              <a:t>var</a:t>
            </a:r>
            <a:r>
              <a:rPr b="1" lang="en-US">
                <a:latin typeface="Courier New"/>
                <a:ea typeface="Courier New"/>
                <a:cs typeface="Courier New"/>
                <a:sym typeface="Courier New"/>
              </a:rPr>
              <a:t> url = </a:t>
            </a:r>
            <a:r>
              <a:rPr b="1" lang="en-US">
                <a:solidFill>
                  <a:srgbClr val="FF9900"/>
                </a:solidFill>
                <a:latin typeface="Courier New"/>
                <a:ea typeface="Courier New"/>
                <a:cs typeface="Courier New"/>
                <a:sym typeface="Courier New"/>
              </a:rPr>
              <a:t>require</a:t>
            </a:r>
            <a:r>
              <a:rPr b="1" lang="en-US">
                <a:latin typeface="Courier New"/>
                <a:ea typeface="Courier New"/>
                <a:cs typeface="Courier New"/>
                <a:sym typeface="Courier New"/>
              </a:rPr>
              <a:t>(</a:t>
            </a:r>
            <a:r>
              <a:rPr b="1" lang="en-US">
                <a:solidFill>
                  <a:srgbClr val="93C47D"/>
                </a:solidFill>
                <a:latin typeface="Courier New"/>
                <a:ea typeface="Courier New"/>
                <a:cs typeface="Courier New"/>
                <a:sym typeface="Courier New"/>
              </a:rPr>
              <a:t>'url'</a:t>
            </a:r>
            <a:r>
              <a:rPr b="1" lang="en-US">
                <a:latin typeface="Courier New"/>
                <a:ea typeface="Courier New"/>
                <a:cs typeface="Courier New"/>
                <a:sym typeface="Courier New"/>
              </a:rPr>
              <a:t>);</a:t>
            </a:r>
            <a:endParaRPr b="1">
              <a:latin typeface="Courier New"/>
              <a:ea typeface="Courier New"/>
              <a:cs typeface="Courier New"/>
              <a:sym typeface="Courier New"/>
            </a:endParaRPr>
          </a:p>
        </p:txBody>
      </p:sp>
      <p:sp>
        <p:nvSpPr>
          <p:cNvPr id="221" name="Google Shape;221;g12a0ffbcde6_0_80"/>
          <p:cNvSpPr txBox="1"/>
          <p:nvPr/>
        </p:nvSpPr>
        <p:spPr>
          <a:xfrm>
            <a:off x="713225" y="3237225"/>
            <a:ext cx="95124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9900FF"/>
                </a:solidFill>
                <a:latin typeface="Courier New"/>
                <a:ea typeface="Courier New"/>
                <a:cs typeface="Courier New"/>
                <a:sym typeface="Courier New"/>
              </a:rPr>
              <a:t>var</a:t>
            </a:r>
            <a:r>
              <a:rPr b="1" lang="en-US" sz="1800">
                <a:latin typeface="Courier New"/>
                <a:ea typeface="Courier New"/>
                <a:cs typeface="Courier New"/>
                <a:sym typeface="Courier New"/>
              </a:rPr>
              <a:t> server = http.createServer(</a:t>
            </a:r>
            <a:r>
              <a:rPr b="1" lang="en-US" sz="1800">
                <a:solidFill>
                  <a:srgbClr val="9900FF"/>
                </a:solidFill>
                <a:latin typeface="Courier New"/>
                <a:ea typeface="Courier New"/>
                <a:cs typeface="Courier New"/>
                <a:sym typeface="Courier New"/>
              </a:rPr>
              <a:t>function</a:t>
            </a:r>
            <a:r>
              <a:rPr b="1" lang="en-US" sz="1800">
                <a:latin typeface="Courier New"/>
                <a:ea typeface="Courier New"/>
                <a:cs typeface="Courier New"/>
                <a:sym typeface="Courier New"/>
              </a:rPr>
              <a:t> (req, res) {</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solidFill>
                  <a:srgbClr val="A626A4"/>
                </a:solidFill>
                <a:latin typeface="Courier New"/>
                <a:ea typeface="Courier New"/>
                <a:cs typeface="Courier New"/>
                <a:sym typeface="Courier New"/>
              </a:rPr>
              <a:t>var</a:t>
            </a:r>
            <a:r>
              <a:rPr b="1" lang="en-US" sz="1800">
                <a:solidFill>
                  <a:srgbClr val="383A42"/>
                </a:solidFill>
                <a:highlight>
                  <a:srgbClr val="FAFAFA"/>
                </a:highlight>
                <a:latin typeface="Courier New"/>
                <a:ea typeface="Courier New"/>
                <a:cs typeface="Courier New"/>
                <a:sym typeface="Courier New"/>
              </a:rPr>
              <a:t> decoder = </a:t>
            </a:r>
            <a:r>
              <a:rPr b="1" lang="en-US" sz="1800">
                <a:solidFill>
                  <a:srgbClr val="A626A4"/>
                </a:solidFill>
                <a:latin typeface="Courier New"/>
                <a:ea typeface="Courier New"/>
                <a:cs typeface="Courier New"/>
                <a:sym typeface="Courier New"/>
              </a:rPr>
              <a:t>new</a:t>
            </a:r>
            <a:r>
              <a:rPr b="1" lang="en-US" sz="1800">
                <a:solidFill>
                  <a:srgbClr val="383A42"/>
                </a:solidFill>
                <a:highlight>
                  <a:srgbClr val="FAFAFA"/>
                </a:highlight>
                <a:latin typeface="Courier New"/>
                <a:ea typeface="Courier New"/>
                <a:cs typeface="Courier New"/>
                <a:sym typeface="Courier New"/>
              </a:rPr>
              <a:t> StringDecoder(</a:t>
            </a:r>
            <a:r>
              <a:rPr b="1" lang="en-US" sz="1800">
                <a:solidFill>
                  <a:srgbClr val="50A14F"/>
                </a:solidFill>
                <a:latin typeface="Courier New"/>
                <a:ea typeface="Courier New"/>
                <a:cs typeface="Courier New"/>
                <a:sym typeface="Courier New"/>
              </a:rPr>
              <a:t>'utf-8'</a:t>
            </a:r>
            <a:r>
              <a:rPr b="1" lang="en-US" sz="1800">
                <a:solidFill>
                  <a:srgbClr val="383A42"/>
                </a:solidFill>
                <a:highlight>
                  <a:srgbClr val="FAFAFA"/>
                </a:highlight>
                <a:latin typeface="Courier New"/>
                <a:ea typeface="Courier New"/>
                <a:cs typeface="Courier New"/>
                <a:sym typeface="Courier New"/>
              </a:rPr>
              <a:t>);</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A626A4"/>
                </a:solidFill>
                <a:latin typeface="Courier New"/>
                <a:ea typeface="Courier New"/>
                <a:cs typeface="Courier New"/>
                <a:sym typeface="Courier New"/>
              </a:rPr>
              <a:t>var</a:t>
            </a:r>
            <a:r>
              <a:rPr b="1" lang="en-US" sz="1800">
                <a:solidFill>
                  <a:srgbClr val="383A42"/>
                </a:solidFill>
                <a:highlight>
                  <a:srgbClr val="FAFAFA"/>
                </a:highlight>
                <a:latin typeface="Courier New"/>
                <a:ea typeface="Courier New"/>
                <a:cs typeface="Courier New"/>
                <a:sym typeface="Courier New"/>
              </a:rPr>
              <a:t> buffer = </a:t>
            </a:r>
            <a:r>
              <a:rPr b="1" lang="en-US" sz="1800">
                <a:solidFill>
                  <a:srgbClr val="50A14F"/>
                </a:solidFill>
                <a:latin typeface="Courier New"/>
                <a:ea typeface="Courier New"/>
                <a:cs typeface="Courier New"/>
                <a:sym typeface="Courier New"/>
              </a:rPr>
              <a:t>''</a:t>
            </a:r>
            <a:r>
              <a:rPr b="1" lang="en-US" sz="1800">
                <a:solidFill>
                  <a:srgbClr val="383A42"/>
                </a:solidFill>
                <a:highlight>
                  <a:srgbClr val="FAFAFA"/>
                </a:highlight>
                <a:latin typeface="Courier New"/>
                <a:ea typeface="Courier New"/>
                <a:cs typeface="Courier New"/>
                <a:sym typeface="Courier New"/>
              </a:rPr>
              <a:t>;</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req.on(</a:t>
            </a:r>
            <a:r>
              <a:rPr b="1" lang="en-US" sz="1800">
                <a:solidFill>
                  <a:srgbClr val="50A14F"/>
                </a:solidFill>
                <a:latin typeface="Courier New"/>
                <a:ea typeface="Courier New"/>
                <a:cs typeface="Courier New"/>
                <a:sym typeface="Courier New"/>
              </a:rPr>
              <a:t>'data'</a:t>
            </a:r>
            <a:r>
              <a:rPr b="1" lang="en-US" sz="1800">
                <a:solidFill>
                  <a:srgbClr val="383A42"/>
                </a:solidFill>
                <a:highlight>
                  <a:srgbClr val="FAFAFA"/>
                </a:highlight>
                <a:latin typeface="Courier New"/>
                <a:ea typeface="Courier New"/>
                <a:cs typeface="Courier New"/>
                <a:sym typeface="Courier New"/>
              </a:rPr>
              <a:t>, </a:t>
            </a:r>
            <a:r>
              <a:rPr b="1" lang="en-US" sz="1800">
                <a:solidFill>
                  <a:srgbClr val="A626A4"/>
                </a:solidFill>
                <a:latin typeface="Courier New"/>
                <a:ea typeface="Courier New"/>
                <a:cs typeface="Courier New"/>
                <a:sym typeface="Courier New"/>
              </a:rPr>
              <a:t>function</a:t>
            </a:r>
            <a:r>
              <a:rPr b="1" lang="en-US" sz="1800">
                <a:solidFill>
                  <a:srgbClr val="383A42"/>
                </a:solidFill>
                <a:latin typeface="Courier New"/>
                <a:ea typeface="Courier New"/>
                <a:cs typeface="Courier New"/>
                <a:sym typeface="Courier New"/>
              </a:rPr>
              <a:t> (data) </a:t>
            </a:r>
            <a:r>
              <a:rPr b="1" lang="en-US" sz="1800">
                <a:solidFill>
                  <a:srgbClr val="383A42"/>
                </a:solidFill>
                <a:highlight>
                  <a:srgbClr val="FAFAFA"/>
                </a:highlight>
                <a:latin typeface="Courier New"/>
                <a:ea typeface="Courier New"/>
                <a:cs typeface="Courier New"/>
                <a:sym typeface="Courier New"/>
              </a:rPr>
              <a:t>{</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buffer += decoder.write(data);</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req.on(</a:t>
            </a:r>
            <a:r>
              <a:rPr b="1" lang="en-US" sz="1800">
                <a:solidFill>
                  <a:srgbClr val="50A14F"/>
                </a:solidFill>
                <a:latin typeface="Courier New"/>
                <a:ea typeface="Courier New"/>
                <a:cs typeface="Courier New"/>
                <a:sym typeface="Courier New"/>
              </a:rPr>
              <a:t>'end'</a:t>
            </a:r>
            <a:r>
              <a:rPr b="1" lang="en-US" sz="1800">
                <a:solidFill>
                  <a:srgbClr val="383A42"/>
                </a:solidFill>
                <a:highlight>
                  <a:srgbClr val="FAFAFA"/>
                </a:highlight>
                <a:latin typeface="Courier New"/>
                <a:ea typeface="Courier New"/>
                <a:cs typeface="Courier New"/>
                <a:sym typeface="Courier New"/>
              </a:rPr>
              <a:t>, </a:t>
            </a:r>
            <a:r>
              <a:rPr b="1" lang="en-US" sz="1800">
                <a:solidFill>
                  <a:srgbClr val="A626A4"/>
                </a:solidFill>
                <a:latin typeface="Courier New"/>
                <a:ea typeface="Courier New"/>
                <a:cs typeface="Courier New"/>
                <a:sym typeface="Courier New"/>
              </a:rPr>
              <a:t>function</a:t>
            </a:r>
            <a:r>
              <a:rPr b="1" lang="en-US" sz="1800">
                <a:solidFill>
                  <a:srgbClr val="383A42"/>
                </a:solidFill>
                <a:latin typeface="Courier New"/>
                <a:ea typeface="Courier New"/>
                <a:cs typeface="Courier New"/>
                <a:sym typeface="Courier New"/>
              </a:rPr>
              <a:t> (end) </a:t>
            </a:r>
            <a:r>
              <a:rPr b="1" lang="en-US" sz="1800">
                <a:solidFill>
                  <a:srgbClr val="383A42"/>
                </a:solidFill>
                <a:highlight>
                  <a:srgbClr val="FAFAFA"/>
                </a:highlight>
                <a:latin typeface="Courier New"/>
                <a:ea typeface="Courier New"/>
                <a:cs typeface="Courier New"/>
                <a:sym typeface="Courier New"/>
              </a:rPr>
              <a:t>{</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buffer += decoder.end();</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res.end(</a:t>
            </a:r>
            <a:r>
              <a:rPr b="1" lang="en-US" sz="1800">
                <a:solidFill>
                  <a:srgbClr val="50A14F"/>
                </a:solidFill>
                <a:latin typeface="Courier New"/>
                <a:ea typeface="Courier New"/>
                <a:cs typeface="Courier New"/>
                <a:sym typeface="Courier New"/>
              </a:rPr>
              <a:t>'Hello Node Js'</a:t>
            </a:r>
            <a:r>
              <a:rPr b="1" lang="en-US" sz="1800">
                <a:solidFill>
                  <a:srgbClr val="383A42"/>
                </a:solidFill>
                <a:highlight>
                  <a:srgbClr val="FAFAFA"/>
                </a:highlight>
                <a:latin typeface="Courier New"/>
                <a:ea typeface="Courier New"/>
                <a:cs typeface="Courier New"/>
                <a:sym typeface="Courier New"/>
              </a:rPr>
              <a:t>);</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C18401"/>
                </a:solidFill>
                <a:latin typeface="Courier New"/>
                <a:ea typeface="Courier New"/>
                <a:cs typeface="Courier New"/>
                <a:sym typeface="Courier New"/>
              </a:rPr>
              <a:t>console</a:t>
            </a:r>
            <a:r>
              <a:rPr b="1" lang="en-US" sz="1800">
                <a:solidFill>
                  <a:srgbClr val="383A42"/>
                </a:solidFill>
                <a:highlight>
                  <a:srgbClr val="FAFAFA"/>
                </a:highlight>
                <a:latin typeface="Courier New"/>
                <a:ea typeface="Courier New"/>
                <a:cs typeface="Courier New"/>
                <a:sym typeface="Courier New"/>
              </a:rPr>
              <a:t>.log(buffer);</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b="1" lang="en-US" sz="1800">
                <a:solidFill>
                  <a:srgbClr val="383A42"/>
                </a:solidFill>
                <a:highlight>
                  <a:srgbClr val="FAFAFA"/>
                </a:highlight>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099407"/>
            <a:ext cx="10515600" cy="5092800"/>
          </a:xfrm>
          <a:prstGeom prst="rect">
            <a:avLst/>
          </a:prstGeom>
          <a:noFill/>
          <a:ln>
            <a:noFill/>
          </a:ln>
        </p:spPr>
        <p:txBody>
          <a:bodyPr anchorCtr="0" anchor="t" bIns="45700" lIns="91425" spcFirstLastPara="1" rIns="91425" wrap="square" tIns="45700">
            <a:normAutofit fontScale="77500" lnSpcReduction="10000"/>
          </a:bodyPr>
          <a:lstStyle/>
          <a:p>
            <a:pPr indent="-188595" lvl="0" marL="228600" rtl="0" algn="l">
              <a:lnSpc>
                <a:spcPct val="90000"/>
              </a:lnSpc>
              <a:spcBef>
                <a:spcPts val="1000"/>
              </a:spcBef>
              <a:spcAft>
                <a:spcPts val="0"/>
              </a:spcAft>
              <a:buSzPct val="100000"/>
              <a:buChar char="•"/>
            </a:pPr>
            <a:r>
              <a:rPr lang="en-US"/>
              <a:t>Trình bày được khái niệm định tuyến (routing) trong ứng dụng web</a:t>
            </a:r>
            <a:endParaRPr/>
          </a:p>
          <a:p>
            <a:pPr indent="-188595" lvl="0" marL="228600" rtl="0" algn="l">
              <a:lnSpc>
                <a:spcPct val="90000"/>
              </a:lnSpc>
              <a:spcBef>
                <a:spcPts val="1000"/>
              </a:spcBef>
              <a:spcAft>
                <a:spcPts val="0"/>
              </a:spcAft>
              <a:buSzPct val="100000"/>
              <a:buChar char="•"/>
            </a:pPr>
            <a:r>
              <a:rPr lang="en-US"/>
              <a:t>Trình bày được ý nghĩa của giao thức HTTP trong mô hình ứng dụng web</a:t>
            </a:r>
            <a:endParaRPr/>
          </a:p>
          <a:p>
            <a:pPr indent="-188595" lvl="0" marL="228600" rtl="0" algn="l">
              <a:lnSpc>
                <a:spcPct val="90000"/>
              </a:lnSpc>
              <a:spcBef>
                <a:spcPts val="1000"/>
              </a:spcBef>
              <a:spcAft>
                <a:spcPts val="0"/>
              </a:spcAft>
              <a:buSzPct val="100000"/>
              <a:buChar char="•"/>
            </a:pPr>
            <a:r>
              <a:rPr lang="en-US"/>
              <a:t>Trình bày được các thành phần quan trọng của HTTP Request và HTTP Response</a:t>
            </a:r>
            <a:endParaRPr/>
          </a:p>
          <a:p>
            <a:pPr indent="-188595" lvl="0" marL="228600" rtl="0" algn="l">
              <a:lnSpc>
                <a:spcPct val="90000"/>
              </a:lnSpc>
              <a:spcBef>
                <a:spcPts val="1000"/>
              </a:spcBef>
              <a:spcAft>
                <a:spcPts val="0"/>
              </a:spcAft>
              <a:buSzPct val="100000"/>
              <a:buChar char="•"/>
            </a:pPr>
            <a:r>
              <a:rPr lang="en-US"/>
              <a:t>Trình bày được khái niệm và ý nghĩa của Query String trong đường dẫn HTTP Request</a:t>
            </a:r>
            <a:endParaRPr/>
          </a:p>
          <a:p>
            <a:pPr indent="-188595" lvl="0" marL="228600" rtl="0" algn="l">
              <a:lnSpc>
                <a:spcPct val="90000"/>
              </a:lnSpc>
              <a:spcBef>
                <a:spcPts val="1000"/>
              </a:spcBef>
              <a:spcAft>
                <a:spcPts val="0"/>
              </a:spcAft>
              <a:buSzPct val="100000"/>
              <a:buChar char="•"/>
            </a:pPr>
            <a:r>
              <a:rPr lang="en-US"/>
              <a:t>Triển khai được cơ chế routing trong ứng dụng Node.js</a:t>
            </a:r>
            <a:endParaRPr/>
          </a:p>
          <a:p>
            <a:pPr indent="-188595" lvl="0" marL="228600" rtl="0" algn="l">
              <a:lnSpc>
                <a:spcPct val="90000"/>
              </a:lnSpc>
              <a:spcBef>
                <a:spcPts val="1000"/>
              </a:spcBef>
              <a:spcAft>
                <a:spcPts val="0"/>
              </a:spcAft>
              <a:buSzPct val="100000"/>
              <a:buChar char="•"/>
            </a:pPr>
            <a:r>
              <a:rPr lang="en-US"/>
              <a:t>Xử lý được dữ liệu đầu vào phía người dùng từ ứng dụng web</a:t>
            </a:r>
            <a:endParaRPr/>
          </a:p>
          <a:p>
            <a:pPr indent="-188595" lvl="0" marL="228600" rtl="0" algn="l">
              <a:lnSpc>
                <a:spcPct val="90000"/>
              </a:lnSpc>
              <a:spcBef>
                <a:spcPts val="1000"/>
              </a:spcBef>
              <a:spcAft>
                <a:spcPts val="0"/>
              </a:spcAft>
              <a:buSzPct val="100000"/>
              <a:buChar char="•"/>
            </a:pPr>
            <a:r>
              <a:rPr lang="en-US"/>
              <a:t>Phân biệt được các đặc điểm giống và nhau giữa method GET và POST trong HTTP</a:t>
            </a:r>
            <a:endParaRPr/>
          </a:p>
          <a:p>
            <a:pPr indent="-188595" lvl="0" marL="228600" rtl="0" algn="l">
              <a:lnSpc>
                <a:spcPct val="90000"/>
              </a:lnSpc>
              <a:spcBef>
                <a:spcPts val="1000"/>
              </a:spcBef>
              <a:spcAft>
                <a:spcPts val="0"/>
              </a:spcAft>
              <a:buSzPct val="100000"/>
              <a:buChar char="•"/>
            </a:pPr>
            <a:r>
              <a:rPr lang="en-US"/>
              <a:t>Xử lý được dữ liệu từ form gửi từ máy khách (client) thông qua giao thức HTTP</a:t>
            </a:r>
            <a:endParaRPr/>
          </a:p>
          <a:p>
            <a:pPr indent="-188595" lvl="0" marL="228600" rtl="0" algn="l">
              <a:lnSpc>
                <a:spcPct val="90000"/>
              </a:lnSpc>
              <a:spcBef>
                <a:spcPts val="1000"/>
              </a:spcBef>
              <a:spcAft>
                <a:spcPts val="0"/>
              </a:spcAft>
              <a:buSzPct val="100000"/>
              <a:buChar char="•"/>
            </a:pPr>
            <a:r>
              <a:rPr lang="en-US"/>
              <a:t>Trình bày được convention đối với URL của ứng dụng Web</a:t>
            </a:r>
            <a:endParaRPr/>
          </a:p>
          <a:p>
            <a:pPr indent="-188595" lvl="0" marL="228600" rtl="0" algn="l">
              <a:lnSpc>
                <a:spcPct val="90000"/>
              </a:lnSpc>
              <a:spcBef>
                <a:spcPts val="1000"/>
              </a:spcBef>
              <a:spcAft>
                <a:spcPts val="0"/>
              </a:spcAft>
              <a:buSzPct val="100000"/>
              <a:buChar char="•"/>
            </a:pPr>
            <a:r>
              <a:rPr lang="en-US"/>
              <a:t>Xử lý được các method trong HTTP Requests</a:t>
            </a:r>
            <a:endParaRPr/>
          </a:p>
          <a:p>
            <a:pPr indent="-188595" lvl="0" marL="228600" rtl="0" algn="l">
              <a:lnSpc>
                <a:spcPct val="90000"/>
              </a:lnSpc>
              <a:spcBef>
                <a:spcPts val="1000"/>
              </a:spcBef>
              <a:spcAft>
                <a:spcPts val="0"/>
              </a:spcAft>
              <a:buSzPct val="100000"/>
              <a:buChar char="•"/>
            </a:pPr>
            <a:r>
              <a:rPr lang="en-US"/>
              <a:t>Xử lý được query string trong HTTP Requests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2a0ffbcde6_0_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228" name="Google Shape;228;g12a0ffbcde6_0_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Phân biệt Method GET và Method POST trong HTTP Request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Phân biệt Method GET và Method POST</a:t>
            </a:r>
            <a:endParaRPr/>
          </a:p>
        </p:txBody>
      </p:sp>
      <p:graphicFrame>
        <p:nvGraphicFramePr>
          <p:cNvPr id="235" name="Google Shape;235;p12"/>
          <p:cNvGraphicFramePr/>
          <p:nvPr/>
        </p:nvGraphicFramePr>
        <p:xfrm>
          <a:off x="838200" y="1174950"/>
          <a:ext cx="3000000" cy="3000000"/>
        </p:xfrm>
        <a:graphic>
          <a:graphicData uri="http://schemas.openxmlformats.org/drawingml/2006/table">
            <a:tbl>
              <a:tblPr>
                <a:noFill/>
                <a:tableStyleId>{3D80B6A0-476E-488B-BC4A-003A8C313F88}</a:tableStyleId>
              </a:tblPr>
              <a:tblGrid>
                <a:gridCol w="5143500"/>
                <a:gridCol w="5143500"/>
              </a:tblGrid>
              <a:tr h="381000">
                <a:tc>
                  <a:txBody>
                    <a:bodyPr/>
                    <a:lstStyle/>
                    <a:p>
                      <a:pPr indent="0" lvl="0" marL="0" rtl="0" algn="l">
                        <a:spcBef>
                          <a:spcPts val="0"/>
                        </a:spcBef>
                        <a:spcAft>
                          <a:spcPts val="0"/>
                        </a:spcAft>
                        <a:buNone/>
                      </a:pPr>
                      <a:r>
                        <a:rPr b="1" lang="en-US" sz="1800"/>
                        <a:t>GET</a:t>
                      </a:r>
                      <a:endParaRPr b="1" sz="1800"/>
                    </a:p>
                  </a:txBody>
                  <a:tcPr marT="91425" marB="91425" marR="91425" marL="91425"/>
                </a:tc>
                <a:tc>
                  <a:txBody>
                    <a:bodyPr/>
                    <a:lstStyle/>
                    <a:p>
                      <a:pPr indent="0" lvl="0" marL="0" rtl="0" algn="l">
                        <a:spcBef>
                          <a:spcPts val="0"/>
                        </a:spcBef>
                        <a:spcAft>
                          <a:spcPts val="0"/>
                        </a:spcAft>
                        <a:buNone/>
                      </a:pPr>
                      <a:r>
                        <a:rPr b="1" lang="en-US" sz="1800"/>
                        <a:t>POST</a:t>
                      </a:r>
                      <a:endParaRPr b="1" sz="1800"/>
                    </a:p>
                  </a:txBody>
                  <a:tcPr marT="91425" marB="91425" marR="91425" marL="91425"/>
                </a:tc>
              </a:tr>
              <a:tr h="381000">
                <a:tc>
                  <a:txBody>
                    <a:bodyPr/>
                    <a:lstStyle/>
                    <a:p>
                      <a:pPr indent="0" lvl="0" marL="0" rtl="0" algn="l">
                        <a:spcBef>
                          <a:spcPts val="0"/>
                        </a:spcBef>
                        <a:spcAft>
                          <a:spcPts val="0"/>
                        </a:spcAft>
                        <a:buNone/>
                      </a:pPr>
                      <a:r>
                        <a:rPr lang="en-US" sz="1800"/>
                        <a:t>Các giá trị được hiển thị trên URL</a:t>
                      </a:r>
                      <a:endParaRPr sz="1800"/>
                    </a:p>
                  </a:txBody>
                  <a:tcPr marT="91425" marB="91425" marR="91425" marL="91425"/>
                </a:tc>
                <a:tc>
                  <a:txBody>
                    <a:bodyPr/>
                    <a:lstStyle/>
                    <a:p>
                      <a:pPr indent="0" lvl="0" marL="0" rtl="0" algn="l">
                        <a:spcBef>
                          <a:spcPts val="0"/>
                        </a:spcBef>
                        <a:spcAft>
                          <a:spcPts val="0"/>
                        </a:spcAft>
                        <a:buNone/>
                      </a:pPr>
                      <a:r>
                        <a:rPr lang="en-US" sz="1800"/>
                        <a:t>Các giá trị không được hiển thị trên URL</a:t>
                      </a:r>
                      <a:endParaRPr sz="1800"/>
                    </a:p>
                  </a:txBody>
                  <a:tcPr marT="91425" marB="91425" marR="91425" marL="91425"/>
                </a:tc>
              </a:tr>
              <a:tr h="381000">
                <a:tc>
                  <a:txBody>
                    <a:bodyPr/>
                    <a:lstStyle/>
                    <a:p>
                      <a:pPr indent="0" lvl="0" marL="0" rtl="0" algn="l">
                        <a:spcBef>
                          <a:spcPts val="0"/>
                        </a:spcBef>
                        <a:spcAft>
                          <a:spcPts val="0"/>
                        </a:spcAft>
                        <a:buNone/>
                      </a:pPr>
                      <a:r>
                        <a:rPr lang="en-US" sz="1800"/>
                        <a:t>Có giới hạn về độ dài giá trị (255 ký tự)</a:t>
                      </a:r>
                      <a:endParaRPr sz="1800"/>
                    </a:p>
                  </a:txBody>
                  <a:tcPr marT="91425" marB="91425" marR="91425" marL="91425"/>
                </a:tc>
                <a:tc>
                  <a:txBody>
                    <a:bodyPr/>
                    <a:lstStyle/>
                    <a:p>
                      <a:pPr indent="0" lvl="0" marL="0" rtl="0" algn="l">
                        <a:spcBef>
                          <a:spcPts val="0"/>
                        </a:spcBef>
                        <a:spcAft>
                          <a:spcPts val="0"/>
                        </a:spcAft>
                        <a:buNone/>
                      </a:pPr>
                      <a:r>
                        <a:rPr lang="en-US" sz="1800"/>
                        <a:t>Không giới hạn về độ dài của các giá trị vì cúng được gửi thông qua phần thân của HTTP</a:t>
                      </a:r>
                      <a:endParaRPr sz="1800"/>
                    </a:p>
                  </a:txBody>
                  <a:tcPr marT="91425" marB="91425" marR="91425" marL="91425"/>
                </a:tc>
              </a:tr>
              <a:tr h="381000">
                <a:tc>
                  <a:txBody>
                    <a:bodyPr/>
                    <a:lstStyle/>
                    <a:p>
                      <a:pPr indent="0" lvl="0" marL="0" rtl="0" algn="l">
                        <a:spcBef>
                          <a:spcPts val="0"/>
                        </a:spcBef>
                        <a:spcAft>
                          <a:spcPts val="0"/>
                        </a:spcAft>
                        <a:buNone/>
                      </a:pPr>
                      <a:r>
                        <a:rPr lang="en-US" sz="1800"/>
                        <a:t>Method GET có performs tốt hơn so với POST vì bản chất của nó đơn giản là nối các value trong URL</a:t>
                      </a:r>
                      <a:endParaRPr sz="1800"/>
                    </a:p>
                  </a:txBody>
                  <a:tcPr marT="91425" marB="91425" marR="91425" marL="91425"/>
                </a:tc>
                <a:tc>
                  <a:txBody>
                    <a:bodyPr/>
                    <a:lstStyle/>
                    <a:p>
                      <a:pPr indent="0" lvl="0" marL="0" rtl="0" algn="l">
                        <a:spcBef>
                          <a:spcPts val="0"/>
                        </a:spcBef>
                        <a:spcAft>
                          <a:spcPts val="0"/>
                        </a:spcAft>
                        <a:buNone/>
                      </a:pPr>
                      <a:r>
                        <a:rPr lang="en-US" sz="1800"/>
                        <a:t>Method POST có hiệu suất thấp hơn so với Method GET do tốn nhiều thời gian trong việc include dữ liệu trong phần thân của HTTP.</a:t>
                      </a:r>
                      <a:endParaRPr sz="1800"/>
                    </a:p>
                  </a:txBody>
                  <a:tcPr marT="91425" marB="91425" marR="91425" marL="91425"/>
                </a:tc>
              </a:tr>
              <a:tr h="381000">
                <a:tc>
                  <a:txBody>
                    <a:bodyPr/>
                    <a:lstStyle/>
                    <a:p>
                      <a:pPr indent="0" lvl="0" marL="0" rtl="0" algn="l">
                        <a:spcBef>
                          <a:spcPts val="0"/>
                        </a:spcBef>
                        <a:spcAft>
                          <a:spcPts val="0"/>
                        </a:spcAft>
                        <a:buNone/>
                      </a:pPr>
                      <a:r>
                        <a:rPr lang="en-US" sz="1800"/>
                        <a:t>Method GET chỉ hỗ trợ dữ liệu dạng chuỗi</a:t>
                      </a:r>
                      <a:endParaRPr sz="1800"/>
                    </a:p>
                  </a:txBody>
                  <a:tcPr marT="91425" marB="91425" marR="91425" marL="91425"/>
                </a:tc>
                <a:tc>
                  <a:txBody>
                    <a:bodyPr/>
                    <a:lstStyle/>
                    <a:p>
                      <a:pPr indent="0" lvl="0" marL="0" rtl="0" algn="l">
                        <a:spcBef>
                          <a:spcPts val="0"/>
                        </a:spcBef>
                        <a:spcAft>
                          <a:spcPts val="0"/>
                        </a:spcAft>
                        <a:buNone/>
                      </a:pPr>
                      <a:r>
                        <a:rPr lang="en-US" sz="1800"/>
                        <a:t>Method POST hỗ trợ nhiều kiểu dữ liệu khác như string, numeric, binary, etc.</a:t>
                      </a:r>
                      <a:endParaRPr sz="1800"/>
                    </a:p>
                  </a:txBody>
                  <a:tcPr marT="91425" marB="91425" marR="91425" marL="91425"/>
                </a:tc>
              </a:tr>
              <a:tr h="381000">
                <a:tc>
                  <a:txBody>
                    <a:bodyPr/>
                    <a:lstStyle/>
                    <a:p>
                      <a:pPr indent="0" lvl="0" marL="0" rtl="0" algn="l">
                        <a:spcBef>
                          <a:spcPts val="0"/>
                        </a:spcBef>
                        <a:spcAft>
                          <a:spcPts val="0"/>
                        </a:spcAft>
                        <a:buNone/>
                      </a:pPr>
                      <a:r>
                        <a:rPr lang="en-US" sz="1800"/>
                        <a:t>Phương thức GET dễ dàng bookmark, kết quả được lưu lại trong phần lịch sử của trình duyệt</a:t>
                      </a:r>
                      <a:endParaRPr sz="1800"/>
                    </a:p>
                  </a:txBody>
                  <a:tcPr marT="91425" marB="91425" marR="91425" marL="91425"/>
                </a:tc>
                <a:tc>
                  <a:txBody>
                    <a:bodyPr/>
                    <a:lstStyle/>
                    <a:p>
                      <a:pPr indent="0" lvl="0" marL="0" rtl="0" algn="l">
                        <a:spcBef>
                          <a:spcPts val="0"/>
                        </a:spcBef>
                        <a:spcAft>
                          <a:spcPts val="0"/>
                        </a:spcAft>
                        <a:buNone/>
                      </a:pPr>
                      <a:r>
                        <a:rPr lang="en-US" sz="1800"/>
                        <a:t>Phương thức POST không được bookmark lại </a:t>
                      </a:r>
                      <a:endParaRPr sz="1800"/>
                    </a:p>
                  </a:txBody>
                  <a:tcPr marT="91425" marB="91425" marR="91425" marL="91425"/>
                </a:tc>
              </a:tr>
              <a:tr h="381000">
                <a:tc>
                  <a:txBody>
                    <a:bodyPr/>
                    <a:lstStyle/>
                    <a:p>
                      <a:pPr indent="0" lvl="0" marL="0" rtl="0" algn="l">
                        <a:spcBef>
                          <a:spcPts val="0"/>
                        </a:spcBef>
                        <a:spcAft>
                          <a:spcPts val="0"/>
                        </a:spcAft>
                        <a:buNone/>
                      </a:pPr>
                      <a:r>
                        <a:rPr lang="en-US" sz="1800"/>
                        <a:t>GET request thường được lưu vào bộ nhớ cache</a:t>
                      </a:r>
                      <a:endParaRPr sz="1800"/>
                    </a:p>
                  </a:txBody>
                  <a:tcPr marT="91425" marB="91425" marR="91425" marL="91425"/>
                </a:tc>
                <a:tc>
                  <a:txBody>
                    <a:bodyPr/>
                    <a:lstStyle/>
                    <a:p>
                      <a:pPr indent="0" lvl="0" marL="0" rtl="0" algn="l">
                        <a:spcBef>
                          <a:spcPts val="0"/>
                        </a:spcBef>
                        <a:spcAft>
                          <a:spcPts val="0"/>
                        </a:spcAft>
                        <a:buNone/>
                      </a:pPr>
                      <a:r>
                        <a:rPr lang="en-US" sz="1800"/>
                        <a:t>The POST request không thể lưu vào bộ nhớ cache.</a:t>
                      </a:r>
                      <a:endParaRPr sz="1800"/>
                    </a:p>
                  </a:txBody>
                  <a:tcPr marT="91425" marB="91425" marR="91425" marL="91425"/>
                </a:tc>
              </a:tr>
              <a:tr h="381000">
                <a:tc>
                  <a:txBody>
                    <a:bodyPr/>
                    <a:lstStyle/>
                    <a:p>
                      <a:pPr indent="0" lvl="0" marL="0" rtl="0" algn="l">
                        <a:spcBef>
                          <a:spcPts val="0"/>
                        </a:spcBef>
                        <a:spcAft>
                          <a:spcPts val="0"/>
                        </a:spcAft>
                        <a:buNone/>
                      </a:pPr>
                      <a:r>
                        <a:rPr lang="en-US" sz="1800"/>
                        <a:t>Tham số của request được lưu lại trên trình duyệt</a:t>
                      </a:r>
                      <a:endParaRPr sz="1800"/>
                    </a:p>
                  </a:txBody>
                  <a:tcPr marT="91425" marB="91425" marR="91425" marL="91425"/>
                </a:tc>
                <a:tc>
                  <a:txBody>
                    <a:bodyPr/>
                    <a:lstStyle/>
                    <a:p>
                      <a:pPr indent="0" lvl="0" marL="0" rtl="0" algn="l">
                        <a:spcBef>
                          <a:spcPts val="0"/>
                        </a:spcBef>
                        <a:spcAft>
                          <a:spcPts val="0"/>
                        </a:spcAft>
                        <a:buNone/>
                      </a:pPr>
                      <a:r>
                        <a:rPr lang="en-US" sz="1800"/>
                        <a:t>Tham số của request không được lưu lại trên trình duyệt</a:t>
                      </a:r>
                      <a:endParaRPr sz="18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2563113601_0_6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Ưu điểm</a:t>
            </a:r>
            <a:endParaRPr/>
          </a:p>
        </p:txBody>
      </p:sp>
      <p:sp>
        <p:nvSpPr>
          <p:cNvPr id="242" name="Google Shape;242;g12563113601_0_64"/>
          <p:cNvSpPr/>
          <p:nvPr/>
        </p:nvSpPr>
        <p:spPr>
          <a:xfrm>
            <a:off x="713225" y="1099906"/>
            <a:ext cx="11042100" cy="4914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2800">
                <a:solidFill>
                  <a:schemeClr val="dk1"/>
                </a:solidFill>
                <a:latin typeface="Open Sans"/>
                <a:ea typeface="Open Sans"/>
                <a:cs typeface="Open Sans"/>
                <a:sym typeface="Open Sans"/>
              </a:rPr>
              <a:t>Method GET</a:t>
            </a:r>
            <a:endParaRPr b="1" sz="2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Có thể truy xuất thông tin được xác định bở các URI request</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Có thể quay lại trạng thái cũ bằng lịch sử trình duyệt</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Lưu kết quả dưới dạng 1 form HTML</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Dễ dàng sử dụng</a:t>
            </a:r>
            <a:endParaRPr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b="1" lang="en-US" sz="2800">
                <a:solidFill>
                  <a:schemeClr val="dk1"/>
                </a:solidFill>
                <a:latin typeface="Open Sans"/>
                <a:ea typeface="Open Sans"/>
                <a:cs typeface="Open Sans"/>
                <a:sym typeface="Open Sans"/>
              </a:rPr>
              <a:t>Method POST</a:t>
            </a:r>
            <a:endParaRPr b="1" sz="2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An toàn dữ liệu vì không lưu lại trong lịch sử trình duyệt</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Dễ dàng gửi 1 lượng lớn dữ liệu</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Có thể gửi dữ liệu ở chế độ private</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Có thể dử dụng để gửi dữ liệu nhị phân cũng như ASCII</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Thường sử dụng cho việc tạo mới dữ liệu và cập nhật dữ liệu</a:t>
            </a:r>
            <a:endParaRPr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8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2a0ffbcde6_0_4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Hạn chế</a:t>
            </a:r>
            <a:endParaRPr/>
          </a:p>
        </p:txBody>
      </p:sp>
      <p:sp>
        <p:nvSpPr>
          <p:cNvPr id="249" name="Google Shape;249;g12a0ffbcde6_0_47"/>
          <p:cNvSpPr/>
          <p:nvPr/>
        </p:nvSpPr>
        <p:spPr>
          <a:xfrm>
            <a:off x="713225" y="1099906"/>
            <a:ext cx="11042100" cy="4914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2800">
                <a:solidFill>
                  <a:schemeClr val="dk1"/>
                </a:solidFill>
                <a:latin typeface="Open Sans"/>
                <a:ea typeface="Open Sans"/>
                <a:cs typeface="Open Sans"/>
                <a:sym typeface="Open Sans"/>
              </a:rPr>
              <a:t>Method GET</a:t>
            </a:r>
            <a:endParaRPr b="1" sz="2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Không sử dụng để gửi file hoặc hình ảnh</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Chỉ có thể dùng để truy xuất dữ liệu (không dùng cho tạo mới và chỉnh sửa, xoá dữ liệu)</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Không sử dụng để gửi thông tịn "nhạy cảm" như mật khẩu</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Độ dài bị hạn chế</a:t>
            </a:r>
            <a:endParaRPr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b="1" lang="en-US" sz="2800">
                <a:solidFill>
                  <a:schemeClr val="dk1"/>
                </a:solidFill>
                <a:latin typeface="Open Sans"/>
                <a:ea typeface="Open Sans"/>
                <a:cs typeface="Open Sans"/>
                <a:sym typeface="Open Sans"/>
              </a:rPr>
              <a:t>Method POST</a:t>
            </a:r>
            <a:endParaRPr b="1" sz="2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Không lưu lại lịch sử gửi dữ liệu</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Trong nhiều trường hợp không tương thích với các thiết lập của hệ thống</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Không thể sử dụng spaces, tabs, carnage returns, etc.</a:t>
            </a:r>
            <a:endParaRPr sz="1800">
              <a:solidFill>
                <a:schemeClr val="dk1"/>
              </a:solidFill>
              <a:latin typeface="Open Sans"/>
              <a:ea typeface="Open Sans"/>
              <a:cs typeface="Open Sans"/>
              <a:sym typeface="Open Sans"/>
            </a:endParaRPr>
          </a:p>
          <a:p>
            <a:pPr indent="-342900" lvl="0" marL="457200" marR="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Tốn nhiều thời gian khi tải tệp lên.</a:t>
            </a:r>
            <a:endParaRPr sz="1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8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1517337414_0_11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256" name="Google Shape;256;g11517337414_0_11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Triển khai cơ chế Routing trong Node JS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263" name="Google Shape;263;g12563113601_0_207"/>
          <p:cNvSpPr txBox="1"/>
          <p:nvPr>
            <p:ph idx="1" type="body"/>
          </p:nvPr>
        </p:nvSpPr>
        <p:spPr>
          <a:xfrm>
            <a:off x="838200" y="1331213"/>
            <a:ext cx="10515600" cy="47007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90000"/>
              </a:lnSpc>
              <a:spcBef>
                <a:spcPts val="0"/>
              </a:spcBef>
              <a:spcAft>
                <a:spcPts val="0"/>
              </a:spcAft>
              <a:buClr>
                <a:schemeClr val="dk1"/>
              </a:buClr>
              <a:buSzPct val="100000"/>
              <a:buNone/>
            </a:pPr>
            <a:r>
              <a:rPr lang="en-US"/>
              <a:t>Qua bài học này, chúng ta đã tìm hiểu:</a:t>
            </a:r>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Trình bày được khái niệm định tuyến (routing) trong ứng dụng web</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Trình bày được ý nghĩa của giao thức HTTP trong mô hình ứng dụng web</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Trình bày được các thành phần quan trọng của HTTP Request và HTTP Response</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Trình bày được khái niệm và ý nghĩa của Query String trong đường dẫn HTTP Request</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Triển khai được cơ chế routing trong ứng dụng Node.js</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Xử lý được dữ liệu đầu vào phía người dùng từ ứng dụng web</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Phân biệt được các đặc điểm giống và nhau giữa method GET và POST trong HTTP</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Xử lý được dữ liệu từ form gửi từ máy khách (client) thông qua giao thức HTTP</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Trình bày được convention đối với URL của ứng dụng Web</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Xử lý được các method trong HTTP Requests</a:t>
            </a:r>
            <a:endParaRPr sz="2400">
              <a:latin typeface="Arial"/>
              <a:ea typeface="Arial"/>
              <a:cs typeface="Arial"/>
              <a:sym typeface="Arial"/>
            </a:endParaRPr>
          </a:p>
          <a:p>
            <a:pPr indent="-366395" lvl="0" marL="457200" rtl="0" algn="l">
              <a:lnSpc>
                <a:spcPct val="90000"/>
              </a:lnSpc>
              <a:spcBef>
                <a:spcPts val="1000"/>
              </a:spcBef>
              <a:spcAft>
                <a:spcPts val="0"/>
              </a:spcAft>
              <a:buSzPct val="116666"/>
              <a:buChar char="•"/>
            </a:pPr>
            <a:r>
              <a:rPr lang="en-US" sz="2400">
                <a:latin typeface="Arial"/>
                <a:ea typeface="Arial"/>
                <a:cs typeface="Arial"/>
                <a:sym typeface="Arial"/>
              </a:rPr>
              <a:t>Xử lý được query string trong HTTP Requests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2bd497c74e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a:p>
        </p:txBody>
      </p:sp>
      <p:sp>
        <p:nvSpPr>
          <p:cNvPr id="270" name="Google Shape;270;g12bd497c74e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888888"/>
              </a:buClr>
              <a:buSzPts val="2800"/>
              <a:buFont typeface="Open Sans"/>
              <a:buChar char="-"/>
            </a:pPr>
            <a:r>
              <a:rPr lang="en-US" sz="2800"/>
              <a:t>Hướng dẫn làm bài thực hành và bài tập</a:t>
            </a:r>
            <a:endParaRPr sz="2800"/>
          </a:p>
          <a:p>
            <a:pPr indent="-457200" lvl="0" marL="457200" rtl="0" algn="l">
              <a:lnSpc>
                <a:spcPct val="90000"/>
              </a:lnSpc>
              <a:spcBef>
                <a:spcPts val="1000"/>
              </a:spcBef>
              <a:spcAft>
                <a:spcPts val="0"/>
              </a:spcAft>
              <a:buSzPts val="2800"/>
              <a:buFont typeface="Open Sans"/>
              <a:buChar char="-"/>
            </a:pPr>
            <a:r>
              <a:rPr lang="en-US" sz="2800"/>
              <a:t>Chuẩn bị bài tiếp:</a:t>
            </a:r>
            <a:r>
              <a:rPr lang="en-US" sz="2800"/>
              <a:t> Thao tác được với file &amp; Cơ chế Stream</a:t>
            </a:r>
            <a:endParaRPr i="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Khái niệm routing trong ứng dụng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Routing</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Routing trong ứng dụng web</a:t>
            </a:r>
            <a:endParaRPr sz="3200"/>
          </a:p>
        </p:txBody>
      </p:sp>
      <p:sp>
        <p:nvSpPr>
          <p:cNvPr id="121" name="Google Shape;121;p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0"/>
              </a:spcBef>
              <a:spcAft>
                <a:spcPts val="0"/>
              </a:spcAft>
              <a:buSzPts val="2800"/>
              <a:buChar char="•"/>
            </a:pPr>
            <a:r>
              <a:rPr lang="en-US"/>
              <a:t>Trong ứng dụng web routing giúp xác định luồng xử lý của ứng dụng. </a:t>
            </a:r>
            <a:endParaRPr/>
          </a:p>
          <a:p>
            <a:pPr indent="-406400" lvl="0" marL="457200" rtl="0" algn="l">
              <a:lnSpc>
                <a:spcPct val="90000"/>
              </a:lnSpc>
              <a:spcBef>
                <a:spcPts val="0"/>
              </a:spcBef>
              <a:spcAft>
                <a:spcPts val="0"/>
              </a:spcAft>
              <a:buSzPts val="2800"/>
              <a:buChar char="•"/>
            </a:pPr>
            <a:r>
              <a:rPr lang="en-US"/>
              <a:t>Routing bao gồm tập hợp các quy tắc giúp xác định với mỗi một địa chỉ URL được gửi tới máy chủ nó sẽ được xử lý ở đâu (hay như thế nào) trong ứng dụng. Các quy tắc này còn được gọi là các router.</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SzPts val="2800"/>
              <a:buNone/>
            </a:pPr>
            <a:r>
              <a:rPr lang="en-US"/>
              <a:t>Ví dụ:</a:t>
            </a:r>
            <a:endParaRPr/>
          </a:p>
          <a:p>
            <a:pPr indent="0" lvl="0" marL="0" rtl="0" algn="l">
              <a:lnSpc>
                <a:spcPct val="90000"/>
              </a:lnSpc>
              <a:spcBef>
                <a:spcPts val="0"/>
              </a:spcBef>
              <a:spcAft>
                <a:spcPts val="0"/>
              </a:spcAft>
              <a:buSzPts val="2800"/>
              <a:buNone/>
            </a:pPr>
            <a:r>
              <a:rPr lang="en-US" u="sng">
                <a:solidFill>
                  <a:schemeClr val="hlink"/>
                </a:solidFill>
                <a:hlinkClick r:id="rId3"/>
              </a:rPr>
              <a:t>http://localhost:3000/login</a:t>
            </a:r>
            <a:r>
              <a:rPr lang="en-US"/>
              <a:t>  hiển thị form login</a:t>
            </a:r>
            <a:endParaRPr/>
          </a:p>
          <a:p>
            <a:pPr indent="0" lvl="0" marL="0" rtl="0" algn="l">
              <a:lnSpc>
                <a:spcPct val="90000"/>
              </a:lnSpc>
              <a:spcBef>
                <a:spcPts val="0"/>
              </a:spcBef>
              <a:spcAft>
                <a:spcPts val="0"/>
              </a:spcAft>
              <a:buSzPts val="2800"/>
              <a:buNone/>
            </a:pPr>
            <a:r>
              <a:rPr lang="en-US" u="sng">
                <a:solidFill>
                  <a:schemeClr val="hlink"/>
                </a:solidFill>
                <a:hlinkClick r:id="rId4"/>
              </a:rPr>
              <a:t>http://localhost:3000/products</a:t>
            </a:r>
            <a:r>
              <a:rPr lang="en-US"/>
              <a:t>  hiển thị trang danh sách sản phẩm</a:t>
            </a:r>
            <a:endParaRPr/>
          </a:p>
          <a:p>
            <a:pPr indent="0" lvl="0" marL="0" rtl="0" algn="l">
              <a:lnSpc>
                <a:spcPct val="90000"/>
              </a:lnSpc>
              <a:spcBef>
                <a:spcPts val="0"/>
              </a:spcBef>
              <a:spcAft>
                <a:spcPts val="0"/>
              </a:spcAft>
              <a:buSzPts val="2800"/>
              <a:buNone/>
            </a:pPr>
            <a:r>
              <a:rPr lang="en-US" u="sng">
                <a:solidFill>
                  <a:schemeClr val="hlink"/>
                </a:solidFill>
                <a:hlinkClick r:id="rId5"/>
              </a:rPr>
              <a:t>http://localhost:3000/post/1</a:t>
            </a:r>
            <a:r>
              <a:rPr lang="en-US"/>
              <a:t>  hiển thị bài post với id=1</a:t>
            </a:r>
            <a:endParaRPr/>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b720264bd_0_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28" name="Google Shape;128;g11b720264bd_0_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Các thành phần của HTTP request</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pic>
        <p:nvPicPr>
          <p:cNvPr id="133" name="Google Shape;133;g11517337414_0_38"/>
          <p:cNvPicPr preferRelativeResize="0"/>
          <p:nvPr/>
        </p:nvPicPr>
        <p:blipFill rotWithShape="1">
          <a:blip r:embed="rId3">
            <a:alphaModFix/>
          </a:blip>
          <a:srcRect b="0" l="0" r="0" t="0"/>
          <a:stretch/>
        </p:blipFill>
        <p:spPr>
          <a:xfrm>
            <a:off x="11414760" y="402336"/>
            <a:ext cx="664464" cy="661416"/>
          </a:xfrm>
          <a:prstGeom prst="rect">
            <a:avLst/>
          </a:prstGeom>
          <a:noFill/>
          <a:ln>
            <a:noFill/>
          </a:ln>
        </p:spPr>
      </p:pic>
      <p:sp>
        <p:nvSpPr>
          <p:cNvPr id="134" name="Google Shape;134;g11517337414_0_38"/>
          <p:cNvSpPr txBox="1"/>
          <p:nvPr>
            <p:ph idx="1" type="body"/>
          </p:nvPr>
        </p:nvSpPr>
        <p:spPr>
          <a:xfrm>
            <a:off x="756550" y="900597"/>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a:t>Request 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US"/>
              <a:t>HTTP Method: Cách thức gửi tài nguyên, HTTP có phân biệt chữ hoa chữ thường, luôn được viết hoa. </a:t>
            </a:r>
            <a:endParaRPr/>
          </a:p>
          <a:p>
            <a:pPr indent="-406400" lvl="0" marL="457200" rtl="0" algn="l">
              <a:spcBef>
                <a:spcPts val="0"/>
              </a:spcBef>
              <a:spcAft>
                <a:spcPts val="0"/>
              </a:spcAft>
              <a:buSzPts val="2800"/>
              <a:buChar char="•"/>
            </a:pPr>
            <a:r>
              <a:rPr lang="en-US"/>
              <a:t>Request-URI: URI (Uniform Resource Identifier) dùng để xác định 1 tài nguyên. Dưới đây là mẫu thường được sử dụng để chỉ định 1 URL</a:t>
            </a:r>
            <a:endParaRPr/>
          </a:p>
          <a:p>
            <a:pPr indent="-406400" lvl="0" marL="457200" rtl="0" algn="l">
              <a:spcBef>
                <a:spcPts val="0"/>
              </a:spcBef>
              <a:spcAft>
                <a:spcPts val="0"/>
              </a:spcAft>
              <a:buSzPts val="2800"/>
              <a:buChar char="•"/>
            </a:pPr>
            <a:r>
              <a:t/>
            </a:r>
            <a:endParaRPr/>
          </a:p>
          <a:p>
            <a:pPr indent="-406400" lvl="0" marL="457200" rtl="0" algn="l">
              <a:spcBef>
                <a:spcPts val="0"/>
              </a:spcBef>
              <a:spcAft>
                <a:spcPts val="0"/>
              </a:spcAft>
              <a:buSzPts val="2800"/>
              <a:buChar char="•"/>
            </a:pPr>
            <a:r>
              <a:t/>
            </a:r>
            <a:endParaRPr/>
          </a:p>
        </p:txBody>
      </p:sp>
      <p:sp>
        <p:nvSpPr>
          <p:cNvPr id="135" name="Google Shape;135;g11517337414_0_3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Các thành phần của HTTP request</a:t>
            </a:r>
            <a:endParaRPr/>
          </a:p>
        </p:txBody>
      </p:sp>
      <p:sp>
        <p:nvSpPr>
          <p:cNvPr id="136" name="Google Shape;136;g11517337414_0_38"/>
          <p:cNvSpPr txBox="1"/>
          <p:nvPr/>
        </p:nvSpPr>
        <p:spPr>
          <a:xfrm>
            <a:off x="1093150" y="1446000"/>
            <a:ext cx="9377100" cy="492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lang="en-US" sz="2000">
                <a:solidFill>
                  <a:srgbClr val="986801"/>
                </a:solidFill>
                <a:highlight>
                  <a:srgbClr val="FAFAFA"/>
                </a:highlight>
                <a:latin typeface="Courier New"/>
                <a:ea typeface="Courier New"/>
                <a:cs typeface="Courier New"/>
                <a:sym typeface="Courier New"/>
              </a:rPr>
              <a:t>Request-Line</a:t>
            </a:r>
            <a:r>
              <a:rPr b="1" lang="en-US" sz="2000">
                <a:solidFill>
                  <a:srgbClr val="383A42"/>
                </a:solidFill>
                <a:highlight>
                  <a:srgbClr val="FAFAFA"/>
                </a:highlight>
                <a:latin typeface="Courier New"/>
                <a:ea typeface="Courier New"/>
                <a:cs typeface="Courier New"/>
                <a:sym typeface="Courier New"/>
              </a:rPr>
              <a:t> = Method + Request-URI + HTTP-Version CRLF</a:t>
            </a:r>
            <a:endParaRPr b="1" i="0" sz="2000" u="none" cap="none" strike="noStrike">
              <a:solidFill>
                <a:srgbClr val="0033B3"/>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g129f02b3f3e_1_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HTTP Method</a:t>
            </a:r>
            <a:endParaRPr/>
          </a:p>
        </p:txBody>
      </p:sp>
      <p:graphicFrame>
        <p:nvGraphicFramePr>
          <p:cNvPr id="142" name="Google Shape;142;g129f02b3f3e_1_1"/>
          <p:cNvGraphicFramePr/>
          <p:nvPr/>
        </p:nvGraphicFramePr>
        <p:xfrm>
          <a:off x="1066800" y="1204875"/>
          <a:ext cx="3000000" cy="3000000"/>
        </p:xfrm>
        <a:graphic>
          <a:graphicData uri="http://schemas.openxmlformats.org/drawingml/2006/table">
            <a:tbl>
              <a:tblPr>
                <a:noFill/>
                <a:tableStyleId>{3D80B6A0-476E-488B-BC4A-003A8C313F88}</a:tableStyleId>
              </a:tblPr>
              <a:tblGrid>
                <a:gridCol w="1731175"/>
                <a:gridCol w="8555825"/>
              </a:tblGrid>
              <a:tr h="381000">
                <a:tc>
                  <a:txBody>
                    <a:bodyPr/>
                    <a:lstStyle/>
                    <a:p>
                      <a:pPr indent="0" lvl="0" marL="0" rtl="0" algn="ctr">
                        <a:lnSpc>
                          <a:spcPct val="115000"/>
                        </a:lnSpc>
                        <a:spcBef>
                          <a:spcPts val="0"/>
                        </a:spcBef>
                        <a:spcAft>
                          <a:spcPts val="0"/>
                        </a:spcAft>
                        <a:buNone/>
                      </a:pPr>
                      <a:r>
                        <a:rPr b="1" lang="en-US" sz="1600">
                          <a:solidFill>
                            <a:srgbClr val="212529"/>
                          </a:solidFill>
                          <a:latin typeface="Open Sans"/>
                          <a:ea typeface="Open Sans"/>
                          <a:cs typeface="Open Sans"/>
                          <a:sym typeface="Open Sans"/>
                        </a:rPr>
                        <a:t>#</a:t>
                      </a:r>
                      <a:endParaRPr b="1" sz="1600">
                        <a:solidFill>
                          <a:srgbClr val="212529"/>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600">
                          <a:solidFill>
                            <a:srgbClr val="212529"/>
                          </a:solidFill>
                          <a:latin typeface="Open Sans"/>
                          <a:ea typeface="Open Sans"/>
                          <a:cs typeface="Open Sans"/>
                          <a:sym typeface="Open Sans"/>
                        </a:rPr>
                        <a:t>Mô tả</a:t>
                      </a:r>
                      <a:endParaRPr b="1" sz="1600">
                        <a:solidFill>
                          <a:srgbClr val="212529"/>
                        </a:solidFill>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1.</a:t>
                      </a:r>
                      <a:r>
                        <a:rPr lang="en-US" sz="1600">
                          <a:solidFill>
                            <a:schemeClr val="dk1"/>
                          </a:solidFill>
                          <a:latin typeface="Verdana"/>
                          <a:ea typeface="Verdana"/>
                          <a:cs typeface="Verdana"/>
                          <a:sym typeface="Verdana"/>
                        </a:rPr>
                        <a:t>GET</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600"/>
                        </a:spcAft>
                        <a:buNone/>
                      </a:pPr>
                      <a:r>
                        <a:rPr lang="en-US" sz="1600">
                          <a:latin typeface="Verdana"/>
                          <a:ea typeface="Verdana"/>
                          <a:cs typeface="Verdana"/>
                          <a:sym typeface="Verdana"/>
                        </a:rPr>
                        <a:t>M</a:t>
                      </a:r>
                      <a:r>
                        <a:rPr lang="en-US" sz="1600">
                          <a:latin typeface="Verdana"/>
                          <a:ea typeface="Verdana"/>
                          <a:cs typeface="Verdana"/>
                          <a:sym typeface="Verdana"/>
                        </a:rPr>
                        <a:t>ethod được sử dụng để truy xuất thông tin, không dùng trong các trường hợp thêm, sửa, xoá dữ liệu</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2. </a:t>
                      </a:r>
                      <a:r>
                        <a:rPr lang="en-US" sz="1600">
                          <a:solidFill>
                            <a:schemeClr val="dk1"/>
                          </a:solidFill>
                          <a:latin typeface="Verdana"/>
                          <a:ea typeface="Verdana"/>
                          <a:cs typeface="Verdana"/>
                          <a:sym typeface="Verdana"/>
                        </a:rPr>
                        <a:t>HEAD</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1800"/>
                        </a:spcAft>
                        <a:buNone/>
                      </a:pPr>
                      <a:r>
                        <a:rPr lang="en-US" sz="1600">
                          <a:latin typeface="Verdana"/>
                          <a:ea typeface="Verdana"/>
                          <a:cs typeface="Verdana"/>
                          <a:sym typeface="Verdana"/>
                        </a:rPr>
                        <a:t>Tương tự như method GET, tuy nhiên phương thức này chỉ chuyển status line và header section</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3. </a:t>
                      </a:r>
                      <a:r>
                        <a:rPr lang="en-US" sz="1600">
                          <a:solidFill>
                            <a:schemeClr val="dk1"/>
                          </a:solidFill>
                          <a:latin typeface="Verdana"/>
                          <a:ea typeface="Verdana"/>
                          <a:cs typeface="Verdana"/>
                          <a:sym typeface="Verdana"/>
                        </a:rPr>
                        <a:t>POST</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1800"/>
                        </a:spcAft>
                        <a:buNone/>
                      </a:pPr>
                      <a:r>
                        <a:rPr lang="en-US" sz="1600">
                          <a:latin typeface="Verdana"/>
                          <a:ea typeface="Verdana"/>
                          <a:cs typeface="Verdana"/>
                          <a:sym typeface="Verdana"/>
                        </a:rPr>
                        <a:t>Method POST được sử dụng để sử dữ liệu lên server, tải file, ... sử dụng form HTML</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4. </a:t>
                      </a:r>
                      <a:r>
                        <a:rPr lang="en-US" sz="1600">
                          <a:solidFill>
                            <a:schemeClr val="dk1"/>
                          </a:solidFill>
                          <a:latin typeface="Verdana"/>
                          <a:ea typeface="Verdana"/>
                          <a:cs typeface="Verdana"/>
                          <a:sym typeface="Verdana"/>
                        </a:rPr>
                        <a:t>PUT</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1800"/>
                        </a:spcAft>
                        <a:buNone/>
                      </a:pPr>
                      <a:r>
                        <a:rPr lang="en-US" sz="1600">
                          <a:latin typeface="Verdana"/>
                          <a:ea typeface="Verdana"/>
                          <a:cs typeface="Verdana"/>
                          <a:sym typeface="Verdana"/>
                        </a:rPr>
                        <a:t>Method PUT thay thế tất cả các tài nguyên cũ bằng tài nguyên được gửi lên từ client. Vì vậy method này thường được sử dụng cho việc cập nhật dữ liệu</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5. </a:t>
                      </a:r>
                      <a:r>
                        <a:rPr lang="en-US" sz="1600">
                          <a:solidFill>
                            <a:schemeClr val="dk1"/>
                          </a:solidFill>
                          <a:latin typeface="Verdana"/>
                          <a:ea typeface="Verdana"/>
                          <a:cs typeface="Verdana"/>
                          <a:sym typeface="Verdana"/>
                        </a:rPr>
                        <a:t>DELETE</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1800"/>
                        </a:spcAft>
                        <a:buNone/>
                      </a:pPr>
                      <a:r>
                        <a:rPr lang="en-US" sz="1600">
                          <a:latin typeface="Verdana"/>
                          <a:ea typeface="Verdana"/>
                          <a:cs typeface="Verdana"/>
                          <a:sym typeface="Verdana"/>
                        </a:rPr>
                        <a:t>Method dùng để xoá tất cả các tài nguyên bằng URI</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6. </a:t>
                      </a:r>
                      <a:r>
                        <a:rPr lang="en-US" sz="1600">
                          <a:solidFill>
                            <a:schemeClr val="dk1"/>
                          </a:solidFill>
                          <a:latin typeface="Verdana"/>
                          <a:ea typeface="Verdana"/>
                          <a:cs typeface="Verdana"/>
                          <a:sym typeface="Verdana"/>
                        </a:rPr>
                        <a:t>CONNECT</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1800"/>
                        </a:spcAft>
                        <a:buNone/>
                      </a:pPr>
                      <a:r>
                        <a:rPr lang="en-US" sz="1600">
                          <a:latin typeface="Verdana"/>
                          <a:ea typeface="Verdana"/>
                          <a:cs typeface="Verdana"/>
                          <a:sym typeface="Verdana"/>
                        </a:rPr>
                        <a:t>Thiết lập 1 kết nối đến server được xác định bằng URI</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7. </a:t>
                      </a:r>
                      <a:r>
                        <a:rPr lang="en-US" sz="1600">
                          <a:solidFill>
                            <a:schemeClr val="dk1"/>
                          </a:solidFill>
                          <a:latin typeface="Verdana"/>
                          <a:ea typeface="Verdana"/>
                          <a:cs typeface="Verdana"/>
                          <a:sym typeface="Verdana"/>
                        </a:rPr>
                        <a:t>OPTIONS</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76200" rtl="0" algn="l">
                        <a:lnSpc>
                          <a:spcPct val="115000"/>
                        </a:lnSpc>
                        <a:spcBef>
                          <a:spcPts val="600"/>
                        </a:spcBef>
                        <a:spcAft>
                          <a:spcPts val="1800"/>
                        </a:spcAft>
                        <a:buNone/>
                      </a:pPr>
                      <a:r>
                        <a:rPr lang="en-US" sz="1600">
                          <a:latin typeface="Verdana"/>
                          <a:ea typeface="Verdana"/>
                          <a:cs typeface="Verdana"/>
                          <a:sym typeface="Verdana"/>
                        </a:rPr>
                        <a:t>Describe the communication options for the target resource.</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76200" marR="76200" rtl="0" algn="l">
                        <a:lnSpc>
                          <a:spcPct val="115000"/>
                        </a:lnSpc>
                        <a:spcBef>
                          <a:spcPts val="600"/>
                        </a:spcBef>
                        <a:spcAft>
                          <a:spcPts val="600"/>
                        </a:spcAft>
                        <a:buNone/>
                      </a:pPr>
                      <a:r>
                        <a:rPr lang="en-US" sz="1600">
                          <a:latin typeface="Verdana"/>
                          <a:ea typeface="Verdana"/>
                          <a:cs typeface="Verdana"/>
                          <a:sym typeface="Verdana"/>
                        </a:rPr>
                        <a:t>8. </a:t>
                      </a:r>
                      <a:r>
                        <a:rPr lang="en-US" sz="1600">
                          <a:solidFill>
                            <a:schemeClr val="dk1"/>
                          </a:solidFill>
                          <a:latin typeface="Verdana"/>
                          <a:ea typeface="Verdana"/>
                          <a:cs typeface="Verdana"/>
                          <a:sym typeface="Verdana"/>
                        </a:rPr>
                        <a:t>TRACE</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marR="76200" rtl="0" algn="l">
                        <a:lnSpc>
                          <a:spcPct val="115000"/>
                        </a:lnSpc>
                        <a:spcBef>
                          <a:spcPts val="600"/>
                        </a:spcBef>
                        <a:spcAft>
                          <a:spcPts val="1800"/>
                        </a:spcAft>
                        <a:buNone/>
                      </a:pPr>
                      <a:r>
                        <a:rPr lang="en-US" sz="1600">
                          <a:latin typeface="Verdana"/>
                          <a:ea typeface="Verdana"/>
                          <a:cs typeface="Verdana"/>
                          <a:sym typeface="Verdana"/>
                        </a:rPr>
                        <a:t>Performs a message loop back test along with the path to the target resource.</a:t>
                      </a:r>
                      <a:endParaRPr sz="1600">
                        <a:latin typeface="Verdana"/>
                        <a:ea typeface="Verdana"/>
                        <a:cs typeface="Verdana"/>
                        <a:sym typeface="Verdan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g129f02b3f3e_1_1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Request-URI</a:t>
            </a:r>
            <a:endParaRPr/>
          </a:p>
        </p:txBody>
      </p:sp>
      <p:sp>
        <p:nvSpPr>
          <p:cNvPr id="148" name="Google Shape;148;g129f02b3f3e_1_1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a:t>Format của URI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
        <p:nvSpPr>
          <p:cNvPr id="149" name="Google Shape;149;g129f02b3f3e_1_14"/>
          <p:cNvSpPr txBox="1"/>
          <p:nvPr/>
        </p:nvSpPr>
        <p:spPr>
          <a:xfrm>
            <a:off x="3778000" y="1120025"/>
            <a:ext cx="10137600" cy="7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986801"/>
                </a:solidFill>
                <a:highlight>
                  <a:srgbClr val="FAFAFA"/>
                </a:highlight>
                <a:latin typeface="Courier New"/>
                <a:ea typeface="Courier New"/>
                <a:cs typeface="Courier New"/>
                <a:sym typeface="Courier New"/>
              </a:rPr>
              <a:t>Request-URI</a:t>
            </a:r>
            <a:r>
              <a:rPr b="1" lang="en-US" sz="1800">
                <a:solidFill>
                  <a:srgbClr val="383A42"/>
                </a:solidFill>
                <a:highlight>
                  <a:srgbClr val="FAFAFA"/>
                </a:highlight>
                <a:latin typeface="Courier New"/>
                <a:ea typeface="Courier New"/>
                <a:cs typeface="Courier New"/>
                <a:sym typeface="Courier New"/>
              </a:rPr>
              <a:t> = </a:t>
            </a:r>
            <a:r>
              <a:rPr b="1" lang="en-US" sz="1800">
                <a:solidFill>
                  <a:srgbClr val="50A14F"/>
                </a:solidFill>
                <a:highlight>
                  <a:srgbClr val="FAFAFA"/>
                </a:highlight>
                <a:latin typeface="Courier New"/>
                <a:ea typeface="Courier New"/>
                <a:cs typeface="Courier New"/>
                <a:sym typeface="Courier New"/>
              </a:rPr>
              <a:t>"*"</a:t>
            </a:r>
            <a:r>
              <a:rPr b="1" lang="en-US" sz="1800">
                <a:solidFill>
                  <a:srgbClr val="383A42"/>
                </a:solidFill>
                <a:highlight>
                  <a:srgbClr val="FAFAFA"/>
                </a:highlight>
                <a:latin typeface="Courier New"/>
                <a:ea typeface="Courier New"/>
                <a:cs typeface="Courier New"/>
                <a:sym typeface="Courier New"/>
              </a:rPr>
              <a:t> | absoluteURI | abs_path | authority</a:t>
            </a:r>
            <a:endParaRPr b="1" sz="18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950">
              <a:solidFill>
                <a:srgbClr val="383A42"/>
              </a:solidFill>
              <a:highlight>
                <a:srgbClr val="FAFAFA"/>
              </a:highlight>
              <a:latin typeface="Courier New"/>
              <a:ea typeface="Courier New"/>
              <a:cs typeface="Courier New"/>
              <a:sym typeface="Courier New"/>
            </a:endParaRPr>
          </a:p>
        </p:txBody>
      </p:sp>
      <p:graphicFrame>
        <p:nvGraphicFramePr>
          <p:cNvPr id="150" name="Google Shape;150;g129f02b3f3e_1_14"/>
          <p:cNvGraphicFramePr/>
          <p:nvPr/>
        </p:nvGraphicFramePr>
        <p:xfrm>
          <a:off x="1005325" y="1897325"/>
          <a:ext cx="3000000" cy="3000000"/>
        </p:xfrm>
        <a:graphic>
          <a:graphicData uri="http://schemas.openxmlformats.org/drawingml/2006/table">
            <a:tbl>
              <a:tblPr>
                <a:noFill/>
                <a:tableStyleId>{D773AF32-7896-4395-9F6B-94093236F1B3}</a:tableStyleId>
              </a:tblPr>
              <a:tblGrid>
                <a:gridCol w="1609000"/>
                <a:gridCol w="8285900"/>
              </a:tblGrid>
              <a:tr h="375650">
                <a:tc>
                  <a:txBody>
                    <a:bodyPr/>
                    <a:lstStyle/>
                    <a:p>
                      <a:pPr indent="0" lvl="0" marL="0" rtl="0" algn="ctr">
                        <a:lnSpc>
                          <a:spcPct val="100000"/>
                        </a:lnSpc>
                        <a:spcBef>
                          <a:spcPts val="0"/>
                        </a:spcBef>
                        <a:spcAft>
                          <a:spcPts val="0"/>
                        </a:spcAft>
                        <a:buNone/>
                      </a:pPr>
                      <a:r>
                        <a:rPr b="1" lang="en-US" sz="1500">
                          <a:solidFill>
                            <a:srgbClr val="212529"/>
                          </a:solidFill>
                          <a:latin typeface="Open Sans"/>
                          <a:ea typeface="Open Sans"/>
                          <a:cs typeface="Open Sans"/>
                          <a:sym typeface="Open Sans"/>
                        </a:rPr>
                        <a:t>S.N.</a:t>
                      </a:r>
                      <a:endParaRPr b="1" sz="1500">
                        <a:solidFill>
                          <a:srgbClr val="212529"/>
                        </a:solidFill>
                        <a:latin typeface="Open Sans"/>
                        <a:ea typeface="Open Sans"/>
                        <a:cs typeface="Open Sans"/>
                        <a:sym typeface="Open Sans"/>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c>
                  <a:txBody>
                    <a:bodyPr/>
                    <a:lstStyle/>
                    <a:p>
                      <a:pPr indent="0" lvl="0" marL="0" rtl="0" algn="ctr">
                        <a:lnSpc>
                          <a:spcPct val="100000"/>
                        </a:lnSpc>
                        <a:spcBef>
                          <a:spcPts val="0"/>
                        </a:spcBef>
                        <a:spcAft>
                          <a:spcPts val="0"/>
                        </a:spcAft>
                        <a:buNone/>
                      </a:pPr>
                      <a:r>
                        <a:rPr b="1" lang="en-US" sz="1500">
                          <a:solidFill>
                            <a:srgbClr val="212529"/>
                          </a:solidFill>
                          <a:latin typeface="Open Sans"/>
                          <a:ea typeface="Open Sans"/>
                          <a:cs typeface="Open Sans"/>
                          <a:sym typeface="Open Sans"/>
                        </a:rPr>
                        <a:t>Method and Description</a:t>
                      </a:r>
                      <a:endParaRPr b="1" sz="1500">
                        <a:solidFill>
                          <a:srgbClr val="212529"/>
                        </a:solidFill>
                        <a:latin typeface="Open Sans"/>
                        <a:ea typeface="Open Sans"/>
                        <a:cs typeface="Open Sans"/>
                        <a:sym typeface="Open Sans"/>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r>
              <a:tr h="1523575">
                <a:tc>
                  <a:txBody>
                    <a:bodyPr/>
                    <a:lstStyle/>
                    <a:p>
                      <a:pPr indent="0" lvl="0" marL="0" marR="76200" rtl="0" algn="l">
                        <a:lnSpc>
                          <a:spcPct val="100000"/>
                        </a:lnSpc>
                        <a:spcBef>
                          <a:spcPts val="600"/>
                        </a:spcBef>
                        <a:spcAft>
                          <a:spcPts val="1800"/>
                        </a:spcAft>
                        <a:buNone/>
                      </a:pPr>
                      <a:r>
                        <a:rPr b="1" lang="en-US" sz="1000">
                          <a:solidFill>
                            <a:schemeClr val="dk1"/>
                          </a:solidFill>
                          <a:latin typeface="Verdana"/>
                          <a:ea typeface="Verdana"/>
                          <a:cs typeface="Verdana"/>
                          <a:sym typeface="Verdana"/>
                        </a:rPr>
                        <a:t>1. Dấu *</a:t>
                      </a:r>
                      <a:endParaRPr b="1" sz="1000">
                        <a:latin typeface="Verdana"/>
                        <a:ea typeface="Verdana"/>
                        <a:cs typeface="Verdana"/>
                        <a:sym typeface="Verdana"/>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c>
                  <a:txBody>
                    <a:bodyPr/>
                    <a:lstStyle/>
                    <a:p>
                      <a:pPr indent="0" lvl="0" marL="76200" marR="76200" rtl="0" algn="l">
                        <a:lnSpc>
                          <a:spcPct val="100000"/>
                        </a:lnSpc>
                        <a:spcBef>
                          <a:spcPts val="600"/>
                        </a:spcBef>
                        <a:spcAft>
                          <a:spcPts val="0"/>
                        </a:spcAft>
                        <a:buNone/>
                      </a:pPr>
                      <a:r>
                        <a:rPr lang="en-US" sz="1200">
                          <a:latin typeface="Verdana"/>
                          <a:ea typeface="Verdana"/>
                          <a:cs typeface="Verdana"/>
                          <a:sym typeface="Verdana"/>
                        </a:rPr>
                        <a:t>Đ</a:t>
                      </a:r>
                      <a:r>
                        <a:rPr lang="en-US" sz="1200">
                          <a:latin typeface="Verdana"/>
                          <a:ea typeface="Verdana"/>
                          <a:cs typeface="Verdana"/>
                          <a:sym typeface="Verdana"/>
                        </a:rPr>
                        <a:t>ược sử dụng khi 1 HTTP request không áp dụng cho 1 tài nguyên cụ thể mà cho chính server chung chung.</a:t>
                      </a:r>
                      <a:endParaRPr sz="1200">
                        <a:latin typeface="Verdana"/>
                        <a:ea typeface="Verdana"/>
                        <a:cs typeface="Verdana"/>
                        <a:sym typeface="Verdana"/>
                      </a:endParaRPr>
                    </a:p>
                    <a:p>
                      <a:pPr indent="0" lvl="0" marL="76200" marR="76200" rtl="0" algn="l">
                        <a:lnSpc>
                          <a:spcPct val="100000"/>
                        </a:lnSpc>
                        <a:spcBef>
                          <a:spcPts val="1800"/>
                        </a:spcBef>
                        <a:spcAft>
                          <a:spcPts val="0"/>
                        </a:spcAft>
                        <a:buNone/>
                      </a:pPr>
                      <a:r>
                        <a:rPr lang="en-US" sz="1200">
                          <a:latin typeface="Verdana"/>
                          <a:ea typeface="Verdana"/>
                          <a:cs typeface="Verdana"/>
                          <a:sym typeface="Verdana"/>
                        </a:rPr>
                        <a:t>Chỉ được phép sử dụng khi method được chỉ định không áp dụng cho 1 tài nguyên cụ thể;</a:t>
                      </a:r>
                      <a:endParaRPr sz="1200">
                        <a:latin typeface="Verdana"/>
                        <a:ea typeface="Verdana"/>
                        <a:cs typeface="Verdana"/>
                        <a:sym typeface="Verdana"/>
                      </a:endParaRPr>
                    </a:p>
                    <a:p>
                      <a:pPr indent="0" lvl="0" marL="76200" marR="76200" rtl="0" algn="l">
                        <a:lnSpc>
                          <a:spcPct val="100000"/>
                        </a:lnSpc>
                        <a:spcBef>
                          <a:spcPts val="1800"/>
                        </a:spcBef>
                        <a:spcAft>
                          <a:spcPts val="1800"/>
                        </a:spcAft>
                        <a:buNone/>
                      </a:pPr>
                      <a:r>
                        <a:rPr lang="en-US" sz="1200">
                          <a:latin typeface="Verdana"/>
                          <a:ea typeface="Verdana"/>
                          <a:cs typeface="Verdana"/>
                          <a:sym typeface="Verdana"/>
                        </a:rPr>
                        <a:t>Ví dụ: OPTIONS * HTTP/1.1</a:t>
                      </a:r>
                      <a:endParaRPr sz="1200">
                        <a:latin typeface="Verdana"/>
                        <a:ea typeface="Verdana"/>
                        <a:cs typeface="Verdana"/>
                        <a:sym typeface="Verdana"/>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r>
              <a:tr h="1149625">
                <a:tc>
                  <a:txBody>
                    <a:bodyPr/>
                    <a:lstStyle/>
                    <a:p>
                      <a:pPr indent="0" lvl="0" marL="76200" marR="76200" rtl="0" algn="l">
                        <a:lnSpc>
                          <a:spcPct val="100000"/>
                        </a:lnSpc>
                        <a:spcBef>
                          <a:spcPts val="600"/>
                        </a:spcBef>
                        <a:spcAft>
                          <a:spcPts val="600"/>
                        </a:spcAft>
                        <a:buNone/>
                      </a:pPr>
                      <a:r>
                        <a:rPr b="1" lang="en-US" sz="1000">
                          <a:latin typeface="Verdana"/>
                          <a:ea typeface="Verdana"/>
                          <a:cs typeface="Verdana"/>
                          <a:sym typeface="Verdana"/>
                        </a:rPr>
                        <a:t>2. </a:t>
                      </a:r>
                      <a:r>
                        <a:rPr b="1" lang="en-US" sz="1000">
                          <a:solidFill>
                            <a:schemeClr val="dk1"/>
                          </a:solidFill>
                          <a:latin typeface="Verdana"/>
                          <a:ea typeface="Verdana"/>
                          <a:cs typeface="Verdana"/>
                          <a:sym typeface="Verdana"/>
                        </a:rPr>
                        <a:t>The absoluteURI</a:t>
                      </a:r>
                      <a:endParaRPr b="1" sz="1000">
                        <a:latin typeface="Verdana"/>
                        <a:ea typeface="Verdana"/>
                        <a:cs typeface="Verdana"/>
                        <a:sym typeface="Verdana"/>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c>
                  <a:txBody>
                    <a:bodyPr/>
                    <a:lstStyle/>
                    <a:p>
                      <a:pPr indent="0" lvl="0" marL="76200" marR="76200" rtl="0" algn="l">
                        <a:lnSpc>
                          <a:spcPct val="100000"/>
                        </a:lnSpc>
                        <a:spcBef>
                          <a:spcPts val="600"/>
                        </a:spcBef>
                        <a:spcAft>
                          <a:spcPts val="0"/>
                        </a:spcAft>
                        <a:buNone/>
                      </a:pPr>
                      <a:r>
                        <a:rPr lang="en-US" sz="1200">
                          <a:latin typeface="Verdana"/>
                          <a:ea typeface="Verdana"/>
                          <a:cs typeface="Verdana"/>
                          <a:sym typeface="Verdana"/>
                        </a:rPr>
                        <a:t>Đường dẫn tuyệt đối được sử dụng khi 1 HTTP request được gửi tới một proxy. Proxy được yêu cầu chuyển tiếp từ bộ nhớ cache hợp lệ và trả về response. Ví dụ: </a:t>
                      </a:r>
                      <a:endParaRPr sz="1200">
                        <a:latin typeface="Verdana"/>
                        <a:ea typeface="Verdana"/>
                        <a:cs typeface="Verdana"/>
                        <a:sym typeface="Verdana"/>
                      </a:endParaRPr>
                    </a:p>
                    <a:p>
                      <a:pPr indent="0" lvl="0" marL="76200" marR="76200" rtl="0" algn="l">
                        <a:lnSpc>
                          <a:spcPct val="100000"/>
                        </a:lnSpc>
                        <a:spcBef>
                          <a:spcPts val="1800"/>
                        </a:spcBef>
                        <a:spcAft>
                          <a:spcPts val="1800"/>
                        </a:spcAft>
                        <a:buNone/>
                      </a:pPr>
                      <a:r>
                        <a:rPr lang="en-US" sz="1200">
                          <a:latin typeface="Verdana"/>
                          <a:ea typeface="Verdana"/>
                          <a:cs typeface="Verdana"/>
                          <a:sym typeface="Verdana"/>
                        </a:rPr>
                        <a:t>GET http://www.w3.org/pub/WWW/TheProject.html HTTP/1.1</a:t>
                      </a:r>
                      <a:endParaRPr sz="1200">
                        <a:latin typeface="Verdana"/>
                        <a:ea typeface="Verdana"/>
                        <a:cs typeface="Verdana"/>
                        <a:sym typeface="Verdana"/>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r>
              <a:tr h="745950">
                <a:tc>
                  <a:txBody>
                    <a:bodyPr/>
                    <a:lstStyle/>
                    <a:p>
                      <a:pPr indent="0" lvl="0" marL="76200" marR="76200" rtl="0" algn="l">
                        <a:lnSpc>
                          <a:spcPct val="100000"/>
                        </a:lnSpc>
                        <a:spcBef>
                          <a:spcPts val="600"/>
                        </a:spcBef>
                        <a:spcAft>
                          <a:spcPts val="600"/>
                        </a:spcAft>
                        <a:buNone/>
                      </a:pPr>
                      <a:r>
                        <a:rPr b="1" lang="en-US" sz="1000">
                          <a:latin typeface="Verdana"/>
                          <a:ea typeface="Verdana"/>
                          <a:cs typeface="Verdana"/>
                          <a:sym typeface="Verdana"/>
                        </a:rPr>
                        <a:t>3. </a:t>
                      </a:r>
                      <a:r>
                        <a:rPr b="1" lang="en-US" sz="1000">
                          <a:latin typeface="Verdana"/>
                          <a:ea typeface="Verdana"/>
                          <a:cs typeface="Verdana"/>
                          <a:sym typeface="Verdana"/>
                        </a:rPr>
                        <a:t>abs-path</a:t>
                      </a:r>
                      <a:endParaRPr b="1" sz="1000">
                        <a:latin typeface="Verdana"/>
                        <a:ea typeface="Verdana"/>
                        <a:cs typeface="Verdana"/>
                        <a:sym typeface="Verdana"/>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c>
                  <a:txBody>
                    <a:bodyPr/>
                    <a:lstStyle/>
                    <a:p>
                      <a:pPr indent="0" lvl="0" marL="0" marR="76200" rtl="0" algn="l">
                        <a:lnSpc>
                          <a:spcPct val="100000"/>
                        </a:lnSpc>
                        <a:spcBef>
                          <a:spcPts val="600"/>
                        </a:spcBef>
                        <a:spcAft>
                          <a:spcPts val="1800"/>
                        </a:spcAft>
                        <a:buNone/>
                      </a:pPr>
                      <a:r>
                        <a:rPr lang="en-US" sz="1200">
                          <a:latin typeface="Verdana"/>
                          <a:ea typeface="Verdana"/>
                          <a:cs typeface="Verdana"/>
                          <a:sym typeface="Verdana"/>
                        </a:rPr>
                        <a:t>Dạng phổ biến nhất của Request-URI được sử dụng để xác định tài nguyên trên server hoặc là qua cổng. </a:t>
                      </a:r>
                      <a:endParaRPr sz="1200">
                        <a:latin typeface="Verdana"/>
                        <a:ea typeface="Verdana"/>
                        <a:cs typeface="Verdana"/>
                        <a:sym typeface="Verdana"/>
                      </a:endParaRPr>
                    </a:p>
                  </a:txBody>
                  <a:tcPr marT="91425" marB="91425" marR="91425" marL="91425">
                    <a:lnL cap="flat" cmpd="sng" w="9500">
                      <a:solidFill>
                        <a:srgbClr val="E4EAEC"/>
                      </a:solidFill>
                      <a:prstDash val="solid"/>
                      <a:round/>
                      <a:headEnd len="sm" w="sm" type="none"/>
                      <a:tailEnd len="sm" w="sm" type="none"/>
                    </a:lnL>
                    <a:lnR cap="flat" cmpd="sng" w="9500">
                      <a:solidFill>
                        <a:srgbClr val="E4EAEC"/>
                      </a:solidFill>
                      <a:prstDash val="solid"/>
                      <a:round/>
                      <a:headEnd len="sm" w="sm" type="none"/>
                      <a:tailEnd len="sm" w="sm" type="none"/>
                    </a:lnR>
                    <a:lnT cap="flat" cmpd="sng" w="9500">
                      <a:solidFill>
                        <a:srgbClr val="E4EAEC"/>
                      </a:solidFill>
                      <a:prstDash val="solid"/>
                      <a:round/>
                      <a:headEnd len="sm" w="sm" type="none"/>
                      <a:tailEnd len="sm" w="sm" type="none"/>
                    </a:lnT>
                    <a:lnB cap="flat" cmpd="sng" w="9500">
                      <a:solidFill>
                        <a:srgbClr val="E4EAEC"/>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