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SemiBold" panose="020B0606030504020204" pitchFamily="34" charset="0"/>
      <p:regular r:id="rId37"/>
      <p:bold r:id="rId38"/>
      <p:italic r:id="rId39"/>
      <p:bold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uLwcPs3gtvc7h3CIC0JTLpKzc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a1e2d645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13a1e2d6458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13a1e2d6458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ad5030d2d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2ad5030d2d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12ad5030d2d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3b00fa284a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3b00fa284a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3b00fa284a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dba028c6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12dba028c6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2dba028c6b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ad5030d2d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12ad5030d2d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12ad5030d2d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b00fa284a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b00fa284a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13b00fa284a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3b00fa284a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3b00fa284a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13b00fa284a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ad5030d2d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2ad5030d2d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2ad5030d2d_1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46be540f1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1346be540f1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1346be540f1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ad5030d2d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2ad5030d2d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2ad5030d2d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30a400cf2d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30a400cf2d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30a400cf2d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3a1e2d6458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13a1e2d6458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13a1e2d6458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a3d9ba46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12a3d9ba46b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12a3d9ba46b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517337414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1151733741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2ad5030d2d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12ad5030d2d_1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12ad5030d2d_1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30a400cf2d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130a400cf2d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30a400cf2d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dd375cd0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12dd375cd0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g12dd375cd0c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173374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15173374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115173374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631136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56311360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56311360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d9ba46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2a3d9ba46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2a3d9ba46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ad5030d2d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2ad5030d2d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12ad5030d2d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5173374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1151733741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g1151733741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a:spLocks noGrp="1"/>
          </p:cNvSpPr>
          <p:nvPr>
            <p:ph type="pic" idx="2"/>
          </p:nvPr>
        </p:nvSpPr>
        <p:spPr>
          <a:xfrm>
            <a:off x="5183188" y="987425"/>
            <a:ext cx="6172200" cy="4873625"/>
          </a:xfrm>
          <a:prstGeom prst="rect">
            <a:avLst/>
          </a:prstGeom>
          <a:noFill/>
          <a:ln>
            <a:noFill/>
          </a:ln>
        </p:spPr>
      </p:sp>
      <p:sp>
        <p:nvSpPr>
          <p:cNvPr id="71" name="Google Shape;7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3"/>
          <p:cNvPicPr preferRelativeResize="0"/>
          <p:nvPr/>
        </p:nvPicPr>
        <p:blipFill rotWithShape="1">
          <a:blip r:embed="rId14">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12</a:t>
            </a:r>
            <a:br>
              <a:rPr lang="en-US"/>
            </a:br>
            <a:r>
              <a:rPr lang="en-US"/>
              <a:t>Deploy and Process Manager</a:t>
            </a:r>
            <a:endParaRPr sz="11000">
              <a:highlight>
                <a:schemeClr val="lt1"/>
              </a:highlight>
            </a:endParaRPr>
          </a:p>
        </p:txBody>
      </p:sp>
      <p:sp>
        <p:nvSpPr>
          <p:cNvPr id="93" name="Google Shape;93;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3a1e2d6458_0_1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PM2</a:t>
            </a:r>
            <a:endParaRPr/>
          </a:p>
        </p:txBody>
      </p:sp>
      <p:sp>
        <p:nvSpPr>
          <p:cNvPr id="159" name="Google Shape;159;g13a1e2d6458_0_1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fontScale="85000" lnSpcReduction="20000"/>
          </a:bodyPr>
          <a:lstStyle/>
          <a:p>
            <a:pPr marL="457200" lvl="0" indent="-358140" algn="l" rtl="0">
              <a:lnSpc>
                <a:spcPct val="90000"/>
              </a:lnSpc>
              <a:spcBef>
                <a:spcPts val="1200"/>
              </a:spcBef>
              <a:spcAft>
                <a:spcPts val="0"/>
              </a:spcAft>
              <a:buSzPct val="100000"/>
              <a:buChar char="•"/>
            </a:pPr>
            <a:r>
              <a:rPr lang="en-US" sz="2400">
                <a:highlight>
                  <a:srgbClr val="FFFFFF"/>
                </a:highlight>
              </a:rPr>
              <a:t>Cài đặt:</a:t>
            </a:r>
            <a:endParaRPr sz="2400">
              <a:highlight>
                <a:srgbClr val="FFFFFF"/>
              </a:highlight>
            </a:endParaRPr>
          </a:p>
          <a:p>
            <a:pPr marL="457200" lvl="0" indent="0" algn="l" rtl="0">
              <a:lnSpc>
                <a:spcPct val="90000"/>
              </a:lnSpc>
              <a:spcBef>
                <a:spcPts val="1200"/>
              </a:spcBef>
              <a:spcAft>
                <a:spcPts val="0"/>
              </a:spcAft>
              <a:buNone/>
            </a:pPr>
            <a:r>
              <a:rPr lang="en-US" sz="1835" b="1">
                <a:solidFill>
                  <a:srgbClr val="C18401"/>
                </a:solidFill>
                <a:latin typeface="Courier New"/>
                <a:ea typeface="Courier New"/>
                <a:cs typeface="Courier New"/>
                <a:sym typeface="Courier New"/>
              </a:rPr>
              <a:t>npm</a:t>
            </a:r>
            <a:r>
              <a:rPr lang="en-US" sz="1835" b="1">
                <a:solidFill>
                  <a:srgbClr val="383A42"/>
                </a:solidFill>
                <a:highlight>
                  <a:srgbClr val="FAFAFA"/>
                </a:highlight>
                <a:latin typeface="Courier New"/>
                <a:ea typeface="Courier New"/>
                <a:cs typeface="Courier New"/>
                <a:sym typeface="Courier New"/>
              </a:rPr>
              <a:t> install -g pm2</a:t>
            </a:r>
            <a:endParaRPr sz="1835" b="1">
              <a:solidFill>
                <a:srgbClr val="383A42"/>
              </a:solidFill>
              <a:highlight>
                <a:srgbClr val="FAFAFA"/>
              </a:highlight>
              <a:latin typeface="Courier New"/>
              <a:ea typeface="Courier New"/>
              <a:cs typeface="Courier New"/>
              <a:sym typeface="Courier New"/>
            </a:endParaRPr>
          </a:p>
          <a:p>
            <a:pPr marL="457200" lvl="0" indent="-358140" algn="l" rtl="0">
              <a:spcBef>
                <a:spcPts val="1200"/>
              </a:spcBef>
              <a:spcAft>
                <a:spcPts val="0"/>
              </a:spcAft>
              <a:buSzPct val="100000"/>
              <a:buChar char="•"/>
            </a:pPr>
            <a:r>
              <a:rPr lang="en-US" sz="2400">
                <a:highlight>
                  <a:schemeClr val="lt1"/>
                </a:highlight>
              </a:rPr>
              <a:t>Sử dụng PM2</a:t>
            </a:r>
            <a:endParaRPr sz="2400">
              <a:highlight>
                <a:schemeClr val="lt1"/>
              </a:highlight>
            </a:endParaRPr>
          </a:p>
          <a:p>
            <a:pPr marL="457200" lvl="0" indent="0" algn="l" rtl="0">
              <a:spcBef>
                <a:spcPts val="1200"/>
              </a:spcBef>
              <a:spcAft>
                <a:spcPts val="0"/>
              </a:spcAft>
              <a:buNone/>
            </a:pPr>
            <a:r>
              <a:rPr lang="en-US" sz="2400">
                <a:highlight>
                  <a:schemeClr val="lt1"/>
                </a:highlight>
              </a:rPr>
              <a:t>	</a:t>
            </a:r>
            <a:r>
              <a:rPr lang="en-US" sz="1716" b="1">
                <a:highlight>
                  <a:schemeClr val="lt1"/>
                </a:highlight>
                <a:latin typeface="Courier New"/>
                <a:ea typeface="Courier New"/>
                <a:cs typeface="Courier New"/>
                <a:sym typeface="Courier New"/>
              </a:rPr>
              <a:t>Start pm2</a:t>
            </a:r>
            <a:endParaRPr sz="1716" b="1">
              <a:highlight>
                <a:schemeClr val="lt1"/>
              </a:highlight>
              <a:latin typeface="Courier New"/>
              <a:ea typeface="Courier New"/>
              <a:cs typeface="Courier New"/>
              <a:sym typeface="Courier New"/>
            </a:endParaRPr>
          </a:p>
          <a:p>
            <a:pPr marL="9144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pm2 </a:t>
            </a:r>
            <a:r>
              <a:rPr lang="en-US" sz="1600" b="1">
                <a:solidFill>
                  <a:srgbClr val="A626A4"/>
                </a:solidFill>
                <a:latin typeface="Courier New"/>
                <a:ea typeface="Courier New"/>
                <a:cs typeface="Courier New"/>
                <a:sym typeface="Courier New"/>
              </a:rPr>
              <a:t>start</a:t>
            </a:r>
            <a:r>
              <a:rPr lang="en-US" sz="1600" b="1">
                <a:solidFill>
                  <a:srgbClr val="383A42"/>
                </a:solidFill>
                <a:highlight>
                  <a:srgbClr val="FAFAFA"/>
                </a:highlight>
                <a:latin typeface="Courier New"/>
                <a:ea typeface="Courier New"/>
                <a:cs typeface="Courier New"/>
                <a:sym typeface="Courier New"/>
              </a:rPr>
              <a:t> app.js -i </a:t>
            </a:r>
            <a:r>
              <a:rPr lang="en-US" sz="1600" b="1">
                <a:solidFill>
                  <a:srgbClr val="986801"/>
                </a:solidFill>
                <a:latin typeface="Courier New"/>
                <a:ea typeface="Courier New"/>
                <a:cs typeface="Courier New"/>
                <a:sym typeface="Courier New"/>
              </a:rPr>
              <a:t>0</a:t>
            </a:r>
            <a:r>
              <a:rPr lang="en-US" sz="1600" b="1">
                <a:solidFill>
                  <a:srgbClr val="383A42"/>
                </a:solidFill>
                <a:highlight>
                  <a:srgbClr val="FAFAFA"/>
                </a:highlight>
                <a:latin typeface="Courier New"/>
                <a:ea typeface="Courier New"/>
                <a:cs typeface="Courier New"/>
                <a:sym typeface="Courier New"/>
              </a:rPr>
              <a:t> </a:t>
            </a:r>
            <a:r>
              <a:rPr lang="en-US" sz="1600" b="1" i="1">
                <a:solidFill>
                  <a:srgbClr val="A0A1A7"/>
                </a:solidFill>
                <a:latin typeface="Courier New"/>
                <a:ea typeface="Courier New"/>
                <a:cs typeface="Courier New"/>
                <a:sym typeface="Courier New"/>
              </a:rPr>
              <a:t>--name "api"</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Restart the previous app launched, </a:t>
            </a:r>
            <a:r>
              <a:rPr lang="en-US" sz="1600" b="1">
                <a:solidFill>
                  <a:srgbClr val="A626A4"/>
                </a:solidFill>
                <a:latin typeface="Courier New"/>
                <a:ea typeface="Courier New"/>
                <a:cs typeface="Courier New"/>
                <a:sym typeface="Courier New"/>
              </a:rPr>
              <a:t>by</a:t>
            </a:r>
            <a:r>
              <a:rPr lang="en-US" sz="1600" b="1">
                <a:solidFill>
                  <a:srgbClr val="383A42"/>
                </a:solidFill>
                <a:highlight>
                  <a:srgbClr val="FAFAFA"/>
                </a:highlight>
                <a:latin typeface="Courier New"/>
                <a:ea typeface="Courier New"/>
                <a:cs typeface="Courier New"/>
                <a:sym typeface="Courier New"/>
              </a:rPr>
              <a:t> </a:t>
            </a:r>
            <a:r>
              <a:rPr lang="en-US" sz="1600" b="1">
                <a:solidFill>
                  <a:srgbClr val="A626A4"/>
                </a:solidFill>
                <a:latin typeface="Courier New"/>
                <a:ea typeface="Courier New"/>
                <a:cs typeface="Courier New"/>
                <a:sym typeface="Courier New"/>
              </a:rPr>
              <a:t>name</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pm2 restart api</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a:t>
            </a:r>
            <a:r>
              <a:rPr lang="en-US" sz="1600" b="1">
                <a:solidFill>
                  <a:srgbClr val="A626A4"/>
                </a:solidFill>
                <a:latin typeface="Courier New"/>
                <a:ea typeface="Courier New"/>
                <a:cs typeface="Courier New"/>
                <a:sym typeface="Courier New"/>
              </a:rPr>
              <a:t>Stop</a:t>
            </a:r>
            <a:r>
              <a:rPr lang="en-US" sz="1600" b="1">
                <a:solidFill>
                  <a:srgbClr val="383A42"/>
                </a:solidFill>
                <a:highlight>
                  <a:srgbClr val="FAFAFA"/>
                </a:highlight>
                <a:latin typeface="Courier New"/>
                <a:ea typeface="Courier New"/>
                <a:cs typeface="Courier New"/>
                <a:sym typeface="Courier New"/>
              </a:rPr>
              <a:t> the app :</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pm2 </a:t>
            </a:r>
            <a:r>
              <a:rPr lang="en-US" sz="1600" b="1">
                <a:solidFill>
                  <a:srgbClr val="A626A4"/>
                </a:solidFill>
                <a:latin typeface="Courier New"/>
                <a:ea typeface="Courier New"/>
                <a:cs typeface="Courier New"/>
                <a:sym typeface="Courier New"/>
              </a:rPr>
              <a:t>stop</a:t>
            </a:r>
            <a:r>
              <a:rPr lang="en-US" sz="1600" b="1">
                <a:solidFill>
                  <a:srgbClr val="383A42"/>
                </a:solidFill>
                <a:highlight>
                  <a:srgbClr val="FAFAFA"/>
                </a:highlight>
                <a:latin typeface="Courier New"/>
                <a:ea typeface="Courier New"/>
                <a:cs typeface="Courier New"/>
                <a:sym typeface="Courier New"/>
              </a:rPr>
              <a:t> api</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Restart the app that </a:t>
            </a:r>
            <a:r>
              <a:rPr lang="en-US" sz="1600" b="1">
                <a:solidFill>
                  <a:srgbClr val="A626A4"/>
                </a:solidFill>
                <a:latin typeface="Courier New"/>
                <a:ea typeface="Courier New"/>
                <a:cs typeface="Courier New"/>
                <a:sym typeface="Courier New"/>
              </a:rPr>
              <a:t>is</a:t>
            </a:r>
            <a:r>
              <a:rPr lang="en-US" sz="1600" b="1">
                <a:solidFill>
                  <a:srgbClr val="383A42"/>
                </a:solidFill>
                <a:highlight>
                  <a:srgbClr val="FAFAFA"/>
                </a:highlight>
                <a:latin typeface="Courier New"/>
                <a:ea typeface="Courier New"/>
                <a:cs typeface="Courier New"/>
                <a:sym typeface="Courier New"/>
              </a:rPr>
              <a:t> stopped :</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pm2 restart api</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Remove the app </a:t>
            </a:r>
            <a:r>
              <a:rPr lang="en-US" sz="1600" b="1">
                <a:solidFill>
                  <a:srgbClr val="A626A4"/>
                </a:solidFill>
                <a:latin typeface="Courier New"/>
                <a:ea typeface="Courier New"/>
                <a:cs typeface="Courier New"/>
                <a:sym typeface="Courier New"/>
              </a:rPr>
              <a:t>from</a:t>
            </a:r>
            <a:r>
              <a:rPr lang="en-US" sz="1600" b="1">
                <a:solidFill>
                  <a:srgbClr val="383A42"/>
                </a:solidFill>
                <a:highlight>
                  <a:srgbClr val="FAFAFA"/>
                </a:highlight>
                <a:latin typeface="Courier New"/>
                <a:ea typeface="Courier New"/>
                <a:cs typeface="Courier New"/>
                <a:sym typeface="Courier New"/>
              </a:rPr>
              <a:t> the process </a:t>
            </a:r>
            <a:r>
              <a:rPr lang="en-US" sz="1600" b="1">
                <a:solidFill>
                  <a:srgbClr val="A626A4"/>
                </a:solidFill>
                <a:latin typeface="Courier New"/>
                <a:ea typeface="Courier New"/>
                <a:cs typeface="Courier New"/>
                <a:sym typeface="Courier New"/>
              </a:rPr>
              <a:t>list</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r>
              <a:rPr lang="en-US" sz="1600" b="1">
                <a:solidFill>
                  <a:srgbClr val="383A42"/>
                </a:solidFill>
                <a:highlight>
                  <a:srgbClr val="FAFAFA"/>
                </a:highlight>
                <a:latin typeface="Courier New"/>
                <a:ea typeface="Courier New"/>
                <a:cs typeface="Courier New"/>
                <a:sym typeface="Courier New"/>
              </a:rPr>
              <a:t>    	pm2 </a:t>
            </a:r>
            <a:r>
              <a:rPr lang="en-US" sz="1600" b="1">
                <a:solidFill>
                  <a:srgbClr val="A626A4"/>
                </a:solidFill>
                <a:latin typeface="Courier New"/>
                <a:ea typeface="Courier New"/>
                <a:cs typeface="Courier New"/>
                <a:sym typeface="Courier New"/>
              </a:rPr>
              <a:t>delete</a:t>
            </a:r>
            <a:r>
              <a:rPr lang="en-US" sz="1600" b="1">
                <a:solidFill>
                  <a:srgbClr val="383A42"/>
                </a:solidFill>
                <a:highlight>
                  <a:srgbClr val="FAFAFA"/>
                </a:highlight>
                <a:latin typeface="Courier New"/>
                <a:ea typeface="Courier New"/>
                <a:cs typeface="Courier New"/>
                <a:sym typeface="Courier New"/>
              </a:rPr>
              <a:t> api</a:t>
            </a:r>
            <a:endParaRPr sz="1600" b="1">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endParaRPr sz="1100">
              <a:latin typeface="Arial"/>
              <a:ea typeface="Arial"/>
              <a:cs typeface="Arial"/>
              <a:sym typeface="Arial"/>
            </a:endParaRPr>
          </a:p>
          <a:p>
            <a:pPr marL="457200" lvl="0" indent="0" algn="l" rtl="0">
              <a:spcBef>
                <a:spcPts val="1200"/>
              </a:spcBef>
              <a:spcAft>
                <a:spcPts val="0"/>
              </a:spcAft>
              <a:buNone/>
            </a:pPr>
            <a:endParaRPr sz="950">
              <a:solidFill>
                <a:srgbClr val="383A42"/>
              </a:solidFill>
              <a:highlight>
                <a:srgbClr val="FAFAFA"/>
              </a:highlight>
              <a:latin typeface="Courier New"/>
              <a:ea typeface="Courier New"/>
              <a:cs typeface="Courier New"/>
              <a:sym typeface="Courier New"/>
            </a:endParaRPr>
          </a:p>
          <a:p>
            <a:pPr marL="457200" lvl="0" indent="0" algn="l" rtl="0">
              <a:spcBef>
                <a:spcPts val="1200"/>
              </a:spcBef>
              <a:spcAft>
                <a:spcPts val="0"/>
              </a:spcAft>
              <a:buNone/>
            </a:pPr>
            <a:endParaRPr sz="2400">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2ad5030d2d_1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StrongLoop PM</a:t>
            </a:r>
            <a:endParaRPr/>
          </a:p>
        </p:txBody>
      </p:sp>
      <p:sp>
        <p:nvSpPr>
          <p:cNvPr id="166" name="Google Shape;166;g12ad5030d2d_1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Cài đặt:</a:t>
            </a:r>
            <a:endParaRPr sz="2750">
              <a:highlight>
                <a:srgbClr val="FFFFFF"/>
              </a:highlight>
            </a:endParaRPr>
          </a:p>
          <a:p>
            <a:pPr marL="457200" lvl="0" indent="0" algn="l" rtl="0">
              <a:lnSpc>
                <a:spcPct val="115000"/>
              </a:lnSpc>
              <a:spcBef>
                <a:spcPts val="0"/>
              </a:spcBef>
              <a:spcAft>
                <a:spcPts val="0"/>
              </a:spcAft>
              <a:buNone/>
            </a:pPr>
            <a:r>
              <a:rPr lang="en-US" sz="1600" b="1">
                <a:solidFill>
                  <a:srgbClr val="C18401"/>
                </a:solidFill>
                <a:latin typeface="Courier New"/>
                <a:ea typeface="Courier New"/>
                <a:cs typeface="Courier New"/>
                <a:sym typeface="Courier New"/>
              </a:rPr>
              <a:t>npm</a:t>
            </a:r>
            <a:r>
              <a:rPr lang="en-US" sz="1600" b="1">
                <a:solidFill>
                  <a:srgbClr val="383A42"/>
                </a:solidFill>
                <a:highlight>
                  <a:srgbClr val="FAFAFA"/>
                </a:highlight>
                <a:latin typeface="Courier New"/>
                <a:ea typeface="Courier New"/>
                <a:cs typeface="Courier New"/>
                <a:sym typeface="Courier New"/>
              </a:rPr>
              <a:t> install -g strongloop</a:t>
            </a:r>
            <a:endParaRPr sz="1600" b="1">
              <a:highlight>
                <a:srgbClr val="FFFFFF"/>
              </a:highlight>
            </a:endParaRPr>
          </a:p>
          <a:p>
            <a:pPr marL="457200" lvl="0" indent="-403225" algn="l" rtl="0">
              <a:lnSpc>
                <a:spcPct val="115000"/>
              </a:lnSpc>
              <a:spcBef>
                <a:spcPts val="0"/>
              </a:spcBef>
              <a:spcAft>
                <a:spcPts val="0"/>
              </a:spcAft>
              <a:buSzPts val="2750"/>
              <a:buChar char="•"/>
            </a:pPr>
            <a:r>
              <a:rPr lang="en-US" sz="2750">
                <a:highlight>
                  <a:schemeClr val="lt1"/>
                </a:highlight>
              </a:rPr>
              <a:t>Sử dụng:</a:t>
            </a:r>
            <a:endParaRPr sz="2750">
              <a:highlight>
                <a:schemeClr val="lt1"/>
              </a:highlight>
            </a:endParaRPr>
          </a:p>
          <a:p>
            <a:pPr marL="63500" marR="63500" lvl="0" indent="393700" algn="l" rtl="0">
              <a:lnSpc>
                <a:spcPct val="115000"/>
              </a:lnSpc>
              <a:spcBef>
                <a:spcPts val="0"/>
              </a:spcBef>
              <a:spcAft>
                <a:spcPts val="0"/>
              </a:spcAft>
              <a:buNone/>
            </a:pPr>
            <a:r>
              <a:rPr lang="en-US" sz="1600" b="1">
                <a:solidFill>
                  <a:srgbClr val="C18401"/>
                </a:solidFill>
                <a:highlight>
                  <a:srgbClr val="FAFAFA"/>
                </a:highlight>
                <a:latin typeface="Courier New"/>
                <a:ea typeface="Courier New"/>
                <a:cs typeface="Courier New"/>
                <a:sym typeface="Courier New"/>
              </a:rPr>
              <a:t>cd</a:t>
            </a:r>
            <a:r>
              <a:rPr lang="en-US" sz="1600" b="1">
                <a:solidFill>
                  <a:srgbClr val="383A42"/>
                </a:solidFill>
                <a:highlight>
                  <a:srgbClr val="FAFAFA"/>
                </a:highlight>
                <a:latin typeface="Courier New"/>
                <a:ea typeface="Courier New"/>
                <a:cs typeface="Courier New"/>
                <a:sym typeface="Courier New"/>
              </a:rPr>
              <a:t> &lt;my-app&gt;</a:t>
            </a:r>
            <a:endParaRPr sz="1600" b="1">
              <a:solidFill>
                <a:srgbClr val="383A42"/>
              </a:solidFill>
              <a:highlight>
                <a:srgbClr val="FAFAFA"/>
              </a:highlight>
              <a:latin typeface="Courier New"/>
              <a:ea typeface="Courier New"/>
              <a:cs typeface="Courier New"/>
              <a:sym typeface="Courier New"/>
            </a:endParaRPr>
          </a:p>
          <a:p>
            <a:pPr marL="63500" marR="63500" lvl="0" indent="393700" algn="l" rtl="0">
              <a:lnSpc>
                <a:spcPct val="115000"/>
              </a:lnSpc>
              <a:spcBef>
                <a:spcPts val="0"/>
              </a:spcBef>
              <a:spcAft>
                <a:spcPts val="0"/>
              </a:spcAft>
              <a:buNone/>
            </a:pPr>
            <a:r>
              <a:rPr lang="en-US" sz="1600" b="1">
                <a:solidFill>
                  <a:srgbClr val="383A42"/>
                </a:solidFill>
                <a:highlight>
                  <a:srgbClr val="FAFAFA"/>
                </a:highlight>
                <a:latin typeface="Courier New"/>
                <a:ea typeface="Courier New"/>
                <a:cs typeface="Courier New"/>
                <a:sym typeface="Courier New"/>
              </a:rPr>
              <a:t>slc start</a:t>
            </a:r>
            <a:endParaRPr sz="160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950">
              <a:solidFill>
                <a:srgbClr val="526069"/>
              </a:solidFill>
              <a:highlight>
                <a:srgbClr val="FFFFFF"/>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75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3b00fa284a_0_16"/>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Forever</a:t>
            </a:r>
            <a:endParaRPr/>
          </a:p>
        </p:txBody>
      </p:sp>
      <p:sp>
        <p:nvSpPr>
          <p:cNvPr id="173" name="Google Shape;173;g13b00fa284a_0_16"/>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chemeClr val="lt1"/>
                </a:highlight>
              </a:rPr>
              <a:t>Cài đặt:</a:t>
            </a:r>
            <a:endParaRPr sz="2750">
              <a:highlight>
                <a:schemeClr val="lt1"/>
              </a:highlight>
            </a:endParaRPr>
          </a:p>
          <a:p>
            <a:pPr marL="457200" lvl="0" indent="0" algn="l" rtl="0">
              <a:lnSpc>
                <a:spcPct val="115000"/>
              </a:lnSpc>
              <a:spcBef>
                <a:spcPts val="0"/>
              </a:spcBef>
              <a:spcAft>
                <a:spcPts val="0"/>
              </a:spcAft>
              <a:buClr>
                <a:schemeClr val="dk1"/>
              </a:buClr>
              <a:buSzPts val="1100"/>
              <a:buFont typeface="Arial"/>
              <a:buNone/>
            </a:pPr>
            <a:r>
              <a:rPr lang="en-US" sz="1600" b="1">
                <a:solidFill>
                  <a:srgbClr val="C18401"/>
                </a:solidFill>
                <a:latin typeface="Courier New"/>
                <a:ea typeface="Courier New"/>
                <a:cs typeface="Courier New"/>
                <a:sym typeface="Courier New"/>
              </a:rPr>
              <a:t>npm</a:t>
            </a:r>
            <a:r>
              <a:rPr lang="en-US" sz="1600" b="1">
                <a:solidFill>
                  <a:srgbClr val="383A42"/>
                </a:solidFill>
                <a:highlight>
                  <a:srgbClr val="FAFAFA"/>
                </a:highlight>
                <a:latin typeface="Courier New"/>
                <a:ea typeface="Courier New"/>
                <a:cs typeface="Courier New"/>
                <a:sym typeface="Courier New"/>
              </a:rPr>
              <a:t> install -g forever</a:t>
            </a:r>
            <a:endParaRPr sz="1600" b="1">
              <a:highlight>
                <a:schemeClr val="lt1"/>
              </a:highlight>
            </a:endParaRPr>
          </a:p>
          <a:p>
            <a:pPr marL="457200" lvl="0" indent="-403225" algn="l" rtl="0">
              <a:lnSpc>
                <a:spcPct val="115000"/>
              </a:lnSpc>
              <a:spcBef>
                <a:spcPts val="0"/>
              </a:spcBef>
              <a:spcAft>
                <a:spcPts val="0"/>
              </a:spcAft>
              <a:buSzPts val="2750"/>
              <a:buChar char="•"/>
            </a:pPr>
            <a:r>
              <a:rPr lang="en-US" sz="2750">
                <a:highlight>
                  <a:schemeClr val="lt1"/>
                </a:highlight>
              </a:rPr>
              <a:t>Sử dụng:</a:t>
            </a:r>
            <a:endParaRPr sz="950">
              <a:solidFill>
                <a:srgbClr val="383A42"/>
              </a:solidFill>
              <a:highlight>
                <a:srgbClr val="FAFAFA"/>
              </a:highlight>
              <a:latin typeface="Courier New"/>
              <a:ea typeface="Courier New"/>
              <a:cs typeface="Courier New"/>
              <a:sym typeface="Courier New"/>
            </a:endParaRPr>
          </a:p>
          <a:p>
            <a:pPr marL="63500" marR="63500" lvl="0" indent="393700" algn="l" rtl="0">
              <a:lnSpc>
                <a:spcPct val="115000"/>
              </a:lnSpc>
              <a:spcBef>
                <a:spcPts val="0"/>
              </a:spcBef>
              <a:spcAft>
                <a:spcPts val="0"/>
              </a:spcAft>
              <a:buClr>
                <a:schemeClr val="dk1"/>
              </a:buClr>
              <a:buSzPts val="1100"/>
              <a:buFont typeface="Arial"/>
              <a:buNone/>
            </a:pPr>
            <a:r>
              <a:rPr lang="en-US" sz="950">
                <a:solidFill>
                  <a:srgbClr val="383A42"/>
                </a:solidFill>
                <a:highlight>
                  <a:srgbClr val="FAFAFA"/>
                </a:highlight>
                <a:latin typeface="Courier New"/>
                <a:ea typeface="Courier New"/>
                <a:cs typeface="Courier New"/>
                <a:sym typeface="Courier New"/>
              </a:rPr>
              <a:t>  </a:t>
            </a:r>
            <a:r>
              <a:rPr lang="en-US" sz="1600" b="1">
                <a:solidFill>
                  <a:srgbClr val="383A42"/>
                </a:solidFill>
                <a:highlight>
                  <a:srgbClr val="FAFAFA"/>
                </a:highlight>
                <a:latin typeface="Courier New"/>
                <a:ea typeface="Courier New"/>
                <a:cs typeface="Courier New"/>
                <a:sym typeface="Courier New"/>
              </a:rPr>
              <a:t>forever [action] [options] SCRIPT [script-options]</a:t>
            </a:r>
            <a:endParaRPr sz="1600" b="1">
              <a:solidFill>
                <a:srgbClr val="C18401"/>
              </a:solidFill>
              <a:highlight>
                <a:srgbClr val="FAFAFA"/>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2dba028c6b_0_5"/>
          <p:cNvSpPr txBox="1">
            <a:spLocks noGrp="1"/>
          </p:cNvSpPr>
          <p:nvPr>
            <p:ph type="ctrTitle"/>
          </p:nvPr>
        </p:nvSpPr>
        <p:spPr>
          <a:xfrm>
            <a:off x="729775" y="1122375"/>
            <a:ext cx="99381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Truy cập server thông qua ssh</a:t>
            </a:r>
            <a:endParaRPr/>
          </a:p>
        </p:txBody>
      </p:sp>
      <p:sp>
        <p:nvSpPr>
          <p:cNvPr id="180" name="Google Shape;180;g12dba028c6b_0_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ad5030d2d_1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Giới thiệu SSH</a:t>
            </a:r>
            <a:endParaRPr/>
          </a:p>
        </p:txBody>
      </p:sp>
      <p:sp>
        <p:nvSpPr>
          <p:cNvPr id="187" name="Google Shape;187;g12ad5030d2d_1_46"/>
          <p:cNvSpPr txBox="1">
            <a:spLocks noGrp="1"/>
          </p:cNvSpPr>
          <p:nvPr>
            <p:ph type="body" idx="1"/>
          </p:nvPr>
        </p:nvSpPr>
        <p:spPr>
          <a:xfrm>
            <a:off x="838200" y="1295100"/>
            <a:ext cx="10664700" cy="50766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Secure Shell, đôi khi được gọi là Secure Socket Shell , là một giao thức cho phép bạn kết nối tới 1 máy tính hoặc hoặc máy chủ từ xa.</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Khi kết nối SSH được thiết lập bạn có thể nhập và thực thi các câu lệnh trên máy chủ trên chính máy tính của bạn.</a:t>
            </a:r>
            <a:endParaRPr sz="2400" b="1">
              <a:highlight>
                <a:srgbClr val="FAFAFA"/>
              </a:highlight>
            </a:endParaRPr>
          </a:p>
        </p:txBody>
      </p:sp>
      <p:pic>
        <p:nvPicPr>
          <p:cNvPr id="188" name="Google Shape;188;g12ad5030d2d_1_46"/>
          <p:cNvPicPr preferRelativeResize="0"/>
          <p:nvPr/>
        </p:nvPicPr>
        <p:blipFill>
          <a:blip r:embed="rId3">
            <a:alphaModFix/>
          </a:blip>
          <a:stretch>
            <a:fillRect/>
          </a:stretch>
        </p:blipFill>
        <p:spPr>
          <a:xfrm>
            <a:off x="3362325" y="3805238"/>
            <a:ext cx="5467350" cy="244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b00fa284a_0_27"/>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Các điều kiện cần để thiết lập SSH</a:t>
            </a:r>
            <a:endParaRPr/>
          </a:p>
        </p:txBody>
      </p:sp>
      <p:sp>
        <p:nvSpPr>
          <p:cNvPr id="195" name="Google Shape;195;g13b00fa284a_0_27"/>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Server phải được bật.</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Client và server cần được cài đặt SSH và được bật service SSH.</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Cần biết được IP address hoặc domain của server.</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Có quyền truy cập máy chủ từ xa.</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Cài đặt firewall trên server để có thể truy cập được máy chủ từ xa.</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3b00fa284a_0_34"/>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SSH hoạt động như thế nào?</a:t>
            </a:r>
            <a:endParaRPr/>
          </a:p>
        </p:txBody>
      </p:sp>
      <p:sp>
        <p:nvSpPr>
          <p:cNvPr id="202" name="Google Shape;202;g13b00fa284a_0_34"/>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Client dùng thông tin máy chủ để tiến hành kết nối.</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Về phía máy chủ SSH deamon sẽ liên tục lắng nghe 1 port TCP/IP cụ thể nơi mà các yêu cầu kết nối của máy khách được gửi đến.</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Nếu thông tin xác thực phía máy khách là chính xác SSH sẽ tạo phiên làm việc thích hợp cho client và server.</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Thông tin xác thực có thể là password hoặc sử dụng cặp private key và public key (Ưu  tiên dùng cặp private và public key).</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2ad5030d2d_1_5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Cài đặt SSH trên linux</a:t>
            </a:r>
            <a:endParaRPr/>
          </a:p>
        </p:txBody>
      </p:sp>
      <p:sp>
        <p:nvSpPr>
          <p:cNvPr id="209" name="Google Shape;209;g12ad5030d2d_1_55"/>
          <p:cNvSpPr txBox="1">
            <a:spLocks noGrp="1"/>
          </p:cNvSpPr>
          <p:nvPr>
            <p:ph type="body" idx="1"/>
          </p:nvPr>
        </p:nvSpPr>
        <p:spPr>
          <a:xfrm>
            <a:off x="973025" y="1120025"/>
            <a:ext cx="10600500" cy="53397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Cài đặt trên terminal:</a:t>
            </a:r>
            <a:endParaRPr sz="2400">
              <a:highlight>
                <a:srgbClr val="FFFFFF"/>
              </a:highlight>
            </a:endParaRPr>
          </a:p>
          <a:p>
            <a:pPr marL="457200" lvl="0" indent="0" algn="l" rtl="0">
              <a:lnSpc>
                <a:spcPct val="115000"/>
              </a:lnSpc>
              <a:spcBef>
                <a:spcPts val="0"/>
              </a:spcBef>
              <a:spcAft>
                <a:spcPts val="0"/>
              </a:spcAft>
              <a:buNone/>
            </a:pPr>
            <a:r>
              <a:rPr lang="en-US" sz="1600" b="1">
                <a:solidFill>
                  <a:srgbClr val="383A42"/>
                </a:solidFill>
                <a:highlight>
                  <a:srgbClr val="FAFAFA"/>
                </a:highlight>
                <a:latin typeface="Courier New"/>
                <a:ea typeface="Courier New"/>
                <a:cs typeface="Courier New"/>
                <a:sym typeface="Courier New"/>
              </a:rPr>
              <a:t>sudo apt-get </a:t>
            </a:r>
            <a:r>
              <a:rPr lang="en-US" sz="1600" b="1">
                <a:solidFill>
                  <a:srgbClr val="A626A4"/>
                </a:solidFill>
                <a:latin typeface="Courier New"/>
                <a:ea typeface="Courier New"/>
                <a:cs typeface="Courier New"/>
                <a:sym typeface="Courier New"/>
              </a:rPr>
              <a:t>install</a:t>
            </a:r>
            <a:r>
              <a:rPr lang="en-US" sz="1600" b="1">
                <a:solidFill>
                  <a:srgbClr val="383A42"/>
                </a:solidFill>
                <a:highlight>
                  <a:srgbClr val="FAFAFA"/>
                </a:highlight>
                <a:latin typeface="Courier New"/>
                <a:ea typeface="Courier New"/>
                <a:cs typeface="Courier New"/>
                <a:sym typeface="Courier New"/>
              </a:rPr>
              <a:t> openssh-</a:t>
            </a:r>
            <a:r>
              <a:rPr lang="en-US" sz="1600" b="1">
                <a:solidFill>
                  <a:srgbClr val="A626A4"/>
                </a:solidFill>
                <a:latin typeface="Courier New"/>
                <a:ea typeface="Courier New"/>
                <a:cs typeface="Courier New"/>
                <a:sym typeface="Courier New"/>
              </a:rPr>
              <a:t>client</a:t>
            </a:r>
            <a:endParaRPr sz="1600" b="1">
              <a:solidFill>
                <a:srgbClr val="A626A4"/>
              </a:solidFill>
              <a:latin typeface="Courier New"/>
              <a:ea typeface="Courier New"/>
              <a:cs typeface="Courier New"/>
              <a:sym typeface="Courier New"/>
            </a:endParaRPr>
          </a:p>
          <a:p>
            <a:pPr marL="457200" lvl="0" indent="-381000" algn="l" rtl="0">
              <a:lnSpc>
                <a:spcPct val="115000"/>
              </a:lnSpc>
              <a:spcBef>
                <a:spcPts val="0"/>
              </a:spcBef>
              <a:spcAft>
                <a:spcPts val="0"/>
              </a:spcAft>
              <a:buSzPts val="2400"/>
              <a:buChar char="•"/>
            </a:pPr>
            <a:r>
              <a:rPr lang="en-US" sz="2400">
                <a:highlight>
                  <a:schemeClr val="lt1"/>
                </a:highlight>
              </a:rPr>
              <a:t>Kết nối với server</a:t>
            </a:r>
            <a:endParaRPr sz="2400">
              <a:highlight>
                <a:schemeClr val="lt1"/>
              </a:highlight>
            </a:endParaRPr>
          </a:p>
          <a:p>
            <a:pPr marL="457200" lvl="0" indent="0" algn="l" rtl="0">
              <a:lnSpc>
                <a:spcPct val="115000"/>
              </a:lnSpc>
              <a:spcBef>
                <a:spcPts val="0"/>
              </a:spcBef>
              <a:spcAft>
                <a:spcPts val="0"/>
              </a:spcAft>
              <a:buNone/>
            </a:pPr>
            <a:r>
              <a:rPr lang="en-US" sz="1600" b="1">
                <a:solidFill>
                  <a:srgbClr val="50A14F"/>
                </a:solidFill>
                <a:latin typeface="Courier New"/>
                <a:ea typeface="Courier New"/>
                <a:cs typeface="Courier New"/>
                <a:sym typeface="Courier New"/>
              </a:rPr>
              <a:t>ssh</a:t>
            </a:r>
            <a:r>
              <a:rPr lang="en-US" sz="1600" b="1">
                <a:solidFill>
                  <a:srgbClr val="383A42"/>
                </a:solidFill>
                <a:highlight>
                  <a:srgbClr val="FAFAFA"/>
                </a:highlight>
                <a:latin typeface="Courier New"/>
                <a:ea typeface="Courier New"/>
                <a:cs typeface="Courier New"/>
                <a:sym typeface="Courier New"/>
              </a:rPr>
              <a:t> user</a:t>
            </a:r>
            <a:r>
              <a:rPr lang="en-US" sz="1600" b="1">
                <a:solidFill>
                  <a:srgbClr val="986801"/>
                </a:solidFill>
                <a:latin typeface="Courier New"/>
                <a:ea typeface="Courier New"/>
                <a:cs typeface="Courier New"/>
                <a:sym typeface="Courier New"/>
              </a:rPr>
              <a:t>@ipaddress</a:t>
            </a:r>
            <a:endParaRPr sz="1600" b="1">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346be540f1_0_42"/>
          <p:cNvSpPr txBox="1">
            <a:spLocks noGrp="1"/>
          </p:cNvSpPr>
          <p:nvPr>
            <p:ph type="ctrTitle"/>
          </p:nvPr>
        </p:nvSpPr>
        <p:spPr>
          <a:xfrm>
            <a:off x="1524000" y="1113008"/>
            <a:ext cx="9144000" cy="3930000"/>
          </a:xfrm>
          <a:prstGeom prst="rect">
            <a:avLst/>
          </a:prstGeom>
          <a:noFill/>
          <a:ln>
            <a:noFill/>
          </a:ln>
        </p:spPr>
        <p:txBody>
          <a:bodyPr spcFirstLastPara="1" wrap="square" lIns="91425" tIns="45700" rIns="91425" bIns="45700" anchor="b" anchorCtr="0">
            <a:noAutofit/>
          </a:bodyPr>
          <a:lstStyle/>
          <a:p>
            <a:pPr marL="0" lvl="0" indent="0" algn="l" rtl="0">
              <a:lnSpc>
                <a:spcPct val="130000"/>
              </a:lnSpc>
              <a:spcBef>
                <a:spcPts val="0"/>
              </a:spcBef>
              <a:spcAft>
                <a:spcPts val="400"/>
              </a:spcAft>
              <a:buSzPts val="6000"/>
              <a:buNone/>
            </a:pPr>
            <a:r>
              <a:rPr lang="en-US" sz="4400">
                <a:highlight>
                  <a:srgbClr val="FFFFFF"/>
                </a:highlight>
              </a:rPr>
              <a:t>Giới thiệu biến môi trường ENV</a:t>
            </a:r>
            <a:endParaRPr sz="8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2ad5030d2d_1_6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Biến môi trường là gì?</a:t>
            </a:r>
            <a:endParaRPr/>
          </a:p>
        </p:txBody>
      </p:sp>
      <p:sp>
        <p:nvSpPr>
          <p:cNvPr id="222" name="Google Shape;222;g12ad5030d2d_1_63"/>
          <p:cNvSpPr txBox="1">
            <a:spLocks noGrp="1"/>
          </p:cNvSpPr>
          <p:nvPr>
            <p:ph type="body" idx="1"/>
          </p:nvPr>
        </p:nvSpPr>
        <p:spPr>
          <a:xfrm>
            <a:off x="800775" y="1101325"/>
            <a:ext cx="10342200" cy="5378700"/>
          </a:xfrm>
          <a:prstGeom prst="rect">
            <a:avLst/>
          </a:prstGeom>
          <a:noFill/>
          <a:ln>
            <a:noFill/>
          </a:ln>
        </p:spPr>
        <p:txBody>
          <a:bodyPr spcFirstLastPara="1" wrap="square" lIns="91425" tIns="45700" rIns="91425" bIns="45700" anchor="t" anchorCtr="0">
            <a:normAutofit/>
          </a:bodyPr>
          <a:lstStyle/>
          <a:p>
            <a:pPr marL="457200" lvl="0" indent="-396875" algn="l" rtl="0">
              <a:lnSpc>
                <a:spcPct val="90000"/>
              </a:lnSpc>
              <a:spcBef>
                <a:spcPts val="0"/>
              </a:spcBef>
              <a:spcAft>
                <a:spcPts val="0"/>
              </a:spcAft>
              <a:buSzPts val="2650"/>
              <a:buChar char="•"/>
            </a:pPr>
            <a:r>
              <a:rPr lang="en-US" sz="2650">
                <a:highlight>
                  <a:srgbClr val="FFFFFF"/>
                </a:highlight>
              </a:rPr>
              <a:t>Biến ENV để tránh lộ những thông tin nhạy cảm.</a:t>
            </a:r>
            <a:endParaRPr sz="2650">
              <a:highlight>
                <a:srgbClr val="FFFFFF"/>
              </a:highlight>
            </a:endParaRPr>
          </a:p>
          <a:p>
            <a:pPr marL="457200" lvl="0" indent="-396875" algn="l" rtl="0">
              <a:lnSpc>
                <a:spcPct val="90000"/>
              </a:lnSpc>
              <a:spcBef>
                <a:spcPts val="0"/>
              </a:spcBef>
              <a:spcAft>
                <a:spcPts val="0"/>
              </a:spcAft>
              <a:buSzPts val="2650"/>
              <a:buChar char="•"/>
            </a:pPr>
            <a:r>
              <a:rPr lang="en-US" sz="2650">
                <a:highlight>
                  <a:srgbClr val="FFFFFF"/>
                </a:highlight>
              </a:rPr>
              <a:t>ENV file sẽ không được đưa lên Git</a:t>
            </a:r>
            <a:endParaRPr sz="2650">
              <a:highlight>
                <a:srgbClr val="FFFFFF"/>
              </a:highlight>
            </a:endParaRPr>
          </a:p>
        </p:txBody>
      </p:sp>
      <p:pic>
        <p:nvPicPr>
          <p:cNvPr id="223" name="Google Shape;223;g12ad5030d2d_1_63"/>
          <p:cNvPicPr preferRelativeResize="0"/>
          <p:nvPr/>
        </p:nvPicPr>
        <p:blipFill>
          <a:blip r:embed="rId3">
            <a:alphaModFix/>
          </a:blip>
          <a:stretch>
            <a:fillRect/>
          </a:stretch>
        </p:blipFill>
        <p:spPr>
          <a:xfrm>
            <a:off x="2947988" y="2752725"/>
            <a:ext cx="6296025" cy="196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a:spLocks noGrp="1"/>
          </p:cNvSpPr>
          <p:nvPr>
            <p:ph type="body" idx="1"/>
          </p:nvPr>
        </p:nvSpPr>
        <p:spPr>
          <a:xfrm>
            <a:off x="838200" y="1452282"/>
            <a:ext cx="10515600" cy="5092800"/>
          </a:xfrm>
          <a:prstGeom prst="rect">
            <a:avLst/>
          </a:prstGeom>
          <a:noFill/>
          <a:ln>
            <a:noFill/>
          </a:ln>
        </p:spPr>
        <p:txBody>
          <a:bodyPr spcFirstLastPara="1" wrap="square" lIns="91425" tIns="45700" rIns="91425" bIns="45700" anchor="t" anchorCtr="0">
            <a:normAutofit/>
          </a:bodyPr>
          <a:lstStyle/>
          <a:p>
            <a:pPr marL="457200" lvl="0" indent="-393700" algn="l" rtl="0">
              <a:lnSpc>
                <a:spcPct val="90000"/>
              </a:lnSpc>
              <a:spcBef>
                <a:spcPts val="0"/>
              </a:spcBef>
              <a:spcAft>
                <a:spcPts val="0"/>
              </a:spcAft>
              <a:buSzPts val="2600"/>
              <a:buChar char="•"/>
            </a:pPr>
            <a:r>
              <a:rPr lang="en-US" sz="2600">
                <a:highlight>
                  <a:srgbClr val="FFFFFF"/>
                </a:highlight>
              </a:rPr>
              <a:t>Tìm hiểu tổng quan về triển khai ứng dụng lên server</a:t>
            </a:r>
            <a:endParaRPr sz="2600">
              <a:highlight>
                <a:srgbClr val="FFFFFF"/>
              </a:highlight>
            </a:endParaRPr>
          </a:p>
          <a:p>
            <a:pPr marL="457200" lvl="0" indent="-393700" algn="l" rtl="0">
              <a:lnSpc>
                <a:spcPct val="90000"/>
              </a:lnSpc>
              <a:spcBef>
                <a:spcPts val="0"/>
              </a:spcBef>
              <a:spcAft>
                <a:spcPts val="0"/>
              </a:spcAft>
              <a:buSzPts val="2600"/>
              <a:buChar char="•"/>
            </a:pPr>
            <a:r>
              <a:rPr lang="en-US" sz="2600">
                <a:highlight>
                  <a:srgbClr val="FFFFFF"/>
                </a:highlight>
              </a:rPr>
              <a:t>Tìm hiểu tổng quan về quản lý tiến trình trong Nodejs</a:t>
            </a:r>
            <a:endParaRPr sz="2600">
              <a:highlight>
                <a:srgbClr val="FFFFFF"/>
              </a:highlight>
            </a:endParaRPr>
          </a:p>
          <a:p>
            <a:pPr marL="457200" lvl="0" indent="-393700" algn="l" rtl="0">
              <a:lnSpc>
                <a:spcPct val="90000"/>
              </a:lnSpc>
              <a:spcBef>
                <a:spcPts val="0"/>
              </a:spcBef>
              <a:spcAft>
                <a:spcPts val="0"/>
              </a:spcAft>
              <a:buSzPts val="2600"/>
              <a:buChar char="•"/>
            </a:pPr>
            <a:r>
              <a:rPr lang="en-US" sz="2600">
                <a:highlight>
                  <a:srgbClr val="FFFFFF"/>
                </a:highlight>
              </a:rPr>
              <a:t>Tìm hiểu biến môi trường</a:t>
            </a:r>
            <a:endParaRPr sz="2600">
              <a:highlight>
                <a:srgbClr val="FFFFFF"/>
              </a:highlight>
            </a:endParaRPr>
          </a:p>
          <a:p>
            <a:pPr marL="457200" lvl="0" indent="-393700" algn="l" rtl="0">
              <a:lnSpc>
                <a:spcPct val="90000"/>
              </a:lnSpc>
              <a:spcBef>
                <a:spcPts val="0"/>
              </a:spcBef>
              <a:spcAft>
                <a:spcPts val="0"/>
              </a:spcAft>
              <a:buSzPts val="2600"/>
              <a:buChar char="•"/>
            </a:pPr>
            <a:r>
              <a:rPr lang="en-US" sz="2600">
                <a:highlight>
                  <a:srgbClr val="FFFFFF"/>
                </a:highlight>
              </a:rPr>
              <a:t>Truy cập server thông quan ssh</a:t>
            </a:r>
            <a:endParaRPr sz="2600">
              <a:highlight>
                <a:srgbClr val="FFFFFF"/>
              </a:highlight>
            </a:endParaRPr>
          </a:p>
          <a:p>
            <a:pPr marL="457200" lvl="0" indent="-393700" algn="l" rtl="0">
              <a:lnSpc>
                <a:spcPct val="90000"/>
              </a:lnSpc>
              <a:spcBef>
                <a:spcPts val="0"/>
              </a:spcBef>
              <a:spcAft>
                <a:spcPts val="0"/>
              </a:spcAft>
              <a:buSzPts val="2600"/>
              <a:buChar char="•"/>
            </a:pPr>
            <a:r>
              <a:rPr lang="en-US" sz="2600">
                <a:highlight>
                  <a:srgbClr val="FFFFFF"/>
                </a:highlight>
              </a:rPr>
              <a:t>Quản lý tiến trình ứng dụng Nodejs với PM2</a:t>
            </a:r>
            <a:endParaRPr sz="2600">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30a400cf2d_0_5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Thêm biến môi trường vào dự án</a:t>
            </a:r>
            <a:endParaRPr/>
          </a:p>
        </p:txBody>
      </p:sp>
      <p:sp>
        <p:nvSpPr>
          <p:cNvPr id="230" name="Google Shape;230;g130a400cf2d_0_56"/>
          <p:cNvSpPr txBox="1">
            <a:spLocks noGrp="1"/>
          </p:cNvSpPr>
          <p:nvPr>
            <p:ph type="body" idx="1"/>
          </p:nvPr>
        </p:nvSpPr>
        <p:spPr>
          <a:xfrm>
            <a:off x="1066800" y="1120025"/>
            <a:ext cx="10132500" cy="50766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sz="2400">
                <a:highlight>
                  <a:srgbClr val="FFFFFF"/>
                </a:highlight>
              </a:rPr>
              <a:t>Cài đặt dotenv</a:t>
            </a:r>
            <a:endParaRPr sz="2400">
              <a:highlight>
                <a:srgbClr val="FFFFFF"/>
              </a:highlight>
            </a:endParaRPr>
          </a:p>
          <a:p>
            <a:pPr marL="457200" lvl="0" indent="0" algn="l" rtl="0">
              <a:lnSpc>
                <a:spcPct val="90000"/>
              </a:lnSpc>
              <a:spcBef>
                <a:spcPts val="0"/>
              </a:spcBef>
              <a:spcAft>
                <a:spcPts val="0"/>
              </a:spcAft>
              <a:buNone/>
            </a:pPr>
            <a:r>
              <a:rPr lang="en-US" sz="1600" b="1">
                <a:solidFill>
                  <a:srgbClr val="383A42"/>
                </a:solidFill>
                <a:highlight>
                  <a:srgbClr val="FAFAFA"/>
                </a:highlight>
                <a:latin typeface="Courier New"/>
                <a:ea typeface="Courier New"/>
                <a:cs typeface="Courier New"/>
                <a:sym typeface="Courier New"/>
              </a:rPr>
              <a:t>npm </a:t>
            </a:r>
            <a:r>
              <a:rPr lang="en-US" sz="1600" b="1">
                <a:solidFill>
                  <a:srgbClr val="A626A4"/>
                </a:solidFill>
                <a:latin typeface="Courier New"/>
                <a:ea typeface="Courier New"/>
                <a:cs typeface="Courier New"/>
                <a:sym typeface="Courier New"/>
              </a:rPr>
              <a:t>install</a:t>
            </a:r>
            <a:r>
              <a:rPr lang="en-US" sz="1600" b="1">
                <a:solidFill>
                  <a:srgbClr val="383A42"/>
                </a:solidFill>
                <a:highlight>
                  <a:srgbClr val="FAFAFA"/>
                </a:highlight>
                <a:latin typeface="Courier New"/>
                <a:ea typeface="Courier New"/>
                <a:cs typeface="Courier New"/>
                <a:sym typeface="Courier New"/>
              </a:rPr>
              <a:t> dotenv</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90000"/>
              </a:lnSpc>
              <a:spcBef>
                <a:spcPts val="0"/>
              </a:spcBef>
              <a:spcAft>
                <a:spcPts val="0"/>
              </a:spcAft>
              <a:buNone/>
            </a:pPr>
            <a:endParaRPr sz="950">
              <a:solidFill>
                <a:srgbClr val="383A42"/>
              </a:solidFill>
              <a:highlight>
                <a:srgbClr val="FAFAFA"/>
              </a:highlight>
              <a:latin typeface="Courier New"/>
              <a:ea typeface="Courier New"/>
              <a:cs typeface="Courier New"/>
              <a:sym typeface="Courier New"/>
            </a:endParaRPr>
          </a:p>
          <a:p>
            <a:pPr marL="457200" lvl="0" indent="-381000" algn="l" rtl="0">
              <a:spcBef>
                <a:spcPts val="0"/>
              </a:spcBef>
              <a:spcAft>
                <a:spcPts val="0"/>
              </a:spcAft>
              <a:buSzPts val="2400"/>
              <a:buChar char="•"/>
            </a:pPr>
            <a:r>
              <a:rPr lang="en-US" sz="2400">
                <a:highlight>
                  <a:schemeClr val="lt1"/>
                </a:highlight>
              </a:rPr>
              <a:t>Thêm dotenv vào dự án</a:t>
            </a:r>
            <a:endParaRPr sz="2400">
              <a:highlight>
                <a:schemeClr val="lt1"/>
              </a:highlight>
            </a:endParaRPr>
          </a:p>
          <a:p>
            <a:pPr marL="0" lvl="0" indent="457200" algn="l" rtl="0">
              <a:lnSpc>
                <a:spcPct val="115000"/>
              </a:lnSpc>
              <a:spcBef>
                <a:spcPts val="0"/>
              </a:spcBef>
              <a:spcAft>
                <a:spcPts val="0"/>
              </a:spcAft>
              <a:buNone/>
            </a:pPr>
            <a:r>
              <a:rPr lang="en-US" sz="1600" b="1">
                <a:solidFill>
                  <a:srgbClr val="FF00FF"/>
                </a:solidFill>
                <a:highlight>
                  <a:srgbClr val="FFFFFF"/>
                </a:highlight>
                <a:latin typeface="Courier New"/>
                <a:ea typeface="Courier New"/>
                <a:cs typeface="Courier New"/>
                <a:sym typeface="Courier New"/>
              </a:rPr>
              <a:t>import</a:t>
            </a:r>
            <a:r>
              <a:rPr lang="en-US" sz="1600" b="1">
                <a:solidFill>
                  <a:srgbClr val="526069"/>
                </a:solidFill>
                <a:highlight>
                  <a:srgbClr val="FFFFFF"/>
                </a:highlight>
                <a:latin typeface="Courier New"/>
                <a:ea typeface="Courier New"/>
                <a:cs typeface="Courier New"/>
                <a:sym typeface="Courier New"/>
              </a:rPr>
              <a:t> dotenv </a:t>
            </a:r>
            <a:r>
              <a:rPr lang="en-US" sz="1600" b="1">
                <a:solidFill>
                  <a:srgbClr val="FF00FF"/>
                </a:solidFill>
                <a:highlight>
                  <a:srgbClr val="FFFFFF"/>
                </a:highlight>
                <a:latin typeface="Courier New"/>
                <a:ea typeface="Courier New"/>
                <a:cs typeface="Courier New"/>
                <a:sym typeface="Courier New"/>
              </a:rPr>
              <a:t>from</a:t>
            </a:r>
            <a:r>
              <a:rPr lang="en-US" sz="1600" b="1">
                <a:solidFill>
                  <a:srgbClr val="526069"/>
                </a:solidFill>
                <a:highlight>
                  <a:srgbClr val="FFFFFF"/>
                </a:highlight>
                <a:latin typeface="Courier New"/>
                <a:ea typeface="Courier New"/>
                <a:cs typeface="Courier New"/>
                <a:sym typeface="Courier New"/>
              </a:rPr>
              <a:t> 'dotenv';</a:t>
            </a:r>
            <a:endParaRPr sz="1600" b="1">
              <a:solidFill>
                <a:srgbClr val="526069"/>
              </a:solidFill>
              <a:highlight>
                <a:srgbClr val="FFFFFF"/>
              </a:highlight>
              <a:latin typeface="Courier New"/>
              <a:ea typeface="Courier New"/>
              <a:cs typeface="Courier New"/>
              <a:sym typeface="Courier New"/>
            </a:endParaRPr>
          </a:p>
          <a:p>
            <a:pPr marL="0" lvl="0" indent="457200" algn="l" rtl="0">
              <a:lnSpc>
                <a:spcPct val="115000"/>
              </a:lnSpc>
              <a:spcBef>
                <a:spcPts val="0"/>
              </a:spcBef>
              <a:spcAft>
                <a:spcPts val="0"/>
              </a:spcAft>
              <a:buNone/>
            </a:pPr>
            <a:r>
              <a:rPr lang="en-US" sz="1600" b="1">
                <a:solidFill>
                  <a:srgbClr val="526069"/>
                </a:solidFill>
                <a:highlight>
                  <a:srgbClr val="FFFFFF"/>
                </a:highlight>
                <a:latin typeface="Courier New"/>
                <a:ea typeface="Courier New"/>
                <a:cs typeface="Courier New"/>
                <a:sym typeface="Courier New"/>
              </a:rPr>
              <a:t>dotenv.</a:t>
            </a:r>
            <a:r>
              <a:rPr lang="en-US" sz="1600" b="1">
                <a:solidFill>
                  <a:srgbClr val="50A14F"/>
                </a:solidFill>
                <a:highlight>
                  <a:srgbClr val="FFFFFF"/>
                </a:highlight>
                <a:latin typeface="Courier New"/>
                <a:ea typeface="Courier New"/>
                <a:cs typeface="Courier New"/>
                <a:sym typeface="Courier New"/>
              </a:rPr>
              <a:t>config</a:t>
            </a:r>
            <a:r>
              <a:rPr lang="en-US" sz="1600" b="1">
                <a:solidFill>
                  <a:srgbClr val="526069"/>
                </a:solidFill>
                <a:highlight>
                  <a:srgbClr val="FFFFFF"/>
                </a:highlight>
                <a:latin typeface="Courier New"/>
                <a:ea typeface="Courier New"/>
                <a:cs typeface="Courier New"/>
                <a:sym typeface="Courier New"/>
              </a:rPr>
              <a:t>();</a:t>
            </a:r>
            <a:endParaRPr sz="1600" b="1">
              <a:solidFill>
                <a:srgbClr val="526069"/>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endParaRPr sz="2400">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3a1e2d6458_0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Demo</a:t>
            </a:r>
            <a:endParaRPr/>
          </a:p>
        </p:txBody>
      </p:sp>
      <p:sp>
        <p:nvSpPr>
          <p:cNvPr id="237" name="Google Shape;237;g13a1e2d6458_0_46"/>
          <p:cNvSpPr txBox="1">
            <a:spLocks noGrp="1"/>
          </p:cNvSpPr>
          <p:nvPr>
            <p:ph type="body" idx="1"/>
          </p:nvPr>
        </p:nvSpPr>
        <p:spPr>
          <a:xfrm>
            <a:off x="838200" y="1120025"/>
            <a:ext cx="10515600" cy="5485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400">
                <a:highlight>
                  <a:srgbClr val="FFFFFF"/>
                </a:highlight>
              </a:rPr>
              <a:t>Sử dụng biến môi trường ENV cho dự án.</a:t>
            </a:r>
            <a:endParaRPr b="1">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2a3d9ba46b_0_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Quản lý tiến trình với PM2</a:t>
            </a:r>
            <a:endParaRPr/>
          </a:p>
        </p:txBody>
      </p:sp>
      <p:sp>
        <p:nvSpPr>
          <p:cNvPr id="244" name="Google Shape;244;g12a3d9ba46b_0_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4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8"/>
        <p:cNvGrpSpPr/>
        <p:nvPr/>
      </p:nvGrpSpPr>
      <p:grpSpPr>
        <a:xfrm>
          <a:off x="0" y="0"/>
          <a:ext cx="0" cy="0"/>
          <a:chOff x="0" y="0"/>
          <a:chExt cx="0" cy="0"/>
        </a:xfrm>
      </p:grpSpPr>
      <p:sp>
        <p:nvSpPr>
          <p:cNvPr id="249" name="Google Shape;249;g11517337414_0_11"/>
          <p:cNvSpPr/>
          <p:nvPr/>
        </p:nvSpPr>
        <p:spPr>
          <a:xfrm>
            <a:off x="713225" y="1081199"/>
            <a:ext cx="11042100" cy="5342100"/>
          </a:xfrm>
          <a:prstGeom prst="rect">
            <a:avLst/>
          </a:prstGeom>
          <a:noFill/>
          <a:ln>
            <a:noFill/>
          </a:ln>
        </p:spPr>
        <p:txBody>
          <a:bodyPr spcFirstLastPara="1" wrap="square" lIns="0" tIns="0" rIns="0" bIns="0" anchor="t" anchorCtr="0">
            <a:noAutofit/>
          </a:bodyPr>
          <a:lstStyle/>
          <a:p>
            <a:pPr marL="457200" marR="0" lvl="0" indent="-390525" algn="l" rtl="0">
              <a:lnSpc>
                <a:spcPct val="115000"/>
              </a:lnSpc>
              <a:spcBef>
                <a:spcPts val="0"/>
              </a:spcBef>
              <a:spcAft>
                <a:spcPts val="0"/>
              </a:spcAft>
              <a:buClr>
                <a:schemeClr val="dk1"/>
              </a:buClr>
              <a:buSzPts val="2550"/>
              <a:buFont typeface="Arial"/>
              <a:buChar char="•"/>
            </a:pPr>
            <a:r>
              <a:rPr lang="en-US" sz="2550" b="0" i="0" u="none" strike="noStrike" cap="none">
                <a:solidFill>
                  <a:schemeClr val="dk1"/>
                </a:solidFill>
                <a:highlight>
                  <a:schemeClr val="lt1"/>
                </a:highlight>
                <a:latin typeface="Open Sans"/>
                <a:ea typeface="Open Sans"/>
                <a:cs typeface="Open Sans"/>
                <a:sym typeface="Open Sans"/>
              </a:rPr>
              <a:t>Cài đặt Jest:</a:t>
            </a:r>
            <a:endParaRPr sz="2550" b="0" i="0" u="none" strike="noStrike" cap="none">
              <a:solidFill>
                <a:schemeClr val="dk1"/>
              </a:solidFill>
              <a:highlight>
                <a:schemeClr val="lt1"/>
              </a:highlight>
              <a:latin typeface="Open Sans"/>
              <a:ea typeface="Open Sans"/>
              <a:cs typeface="Open Sans"/>
              <a:sym typeface="Open Sans"/>
            </a:endParaRPr>
          </a:p>
          <a:p>
            <a:pPr marL="457200" marR="0" lvl="0" indent="0" algn="l" rtl="0">
              <a:lnSpc>
                <a:spcPct val="115000"/>
              </a:lnSpc>
              <a:spcBef>
                <a:spcPts val="0"/>
              </a:spcBef>
              <a:spcAft>
                <a:spcPts val="0"/>
              </a:spcAft>
              <a:buClr>
                <a:schemeClr val="dk1"/>
              </a:buClr>
              <a:buSzPts val="1100"/>
              <a:buFont typeface="Arial"/>
              <a:buNone/>
            </a:pPr>
            <a:r>
              <a:rPr lang="en-US" sz="1600" b="1">
                <a:solidFill>
                  <a:srgbClr val="C18401"/>
                </a:solidFill>
                <a:latin typeface="Courier New"/>
                <a:ea typeface="Courier New"/>
                <a:cs typeface="Courier New"/>
                <a:sym typeface="Courier New"/>
              </a:rPr>
              <a:t>npm</a:t>
            </a:r>
            <a:r>
              <a:rPr lang="en-US" sz="1600" b="1">
                <a:solidFill>
                  <a:srgbClr val="383A42"/>
                </a:solidFill>
                <a:highlight>
                  <a:srgbClr val="FAFAFA"/>
                </a:highlight>
                <a:latin typeface="Courier New"/>
                <a:ea typeface="Courier New"/>
                <a:cs typeface="Courier New"/>
                <a:sym typeface="Courier New"/>
              </a:rPr>
              <a:t> install -g pm2</a:t>
            </a:r>
            <a:endParaRPr sz="2650" b="0" i="0" u="none" strike="noStrike" cap="none">
              <a:solidFill>
                <a:schemeClr val="dk1"/>
              </a:solidFill>
              <a:highlight>
                <a:srgbClr val="FFFFFF"/>
              </a:highlight>
              <a:latin typeface="Open Sans"/>
              <a:ea typeface="Open Sans"/>
              <a:cs typeface="Open Sans"/>
              <a:sym typeface="Open Sans"/>
            </a:endParaRPr>
          </a:p>
        </p:txBody>
      </p:sp>
      <p:pic>
        <p:nvPicPr>
          <p:cNvPr id="250" name="Google Shape;250;g11517337414_0_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51" name="Google Shape;251;g11517337414_0_11"/>
          <p:cNvSpPr/>
          <p:nvPr/>
        </p:nvSpPr>
        <p:spPr>
          <a:xfrm>
            <a:off x="713222" y="222500"/>
            <a:ext cx="7796100" cy="60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a:solidFill>
                  <a:schemeClr val="dk1"/>
                </a:solidFill>
                <a:latin typeface="Tahoma"/>
                <a:ea typeface="Tahoma"/>
                <a:cs typeface="Tahoma"/>
                <a:sym typeface="Tahoma"/>
              </a:rPr>
              <a:t>Cài đặt</a:t>
            </a:r>
            <a:endParaRPr sz="3500" b="1" i="0" u="none" strike="noStrike" cap="none">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2ad5030d2d_1_9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Sử dụng PM2</a:t>
            </a:r>
            <a:endParaRPr/>
          </a:p>
        </p:txBody>
      </p:sp>
      <p:sp>
        <p:nvSpPr>
          <p:cNvPr id="258" name="Google Shape;258;g12ad5030d2d_1_9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Khởi chạy dự án</a:t>
            </a:r>
            <a:endParaRPr sz="2400">
              <a:highlight>
                <a:srgbClr val="FFFFFF"/>
              </a:highlight>
            </a:endParaRPr>
          </a:p>
          <a:p>
            <a:pPr marL="63500" marR="63500" lvl="0" indent="0" algn="l" rtl="0">
              <a:lnSpc>
                <a:spcPct val="115000"/>
              </a:lnSpc>
              <a:spcBef>
                <a:spcPts val="1200"/>
              </a:spcBef>
              <a:spcAft>
                <a:spcPts val="0"/>
              </a:spcAft>
              <a:buClr>
                <a:schemeClr val="dk1"/>
              </a:buClr>
              <a:buSzPts val="1100"/>
              <a:buFont typeface="Arial"/>
              <a:buNone/>
            </a:pPr>
            <a:r>
              <a:rPr lang="en-US" sz="1600" b="1">
                <a:solidFill>
                  <a:srgbClr val="383A42"/>
                </a:solidFill>
                <a:highlight>
                  <a:srgbClr val="FAFAFA"/>
                </a:highlight>
                <a:latin typeface="Courier New"/>
                <a:ea typeface="Courier New"/>
                <a:cs typeface="Courier New"/>
                <a:sym typeface="Courier New"/>
              </a:rPr>
              <a:t>pm2 start </a:t>
            </a:r>
            <a:r>
              <a:rPr lang="en-US" sz="1600" b="1">
                <a:solidFill>
                  <a:srgbClr val="C18401"/>
                </a:solidFill>
                <a:highlight>
                  <a:srgbClr val="FAFAFA"/>
                </a:highlight>
                <a:latin typeface="Courier New"/>
                <a:ea typeface="Courier New"/>
                <a:cs typeface="Courier New"/>
                <a:sym typeface="Courier New"/>
              </a:rPr>
              <a:t>npm</a:t>
            </a:r>
            <a:r>
              <a:rPr lang="en-US" sz="1600" b="1">
                <a:solidFill>
                  <a:srgbClr val="383A42"/>
                </a:solidFill>
                <a:highlight>
                  <a:srgbClr val="FAFAFA"/>
                </a:highlight>
                <a:latin typeface="Courier New"/>
                <a:ea typeface="Courier New"/>
                <a:cs typeface="Courier New"/>
                <a:sym typeface="Courier New"/>
              </a:rPr>
              <a:t> --name </a:t>
            </a:r>
            <a:r>
              <a:rPr lang="en-US" sz="1600" b="1">
                <a:solidFill>
                  <a:srgbClr val="50A14F"/>
                </a:solidFill>
                <a:highlight>
                  <a:srgbClr val="FAFAFA"/>
                </a:highlight>
                <a:latin typeface="Courier New"/>
                <a:ea typeface="Courier New"/>
                <a:cs typeface="Courier New"/>
                <a:sym typeface="Courier New"/>
              </a:rPr>
              <a:t>"{name_pid}"</a:t>
            </a:r>
            <a:r>
              <a:rPr lang="en-US" sz="1600" b="1">
                <a:solidFill>
                  <a:srgbClr val="383A42"/>
                </a:solidFill>
                <a:highlight>
                  <a:srgbClr val="FAFAFA"/>
                </a:highlight>
                <a:latin typeface="Courier New"/>
                <a:ea typeface="Courier New"/>
                <a:cs typeface="Courier New"/>
                <a:sym typeface="Courier New"/>
              </a:rPr>
              <a:t> -- run {script_name}</a:t>
            </a:r>
            <a:endParaRPr sz="1600" b="1">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endParaRPr sz="1600" b="1">
              <a:solidFill>
                <a:srgbClr val="383A42"/>
              </a:solidFill>
              <a:highlight>
                <a:srgbClr val="FAFAFA"/>
              </a:highlight>
              <a:latin typeface="Courier New"/>
              <a:ea typeface="Courier New"/>
              <a:cs typeface="Courier New"/>
              <a:sym typeface="Courier New"/>
            </a:endParaRPr>
          </a:p>
          <a:p>
            <a:pPr marL="457200" lvl="0" indent="-381000" algn="l" rtl="0">
              <a:lnSpc>
                <a:spcPct val="115000"/>
              </a:lnSpc>
              <a:spcBef>
                <a:spcPts val="0"/>
              </a:spcBef>
              <a:spcAft>
                <a:spcPts val="0"/>
              </a:spcAft>
              <a:buSzPts val="2400"/>
              <a:buChar char="•"/>
            </a:pPr>
            <a:r>
              <a:rPr lang="en-US" sz="2400">
                <a:highlight>
                  <a:srgbClr val="FFFFFF"/>
                </a:highlight>
              </a:rPr>
              <a:t>Stop tiến trình</a:t>
            </a:r>
            <a:endParaRPr sz="2400">
              <a:highlight>
                <a:srgbClr val="FFFFFF"/>
              </a:highlight>
            </a:endParaRPr>
          </a:p>
          <a:p>
            <a:pPr marL="63500" marR="63500" lvl="0" indent="0" algn="l" rtl="0">
              <a:lnSpc>
                <a:spcPct val="115000"/>
              </a:lnSpc>
              <a:spcBef>
                <a:spcPts val="1200"/>
              </a:spcBef>
              <a:spcAft>
                <a:spcPts val="0"/>
              </a:spcAft>
              <a:buClr>
                <a:schemeClr val="dk1"/>
              </a:buClr>
              <a:buSzPts val="1100"/>
              <a:buFont typeface="Arial"/>
              <a:buNone/>
            </a:pPr>
            <a:r>
              <a:rPr lang="en-US" sz="1600" b="1">
                <a:solidFill>
                  <a:srgbClr val="383A42"/>
                </a:solidFill>
                <a:highlight>
                  <a:srgbClr val="FAFAFA"/>
                </a:highlight>
                <a:latin typeface="Courier New"/>
                <a:ea typeface="Courier New"/>
                <a:cs typeface="Courier New"/>
                <a:sym typeface="Courier New"/>
              </a:rPr>
              <a:t>pm2 stop {name </a:t>
            </a:r>
            <a:r>
              <a:rPr lang="en-US" sz="1600" b="1">
                <a:solidFill>
                  <a:srgbClr val="A626A4"/>
                </a:solidFill>
                <a:highlight>
                  <a:srgbClr val="FAFAFA"/>
                </a:highlight>
                <a:latin typeface="Courier New"/>
                <a:ea typeface="Courier New"/>
                <a:cs typeface="Courier New"/>
                <a:sym typeface="Courier New"/>
              </a:rPr>
              <a:t>or</a:t>
            </a:r>
            <a:r>
              <a:rPr lang="en-US" sz="1600" b="1">
                <a:solidFill>
                  <a:srgbClr val="383A42"/>
                </a:solidFill>
                <a:highlight>
                  <a:srgbClr val="FAFAFA"/>
                </a:highlight>
                <a:latin typeface="Courier New"/>
                <a:ea typeface="Courier New"/>
                <a:cs typeface="Courier New"/>
                <a:sym typeface="Courier New"/>
              </a:rPr>
              <a:t> pid}</a:t>
            </a:r>
            <a:endParaRPr sz="160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Restart tiến trình</a:t>
            </a:r>
            <a:endParaRPr sz="2400">
              <a:highlight>
                <a:srgbClr val="FFFFFF"/>
              </a:highlight>
            </a:endParaRPr>
          </a:p>
          <a:p>
            <a:pPr marL="63500" marR="63500" lvl="0" indent="0" algn="l" rtl="0">
              <a:lnSpc>
                <a:spcPct val="115000"/>
              </a:lnSpc>
              <a:spcBef>
                <a:spcPts val="1200"/>
              </a:spcBef>
              <a:spcAft>
                <a:spcPts val="0"/>
              </a:spcAft>
              <a:buClr>
                <a:schemeClr val="dk1"/>
              </a:buClr>
              <a:buSzPts val="1100"/>
              <a:buFont typeface="Arial"/>
              <a:buNone/>
            </a:pPr>
            <a:r>
              <a:rPr lang="en-US" sz="1600" b="1">
                <a:solidFill>
                  <a:srgbClr val="383A42"/>
                </a:solidFill>
                <a:highlight>
                  <a:srgbClr val="FAFAFA"/>
                </a:highlight>
                <a:latin typeface="Courier New"/>
                <a:ea typeface="Courier New"/>
                <a:cs typeface="Courier New"/>
                <a:sym typeface="Courier New"/>
              </a:rPr>
              <a:t>pm2 restart {name </a:t>
            </a:r>
            <a:r>
              <a:rPr lang="en-US" sz="1600" b="1">
                <a:solidFill>
                  <a:srgbClr val="A626A4"/>
                </a:solidFill>
                <a:highlight>
                  <a:srgbClr val="FAFAFA"/>
                </a:highlight>
                <a:latin typeface="Courier New"/>
                <a:ea typeface="Courier New"/>
                <a:cs typeface="Courier New"/>
                <a:sym typeface="Courier New"/>
              </a:rPr>
              <a:t>or</a:t>
            </a:r>
            <a:r>
              <a:rPr lang="en-US" sz="1600" b="1">
                <a:solidFill>
                  <a:srgbClr val="383A42"/>
                </a:solidFill>
                <a:highlight>
                  <a:srgbClr val="FAFAFA"/>
                </a:highlight>
                <a:latin typeface="Courier New"/>
                <a:ea typeface="Courier New"/>
                <a:cs typeface="Courier New"/>
                <a:sym typeface="Courier New"/>
              </a:rPr>
              <a:t> pid}</a:t>
            </a:r>
            <a:endParaRPr sz="160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Kiểm tra log của tiến trình</a:t>
            </a:r>
            <a:endParaRPr sz="2400">
              <a:highlight>
                <a:srgbClr val="FFFFFF"/>
              </a:highlight>
            </a:endParaRPr>
          </a:p>
          <a:p>
            <a:pPr marL="63500" marR="63500" lvl="0" indent="0" algn="l" rtl="0">
              <a:lnSpc>
                <a:spcPct val="115000"/>
              </a:lnSpc>
              <a:spcBef>
                <a:spcPts val="1200"/>
              </a:spcBef>
              <a:spcAft>
                <a:spcPts val="0"/>
              </a:spcAft>
              <a:buClr>
                <a:schemeClr val="dk1"/>
              </a:buClr>
              <a:buSzPts val="1100"/>
              <a:buFont typeface="Arial"/>
              <a:buNone/>
            </a:pPr>
            <a:r>
              <a:rPr lang="en-US" sz="1600" b="1">
                <a:solidFill>
                  <a:srgbClr val="383A42"/>
                </a:solidFill>
                <a:highlight>
                  <a:srgbClr val="FAFAFA"/>
                </a:highlight>
                <a:latin typeface="Courier New"/>
                <a:ea typeface="Courier New"/>
                <a:cs typeface="Courier New"/>
                <a:sym typeface="Courier New"/>
              </a:rPr>
              <a:t>pm2 logs {name </a:t>
            </a:r>
            <a:r>
              <a:rPr lang="en-US" sz="1600" b="1">
                <a:solidFill>
                  <a:srgbClr val="A626A4"/>
                </a:solidFill>
                <a:highlight>
                  <a:srgbClr val="FAFAFA"/>
                </a:highlight>
                <a:latin typeface="Courier New"/>
                <a:ea typeface="Courier New"/>
                <a:cs typeface="Courier New"/>
                <a:sym typeface="Courier New"/>
              </a:rPr>
              <a:t>or</a:t>
            </a:r>
            <a:r>
              <a:rPr lang="en-US" sz="1600" b="1">
                <a:solidFill>
                  <a:srgbClr val="383A42"/>
                </a:solidFill>
                <a:highlight>
                  <a:srgbClr val="FAFAFA"/>
                </a:highlight>
                <a:latin typeface="Courier New"/>
                <a:ea typeface="Courier New"/>
                <a:cs typeface="Courier New"/>
                <a:sym typeface="Courier New"/>
              </a:rPr>
              <a:t> pid}</a:t>
            </a:r>
            <a:endParaRPr sz="1600" b="1">
              <a:solidFill>
                <a:srgbClr val="383A42"/>
              </a:solidFill>
              <a:highlight>
                <a:srgbClr val="FAFAFA"/>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2400">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30a400cf2d_0_9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Demo</a:t>
            </a:r>
            <a:endParaRPr/>
          </a:p>
        </p:txBody>
      </p:sp>
      <p:sp>
        <p:nvSpPr>
          <p:cNvPr id="265" name="Google Shape;265;g130a400cf2d_0_9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2800"/>
              <a:buNone/>
            </a:pPr>
            <a:r>
              <a:rPr lang="en-US" sz="2400">
                <a:highlight>
                  <a:srgbClr val="FFFFFF"/>
                </a:highlight>
              </a:rPr>
              <a:t>Sử dụng PM2 để start, stop, restart, kiểm tra log.</a:t>
            </a:r>
            <a:endParaRPr sz="2600">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2dd375cd0c_0_84"/>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dirty="0" err="1"/>
              <a:t>Tổng</a:t>
            </a:r>
            <a:r>
              <a:rPr lang="en-US" dirty="0"/>
              <a:t> </a:t>
            </a:r>
            <a:r>
              <a:rPr lang="en-US" dirty="0" err="1"/>
              <a:t>kết</a:t>
            </a:r>
            <a:endParaRPr dirty="0"/>
          </a:p>
        </p:txBody>
      </p:sp>
      <p:sp>
        <p:nvSpPr>
          <p:cNvPr id="272" name="Google Shape;272;g12dd375cd0c_0_84"/>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Arial"/>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dirty="0"/>
          </a:p>
          <a:p>
            <a:pPr marL="457200" lvl="0" indent="-393700" algn="l" rtl="0">
              <a:spcBef>
                <a:spcPts val="0"/>
              </a:spcBef>
              <a:spcAft>
                <a:spcPts val="0"/>
              </a:spcAft>
              <a:buSzPts val="2600"/>
              <a:buChar char="•"/>
            </a:pPr>
            <a:r>
              <a:rPr lang="en-US" sz="2600" dirty="0" err="1">
                <a:highlight>
                  <a:srgbClr val="FFFFFF"/>
                </a:highlight>
              </a:rPr>
              <a:t>Tìm</a:t>
            </a:r>
            <a:r>
              <a:rPr lang="en-US" sz="2600" dirty="0">
                <a:highlight>
                  <a:srgbClr val="FFFFFF"/>
                </a:highlight>
              </a:rPr>
              <a:t> </a:t>
            </a:r>
            <a:r>
              <a:rPr lang="en-US" sz="2600" dirty="0" err="1">
                <a:highlight>
                  <a:srgbClr val="FFFFFF"/>
                </a:highlight>
              </a:rPr>
              <a:t>hiểu</a:t>
            </a:r>
            <a:r>
              <a:rPr lang="en-US" sz="2600" dirty="0">
                <a:highlight>
                  <a:srgbClr val="FFFFFF"/>
                </a:highlight>
              </a:rPr>
              <a:t> </a:t>
            </a:r>
            <a:r>
              <a:rPr lang="en-US" sz="2600" dirty="0" err="1">
                <a:highlight>
                  <a:srgbClr val="FFFFFF"/>
                </a:highlight>
              </a:rPr>
              <a:t>tổng</a:t>
            </a:r>
            <a:r>
              <a:rPr lang="en-US" sz="2600" dirty="0">
                <a:highlight>
                  <a:srgbClr val="FFFFFF"/>
                </a:highlight>
              </a:rPr>
              <a:t> </a:t>
            </a:r>
            <a:r>
              <a:rPr lang="en-US" sz="2600" dirty="0" err="1">
                <a:highlight>
                  <a:srgbClr val="FFFFFF"/>
                </a:highlight>
              </a:rPr>
              <a:t>quan</a:t>
            </a:r>
            <a:r>
              <a:rPr lang="en-US" sz="2600" dirty="0">
                <a:highlight>
                  <a:srgbClr val="FFFFFF"/>
                </a:highlight>
              </a:rPr>
              <a:t> </a:t>
            </a:r>
            <a:r>
              <a:rPr lang="en-US" sz="2600" dirty="0" err="1">
                <a:highlight>
                  <a:srgbClr val="FFFFFF"/>
                </a:highlight>
              </a:rPr>
              <a:t>về</a:t>
            </a:r>
            <a:r>
              <a:rPr lang="en-US" sz="2600" dirty="0">
                <a:highlight>
                  <a:srgbClr val="FFFFFF"/>
                </a:highlight>
              </a:rPr>
              <a:t> </a:t>
            </a:r>
            <a:r>
              <a:rPr lang="en-US" sz="2600" dirty="0" err="1">
                <a:highlight>
                  <a:srgbClr val="FFFFFF"/>
                </a:highlight>
              </a:rPr>
              <a:t>triển</a:t>
            </a:r>
            <a:r>
              <a:rPr lang="en-US" sz="2600" dirty="0">
                <a:highlight>
                  <a:srgbClr val="FFFFFF"/>
                </a:highlight>
              </a:rPr>
              <a:t> </a:t>
            </a:r>
            <a:r>
              <a:rPr lang="en-US" sz="2600" dirty="0" err="1">
                <a:highlight>
                  <a:srgbClr val="FFFFFF"/>
                </a:highlight>
              </a:rPr>
              <a:t>khai</a:t>
            </a:r>
            <a:r>
              <a:rPr lang="en-US" sz="2600" dirty="0">
                <a:highlight>
                  <a:srgbClr val="FFFFFF"/>
                </a:highlight>
              </a:rPr>
              <a:t> </a:t>
            </a:r>
            <a:r>
              <a:rPr lang="en-US" sz="2600" dirty="0" err="1">
                <a:highlight>
                  <a:srgbClr val="FFFFFF"/>
                </a:highlight>
              </a:rPr>
              <a:t>ứng</a:t>
            </a:r>
            <a:r>
              <a:rPr lang="en-US" sz="2600" dirty="0">
                <a:highlight>
                  <a:srgbClr val="FFFFFF"/>
                </a:highlight>
              </a:rPr>
              <a:t> </a:t>
            </a:r>
            <a:r>
              <a:rPr lang="en-US" sz="2600" dirty="0" err="1">
                <a:highlight>
                  <a:srgbClr val="FFFFFF"/>
                </a:highlight>
              </a:rPr>
              <a:t>dụng</a:t>
            </a:r>
            <a:r>
              <a:rPr lang="en-US" sz="2600" dirty="0">
                <a:highlight>
                  <a:srgbClr val="FFFFFF"/>
                </a:highlight>
              </a:rPr>
              <a:t> </a:t>
            </a:r>
            <a:r>
              <a:rPr lang="en-US" sz="2600" dirty="0" err="1">
                <a:highlight>
                  <a:srgbClr val="FFFFFF"/>
                </a:highlight>
              </a:rPr>
              <a:t>lên</a:t>
            </a:r>
            <a:r>
              <a:rPr lang="en-US" sz="2600" dirty="0">
                <a:highlight>
                  <a:srgbClr val="FFFFFF"/>
                </a:highlight>
              </a:rPr>
              <a:t> server</a:t>
            </a:r>
            <a:endParaRPr sz="2600" dirty="0">
              <a:highlight>
                <a:srgbClr val="FFFFFF"/>
              </a:highlight>
            </a:endParaRPr>
          </a:p>
          <a:p>
            <a:pPr marL="457200" lvl="0" indent="-393700" algn="l" rtl="0">
              <a:spcBef>
                <a:spcPts val="0"/>
              </a:spcBef>
              <a:spcAft>
                <a:spcPts val="0"/>
              </a:spcAft>
              <a:buSzPts val="2600"/>
              <a:buChar char="•"/>
            </a:pPr>
            <a:r>
              <a:rPr lang="en-US" sz="2600" dirty="0" err="1">
                <a:highlight>
                  <a:srgbClr val="FFFFFF"/>
                </a:highlight>
              </a:rPr>
              <a:t>Tìm</a:t>
            </a:r>
            <a:r>
              <a:rPr lang="en-US" sz="2600" dirty="0">
                <a:highlight>
                  <a:srgbClr val="FFFFFF"/>
                </a:highlight>
              </a:rPr>
              <a:t> </a:t>
            </a:r>
            <a:r>
              <a:rPr lang="en-US" sz="2600" dirty="0" err="1">
                <a:highlight>
                  <a:srgbClr val="FFFFFF"/>
                </a:highlight>
              </a:rPr>
              <a:t>hiểu</a:t>
            </a:r>
            <a:r>
              <a:rPr lang="en-US" sz="2600" dirty="0">
                <a:highlight>
                  <a:srgbClr val="FFFFFF"/>
                </a:highlight>
              </a:rPr>
              <a:t> </a:t>
            </a:r>
            <a:r>
              <a:rPr lang="en-US" sz="2600" dirty="0" err="1">
                <a:highlight>
                  <a:srgbClr val="FFFFFF"/>
                </a:highlight>
              </a:rPr>
              <a:t>tổng</a:t>
            </a:r>
            <a:r>
              <a:rPr lang="en-US" sz="2600" dirty="0">
                <a:highlight>
                  <a:srgbClr val="FFFFFF"/>
                </a:highlight>
              </a:rPr>
              <a:t> </a:t>
            </a:r>
            <a:r>
              <a:rPr lang="en-US" sz="2600" dirty="0" err="1">
                <a:highlight>
                  <a:srgbClr val="FFFFFF"/>
                </a:highlight>
              </a:rPr>
              <a:t>quan</a:t>
            </a:r>
            <a:r>
              <a:rPr lang="en-US" sz="2600" dirty="0">
                <a:highlight>
                  <a:srgbClr val="FFFFFF"/>
                </a:highlight>
              </a:rPr>
              <a:t> </a:t>
            </a:r>
            <a:r>
              <a:rPr lang="en-US" sz="2600" dirty="0" err="1">
                <a:highlight>
                  <a:srgbClr val="FFFFFF"/>
                </a:highlight>
              </a:rPr>
              <a:t>về</a:t>
            </a:r>
            <a:r>
              <a:rPr lang="en-US" sz="2600" dirty="0">
                <a:highlight>
                  <a:srgbClr val="FFFFFF"/>
                </a:highlight>
              </a:rPr>
              <a:t> </a:t>
            </a:r>
            <a:r>
              <a:rPr lang="en-US" sz="2600" dirty="0" err="1">
                <a:highlight>
                  <a:srgbClr val="FFFFFF"/>
                </a:highlight>
              </a:rPr>
              <a:t>quản</a:t>
            </a:r>
            <a:r>
              <a:rPr lang="en-US" sz="2600" dirty="0">
                <a:highlight>
                  <a:srgbClr val="FFFFFF"/>
                </a:highlight>
              </a:rPr>
              <a:t> </a:t>
            </a:r>
            <a:r>
              <a:rPr lang="en-US" sz="2600" dirty="0" err="1">
                <a:highlight>
                  <a:srgbClr val="FFFFFF"/>
                </a:highlight>
              </a:rPr>
              <a:t>lý</a:t>
            </a:r>
            <a:r>
              <a:rPr lang="en-US" sz="2600" dirty="0">
                <a:highlight>
                  <a:srgbClr val="FFFFFF"/>
                </a:highlight>
              </a:rPr>
              <a:t> </a:t>
            </a:r>
            <a:r>
              <a:rPr lang="en-US" sz="2600" dirty="0" err="1">
                <a:highlight>
                  <a:srgbClr val="FFFFFF"/>
                </a:highlight>
              </a:rPr>
              <a:t>tiến</a:t>
            </a:r>
            <a:r>
              <a:rPr lang="en-US" sz="2600" dirty="0">
                <a:highlight>
                  <a:srgbClr val="FFFFFF"/>
                </a:highlight>
              </a:rPr>
              <a:t> </a:t>
            </a:r>
            <a:r>
              <a:rPr lang="en-US" sz="2600" dirty="0" err="1">
                <a:highlight>
                  <a:srgbClr val="FFFFFF"/>
                </a:highlight>
              </a:rPr>
              <a:t>trình</a:t>
            </a:r>
            <a:r>
              <a:rPr lang="en-US" sz="2600" dirty="0">
                <a:highlight>
                  <a:srgbClr val="FFFFFF"/>
                </a:highlight>
              </a:rPr>
              <a:t> </a:t>
            </a:r>
            <a:r>
              <a:rPr lang="en-US" sz="2600" dirty="0" err="1">
                <a:highlight>
                  <a:srgbClr val="FFFFFF"/>
                </a:highlight>
              </a:rPr>
              <a:t>trong</a:t>
            </a:r>
            <a:r>
              <a:rPr lang="en-US" sz="2600" dirty="0">
                <a:highlight>
                  <a:srgbClr val="FFFFFF"/>
                </a:highlight>
              </a:rPr>
              <a:t> Nodejs</a:t>
            </a:r>
            <a:endParaRPr sz="2600" dirty="0">
              <a:highlight>
                <a:srgbClr val="FFFFFF"/>
              </a:highlight>
            </a:endParaRPr>
          </a:p>
          <a:p>
            <a:pPr marL="457200" lvl="0" indent="-393700" algn="l" rtl="0">
              <a:spcBef>
                <a:spcPts val="0"/>
              </a:spcBef>
              <a:spcAft>
                <a:spcPts val="0"/>
              </a:spcAft>
              <a:buSzPts val="2600"/>
              <a:buChar char="•"/>
            </a:pPr>
            <a:r>
              <a:rPr lang="en-US" sz="2600" dirty="0" err="1">
                <a:highlight>
                  <a:srgbClr val="FFFFFF"/>
                </a:highlight>
              </a:rPr>
              <a:t>Tìm</a:t>
            </a:r>
            <a:r>
              <a:rPr lang="en-US" sz="2600" dirty="0">
                <a:highlight>
                  <a:srgbClr val="FFFFFF"/>
                </a:highlight>
              </a:rPr>
              <a:t> </a:t>
            </a:r>
            <a:r>
              <a:rPr lang="en-US" sz="2600" dirty="0" err="1">
                <a:highlight>
                  <a:srgbClr val="FFFFFF"/>
                </a:highlight>
              </a:rPr>
              <a:t>hiểu</a:t>
            </a:r>
            <a:r>
              <a:rPr lang="en-US" sz="2600" dirty="0">
                <a:highlight>
                  <a:srgbClr val="FFFFFF"/>
                </a:highlight>
              </a:rPr>
              <a:t> </a:t>
            </a:r>
            <a:r>
              <a:rPr lang="en-US" sz="2600" dirty="0" err="1">
                <a:highlight>
                  <a:srgbClr val="FFFFFF"/>
                </a:highlight>
              </a:rPr>
              <a:t>biến</a:t>
            </a:r>
            <a:r>
              <a:rPr lang="en-US" sz="2600" dirty="0">
                <a:highlight>
                  <a:srgbClr val="FFFFFF"/>
                </a:highlight>
              </a:rPr>
              <a:t> </a:t>
            </a:r>
            <a:r>
              <a:rPr lang="en-US" sz="2600" dirty="0" err="1">
                <a:highlight>
                  <a:srgbClr val="FFFFFF"/>
                </a:highlight>
              </a:rPr>
              <a:t>môi</a:t>
            </a:r>
            <a:r>
              <a:rPr lang="en-US" sz="2600" dirty="0">
                <a:highlight>
                  <a:srgbClr val="FFFFFF"/>
                </a:highlight>
              </a:rPr>
              <a:t> </a:t>
            </a:r>
            <a:r>
              <a:rPr lang="en-US" sz="2600" dirty="0" err="1">
                <a:highlight>
                  <a:srgbClr val="FFFFFF"/>
                </a:highlight>
              </a:rPr>
              <a:t>trường</a:t>
            </a:r>
            <a:endParaRPr sz="2600" dirty="0">
              <a:highlight>
                <a:srgbClr val="FFFFFF"/>
              </a:highlight>
            </a:endParaRPr>
          </a:p>
          <a:p>
            <a:pPr marL="457200" lvl="0" indent="-393700" algn="l" rtl="0">
              <a:spcBef>
                <a:spcPts val="0"/>
              </a:spcBef>
              <a:spcAft>
                <a:spcPts val="0"/>
              </a:spcAft>
              <a:buSzPts val="2600"/>
              <a:buChar char="•"/>
            </a:pPr>
            <a:r>
              <a:rPr lang="en-US" sz="2600" dirty="0" err="1">
                <a:highlight>
                  <a:srgbClr val="FFFFFF"/>
                </a:highlight>
              </a:rPr>
              <a:t>Truy</a:t>
            </a:r>
            <a:r>
              <a:rPr lang="en-US" sz="2600" dirty="0">
                <a:highlight>
                  <a:srgbClr val="FFFFFF"/>
                </a:highlight>
              </a:rPr>
              <a:t> </a:t>
            </a:r>
            <a:r>
              <a:rPr lang="en-US" sz="2600" dirty="0" err="1">
                <a:highlight>
                  <a:srgbClr val="FFFFFF"/>
                </a:highlight>
              </a:rPr>
              <a:t>cập</a:t>
            </a:r>
            <a:r>
              <a:rPr lang="en-US" sz="2600" dirty="0">
                <a:highlight>
                  <a:srgbClr val="FFFFFF"/>
                </a:highlight>
              </a:rPr>
              <a:t> server </a:t>
            </a:r>
            <a:r>
              <a:rPr lang="en-US" sz="2600" dirty="0" err="1">
                <a:highlight>
                  <a:srgbClr val="FFFFFF"/>
                </a:highlight>
              </a:rPr>
              <a:t>thông</a:t>
            </a:r>
            <a:r>
              <a:rPr lang="en-US" sz="2600" dirty="0">
                <a:highlight>
                  <a:srgbClr val="FFFFFF"/>
                </a:highlight>
              </a:rPr>
              <a:t> </a:t>
            </a:r>
            <a:r>
              <a:rPr lang="en-US" sz="2600" dirty="0" err="1">
                <a:highlight>
                  <a:srgbClr val="FFFFFF"/>
                </a:highlight>
              </a:rPr>
              <a:t>quan</a:t>
            </a:r>
            <a:r>
              <a:rPr lang="en-US" sz="2600" dirty="0">
                <a:highlight>
                  <a:srgbClr val="FFFFFF"/>
                </a:highlight>
              </a:rPr>
              <a:t> </a:t>
            </a:r>
            <a:r>
              <a:rPr lang="en-US" sz="2600" dirty="0" err="1">
                <a:highlight>
                  <a:srgbClr val="FFFFFF"/>
                </a:highlight>
              </a:rPr>
              <a:t>ssh</a:t>
            </a:r>
            <a:endParaRPr sz="2600" dirty="0">
              <a:highlight>
                <a:srgbClr val="FFFFFF"/>
              </a:highlight>
            </a:endParaRPr>
          </a:p>
          <a:p>
            <a:pPr marL="457200" lvl="0" indent="-393700" algn="l" rtl="0">
              <a:spcBef>
                <a:spcPts val="0"/>
              </a:spcBef>
              <a:spcAft>
                <a:spcPts val="0"/>
              </a:spcAft>
              <a:buSzPts val="2600"/>
              <a:buChar char="•"/>
            </a:pPr>
            <a:r>
              <a:rPr lang="en-US" sz="2600" dirty="0" err="1">
                <a:highlight>
                  <a:srgbClr val="FFFFFF"/>
                </a:highlight>
              </a:rPr>
              <a:t>Quản</a:t>
            </a:r>
            <a:r>
              <a:rPr lang="en-US" sz="2600" dirty="0">
                <a:highlight>
                  <a:srgbClr val="FFFFFF"/>
                </a:highlight>
              </a:rPr>
              <a:t> </a:t>
            </a:r>
            <a:r>
              <a:rPr lang="en-US" sz="2600" dirty="0" err="1">
                <a:highlight>
                  <a:srgbClr val="FFFFFF"/>
                </a:highlight>
              </a:rPr>
              <a:t>lý</a:t>
            </a:r>
            <a:r>
              <a:rPr lang="en-US" sz="2600" dirty="0">
                <a:highlight>
                  <a:srgbClr val="FFFFFF"/>
                </a:highlight>
              </a:rPr>
              <a:t> </a:t>
            </a:r>
            <a:r>
              <a:rPr lang="en-US" sz="2600" dirty="0" err="1">
                <a:highlight>
                  <a:srgbClr val="FFFFFF"/>
                </a:highlight>
              </a:rPr>
              <a:t>tiến</a:t>
            </a:r>
            <a:r>
              <a:rPr lang="en-US" sz="2600" dirty="0">
                <a:highlight>
                  <a:srgbClr val="FFFFFF"/>
                </a:highlight>
              </a:rPr>
              <a:t> </a:t>
            </a:r>
            <a:r>
              <a:rPr lang="en-US" sz="2600" dirty="0" err="1">
                <a:highlight>
                  <a:srgbClr val="FFFFFF"/>
                </a:highlight>
              </a:rPr>
              <a:t>trình</a:t>
            </a:r>
            <a:r>
              <a:rPr lang="en-US" sz="2600" dirty="0">
                <a:highlight>
                  <a:srgbClr val="FFFFFF"/>
                </a:highlight>
              </a:rPr>
              <a:t> </a:t>
            </a:r>
            <a:r>
              <a:rPr lang="en-US" sz="2600" dirty="0" err="1">
                <a:highlight>
                  <a:srgbClr val="FFFFFF"/>
                </a:highlight>
              </a:rPr>
              <a:t>ứng</a:t>
            </a:r>
            <a:r>
              <a:rPr lang="en-US" sz="2600" dirty="0">
                <a:highlight>
                  <a:srgbClr val="FFFFFF"/>
                </a:highlight>
              </a:rPr>
              <a:t> </a:t>
            </a:r>
            <a:r>
              <a:rPr lang="en-US" sz="2600" dirty="0" err="1">
                <a:highlight>
                  <a:srgbClr val="FFFFFF"/>
                </a:highlight>
              </a:rPr>
              <a:t>dụng</a:t>
            </a:r>
            <a:r>
              <a:rPr lang="en-US" sz="2600" dirty="0">
                <a:highlight>
                  <a:srgbClr val="FFFFFF"/>
                </a:highlight>
              </a:rPr>
              <a:t> Nodejs </a:t>
            </a:r>
            <a:r>
              <a:rPr lang="en-US" sz="2600" dirty="0" err="1">
                <a:highlight>
                  <a:srgbClr val="FFFFFF"/>
                </a:highlight>
              </a:rPr>
              <a:t>với</a:t>
            </a:r>
            <a:r>
              <a:rPr lang="en-US" sz="2600" dirty="0">
                <a:highlight>
                  <a:srgbClr val="FFFFFF"/>
                </a:highlight>
              </a:rPr>
              <a:t> PM2</a:t>
            </a:r>
            <a:endParaRPr dirty="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517337414_0_0"/>
          <p:cNvSpPr txBox="1">
            <a:spLocks noGrp="1"/>
          </p:cNvSpPr>
          <p:nvPr>
            <p:ph type="title"/>
          </p:nvPr>
        </p:nvSpPr>
        <p:spPr>
          <a:xfrm>
            <a:off x="794425"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Thảo luận</a:t>
            </a:r>
            <a:endParaRPr/>
          </a:p>
        </p:txBody>
      </p:sp>
      <p:sp>
        <p:nvSpPr>
          <p:cNvPr id="107" name="Google Shape;107;g11517337414_0_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Khi nào thì cần đưa ứng dụng lên server?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2563113601_0_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Tổng quan về triển khai ứng dụng lên server</a:t>
            </a:r>
            <a:endParaRPr/>
          </a:p>
        </p:txBody>
      </p:sp>
      <p:sp>
        <p:nvSpPr>
          <p:cNvPr id="114" name="Google Shape;114;g12563113601_0_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000"/>
              <a:buFont typeface="Arial"/>
              <a:buNone/>
            </a:pPr>
            <a:r>
              <a:rPr lang="en-US" sz="4500">
                <a:latin typeface="Open Sans SemiBold"/>
                <a:ea typeface="Open Sans SemiBold"/>
                <a:cs typeface="Open Sans SemiBold"/>
                <a:sym typeface="Open Sans SemiBold"/>
              </a:rPr>
              <a:t>Tại sao lại cần triển khai ứng dụng?</a:t>
            </a:r>
            <a:endParaRPr sz="2500"/>
          </a:p>
        </p:txBody>
      </p:sp>
      <p:sp>
        <p:nvSpPr>
          <p:cNvPr id="121" name="Google Shape;121;p5"/>
          <p:cNvSpPr txBox="1">
            <a:spLocks noGrp="1"/>
          </p:cNvSpPr>
          <p:nvPr>
            <p:ph type="body" idx="1"/>
          </p:nvPr>
        </p:nvSpPr>
        <p:spPr>
          <a:xfrm>
            <a:off x="800775" y="1120022"/>
            <a:ext cx="1051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rgbClr val="FFFFFF"/>
                </a:highlight>
              </a:rPr>
              <a:t>Khi trang web của bạn đã hoàn thành, bạn cần deploy trang web ở một nơi nào đó công khai và dễ dàng truy cập ứng dụng của bạn so với trước đây bạn đang dùng máy tính cá nhân trong quá trình phát triển ứng dụng.</a:t>
            </a:r>
            <a:endParaRPr sz="2500">
              <a:highlight>
                <a:srgbClr val="FFFFFF"/>
              </a:highlight>
            </a:endParaRPr>
          </a:p>
        </p:txBody>
      </p:sp>
      <p:pic>
        <p:nvPicPr>
          <p:cNvPr id="122" name="Google Shape;122;p5"/>
          <p:cNvPicPr preferRelativeResize="0"/>
          <p:nvPr/>
        </p:nvPicPr>
        <p:blipFill>
          <a:blip r:embed="rId3">
            <a:alphaModFix/>
          </a:blip>
          <a:stretch>
            <a:fillRect/>
          </a:stretch>
        </p:blipFill>
        <p:spPr>
          <a:xfrm>
            <a:off x="2371725" y="3457575"/>
            <a:ext cx="7600950" cy="253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2a3d9ba46b_0_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Môi trường Production</a:t>
            </a:r>
            <a:endParaRPr/>
          </a:p>
        </p:txBody>
      </p:sp>
      <p:sp>
        <p:nvSpPr>
          <p:cNvPr id="129" name="Google Shape;129;g12a3d9ba46b_0_6"/>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rgbClr val="FFFFFF"/>
                </a:highlight>
              </a:rPr>
              <a:t>Phần cứng máy tính mà trang web chạy trên đó.</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Hệ điều hành (ví dụ: Linux hoặc Windows).</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Ngôn ngữ lập trình, framework mà bạn dùng để viết ứng dụng.</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Cơ sở hạ tầng máy chủ web, có thể bao gồm web server (nginx, apache, ...), proxy , load balancer (cân bằng tải), v.v.</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Database của ứng dụng.</a:t>
            </a:r>
            <a:endParaRPr sz="25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2ad5030d2d_1_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highlight>
                  <a:srgbClr val="FFFFFF"/>
                </a:highlight>
              </a:rPr>
              <a:t>Những tiêu chuẩn deploy</a:t>
            </a:r>
            <a:endParaRPr/>
          </a:p>
        </p:txBody>
      </p:sp>
      <p:sp>
        <p:nvSpPr>
          <p:cNvPr id="136" name="Google Shape;136;g12ad5030d2d_1_7"/>
          <p:cNvSpPr txBox="1">
            <a:spLocks noGrp="1"/>
          </p:cNvSpPr>
          <p:nvPr>
            <p:ph type="body" idx="1"/>
          </p:nvPr>
        </p:nvSpPr>
        <p:spPr>
          <a:xfrm>
            <a:off x="838200" y="11200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7" name="Google Shape;137;g12ad5030d2d_1_7"/>
          <p:cNvSpPr txBox="1">
            <a:spLocks noGrp="1"/>
          </p:cNvSpPr>
          <p:nvPr>
            <p:ph type="body" idx="1"/>
          </p:nvPr>
        </p:nvSpPr>
        <p:spPr>
          <a:xfrm>
            <a:off x="990600" y="12724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8" name="Google Shape;138;g12ad5030d2d_1_7"/>
          <p:cNvSpPr txBox="1">
            <a:spLocks noGrp="1"/>
          </p:cNvSpPr>
          <p:nvPr>
            <p:ph type="body" idx="1"/>
          </p:nvPr>
        </p:nvSpPr>
        <p:spPr>
          <a:xfrm>
            <a:off x="1143000" y="1424825"/>
            <a:ext cx="1006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rgbClr val="FFFFFF"/>
                </a:highlight>
              </a:rPr>
              <a:t>Đặt node_env thành production: Node_env là biến môi trường.</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Ghi log một cách thích hợp</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Sử dụng module helmet để bảo vệ ứng dụng của bạn.</a:t>
            </a:r>
            <a:endParaRPr sz="25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1517337414_0_22"/>
          <p:cNvSpPr txBox="1">
            <a:spLocks noGrp="1"/>
          </p:cNvSpPr>
          <p:nvPr>
            <p:ph type="title"/>
          </p:nvPr>
        </p:nvSpPr>
        <p:spPr>
          <a:xfrm>
            <a:off x="831850"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Quản lý tiến trình trong Nodejs</a:t>
            </a:r>
            <a:endParaRPr/>
          </a:p>
        </p:txBody>
      </p:sp>
      <p:sp>
        <p:nvSpPr>
          <p:cNvPr id="145" name="Google Shape;145;g11517337414_0_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từng nghe tới Jest hay chưa?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Arial"/>
              <a:buNone/>
            </a:pPr>
            <a:r>
              <a:rPr lang="en-US"/>
              <a:t>Quản lý tiến trình là gì?</a:t>
            </a:r>
            <a:endParaRPr/>
          </a:p>
        </p:txBody>
      </p:sp>
      <p:sp>
        <p:nvSpPr>
          <p:cNvPr id="152" name="Google Shape;152;p7"/>
          <p:cNvSpPr txBox="1">
            <a:spLocks noGrp="1"/>
          </p:cNvSpPr>
          <p:nvPr>
            <p:ph type="body" idx="1"/>
          </p:nvPr>
        </p:nvSpPr>
        <p:spPr>
          <a:xfrm>
            <a:off x="838200" y="1100597"/>
            <a:ext cx="1051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highlight>
                  <a:srgbClr val="FFFFFF"/>
                </a:highlight>
              </a:rPr>
              <a:t>Trình quản lý tiến trình trong Nodejs là công cụ để đảm bảo rằng ứng dụng của bạn được chạy liên tục và có thể cho phép ứng dụng tự khởi chạy khi khởi động server.</a:t>
            </a:r>
            <a:endParaRPr sz="2500">
              <a:highlight>
                <a:srgbClr val="FFFFFF"/>
              </a:highlight>
            </a:endParaRPr>
          </a:p>
          <a:p>
            <a:pPr marL="457200" lvl="0" indent="-387350" algn="l" rtl="0">
              <a:lnSpc>
                <a:spcPct val="115000"/>
              </a:lnSpc>
              <a:spcBef>
                <a:spcPts val="0"/>
              </a:spcBef>
              <a:spcAft>
                <a:spcPts val="0"/>
              </a:spcAft>
              <a:buSzPts val="2500"/>
              <a:buChar char="•"/>
            </a:pPr>
            <a:r>
              <a:rPr lang="en-US" sz="2500">
                <a:highlight>
                  <a:srgbClr val="FFFFFF"/>
                </a:highlight>
              </a:rPr>
              <a:t>Nó cho phép bạn theo dõi các service đang chạy và hỗ trợ các tác vụ quản trị hệ thống (Khởi động lại service khi bị lỗi, dừng). Hỗ trợ ghi log ứng dụng, phân tải và cân bằng tải ...</a:t>
            </a:r>
            <a:endParaRPr sz="2500">
              <a:highlight>
                <a:srgbClr val="FFFFFF"/>
              </a:highlight>
            </a:endParaRPr>
          </a:p>
          <a:p>
            <a:pPr marL="0" lvl="0" indent="0" algn="l" rtl="0">
              <a:lnSpc>
                <a:spcPct val="115000"/>
              </a:lnSpc>
              <a:spcBef>
                <a:spcPts val="1200"/>
              </a:spcBef>
              <a:spcAft>
                <a:spcPts val="0"/>
              </a:spcAft>
              <a:buSzPts val="2800"/>
              <a:buNone/>
            </a:pPr>
            <a:endParaRPr sz="2500">
              <a:highlight>
                <a:schemeClr val="lt1"/>
              </a:highlight>
            </a:endParaRPr>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975</Words>
  <Application>Microsoft Macintosh PowerPoint</Application>
  <PresentationFormat>Widescreen</PresentationFormat>
  <Paragraphs>137</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Courier New</vt:lpstr>
      <vt:lpstr>Tahoma</vt:lpstr>
      <vt:lpstr>Open Sans</vt:lpstr>
      <vt:lpstr>Open Sans SemiBold</vt:lpstr>
      <vt:lpstr>Calibri</vt:lpstr>
      <vt:lpstr>Arial</vt:lpstr>
      <vt:lpstr>SlideTheme2</vt:lpstr>
      <vt:lpstr>Bài 12 Deploy and Process Manager</vt:lpstr>
      <vt:lpstr>Mục tiêu</vt:lpstr>
      <vt:lpstr>Thảo luận</vt:lpstr>
      <vt:lpstr>Tổng quan về triển khai ứng dụng lên server</vt:lpstr>
      <vt:lpstr>Tại sao lại cần triển khai ứng dụng?</vt:lpstr>
      <vt:lpstr>Môi trường Production</vt:lpstr>
      <vt:lpstr>Những tiêu chuẩn deploy</vt:lpstr>
      <vt:lpstr>Quản lý tiến trình trong Nodejs</vt:lpstr>
      <vt:lpstr>Quản lý tiến trình là gì?</vt:lpstr>
      <vt:lpstr>PM2</vt:lpstr>
      <vt:lpstr>StrongLoop PM</vt:lpstr>
      <vt:lpstr>Forever</vt:lpstr>
      <vt:lpstr>Truy cập server thông qua ssh</vt:lpstr>
      <vt:lpstr>Giới thiệu SSH</vt:lpstr>
      <vt:lpstr>Các điều kiện cần để thiết lập SSH</vt:lpstr>
      <vt:lpstr>SSH hoạt động như thế nào?</vt:lpstr>
      <vt:lpstr>Cài đặt SSH trên linux</vt:lpstr>
      <vt:lpstr>Giới thiệu biến môi trường ENV</vt:lpstr>
      <vt:lpstr>Biến môi trường là gì?</vt:lpstr>
      <vt:lpstr>Thêm biến môi trường vào dự án</vt:lpstr>
      <vt:lpstr>Demo</vt:lpstr>
      <vt:lpstr>Quản lý tiến trình với PM2</vt:lpstr>
      <vt:lpstr>PowerPoint Presentation</vt:lpstr>
      <vt:lpstr>Sử dụng PM2</vt:lpstr>
      <vt:lpstr>Demo</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12 Deploy and Process Manager</dc:title>
  <dc:creator>Nhật Nguyễn Khắc</dc:creator>
  <cp:lastModifiedBy>Mai Tuyet</cp:lastModifiedBy>
  <cp:revision>1</cp:revision>
  <dcterms:created xsi:type="dcterms:W3CDTF">2017-03-15T10:39:15Z</dcterms:created>
  <dcterms:modified xsi:type="dcterms:W3CDTF">2022-07-04T03:34:39Z</dcterms:modified>
</cp:coreProperties>
</file>