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SemiBold"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SZzQMDz4VGsVhA/inx9ATDXob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snapToObjects="1">
      <p:cViewPr varScale="1">
        <p:scale>
          <a:sx n="89" d="100"/>
          <a:sy n="89" d="100"/>
        </p:scale>
        <p:origin x="8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a1e2d645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13a1e2d6458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13a1e2d6458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ad5030d2d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12ad5030d2d_1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12ad5030d2d_1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bb9e8ca8d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bb9e8ca8d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13bb9e8ca8d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bb9e8ca8d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bb9e8ca8d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3bb9e8ca8d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dba028c6b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12dba028c6b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g12dba028c6b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2ad5030d2d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12ad5030d2d_1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12ad5030d2d_1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bb9e8ca8d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3bb9e8ca8d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3bb9e8ca8d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bb9e8ca8d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bb9e8ca8d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13bb9e8ca8d_0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346be540f1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1346be540f1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1346be540f1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ad5030d2d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12ad5030d2d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12ad5030d2d_1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30a400cf2d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130a400cf2d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g130a400cf2d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dd375cd0c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12dd375cd0c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g12dd375cd0c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51733741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1151733741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1151733741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6311360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563113601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2563113601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d9ba46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2a3d9ba46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12a3d9ba46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ad5030d2d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2ad5030d2d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12ad5030d2d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bb9e8ca8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bb9e8ca8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13bb9e8ca8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51733741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1151733741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11517337414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2"/>
          <p:cNvSpPr>
            <a:spLocks noGrp="1"/>
          </p:cNvSpPr>
          <p:nvPr>
            <p:ph type="pic" idx="2"/>
          </p:nvPr>
        </p:nvSpPr>
        <p:spPr>
          <a:xfrm>
            <a:off x="5183188" y="987425"/>
            <a:ext cx="6172200" cy="4873625"/>
          </a:xfrm>
          <a:prstGeom prst="rect">
            <a:avLst/>
          </a:prstGeom>
          <a:noFill/>
          <a:ln>
            <a:noFill/>
          </a:ln>
        </p:spPr>
      </p:sp>
      <p:sp>
        <p:nvSpPr>
          <p:cNvPr id="71" name="Google Shape;71;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3"/>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33"/>
          <p:cNvPicPr preferRelativeResize="0"/>
          <p:nvPr/>
        </p:nvPicPr>
        <p:blipFill rotWithShape="1">
          <a:blip r:embed="rId14">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a:buNone/>
            </a:pPr>
            <a:r>
              <a:rPr lang="en-US"/>
              <a:t>Bài 13</a:t>
            </a:r>
            <a:br>
              <a:rPr lang="en-US"/>
            </a:br>
            <a:r>
              <a:rPr lang="en-US"/>
              <a:t>CI/CD</a:t>
            </a:r>
            <a:endParaRPr sz="11000">
              <a:highlight>
                <a:schemeClr val="lt1"/>
              </a:highlight>
            </a:endParaRPr>
          </a:p>
        </p:txBody>
      </p:sp>
      <p:sp>
        <p:nvSpPr>
          <p:cNvPr id="93" name="Google Shape;93;p1"/>
          <p:cNvSpPr txBox="1">
            <a:spLocks noGrp="1"/>
          </p:cNvSpPr>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Arial"/>
              <a:buNone/>
            </a:pPr>
            <a:r>
              <a:rPr lang="en-US"/>
              <a:t>Travis CI là gì?</a:t>
            </a:r>
            <a:endParaRPr/>
          </a:p>
        </p:txBody>
      </p:sp>
      <p:sp>
        <p:nvSpPr>
          <p:cNvPr id="160" name="Google Shape;160;p7"/>
          <p:cNvSpPr txBox="1">
            <a:spLocks noGrp="1"/>
          </p:cNvSpPr>
          <p:nvPr>
            <p:ph type="body" idx="1"/>
          </p:nvPr>
        </p:nvSpPr>
        <p:spPr>
          <a:xfrm>
            <a:off x="838200" y="1100597"/>
            <a:ext cx="10515600" cy="5056800"/>
          </a:xfrm>
          <a:prstGeom prst="rect">
            <a:avLst/>
          </a:prstGeom>
          <a:noFill/>
          <a:ln>
            <a:noFill/>
          </a:ln>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SzPts val="2500"/>
              <a:buChar char="•"/>
            </a:pPr>
            <a:r>
              <a:rPr lang="en-US" sz="2500">
                <a:highlight>
                  <a:srgbClr val="FFFFFF"/>
                </a:highlight>
              </a:rPr>
              <a:t>Travis-ci là một dự án mã nguồn mở, được xây dựng đầy đủ các tính năng CI, giúp chúng ta dễ dàng test và deploy các dự án được lưu trữ trên GitHub.</a:t>
            </a:r>
            <a:endParaRPr sz="2500">
              <a:highlight>
                <a:srgbClr val="FFFFFF"/>
              </a:highlight>
            </a:endParaRPr>
          </a:p>
          <a:p>
            <a:pPr marL="0" lvl="0" indent="0" algn="l" rtl="0">
              <a:lnSpc>
                <a:spcPct val="115000"/>
              </a:lnSpc>
              <a:spcBef>
                <a:spcPts val="1200"/>
              </a:spcBef>
              <a:spcAft>
                <a:spcPts val="0"/>
              </a:spcAft>
              <a:buSzPts val="2800"/>
              <a:buNone/>
            </a:pPr>
            <a:endParaRPr sz="2500">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3a1e2d6458_0_1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Cơ chế hoạt động?</a:t>
            </a:r>
            <a:endParaRPr/>
          </a:p>
        </p:txBody>
      </p:sp>
      <p:sp>
        <p:nvSpPr>
          <p:cNvPr id="167" name="Google Shape;167;g13a1e2d6458_0_1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1200"/>
              </a:spcBef>
              <a:spcAft>
                <a:spcPts val="0"/>
              </a:spcAft>
              <a:buSzPts val="2400"/>
              <a:buChar char="•"/>
            </a:pPr>
            <a:r>
              <a:rPr lang="en-US" sz="2400">
                <a:highlight>
                  <a:schemeClr val="lt1"/>
                </a:highlight>
              </a:rPr>
              <a:t>Travis CI hoạt động dựa trên cấu hình trong file .travis.yml.</a:t>
            </a:r>
            <a:endParaRPr sz="24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2ad5030d2d_1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Hoạt động</a:t>
            </a:r>
            <a:endParaRPr/>
          </a:p>
        </p:txBody>
      </p:sp>
      <p:sp>
        <p:nvSpPr>
          <p:cNvPr id="174" name="Google Shape;174;g12ad5030d2d_1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Devloper sẽ push code lên github</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Thông qua webhooks, Travis-ci sẽ biết được có code mới được commit, nó sẽ pull code đó về</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Dựa vào file cấu hình .travis.ym travis sẽ tiến hành chạy và thông báo trở ngược lại cho người dùng.</a:t>
            </a:r>
            <a:endParaRPr sz="2400" b="1">
              <a:solidFill>
                <a:srgbClr val="383A42"/>
              </a:solidFill>
              <a:highlight>
                <a:srgbClr val="FAFAFA"/>
              </a:highlight>
            </a:endParaRPr>
          </a:p>
          <a:p>
            <a:pPr marL="0" lvl="0" indent="0" algn="l" rtl="0">
              <a:lnSpc>
                <a:spcPct val="115000"/>
              </a:lnSpc>
              <a:spcBef>
                <a:spcPts val="1200"/>
              </a:spcBef>
              <a:spcAft>
                <a:spcPts val="0"/>
              </a:spcAft>
              <a:buSzPts val="2800"/>
              <a:buNone/>
            </a:pPr>
            <a:endParaRPr sz="950">
              <a:solidFill>
                <a:srgbClr val="526069"/>
              </a:solidFill>
              <a:highlight>
                <a:srgbClr val="FFFFFF"/>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endParaRPr sz="2750">
              <a:highlight>
                <a:schemeClr val="lt1"/>
              </a:highlight>
            </a:endParaRPr>
          </a:p>
        </p:txBody>
      </p:sp>
      <p:pic>
        <p:nvPicPr>
          <p:cNvPr id="175" name="Google Shape;175;g12ad5030d2d_1_25"/>
          <p:cNvPicPr preferRelativeResize="0"/>
          <p:nvPr/>
        </p:nvPicPr>
        <p:blipFill>
          <a:blip r:embed="rId3">
            <a:alphaModFix/>
          </a:blip>
          <a:stretch>
            <a:fillRect/>
          </a:stretch>
        </p:blipFill>
        <p:spPr>
          <a:xfrm>
            <a:off x="3614738" y="3629025"/>
            <a:ext cx="4657725" cy="219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3bb9e8ca8d_0_19"/>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Ưu điểm</a:t>
            </a:r>
            <a:endParaRPr/>
          </a:p>
        </p:txBody>
      </p:sp>
      <p:sp>
        <p:nvSpPr>
          <p:cNvPr id="182" name="Google Shape;182;g13bb9e8ca8d_0_19"/>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Build Matrix</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Cung cấp miễn phí 1 lần (Không reset lại hàng tháng). Tuy nhiên lại miễn phí cho dự án mã nguồn mở.</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Được sử dụng rộng rãi hơn và có nhiều hỗ trợ từ cộng đồng.</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Có thể kết nối với nhiều SCM hơn.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3bb9e8ca8d_0_26"/>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Nhược điểm</a:t>
            </a:r>
            <a:endParaRPr/>
          </a:p>
        </p:txBody>
      </p:sp>
      <p:sp>
        <p:nvSpPr>
          <p:cNvPr id="189" name="Google Shape;189;g13bb9e8ca8d_0_26"/>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Các khoản miễn phí không được làm mới hàng tháng.</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Không có nhiều Plugin có sẵn để giúp dễ dàng cấu hình.</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Cần nhiều đăng ký cho cả dịch vụ SCM và CI/CD.</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Chuyển đổi qua lại giữa Travis CI và SCM để xem nhật ký deploy.</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12dba028c6b_0_5"/>
          <p:cNvSpPr txBox="1">
            <a:spLocks noGrp="1"/>
          </p:cNvSpPr>
          <p:nvPr>
            <p:ph type="ctrTitle"/>
          </p:nvPr>
        </p:nvSpPr>
        <p:spPr>
          <a:xfrm>
            <a:off x="729775" y="1122375"/>
            <a:ext cx="99381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Github actions</a:t>
            </a:r>
            <a:endParaRPr/>
          </a:p>
        </p:txBody>
      </p:sp>
      <p:sp>
        <p:nvSpPr>
          <p:cNvPr id="196" name="Google Shape;196;g12dba028c6b_0_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2ad5030d2d_1_4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Giới thiệu Github actions</a:t>
            </a:r>
            <a:endParaRPr/>
          </a:p>
        </p:txBody>
      </p:sp>
      <p:sp>
        <p:nvSpPr>
          <p:cNvPr id="203" name="Google Shape;203;g12ad5030d2d_1_46"/>
          <p:cNvSpPr txBox="1">
            <a:spLocks noGrp="1"/>
          </p:cNvSpPr>
          <p:nvPr>
            <p:ph type="body" idx="1"/>
          </p:nvPr>
        </p:nvSpPr>
        <p:spPr>
          <a:xfrm>
            <a:off x="838200" y="1295100"/>
            <a:ext cx="10664700" cy="50766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Github actions là một nền tảng tích hợp và triển khai liên tục (CI/CD) cho phép bạn tự động hóa quy trình xây dựng, testing và triển khai ứng dụng của mình trên Github.</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Github actions giúp bạn có thể thiết lập các CI/CD pipeline khi các hành động nhất định (push, merge code) được thực thi trên Github repo của bạn.</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Github actions hoạt động dựa vào cấu hình trong thư mục .github/workflows</a:t>
            </a:r>
            <a:endParaRPr sz="24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3bb9e8ca8d_0_33"/>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Ưu điểm</a:t>
            </a:r>
            <a:endParaRPr/>
          </a:p>
        </p:txBody>
      </p:sp>
      <p:sp>
        <p:nvSpPr>
          <p:cNvPr id="210" name="Google Shape;210;g13bb9e8ca8d_0_33"/>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Dùng cho cả repo và CI/CD pipeline trên trang github.</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Thanh toán 1 lần cho cả gói SCM và CI/CD.</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Build Matrix</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Được miễn phí 2000 phút mỗi tháng</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3bb9e8ca8d_0_40"/>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Nhược điểm</a:t>
            </a:r>
            <a:endParaRPr/>
          </a:p>
        </p:txBody>
      </p:sp>
      <p:sp>
        <p:nvSpPr>
          <p:cNvPr id="217" name="Google Shape;217;g13bb9e8ca8d_0_40"/>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Nền tảng mới nên không có nhiều tính năng như Travis CI.</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Chỉ khả dụng cho dự án lưu trữ trên Github.</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346be540f1_0_42"/>
          <p:cNvSpPr txBox="1">
            <a:spLocks noGrp="1"/>
          </p:cNvSpPr>
          <p:nvPr>
            <p:ph type="ctrTitle"/>
          </p:nvPr>
        </p:nvSpPr>
        <p:spPr>
          <a:xfrm>
            <a:off x="1524000" y="1113008"/>
            <a:ext cx="9144000" cy="3930000"/>
          </a:xfrm>
          <a:prstGeom prst="rect">
            <a:avLst/>
          </a:prstGeom>
          <a:noFill/>
          <a:ln>
            <a:noFill/>
          </a:ln>
        </p:spPr>
        <p:txBody>
          <a:bodyPr spcFirstLastPara="1" wrap="square" lIns="91425" tIns="45700" rIns="91425" bIns="45700" anchor="b" anchorCtr="0">
            <a:noAutofit/>
          </a:bodyPr>
          <a:lstStyle/>
          <a:p>
            <a:pPr marL="0" lvl="0" indent="0" algn="l" rtl="0">
              <a:lnSpc>
                <a:spcPct val="130000"/>
              </a:lnSpc>
              <a:spcBef>
                <a:spcPts val="0"/>
              </a:spcBef>
              <a:spcAft>
                <a:spcPts val="400"/>
              </a:spcAft>
              <a:buSzPts val="6000"/>
              <a:buNone/>
            </a:pPr>
            <a:r>
              <a:rPr lang="en-US" sz="4400">
                <a:highlight>
                  <a:srgbClr val="FFFFFF"/>
                </a:highlight>
              </a:rPr>
              <a:t>Tổng quan về DevOps</a:t>
            </a:r>
            <a:endParaRPr sz="8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a:spLocks noGrp="1"/>
          </p:cNvSpPr>
          <p:nvPr>
            <p:ph type="body" idx="1"/>
          </p:nvPr>
        </p:nvSpPr>
        <p:spPr>
          <a:xfrm>
            <a:off x="838200" y="1452282"/>
            <a:ext cx="10515600" cy="5092800"/>
          </a:xfrm>
          <a:prstGeom prst="rect">
            <a:avLst/>
          </a:prstGeom>
          <a:noFill/>
          <a:ln>
            <a:noFill/>
          </a:ln>
        </p:spPr>
        <p:txBody>
          <a:bodyPr spcFirstLastPara="1" wrap="square" lIns="91425" tIns="45700" rIns="91425" bIns="45700" anchor="t" anchorCtr="0">
            <a:normAutofit/>
          </a:bodyPr>
          <a:lstStyle/>
          <a:p>
            <a:pPr marL="457200" lvl="0" indent="-393700" algn="l" rtl="0">
              <a:lnSpc>
                <a:spcPct val="90000"/>
              </a:lnSpc>
              <a:spcBef>
                <a:spcPts val="0"/>
              </a:spcBef>
              <a:spcAft>
                <a:spcPts val="0"/>
              </a:spcAft>
              <a:buSzPts val="2600"/>
              <a:buChar char="•"/>
            </a:pPr>
            <a:r>
              <a:rPr lang="en-US" sz="2600">
                <a:highlight>
                  <a:srgbClr val="FFFFFF"/>
                </a:highlight>
              </a:rPr>
              <a:t>Tìm hiểu về CI/CD</a:t>
            </a:r>
            <a:endParaRPr sz="2600">
              <a:highlight>
                <a:srgbClr val="FFFFFF"/>
              </a:highlight>
            </a:endParaRPr>
          </a:p>
          <a:p>
            <a:pPr marL="457200" lvl="0" indent="-393700" algn="l" rtl="0">
              <a:lnSpc>
                <a:spcPct val="90000"/>
              </a:lnSpc>
              <a:spcBef>
                <a:spcPts val="0"/>
              </a:spcBef>
              <a:spcAft>
                <a:spcPts val="0"/>
              </a:spcAft>
              <a:buSzPts val="2600"/>
              <a:buChar char="•"/>
            </a:pPr>
            <a:r>
              <a:rPr lang="en-US" sz="2600">
                <a:highlight>
                  <a:srgbClr val="FFFFFF"/>
                </a:highlight>
              </a:rPr>
              <a:t>Tìm hiểu Travis CI</a:t>
            </a:r>
            <a:endParaRPr sz="2600">
              <a:highlight>
                <a:srgbClr val="FFFFFF"/>
              </a:highlight>
            </a:endParaRPr>
          </a:p>
          <a:p>
            <a:pPr marL="457200" lvl="0" indent="-393700" algn="l" rtl="0">
              <a:lnSpc>
                <a:spcPct val="90000"/>
              </a:lnSpc>
              <a:spcBef>
                <a:spcPts val="0"/>
              </a:spcBef>
              <a:spcAft>
                <a:spcPts val="0"/>
              </a:spcAft>
              <a:buSzPts val="2600"/>
              <a:buChar char="•"/>
            </a:pPr>
            <a:r>
              <a:rPr lang="en-US" sz="2600">
                <a:highlight>
                  <a:srgbClr val="FFFFFF"/>
                </a:highlight>
              </a:rPr>
              <a:t>Tìm hiểu Github actions</a:t>
            </a:r>
            <a:endParaRPr sz="2600">
              <a:highlight>
                <a:srgbClr val="FFFFFF"/>
              </a:highlight>
            </a:endParaRPr>
          </a:p>
          <a:p>
            <a:pPr marL="457200" lvl="0" indent="-393700" algn="l" rtl="0">
              <a:lnSpc>
                <a:spcPct val="90000"/>
              </a:lnSpc>
              <a:spcBef>
                <a:spcPts val="0"/>
              </a:spcBef>
              <a:spcAft>
                <a:spcPts val="0"/>
              </a:spcAft>
              <a:buSzPts val="2600"/>
              <a:buChar char="•"/>
            </a:pPr>
            <a:r>
              <a:rPr lang="en-US" sz="2600">
                <a:highlight>
                  <a:srgbClr val="FFFFFF"/>
                </a:highlight>
              </a:rPr>
              <a:t>Tìm hiểu về DevOps</a:t>
            </a:r>
            <a:endParaRPr sz="2600">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2ad5030d2d_1_63"/>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DevOps là gì?</a:t>
            </a:r>
            <a:endParaRPr/>
          </a:p>
        </p:txBody>
      </p:sp>
      <p:sp>
        <p:nvSpPr>
          <p:cNvPr id="230" name="Google Shape;230;g12ad5030d2d_1_63"/>
          <p:cNvSpPr txBox="1">
            <a:spLocks noGrp="1"/>
          </p:cNvSpPr>
          <p:nvPr>
            <p:ph type="body" idx="1"/>
          </p:nvPr>
        </p:nvSpPr>
        <p:spPr>
          <a:xfrm>
            <a:off x="800775" y="1101325"/>
            <a:ext cx="10342200" cy="53787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sz="2400">
                <a:highlight>
                  <a:srgbClr val="FFFFFF"/>
                </a:highlight>
              </a:rPr>
              <a:t>DevOps là viết tắt của Development (Dev) và Operations (Ops). DevOps là một văn hóa làm việc kết hợp giữa kỹ sư phát triển phần mềm (dev) với bộ phận operator nhằm mục đích rút ngắn vòng đời phát triển sản phẩm.</a:t>
            </a:r>
            <a:endParaRPr sz="2400">
              <a:highlight>
                <a:srgbClr val="FFFFFF"/>
              </a:highlight>
            </a:endParaRPr>
          </a:p>
        </p:txBody>
      </p:sp>
      <p:pic>
        <p:nvPicPr>
          <p:cNvPr id="231" name="Google Shape;231;g12ad5030d2d_1_63"/>
          <p:cNvPicPr preferRelativeResize="0"/>
          <p:nvPr/>
        </p:nvPicPr>
        <p:blipFill>
          <a:blip r:embed="rId3">
            <a:alphaModFix/>
          </a:blip>
          <a:stretch>
            <a:fillRect/>
          </a:stretch>
        </p:blipFill>
        <p:spPr>
          <a:xfrm>
            <a:off x="3890963" y="2519363"/>
            <a:ext cx="4410075" cy="3952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30a400cf2d_0_5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Những điều cần biết về DevOps</a:t>
            </a:r>
            <a:endParaRPr/>
          </a:p>
        </p:txBody>
      </p:sp>
      <p:sp>
        <p:nvSpPr>
          <p:cNvPr id="238" name="Google Shape;238;g130a400cf2d_0_56"/>
          <p:cNvSpPr txBox="1">
            <a:spLocks noGrp="1"/>
          </p:cNvSpPr>
          <p:nvPr>
            <p:ph type="body" idx="1"/>
          </p:nvPr>
        </p:nvSpPr>
        <p:spPr>
          <a:xfrm>
            <a:off x="1066800" y="1120025"/>
            <a:ext cx="10132500" cy="50766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DevOps Culture : văn hóa làm việc kết hợp giữa Dev và Ops</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DevOps Practices : cách để thực hiện DevOps</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DevOps Tools : những Tools cần để thực hiện DevOps</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DevOps và Cloud : mối quan hệ giữa DevOps và cloud</a:t>
            </a:r>
            <a:endParaRPr sz="2400">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2dd375cd0c_0_84"/>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dirty="0" err="1"/>
              <a:t>Tổng</a:t>
            </a:r>
            <a:r>
              <a:rPr lang="en-US" dirty="0"/>
              <a:t> </a:t>
            </a:r>
            <a:r>
              <a:rPr lang="en-US" dirty="0" err="1"/>
              <a:t>kết</a:t>
            </a:r>
            <a:endParaRPr dirty="0"/>
          </a:p>
        </p:txBody>
      </p:sp>
      <p:sp>
        <p:nvSpPr>
          <p:cNvPr id="245" name="Google Shape;245;g12dd375cd0c_0_84"/>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Arial"/>
              <a:buNone/>
            </a:pPr>
            <a:r>
              <a:rPr lang="en-US" dirty="0"/>
              <a:t>Qua </a:t>
            </a:r>
            <a:r>
              <a:rPr lang="en-US" dirty="0" err="1"/>
              <a:t>bài</a:t>
            </a:r>
            <a:r>
              <a:rPr lang="en-US" dirty="0"/>
              <a:t> </a:t>
            </a:r>
            <a:r>
              <a:rPr lang="en-US" dirty="0" err="1"/>
              <a:t>học</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a:t>
            </a:r>
            <a:endParaRPr dirty="0"/>
          </a:p>
          <a:p>
            <a:pPr marL="457200" lvl="0" indent="-393700" algn="l" rtl="0">
              <a:spcBef>
                <a:spcPts val="0"/>
              </a:spcBef>
              <a:spcAft>
                <a:spcPts val="0"/>
              </a:spcAft>
              <a:buSzPts val="2600"/>
              <a:buChar char="•"/>
            </a:pPr>
            <a:r>
              <a:rPr lang="en-US" sz="2600" dirty="0" err="1">
                <a:highlight>
                  <a:schemeClr val="lt1"/>
                </a:highlight>
              </a:rPr>
              <a:t>Tìm</a:t>
            </a:r>
            <a:r>
              <a:rPr lang="en-US" sz="2600" dirty="0">
                <a:highlight>
                  <a:schemeClr val="lt1"/>
                </a:highlight>
              </a:rPr>
              <a:t> </a:t>
            </a:r>
            <a:r>
              <a:rPr lang="en-US" sz="2600" dirty="0" err="1">
                <a:highlight>
                  <a:schemeClr val="lt1"/>
                </a:highlight>
              </a:rPr>
              <a:t>hiểu</a:t>
            </a:r>
            <a:r>
              <a:rPr lang="en-US" sz="2600" dirty="0">
                <a:highlight>
                  <a:schemeClr val="lt1"/>
                </a:highlight>
              </a:rPr>
              <a:t> </a:t>
            </a:r>
            <a:r>
              <a:rPr lang="en-US" sz="2600" dirty="0" err="1">
                <a:highlight>
                  <a:schemeClr val="lt1"/>
                </a:highlight>
              </a:rPr>
              <a:t>về</a:t>
            </a:r>
            <a:r>
              <a:rPr lang="en-US" sz="2600" dirty="0">
                <a:highlight>
                  <a:schemeClr val="lt1"/>
                </a:highlight>
              </a:rPr>
              <a:t> CI/CD</a:t>
            </a:r>
            <a:endParaRPr sz="2600" dirty="0">
              <a:highlight>
                <a:schemeClr val="lt1"/>
              </a:highlight>
            </a:endParaRPr>
          </a:p>
          <a:p>
            <a:pPr marL="457200" lvl="0" indent="-393700" algn="l" rtl="0">
              <a:spcBef>
                <a:spcPts val="0"/>
              </a:spcBef>
              <a:spcAft>
                <a:spcPts val="0"/>
              </a:spcAft>
              <a:buSzPts val="2600"/>
              <a:buChar char="•"/>
            </a:pPr>
            <a:r>
              <a:rPr lang="en-US" sz="2600" dirty="0" err="1">
                <a:highlight>
                  <a:schemeClr val="lt1"/>
                </a:highlight>
              </a:rPr>
              <a:t>Tìm</a:t>
            </a:r>
            <a:r>
              <a:rPr lang="en-US" sz="2600" dirty="0">
                <a:highlight>
                  <a:schemeClr val="lt1"/>
                </a:highlight>
              </a:rPr>
              <a:t> </a:t>
            </a:r>
            <a:r>
              <a:rPr lang="en-US" sz="2600" dirty="0" err="1">
                <a:highlight>
                  <a:schemeClr val="lt1"/>
                </a:highlight>
              </a:rPr>
              <a:t>hiểu</a:t>
            </a:r>
            <a:r>
              <a:rPr lang="en-US" sz="2600" dirty="0">
                <a:highlight>
                  <a:schemeClr val="lt1"/>
                </a:highlight>
              </a:rPr>
              <a:t> Travis CI</a:t>
            </a:r>
            <a:endParaRPr sz="2600" dirty="0">
              <a:highlight>
                <a:schemeClr val="lt1"/>
              </a:highlight>
            </a:endParaRPr>
          </a:p>
          <a:p>
            <a:pPr marL="457200" lvl="0" indent="-393700" algn="l" rtl="0">
              <a:spcBef>
                <a:spcPts val="0"/>
              </a:spcBef>
              <a:spcAft>
                <a:spcPts val="0"/>
              </a:spcAft>
              <a:buSzPts val="2600"/>
              <a:buChar char="•"/>
            </a:pPr>
            <a:r>
              <a:rPr lang="en-US" sz="2600" dirty="0" err="1">
                <a:highlight>
                  <a:schemeClr val="lt1"/>
                </a:highlight>
              </a:rPr>
              <a:t>Tìm</a:t>
            </a:r>
            <a:r>
              <a:rPr lang="en-US" sz="2600" dirty="0">
                <a:highlight>
                  <a:schemeClr val="lt1"/>
                </a:highlight>
              </a:rPr>
              <a:t> </a:t>
            </a:r>
            <a:r>
              <a:rPr lang="en-US" sz="2600" dirty="0" err="1">
                <a:highlight>
                  <a:schemeClr val="lt1"/>
                </a:highlight>
              </a:rPr>
              <a:t>hiểu</a:t>
            </a:r>
            <a:r>
              <a:rPr lang="en-US" sz="2600" dirty="0">
                <a:highlight>
                  <a:schemeClr val="lt1"/>
                </a:highlight>
              </a:rPr>
              <a:t> </a:t>
            </a:r>
            <a:r>
              <a:rPr lang="en-US" sz="2600" dirty="0" err="1">
                <a:highlight>
                  <a:schemeClr val="lt1"/>
                </a:highlight>
              </a:rPr>
              <a:t>Github</a:t>
            </a:r>
            <a:r>
              <a:rPr lang="en-US" sz="2600" dirty="0">
                <a:highlight>
                  <a:schemeClr val="lt1"/>
                </a:highlight>
              </a:rPr>
              <a:t> actions</a:t>
            </a:r>
            <a:endParaRPr sz="2600" dirty="0">
              <a:highlight>
                <a:schemeClr val="lt1"/>
              </a:highlight>
            </a:endParaRPr>
          </a:p>
          <a:p>
            <a:pPr marL="457200" lvl="0" indent="-393700" algn="l" rtl="0">
              <a:spcBef>
                <a:spcPts val="0"/>
              </a:spcBef>
              <a:spcAft>
                <a:spcPts val="0"/>
              </a:spcAft>
              <a:buSzPts val="2600"/>
              <a:buChar char="•"/>
            </a:pPr>
            <a:r>
              <a:rPr lang="en-US" sz="2600" dirty="0" err="1">
                <a:highlight>
                  <a:schemeClr val="lt1"/>
                </a:highlight>
              </a:rPr>
              <a:t>Tìm</a:t>
            </a:r>
            <a:r>
              <a:rPr lang="en-US" sz="2600" dirty="0">
                <a:highlight>
                  <a:schemeClr val="lt1"/>
                </a:highlight>
              </a:rPr>
              <a:t> </a:t>
            </a:r>
            <a:r>
              <a:rPr lang="en-US" sz="2600" dirty="0" err="1">
                <a:highlight>
                  <a:schemeClr val="lt1"/>
                </a:highlight>
              </a:rPr>
              <a:t>hiểu</a:t>
            </a:r>
            <a:r>
              <a:rPr lang="en-US" sz="2600" dirty="0">
                <a:highlight>
                  <a:schemeClr val="lt1"/>
                </a:highlight>
              </a:rPr>
              <a:t> </a:t>
            </a:r>
            <a:r>
              <a:rPr lang="en-US" sz="2600" dirty="0" err="1">
                <a:highlight>
                  <a:schemeClr val="lt1"/>
                </a:highlight>
              </a:rPr>
              <a:t>về</a:t>
            </a:r>
            <a:r>
              <a:rPr lang="en-US" sz="2600">
                <a:highlight>
                  <a:schemeClr val="lt1"/>
                </a:highlight>
              </a:rPr>
              <a:t> DevOps</a:t>
            </a:r>
            <a:endParaRPr sz="2600">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517337414_0_0"/>
          <p:cNvSpPr txBox="1">
            <a:spLocks noGrp="1"/>
          </p:cNvSpPr>
          <p:nvPr>
            <p:ph type="title"/>
          </p:nvPr>
        </p:nvSpPr>
        <p:spPr>
          <a:xfrm>
            <a:off x="794425"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Thảo luận</a:t>
            </a:r>
            <a:endParaRPr/>
          </a:p>
        </p:txBody>
      </p:sp>
      <p:sp>
        <p:nvSpPr>
          <p:cNvPr id="107" name="Google Shape;107;g11517337414_0_0"/>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CI/CD là gì?</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2563113601_0_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Tổng quan về CI/CD</a:t>
            </a:r>
            <a:endParaRPr/>
          </a:p>
        </p:txBody>
      </p:sp>
      <p:sp>
        <p:nvSpPr>
          <p:cNvPr id="114" name="Google Shape;114;g12563113601_0_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6000"/>
              <a:buFont typeface="Arial"/>
              <a:buNone/>
            </a:pPr>
            <a:r>
              <a:rPr lang="en-US" sz="4500">
                <a:latin typeface="Open Sans SemiBold"/>
                <a:ea typeface="Open Sans SemiBold"/>
                <a:cs typeface="Open Sans SemiBold"/>
                <a:sym typeface="Open Sans SemiBold"/>
              </a:rPr>
              <a:t>Tại sao lại cần triển khai ứng dụng?</a:t>
            </a:r>
            <a:endParaRPr sz="2500"/>
          </a:p>
        </p:txBody>
      </p:sp>
      <p:sp>
        <p:nvSpPr>
          <p:cNvPr id="121" name="Google Shape;121;p5"/>
          <p:cNvSpPr txBox="1">
            <a:spLocks noGrp="1"/>
          </p:cNvSpPr>
          <p:nvPr>
            <p:ph type="body" idx="1"/>
          </p:nvPr>
        </p:nvSpPr>
        <p:spPr>
          <a:xfrm>
            <a:off x="800775" y="1120022"/>
            <a:ext cx="10515600" cy="5056800"/>
          </a:xfrm>
          <a:prstGeom prst="rect">
            <a:avLst/>
          </a:prstGeom>
          <a:noFill/>
          <a:ln>
            <a:noFill/>
          </a:ln>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SzPts val="2500"/>
              <a:buChar char="•"/>
            </a:pPr>
            <a:r>
              <a:rPr lang="en-US" sz="2500">
                <a:highlight>
                  <a:schemeClr val="lt1"/>
                </a:highlight>
              </a:rPr>
              <a:t>CI/CD là một phương pháp thường xuyên cung cấp chức năng mới của ứng dụng cho khách hàng bằng cách tự động hóa các giai đoạn test và deploy ứng dụng.</a:t>
            </a:r>
            <a:endParaRPr sz="2500">
              <a:highlight>
                <a:schemeClr val="lt1"/>
              </a:highlight>
            </a:endParaRPr>
          </a:p>
        </p:txBody>
      </p:sp>
      <p:pic>
        <p:nvPicPr>
          <p:cNvPr id="122" name="Google Shape;122;p5"/>
          <p:cNvPicPr preferRelativeResize="0"/>
          <p:nvPr/>
        </p:nvPicPr>
        <p:blipFill>
          <a:blip r:embed="rId3">
            <a:alphaModFix/>
          </a:blip>
          <a:stretch>
            <a:fillRect/>
          </a:stretch>
        </p:blipFill>
        <p:spPr>
          <a:xfrm>
            <a:off x="2947988" y="2805113"/>
            <a:ext cx="6600825" cy="307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2a3d9ba46b_0_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CI</a:t>
            </a:r>
            <a:endParaRPr/>
          </a:p>
        </p:txBody>
      </p:sp>
      <p:sp>
        <p:nvSpPr>
          <p:cNvPr id="129" name="Google Shape;129;g12a3d9ba46b_0_6"/>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SzPts val="2500"/>
              <a:buChar char="•"/>
            </a:pPr>
            <a:r>
              <a:rPr lang="en-US" sz="2500">
                <a:highlight>
                  <a:srgbClr val="FFFFFF"/>
                </a:highlight>
              </a:rPr>
              <a:t>CI đề cập đến việc tích hợp liên tục, là quá trình tự động hóa cho nhà phát triển.</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CI thành công nghĩa là các thay đổi source code mới cho ứng thường xuyên được cập nhật, testing và merge.</a:t>
            </a:r>
            <a:endParaRPr sz="25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2ad5030d2d_1_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highlight>
                  <a:srgbClr val="FFFFFF"/>
                </a:highlight>
              </a:rPr>
              <a:t>CD</a:t>
            </a:r>
            <a:endParaRPr/>
          </a:p>
        </p:txBody>
      </p:sp>
      <p:sp>
        <p:nvSpPr>
          <p:cNvPr id="136" name="Google Shape;136;g12ad5030d2d_1_7"/>
          <p:cNvSpPr txBox="1">
            <a:spLocks noGrp="1"/>
          </p:cNvSpPr>
          <p:nvPr>
            <p:ph type="body" idx="1"/>
          </p:nvPr>
        </p:nvSpPr>
        <p:spPr>
          <a:xfrm>
            <a:off x="838200" y="11200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7" name="Google Shape;137;g12ad5030d2d_1_7"/>
          <p:cNvSpPr txBox="1">
            <a:spLocks noGrp="1"/>
          </p:cNvSpPr>
          <p:nvPr>
            <p:ph type="body" idx="1"/>
          </p:nvPr>
        </p:nvSpPr>
        <p:spPr>
          <a:xfrm>
            <a:off x="990600" y="12724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8" name="Google Shape;138;g12ad5030d2d_1_7"/>
          <p:cNvSpPr txBox="1">
            <a:spLocks noGrp="1"/>
          </p:cNvSpPr>
          <p:nvPr>
            <p:ph type="body" idx="1"/>
          </p:nvPr>
        </p:nvSpPr>
        <p:spPr>
          <a:xfrm>
            <a:off x="898175" y="1160150"/>
            <a:ext cx="10310400" cy="5321400"/>
          </a:xfrm>
          <a:prstGeom prst="rect">
            <a:avLst/>
          </a:prstGeom>
          <a:noFill/>
          <a:ln>
            <a:noFill/>
          </a:ln>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SzPts val="2500"/>
              <a:buChar char="•"/>
            </a:pPr>
            <a:r>
              <a:rPr lang="en-US" sz="2500">
                <a:highlight>
                  <a:srgbClr val="FFFFFF"/>
                </a:highlight>
              </a:rPr>
              <a:t>CD đề cập đến việc phân phối và triển khai liên tục.</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Nếu testing pass thì source code sẽ được deloy tự động lên môi trường staging hoặc production tùy thuộc vào quy trình phát triển.</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Sau khi CI thành công thì CD sẽ được thực thi.</a:t>
            </a:r>
            <a:endParaRPr sz="2500">
              <a:highlight>
                <a:srgbClr val="FFFFFF"/>
              </a:highlight>
            </a:endParaRPr>
          </a:p>
        </p:txBody>
      </p:sp>
      <p:pic>
        <p:nvPicPr>
          <p:cNvPr id="139" name="Google Shape;139;g12ad5030d2d_1_7"/>
          <p:cNvPicPr preferRelativeResize="0"/>
          <p:nvPr/>
        </p:nvPicPr>
        <p:blipFill>
          <a:blip r:embed="rId3">
            <a:alphaModFix/>
          </a:blip>
          <a:stretch>
            <a:fillRect/>
          </a:stretch>
        </p:blipFill>
        <p:spPr>
          <a:xfrm>
            <a:off x="2509838" y="3995738"/>
            <a:ext cx="7172325" cy="145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13bb9e8ca8d_0_7"/>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Một số công cụ CI/CD</a:t>
            </a:r>
            <a:endParaRPr/>
          </a:p>
        </p:txBody>
      </p:sp>
      <p:sp>
        <p:nvSpPr>
          <p:cNvPr id="146" name="Google Shape;146;g13bb9e8ca8d_0_7"/>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SzPts val="2800"/>
              <a:buChar char="•"/>
            </a:pPr>
            <a:r>
              <a:rPr lang="en-US"/>
              <a:t>Travis CI.</a:t>
            </a:r>
            <a:endParaRPr/>
          </a:p>
          <a:p>
            <a:pPr marL="457200" lvl="0" indent="-406400" algn="l" rtl="0">
              <a:spcBef>
                <a:spcPts val="0"/>
              </a:spcBef>
              <a:spcAft>
                <a:spcPts val="0"/>
              </a:spcAft>
              <a:buSzPts val="2800"/>
              <a:buChar char="•"/>
            </a:pPr>
            <a:r>
              <a:rPr lang="en-US"/>
              <a:t>Kubernetes.</a:t>
            </a:r>
            <a:endParaRPr/>
          </a:p>
          <a:p>
            <a:pPr marL="457200" lvl="0" indent="-406400" algn="l" rtl="0">
              <a:spcBef>
                <a:spcPts val="0"/>
              </a:spcBef>
              <a:spcAft>
                <a:spcPts val="0"/>
              </a:spcAft>
              <a:buSzPts val="2800"/>
              <a:buChar char="•"/>
            </a:pPr>
            <a:r>
              <a:rPr lang="en-US"/>
              <a:t>Github actions.</a:t>
            </a:r>
            <a:endParaRPr/>
          </a:p>
          <a:p>
            <a:pPr marL="457200" lvl="0" indent="-406400" algn="l" rtl="0">
              <a:spcBef>
                <a:spcPts val="0"/>
              </a:spcBef>
              <a:spcAft>
                <a:spcPts val="0"/>
              </a:spcAft>
              <a:buSzPts val="2800"/>
              <a:buChar char="•"/>
            </a:pPr>
            <a:r>
              <a:rPr lang="en-US"/>
              <a:t>Gitlab CI.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11517337414_0_22"/>
          <p:cNvSpPr txBox="1">
            <a:spLocks noGrp="1"/>
          </p:cNvSpPr>
          <p:nvPr>
            <p:ph type="title"/>
          </p:nvPr>
        </p:nvSpPr>
        <p:spPr>
          <a:xfrm>
            <a:off x="831850"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Travis CI</a:t>
            </a:r>
            <a:endParaRPr/>
          </a:p>
        </p:txBody>
      </p:sp>
      <p:sp>
        <p:nvSpPr>
          <p:cNvPr id="153" name="Google Shape;153;g11517337414_0_2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Các bạn đã từng nghe tới Jest hay chưa?</a:t>
            </a:r>
            <a:endParaRPr/>
          </a:p>
        </p:txBody>
      </p:sp>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Macintosh PowerPoint</Application>
  <PresentationFormat>Widescreen</PresentationFormat>
  <Paragraphs>93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Courier New</vt:lpstr>
      <vt:lpstr>Open Sans SemiBold</vt:lpstr>
      <vt:lpstr>Open Sans</vt:lpstr>
      <vt:lpstr>Calibri</vt:lpstr>
      <vt:lpstr>Arial</vt:lpstr>
      <vt:lpstr>SlideTheme2</vt:lpstr>
      <vt:lpstr>Bài 13 CI/CD</vt:lpstr>
      <vt:lpstr>Mục tiêu</vt:lpstr>
      <vt:lpstr>Thảo luận</vt:lpstr>
      <vt:lpstr>Tổng quan về CI/CD</vt:lpstr>
      <vt:lpstr>Tại sao lại cần triển khai ứng dụng?</vt:lpstr>
      <vt:lpstr>CI</vt:lpstr>
      <vt:lpstr>CD</vt:lpstr>
      <vt:lpstr>Một số công cụ CI/CD</vt:lpstr>
      <vt:lpstr>Travis CI</vt:lpstr>
      <vt:lpstr>Travis CI là gì?</vt:lpstr>
      <vt:lpstr>Cơ chế hoạt động?</vt:lpstr>
      <vt:lpstr>Hoạt động</vt:lpstr>
      <vt:lpstr>Ưu điểm</vt:lpstr>
      <vt:lpstr>Nhược điểm</vt:lpstr>
      <vt:lpstr>Github actions</vt:lpstr>
      <vt:lpstr>Giới thiệu Github actions</vt:lpstr>
      <vt:lpstr>Ưu điểm</vt:lpstr>
      <vt:lpstr>Nhược điểm</vt:lpstr>
      <vt:lpstr>Tổng quan về DevOps</vt:lpstr>
      <vt:lpstr>DevOps là gì?</vt:lpstr>
      <vt:lpstr>Những điều cần biết về DevOps</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13 CI/CD</dc:title>
  <dc:creator>Nhật Nguyễn Khắc</dc:creator>
  <cp:lastModifiedBy>Mai Tuyet</cp:lastModifiedBy>
  <cp:revision>1</cp:revision>
  <dcterms:created xsi:type="dcterms:W3CDTF">2017-03-15T10:39:15Z</dcterms:created>
  <dcterms:modified xsi:type="dcterms:W3CDTF">2022-07-08T11:15:36Z</dcterms:modified>
</cp:coreProperties>
</file>