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Tahoma"/>
      <p:regular r:id="rId34"/>
      <p:bold r:id="rId35"/>
    </p:embeddedFont>
    <p:embeddedFont>
      <p:font typeface="Open Sans SemiBold"/>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Tj2J5zlzVL8s2cScN4xiwQzc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bold.fntdata"/><Relationship Id="rId12" Type="http://schemas.openxmlformats.org/officeDocument/2006/relationships/slide" Target="slides/slide8.xml"/><Relationship Id="rId34" Type="http://schemas.openxmlformats.org/officeDocument/2006/relationships/font" Target="fonts/Tahoma-regular.fntdata"/><Relationship Id="rId15" Type="http://schemas.openxmlformats.org/officeDocument/2006/relationships/slide" Target="slides/slide11.xml"/><Relationship Id="rId37" Type="http://schemas.openxmlformats.org/officeDocument/2006/relationships/font" Target="fonts/OpenSansSemiBold-bold.fntdata"/><Relationship Id="rId14" Type="http://schemas.openxmlformats.org/officeDocument/2006/relationships/slide" Target="slides/slide10.xml"/><Relationship Id="rId36" Type="http://schemas.openxmlformats.org/officeDocument/2006/relationships/font" Target="fonts/OpenSansSemiBold-regular.fntdata"/><Relationship Id="rId17" Type="http://schemas.openxmlformats.org/officeDocument/2006/relationships/slide" Target="slides/slide13.xml"/><Relationship Id="rId39" Type="http://schemas.openxmlformats.org/officeDocument/2006/relationships/font" Target="fonts/OpenSansSemiBold-boldItalic.fntdata"/><Relationship Id="rId16" Type="http://schemas.openxmlformats.org/officeDocument/2006/relationships/slide" Target="slides/slide12.xml"/><Relationship Id="rId38" Type="http://schemas.openxmlformats.org/officeDocument/2006/relationships/font" Target="fonts/OpenSans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ad5030d2d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2ad5030d2d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ad5030d2d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6311360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256311360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256311360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b786382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db786382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2db786382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ad5030d2d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2ad5030d2d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2ad5030d2d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d5030d2d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2ad5030d2d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2ad5030d2d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db786382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db7863822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2db7863822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d5030d2d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2ad5030d2d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2ad5030d2d_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ad5030d2d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2ad5030d2d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12ad5030d2d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ad5030d2d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2ad5030d2d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12ad5030d2d_1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db786382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db786382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2db7863822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ad5030d2d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12ad5030d2d_1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2ad5030d2d_1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a3d9ba46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2a3d9ba46b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2a3d9ba46b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51733741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151733741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ad5030d2d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2ad5030d2d_1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2ad5030d2d_1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ad5030d2d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2ad5030d2d_1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2ad5030d2d_1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51733741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1151733741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a3d9ba46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2a3d9ba46b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2a3d9ba46b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db7863822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db7863822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2db7863822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db7863822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db7863822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2db7863822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a3d9ba46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2a3d9ba46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2a3d9ba46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d5030d2d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2ad5030d2d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2ad5030d2d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1733741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151733741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151733741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3</a:t>
            </a:r>
            <a:br>
              <a:rPr lang="en-US"/>
            </a:br>
            <a:r>
              <a:rPr lang="en-US">
                <a:highlight>
                  <a:schemeClr val="lt1"/>
                </a:highlight>
              </a:rPr>
              <a:t>ORM</a:t>
            </a:r>
            <a:endParaRPr sz="11000">
              <a:highlight>
                <a:schemeClr val="lt1"/>
              </a:highlight>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2ad5030d2d_1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Data Mapper</a:t>
            </a:r>
            <a:endParaRPr/>
          </a:p>
        </p:txBody>
      </p:sp>
      <p:sp>
        <p:nvSpPr>
          <p:cNvPr id="157" name="Google Shape;157;g12ad5030d2d_1_25"/>
          <p:cNvSpPr txBox="1"/>
          <p:nvPr>
            <p:ph idx="1" type="body"/>
          </p:nvPr>
        </p:nvSpPr>
        <p:spPr>
          <a:xfrm>
            <a:off x="838200" y="1019800"/>
            <a:ext cx="10515600" cy="5157000"/>
          </a:xfrm>
          <a:prstGeom prst="rect">
            <a:avLst/>
          </a:prstGeom>
          <a:noFill/>
          <a:ln>
            <a:noFill/>
          </a:ln>
        </p:spPr>
        <p:txBody>
          <a:bodyPr anchorCtr="0" anchor="t" bIns="45700" lIns="91425" spcFirstLastPara="1" rIns="91425" wrap="square" tIns="45700">
            <a:normAutofit/>
          </a:bodyPr>
          <a:lstStyle/>
          <a:p>
            <a:pPr indent="-390525" lvl="0" marL="457200" rtl="0" algn="l">
              <a:lnSpc>
                <a:spcPct val="90000"/>
              </a:lnSpc>
              <a:spcBef>
                <a:spcPts val="1000"/>
              </a:spcBef>
              <a:spcAft>
                <a:spcPts val="0"/>
              </a:spcAft>
              <a:buSzPts val="2550"/>
              <a:buChar char="•"/>
            </a:pPr>
            <a:r>
              <a:rPr lang="en-US" sz="2550">
                <a:highlight>
                  <a:srgbClr val="FFFFFF"/>
                </a:highlight>
              </a:rPr>
              <a:t>Data Mapper bản chất chỉ là các đối tượng thông thường không có các phương thức save(), update(). Do đó thao tác với Data Mapper không làm thay đổi database.</a:t>
            </a:r>
            <a:endParaRPr sz="2550">
              <a:highlight>
                <a:srgbClr val="FFFFFF"/>
              </a:highlight>
            </a:endParaRPr>
          </a:p>
          <a:p>
            <a:pPr indent="-390525" lvl="0" marL="457200" rtl="0" algn="l">
              <a:lnSpc>
                <a:spcPct val="90000"/>
              </a:lnSpc>
              <a:spcBef>
                <a:spcPts val="0"/>
              </a:spcBef>
              <a:spcAft>
                <a:spcPts val="0"/>
              </a:spcAft>
              <a:buSzPts val="2550"/>
              <a:buChar char="•"/>
            </a:pPr>
            <a:r>
              <a:rPr lang="en-US" sz="2550">
                <a:highlight>
                  <a:srgbClr val="FFFFFF"/>
                </a:highlight>
              </a:rPr>
              <a:t>Ví dụ:</a:t>
            </a:r>
            <a:endParaRPr sz="2550">
              <a:highlight>
                <a:srgbClr val="FFFFFF"/>
              </a:highlight>
            </a:endParaRPr>
          </a:p>
          <a:p>
            <a:pPr indent="0" lvl="0" marL="457200" rtl="0" algn="l">
              <a:lnSpc>
                <a:spcPct val="90000"/>
              </a:lnSpc>
              <a:spcBef>
                <a:spcPts val="1000"/>
              </a:spcBef>
              <a:spcAft>
                <a:spcPts val="0"/>
              </a:spcAft>
              <a:buNone/>
            </a:pPr>
            <a:r>
              <a:rPr lang="en-US" sz="1950">
                <a:solidFill>
                  <a:srgbClr val="A626A4"/>
                </a:solidFill>
                <a:latin typeface="Courier New"/>
                <a:ea typeface="Courier New"/>
                <a:cs typeface="Courier New"/>
                <a:sym typeface="Courier New"/>
              </a:rPr>
              <a:t>const</a:t>
            </a:r>
            <a:r>
              <a:rPr lang="en-US" sz="1950">
                <a:solidFill>
                  <a:srgbClr val="383A42"/>
                </a:solidFill>
                <a:highlight>
                  <a:srgbClr val="FAFAFA"/>
                </a:highlight>
                <a:latin typeface="Courier New"/>
                <a:ea typeface="Courier New"/>
                <a:cs typeface="Courier New"/>
                <a:sym typeface="Courier New"/>
              </a:rPr>
              <a:t> user = </a:t>
            </a:r>
            <a:r>
              <a:rPr lang="en-US" sz="1950">
                <a:solidFill>
                  <a:srgbClr val="A626A4"/>
                </a:solidFill>
                <a:latin typeface="Courier New"/>
                <a:ea typeface="Courier New"/>
                <a:cs typeface="Courier New"/>
                <a:sym typeface="Courier New"/>
              </a:rPr>
              <a:t>new</a:t>
            </a:r>
            <a:r>
              <a:rPr lang="en-US" sz="1950">
                <a:solidFill>
                  <a:srgbClr val="383A42"/>
                </a:solidFill>
                <a:highlight>
                  <a:srgbClr val="FAFAFA"/>
                </a:highlight>
                <a:latin typeface="Courier New"/>
                <a:ea typeface="Courier New"/>
                <a:cs typeface="Courier New"/>
                <a:sym typeface="Courier New"/>
              </a:rPr>
              <a:t> User()</a:t>
            </a:r>
            <a:endParaRPr sz="19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user.firstName = </a:t>
            </a:r>
            <a:r>
              <a:rPr lang="en-US" sz="1950">
                <a:solidFill>
                  <a:srgbClr val="50A14F"/>
                </a:solidFill>
                <a:latin typeface="Courier New"/>
                <a:ea typeface="Courier New"/>
                <a:cs typeface="Courier New"/>
                <a:sym typeface="Courier New"/>
              </a:rPr>
              <a:t>"Timber"</a:t>
            </a:r>
            <a:endParaRPr sz="19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user.lastName = </a:t>
            </a:r>
            <a:r>
              <a:rPr lang="en-US" sz="1950">
                <a:solidFill>
                  <a:srgbClr val="50A14F"/>
                </a:solidFill>
                <a:latin typeface="Courier New"/>
                <a:ea typeface="Courier New"/>
                <a:cs typeface="Courier New"/>
                <a:sym typeface="Courier New"/>
              </a:rPr>
              <a:t>"Saw"</a:t>
            </a:r>
            <a:endParaRPr sz="19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user.isActive = </a:t>
            </a:r>
            <a:r>
              <a:rPr lang="en-US" sz="1950">
                <a:solidFill>
                  <a:srgbClr val="0184BB"/>
                </a:solidFill>
                <a:latin typeface="Courier New"/>
                <a:ea typeface="Courier New"/>
                <a:cs typeface="Courier New"/>
                <a:sym typeface="Courier New"/>
              </a:rPr>
              <a:t>true</a:t>
            </a:r>
            <a:endParaRPr sz="19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950">
                <a:solidFill>
                  <a:srgbClr val="A626A4"/>
                </a:solidFill>
                <a:latin typeface="Courier New"/>
                <a:ea typeface="Courier New"/>
                <a:cs typeface="Courier New"/>
                <a:sym typeface="Courier New"/>
              </a:rPr>
              <a:t>await</a:t>
            </a:r>
            <a:r>
              <a:rPr lang="en-US" sz="1950">
                <a:solidFill>
                  <a:srgbClr val="383A42"/>
                </a:solidFill>
                <a:highlight>
                  <a:srgbClr val="FAFAFA"/>
                </a:highlight>
                <a:latin typeface="Courier New"/>
                <a:ea typeface="Courier New"/>
                <a:cs typeface="Courier New"/>
                <a:sym typeface="Courier New"/>
              </a:rPr>
              <a:t> userRepository.save(user)</a:t>
            </a:r>
            <a:endParaRPr sz="19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t/>
            </a:r>
            <a:endParaRPr sz="1950">
              <a:solidFill>
                <a:srgbClr val="383A42"/>
              </a:solidFill>
              <a:highlight>
                <a:srgbClr val="FAFAFA"/>
              </a:highlight>
              <a:latin typeface="Courier New"/>
              <a:ea typeface="Courier New"/>
              <a:cs typeface="Courier New"/>
              <a:sym typeface="Courier New"/>
            </a:endParaRPr>
          </a:p>
          <a:p>
            <a:pPr indent="0" lvl="0" marL="0" rtl="0" algn="l">
              <a:lnSpc>
                <a:spcPct val="90000"/>
              </a:lnSpc>
              <a:spcBef>
                <a:spcPts val="1000"/>
              </a:spcBef>
              <a:spcAft>
                <a:spcPts val="0"/>
              </a:spcAft>
              <a:buNone/>
            </a:pPr>
            <a:r>
              <a:rPr lang="en-US" sz="2350">
                <a:highlight>
                  <a:srgbClr val="FAFAFA"/>
                </a:highlight>
              </a:rPr>
              <a:t>Để lưu user chúng ta không thể dùng user.save() mà phải dùng đối tượng trung gian </a:t>
            </a:r>
            <a:r>
              <a:rPr lang="en-US" sz="2350">
                <a:highlight>
                  <a:srgbClr val="FAFAFA"/>
                </a:highlight>
              </a:rPr>
              <a:t>userRepository.</a:t>
            </a:r>
            <a:endParaRPr sz="2350">
              <a:highlight>
                <a:srgbClr val="FAFAFA"/>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563113601_0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Phân biệt</a:t>
            </a:r>
            <a:endParaRPr/>
          </a:p>
        </p:txBody>
      </p:sp>
      <p:sp>
        <p:nvSpPr>
          <p:cNvPr id="164" name="Google Shape;164;g12563113601_0_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9575" lvl="0" marL="457200" rtl="0" algn="l">
              <a:lnSpc>
                <a:spcPct val="115000"/>
              </a:lnSpc>
              <a:spcBef>
                <a:spcPts val="0"/>
              </a:spcBef>
              <a:spcAft>
                <a:spcPts val="0"/>
              </a:spcAft>
              <a:buClr>
                <a:schemeClr val="dk1"/>
              </a:buClr>
              <a:buSzPts val="2850"/>
              <a:buFont typeface="Open Sans"/>
              <a:buChar char="●"/>
            </a:pPr>
            <a:r>
              <a:rPr lang="en-US" sz="2850">
                <a:highlight>
                  <a:srgbClr val="FFFFFF"/>
                </a:highlight>
              </a:rPr>
              <a:t>Active Record cho phép chúng ta tiếp cận và làm việc trực tiếp với cơ sở dữ liệu</a:t>
            </a:r>
            <a:endParaRPr sz="2850">
              <a:highlight>
                <a:srgbClr val="FFFFFF"/>
              </a:highlight>
            </a:endParaRPr>
          </a:p>
          <a:p>
            <a:pPr indent="-409575" lvl="0" marL="457200" rtl="0" algn="l">
              <a:lnSpc>
                <a:spcPct val="115000"/>
              </a:lnSpc>
              <a:spcBef>
                <a:spcPts val="0"/>
              </a:spcBef>
              <a:spcAft>
                <a:spcPts val="0"/>
              </a:spcAft>
              <a:buClr>
                <a:schemeClr val="dk1"/>
              </a:buClr>
              <a:buSzPts val="2850"/>
              <a:buFont typeface="Open Sans"/>
              <a:buChar char="●"/>
            </a:pPr>
            <a:r>
              <a:rPr lang="en-US" sz="2850">
                <a:highlight>
                  <a:srgbClr val="FFFFFF"/>
                </a:highlight>
              </a:rPr>
              <a:t>Data Mapper cần qua một đối tượng trung gian để làm việc với cơ sở dữ liệu</a:t>
            </a:r>
            <a:endParaRPr b="1" sz="39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db7863822_0_14"/>
          <p:cNvSpPr txBox="1"/>
          <p:nvPr>
            <p:ph type="ctrTitle"/>
          </p:nvPr>
        </p:nvSpPr>
        <p:spPr>
          <a:xfrm>
            <a:off x="1524000" y="1122363"/>
            <a:ext cx="9144000" cy="23877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Cấu trúc dự án ExpressJS bằng Typescript</a:t>
            </a:r>
            <a:endParaRPr/>
          </a:p>
        </p:txBody>
      </p:sp>
      <p:sp>
        <p:nvSpPr>
          <p:cNvPr id="171" name="Google Shape;171;g12db7863822_0_14"/>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2ad5030d2d_1_3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Tải về các module quan trọng</a:t>
            </a:r>
            <a:endParaRPr/>
          </a:p>
        </p:txBody>
      </p:sp>
      <p:sp>
        <p:nvSpPr>
          <p:cNvPr id="178" name="Google Shape;178;g12ad5030d2d_1_3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en-US" sz="2650">
                <a:solidFill>
                  <a:srgbClr val="383A42"/>
                </a:solidFill>
                <a:highlight>
                  <a:srgbClr val="FAFAFA"/>
                </a:highlight>
              </a:rPr>
              <a:t>Cấu trúc của dự án</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t/>
            </a:r>
            <a:endParaRPr sz="2650">
              <a:solidFill>
                <a:srgbClr val="383A42"/>
              </a:solidFill>
              <a:highlight>
                <a:srgbClr val="FAFAFA"/>
              </a:highlight>
            </a:endParaRPr>
          </a:p>
          <a:p>
            <a:pPr indent="0" lvl="0" marL="0" rtl="0" algn="l">
              <a:lnSpc>
                <a:spcPct val="90000"/>
              </a:lnSpc>
              <a:spcBef>
                <a:spcPts val="1000"/>
              </a:spcBef>
              <a:spcAft>
                <a:spcPts val="0"/>
              </a:spcAft>
              <a:buSzPts val="2800"/>
              <a:buNone/>
            </a:pPr>
            <a:r>
              <a:rPr lang="en-US" sz="2650">
                <a:solidFill>
                  <a:srgbClr val="383A42"/>
                </a:solidFill>
                <a:highlight>
                  <a:srgbClr val="FAFAFA"/>
                </a:highlight>
              </a:rPr>
              <a:t>Các module quan trọng:</a:t>
            </a:r>
            <a:endParaRPr sz="2650">
              <a:solidFill>
                <a:srgbClr val="383A42"/>
              </a:solidFill>
              <a:highlight>
                <a:srgbClr val="FAFAFA"/>
              </a:highlight>
            </a:endParaRPr>
          </a:p>
          <a:p>
            <a:pPr indent="0" lvl="0" marL="0" rtl="0" algn="l">
              <a:spcBef>
                <a:spcPts val="1000"/>
              </a:spcBef>
              <a:spcAft>
                <a:spcPts val="0"/>
              </a:spcAft>
              <a:buClr>
                <a:schemeClr val="dk1"/>
              </a:buClr>
              <a:buSzPts val="2800"/>
              <a:buFont typeface="Arial"/>
              <a:buNone/>
            </a:pPr>
            <a:r>
              <a:rPr lang="en-US" sz="1950">
                <a:solidFill>
                  <a:srgbClr val="C18401"/>
                </a:solidFill>
                <a:latin typeface="Courier New"/>
                <a:ea typeface="Courier New"/>
                <a:cs typeface="Courier New"/>
                <a:sym typeface="Courier New"/>
              </a:rPr>
              <a:t>npm</a:t>
            </a:r>
            <a:r>
              <a:rPr lang="en-US" sz="1950">
                <a:solidFill>
                  <a:srgbClr val="383A42"/>
                </a:solidFill>
                <a:highlight>
                  <a:srgbClr val="FAFAFA"/>
                </a:highlight>
                <a:latin typeface="Courier New"/>
                <a:ea typeface="Courier New"/>
                <a:cs typeface="Courier New"/>
                <a:sym typeface="Courier New"/>
              </a:rPr>
              <a:t> init -y</a:t>
            </a:r>
            <a:endParaRPr sz="19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1950">
                <a:solidFill>
                  <a:srgbClr val="C18401"/>
                </a:solidFill>
                <a:latin typeface="Courier New"/>
                <a:ea typeface="Courier New"/>
                <a:cs typeface="Courier New"/>
                <a:sym typeface="Courier New"/>
              </a:rPr>
              <a:t>npm</a:t>
            </a:r>
            <a:r>
              <a:rPr lang="en-US" sz="1950">
                <a:solidFill>
                  <a:srgbClr val="383A42"/>
                </a:solidFill>
                <a:highlight>
                  <a:srgbClr val="FAFAFA"/>
                </a:highlight>
                <a:latin typeface="Courier New"/>
                <a:ea typeface="Courier New"/>
                <a:cs typeface="Courier New"/>
                <a:sym typeface="Courier New"/>
              </a:rPr>
              <a:t> i -D typescript tsc tsc-watch rimraf @types/express</a:t>
            </a:r>
            <a:endParaRPr sz="19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1950">
                <a:solidFill>
                  <a:srgbClr val="C18401"/>
                </a:solidFill>
                <a:latin typeface="Courier New"/>
                <a:ea typeface="Courier New"/>
                <a:cs typeface="Courier New"/>
                <a:sym typeface="Courier New"/>
              </a:rPr>
              <a:t>npm</a:t>
            </a:r>
            <a:r>
              <a:rPr lang="en-US" sz="1950">
                <a:solidFill>
                  <a:srgbClr val="383A42"/>
                </a:solidFill>
                <a:highlight>
                  <a:srgbClr val="FAFAFA"/>
                </a:highlight>
                <a:latin typeface="Courier New"/>
                <a:ea typeface="Courier New"/>
                <a:cs typeface="Courier New"/>
                <a:sym typeface="Courier New"/>
              </a:rPr>
              <a:t> i express body-parser</a:t>
            </a:r>
            <a:endParaRPr sz="2650">
              <a:solidFill>
                <a:srgbClr val="383A42"/>
              </a:solidFill>
              <a:highlight>
                <a:srgbClr val="FAFAFA"/>
              </a:highlight>
            </a:endParaRPr>
          </a:p>
        </p:txBody>
      </p:sp>
      <p:pic>
        <p:nvPicPr>
          <p:cNvPr id="179" name="Google Shape;179;g12ad5030d2d_1_37"/>
          <p:cNvPicPr preferRelativeResize="0"/>
          <p:nvPr/>
        </p:nvPicPr>
        <p:blipFill>
          <a:blip r:embed="rId3">
            <a:alphaModFix/>
          </a:blip>
          <a:stretch>
            <a:fillRect/>
          </a:stretch>
        </p:blipFill>
        <p:spPr>
          <a:xfrm>
            <a:off x="1123950" y="1604963"/>
            <a:ext cx="2933700" cy="227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ad5030d2d_1_4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Các file và thư mục quan trọng</a:t>
            </a:r>
            <a:endParaRPr/>
          </a:p>
        </p:txBody>
      </p:sp>
      <p:sp>
        <p:nvSpPr>
          <p:cNvPr id="186" name="Google Shape;186;g12ad5030d2d_1_46"/>
          <p:cNvSpPr txBox="1"/>
          <p:nvPr>
            <p:ph idx="1" type="body"/>
          </p:nvPr>
        </p:nvSpPr>
        <p:spPr>
          <a:xfrm>
            <a:off x="907550" y="1276400"/>
            <a:ext cx="10226400" cy="5076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tsconfig.json: Cấu hình typescript cho dự án.</a:t>
            </a:r>
            <a:endParaRPr/>
          </a:p>
          <a:p>
            <a:pPr indent="-406400" lvl="0" marL="457200" rtl="0" algn="l">
              <a:lnSpc>
                <a:spcPct val="90000"/>
              </a:lnSpc>
              <a:spcBef>
                <a:spcPts val="0"/>
              </a:spcBef>
              <a:spcAft>
                <a:spcPts val="0"/>
              </a:spcAft>
              <a:buSzPts val="2800"/>
              <a:buChar char="•"/>
            </a:pPr>
            <a:r>
              <a:rPr lang="en-US"/>
              <a:t>package.josn: Chứa thông tin và script dự án</a:t>
            </a:r>
            <a:endParaRPr/>
          </a:p>
          <a:p>
            <a:pPr indent="-406400" lvl="0" marL="457200" rtl="0" algn="l">
              <a:lnSpc>
                <a:spcPct val="90000"/>
              </a:lnSpc>
              <a:spcBef>
                <a:spcPts val="0"/>
              </a:spcBef>
              <a:spcAft>
                <a:spcPts val="0"/>
              </a:spcAft>
              <a:buSzPts val="2800"/>
              <a:buChar char="•"/>
            </a:pPr>
            <a:r>
              <a:rPr lang="en-US"/>
              <a:t>index.ts: File khởi chạy dự án</a:t>
            </a:r>
            <a:endParaRPr/>
          </a:p>
          <a:p>
            <a:pPr indent="-406400" lvl="0" marL="457200" rtl="0" algn="l">
              <a:lnSpc>
                <a:spcPct val="90000"/>
              </a:lnSpc>
              <a:spcBef>
                <a:spcPts val="0"/>
              </a:spcBef>
              <a:spcAft>
                <a:spcPts val="0"/>
              </a:spcAft>
              <a:buSzPts val="2800"/>
              <a:buChar char="•"/>
            </a:pPr>
            <a:r>
              <a:rPr lang="en-US"/>
              <a:t>src: Thư mục chứa source dự án</a:t>
            </a:r>
            <a:endParaRPr/>
          </a:p>
          <a:p>
            <a:pPr indent="-406400" lvl="0" marL="457200" rtl="0" algn="l">
              <a:lnSpc>
                <a:spcPct val="90000"/>
              </a:lnSpc>
              <a:spcBef>
                <a:spcPts val="0"/>
              </a:spcBef>
              <a:spcAft>
                <a:spcPts val="0"/>
              </a:spcAft>
              <a:buSzPts val="2800"/>
              <a:buChar char="•"/>
            </a:pPr>
            <a:r>
              <a:rPr lang="en-US"/>
              <a:t>test: Thư mục chứa các file để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2db7863822_0_23"/>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TypeORM</a:t>
            </a:r>
            <a:endParaRPr/>
          </a:p>
        </p:txBody>
      </p:sp>
      <p:sp>
        <p:nvSpPr>
          <p:cNvPr id="193" name="Google Shape;193;g12db7863822_0_23"/>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TypeORM là gì?</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ad5030d2d_1_5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Cài đặt TypeORM</a:t>
            </a:r>
            <a:endParaRPr/>
          </a:p>
        </p:txBody>
      </p:sp>
      <p:sp>
        <p:nvSpPr>
          <p:cNvPr id="200" name="Google Shape;200;g12ad5030d2d_1_55"/>
          <p:cNvSpPr txBox="1"/>
          <p:nvPr>
            <p:ph idx="1" type="body"/>
          </p:nvPr>
        </p:nvSpPr>
        <p:spPr>
          <a:xfrm>
            <a:off x="838200" y="1120025"/>
            <a:ext cx="10515600" cy="5339700"/>
          </a:xfrm>
          <a:prstGeom prst="rect">
            <a:avLst/>
          </a:prstGeom>
          <a:noFill/>
          <a:ln>
            <a:noFill/>
          </a:ln>
        </p:spPr>
        <p:txBody>
          <a:bodyPr anchorCtr="0" anchor="t" bIns="45700" lIns="91425" spcFirstLastPara="1" rIns="91425" wrap="square" tIns="45700">
            <a:normAutofit/>
          </a:bodyPr>
          <a:lstStyle/>
          <a:p>
            <a:pPr indent="-396875" lvl="0" marL="457200" rtl="0" algn="l">
              <a:lnSpc>
                <a:spcPct val="90000"/>
              </a:lnSpc>
              <a:spcBef>
                <a:spcPts val="1000"/>
              </a:spcBef>
              <a:spcAft>
                <a:spcPts val="0"/>
              </a:spcAft>
              <a:buSzPts val="2650"/>
              <a:buChar char="•"/>
            </a:pPr>
            <a:r>
              <a:rPr lang="en-US" sz="2650"/>
              <a:t>TypeORM có sẵn trên NPM.</a:t>
            </a:r>
            <a:endParaRPr sz="2650"/>
          </a:p>
          <a:p>
            <a:pPr indent="-396875" lvl="0" marL="457200" rtl="0" algn="l">
              <a:lnSpc>
                <a:spcPct val="90000"/>
              </a:lnSpc>
              <a:spcBef>
                <a:spcPts val="0"/>
              </a:spcBef>
              <a:spcAft>
                <a:spcPts val="0"/>
              </a:spcAft>
              <a:buSzPts val="2650"/>
              <a:buChar char="•"/>
            </a:pPr>
            <a:r>
              <a:rPr lang="en-US" sz="2650"/>
              <a:t>Để cài đặt TypeORM:</a:t>
            </a:r>
            <a:endParaRPr sz="2650"/>
          </a:p>
          <a:p>
            <a:pPr indent="457200" lvl="0" marL="0" rtl="0" algn="l">
              <a:lnSpc>
                <a:spcPct val="90000"/>
              </a:lnSpc>
              <a:spcBef>
                <a:spcPts val="1000"/>
              </a:spcBef>
              <a:spcAft>
                <a:spcPts val="0"/>
              </a:spcAft>
              <a:buSzPts val="2800"/>
              <a:buNone/>
            </a:pPr>
            <a:r>
              <a:rPr lang="en-US" sz="1850">
                <a:solidFill>
                  <a:srgbClr val="C18401"/>
                </a:solidFill>
                <a:latin typeface="Courier New"/>
                <a:ea typeface="Courier New"/>
                <a:cs typeface="Courier New"/>
                <a:sym typeface="Courier New"/>
              </a:rPr>
              <a:t>npm</a:t>
            </a:r>
            <a:r>
              <a:rPr lang="en-US" sz="1850">
                <a:solidFill>
                  <a:srgbClr val="383A42"/>
                </a:solidFill>
                <a:highlight>
                  <a:srgbClr val="FAFAFA"/>
                </a:highlight>
                <a:latin typeface="Courier New"/>
                <a:ea typeface="Courier New"/>
                <a:cs typeface="Courier New"/>
                <a:sym typeface="Courier New"/>
              </a:rPr>
              <a:t> i typeorm reflect-metadata --save</a:t>
            </a:r>
            <a:endParaRPr b="1"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2ad5030d2d_1_6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Kết nối Database bằng Typeorm</a:t>
            </a:r>
            <a:endParaRPr/>
          </a:p>
        </p:txBody>
      </p:sp>
      <p:sp>
        <p:nvSpPr>
          <p:cNvPr id="207" name="Google Shape;207;g12ad5030d2d_1_63"/>
          <p:cNvSpPr txBox="1"/>
          <p:nvPr>
            <p:ph idx="1" type="body"/>
          </p:nvPr>
        </p:nvSpPr>
        <p:spPr>
          <a:xfrm>
            <a:off x="838200" y="1120025"/>
            <a:ext cx="10515600" cy="5378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Để kết nối database bằng TypeORM chúng ta tạo file data-source chứa các thông tin để kết nối.</a:t>
            </a:r>
            <a:endParaRPr b="1" sz="1991">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2ad5030d2d_1_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Ví dụ</a:t>
            </a:r>
            <a:endParaRPr/>
          </a:p>
        </p:txBody>
      </p:sp>
      <p:sp>
        <p:nvSpPr>
          <p:cNvPr id="214" name="Google Shape;214;g12ad5030d2d_1_71"/>
          <p:cNvSpPr txBox="1"/>
          <p:nvPr>
            <p:ph idx="1" type="body"/>
          </p:nvPr>
        </p:nvSpPr>
        <p:spPr>
          <a:xfrm>
            <a:off x="838200" y="1120025"/>
            <a:ext cx="10515600" cy="5466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2800"/>
              <a:buNone/>
            </a:pPr>
            <a:r>
              <a:rPr lang="en-US" sz="1650">
                <a:solidFill>
                  <a:srgbClr val="A626A4"/>
                </a:solidFill>
                <a:latin typeface="Courier New"/>
                <a:ea typeface="Courier New"/>
                <a:cs typeface="Courier New"/>
                <a:sym typeface="Courier New"/>
              </a:rPr>
              <a:t>import</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"reflect-metadata"</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A626A4"/>
                </a:solidFill>
                <a:latin typeface="Courier New"/>
                <a:ea typeface="Courier New"/>
                <a:cs typeface="Courier New"/>
                <a:sym typeface="Courier New"/>
              </a:rPr>
              <a:t>import</a:t>
            </a:r>
            <a:r>
              <a:rPr lang="en-US" sz="1650">
                <a:solidFill>
                  <a:srgbClr val="383A42"/>
                </a:solidFill>
                <a:highlight>
                  <a:srgbClr val="FAFAFA"/>
                </a:highlight>
                <a:latin typeface="Courier New"/>
                <a:ea typeface="Courier New"/>
                <a:cs typeface="Courier New"/>
                <a:sym typeface="Courier New"/>
              </a:rPr>
              <a:t> { DataSource } </a:t>
            </a:r>
            <a:r>
              <a:rPr lang="en-US" sz="1650">
                <a:solidFill>
                  <a:srgbClr val="A626A4"/>
                </a:solidFill>
                <a:latin typeface="Courier New"/>
                <a:ea typeface="Courier New"/>
                <a:cs typeface="Courier New"/>
                <a:sym typeface="Courier New"/>
              </a:rPr>
              <a:t>from</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"typeorm"</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A626A4"/>
                </a:solidFill>
                <a:latin typeface="Courier New"/>
                <a:ea typeface="Courier New"/>
                <a:cs typeface="Courier New"/>
                <a:sym typeface="Courier New"/>
              </a:rPr>
              <a:t>export</a:t>
            </a: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const</a:t>
            </a:r>
            <a:r>
              <a:rPr lang="en-US" sz="1650">
                <a:solidFill>
                  <a:srgbClr val="383A42"/>
                </a:solidFill>
                <a:highlight>
                  <a:srgbClr val="FAFAFA"/>
                </a:highlight>
                <a:latin typeface="Courier New"/>
                <a:ea typeface="Courier New"/>
                <a:cs typeface="Courier New"/>
                <a:sym typeface="Courier New"/>
              </a:rPr>
              <a:t> AppDataSource = </a:t>
            </a:r>
            <a:r>
              <a:rPr lang="en-US" sz="1650">
                <a:solidFill>
                  <a:srgbClr val="A626A4"/>
                </a:solidFill>
                <a:latin typeface="Courier New"/>
                <a:ea typeface="Courier New"/>
                <a:cs typeface="Courier New"/>
                <a:sym typeface="Courier New"/>
              </a:rPr>
              <a:t>new</a:t>
            </a:r>
            <a:r>
              <a:rPr lang="en-US" sz="1650">
                <a:solidFill>
                  <a:srgbClr val="383A42"/>
                </a:solidFill>
                <a:highlight>
                  <a:srgbClr val="FAFAFA"/>
                </a:highlight>
                <a:latin typeface="Courier New"/>
                <a:ea typeface="Courier New"/>
                <a:cs typeface="Courier New"/>
                <a:sym typeface="Courier New"/>
              </a:rPr>
              <a:t> DataSource({</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type</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"mysql"</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host</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"localhost"</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port</a:t>
            </a: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3306</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username</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"root"</a:t>
            </a:r>
            <a:r>
              <a:rPr lang="en-US" sz="1650">
                <a:solidFill>
                  <a:srgbClr val="383A42"/>
                </a:solidFill>
                <a:highlight>
                  <a:srgbClr val="FAFAFA"/>
                </a:highlight>
                <a:latin typeface="Courier New"/>
                <a:ea typeface="Courier New"/>
                <a:cs typeface="Courier New"/>
                <a:sym typeface="Courier New"/>
              </a:rPr>
              <a:t>,</a:t>
            </a:r>
            <a:endParaRPr sz="17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password</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"123456"</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database</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"dbTest"</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synchronize</a:t>
            </a:r>
            <a:r>
              <a:rPr lang="en-US" sz="1650">
                <a:solidFill>
                  <a:srgbClr val="383A42"/>
                </a:solidFill>
                <a:highlight>
                  <a:srgbClr val="FAFAFA"/>
                </a:highlight>
                <a:latin typeface="Courier New"/>
                <a:ea typeface="Courier New"/>
                <a:cs typeface="Courier New"/>
                <a:sym typeface="Courier New"/>
              </a:rPr>
              <a:t>: </a:t>
            </a:r>
            <a:r>
              <a:rPr lang="en-US" sz="1650">
                <a:solidFill>
                  <a:srgbClr val="0184BB"/>
                </a:solidFill>
                <a:latin typeface="Courier New"/>
                <a:ea typeface="Courier New"/>
                <a:cs typeface="Courier New"/>
                <a:sym typeface="Courier New"/>
              </a:rPr>
              <a:t>false</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logging</a:t>
            </a:r>
            <a:r>
              <a:rPr lang="en-US" sz="1650">
                <a:solidFill>
                  <a:srgbClr val="383A42"/>
                </a:solidFill>
                <a:highlight>
                  <a:srgbClr val="FAFAFA"/>
                </a:highlight>
                <a:latin typeface="Courier New"/>
                <a:ea typeface="Courier New"/>
                <a:cs typeface="Courier New"/>
                <a:sym typeface="Courier New"/>
              </a:rPr>
              <a:t>: </a:t>
            </a:r>
            <a:r>
              <a:rPr lang="en-US" sz="1650">
                <a:solidFill>
                  <a:srgbClr val="0184BB"/>
                </a:solidFill>
                <a:latin typeface="Courier New"/>
                <a:ea typeface="Courier New"/>
                <a:cs typeface="Courier New"/>
                <a:sym typeface="Courier New"/>
              </a:rPr>
              <a:t>false</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entities</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"dist/src/entity/*.js"</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986801"/>
                </a:solidFill>
                <a:latin typeface="Courier New"/>
                <a:ea typeface="Courier New"/>
                <a:cs typeface="Courier New"/>
                <a:sym typeface="Courier New"/>
              </a:rPr>
              <a:t>migrations</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"dist/src/migrations/*.js"</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a:t>
            </a:r>
            <a:endParaRPr sz="3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db7863822_0_32"/>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Kết nối database với TypeORM</a:t>
            </a:r>
            <a:endParaRPr/>
          </a:p>
        </p:txBody>
      </p:sp>
      <p:sp>
        <p:nvSpPr>
          <p:cNvPr id="221" name="Google Shape;221;g12db7863822_0_32"/>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Tạo kết nối bằng phương thức initializa()</a:t>
            </a:r>
            <a:endParaRPr/>
          </a:p>
          <a:p>
            <a:pPr indent="-406400" lvl="0" marL="457200" rtl="0" algn="l">
              <a:spcBef>
                <a:spcPts val="0"/>
              </a:spcBef>
              <a:spcAft>
                <a:spcPts val="0"/>
              </a:spcAft>
              <a:buSzPts val="2800"/>
              <a:buChar char="•"/>
            </a:pPr>
            <a:r>
              <a:rPr lang="en-US"/>
              <a:t>Ví du:</a:t>
            </a:r>
            <a:endParaRPr/>
          </a:p>
          <a:p>
            <a:pPr indent="0" lvl="0" marL="457200" rtl="0" algn="l">
              <a:spcBef>
                <a:spcPts val="1000"/>
              </a:spcBef>
              <a:spcAft>
                <a:spcPts val="0"/>
              </a:spcAft>
              <a:buNone/>
            </a:pPr>
            <a:r>
              <a:rPr lang="en-US"/>
              <a:t>Tại file index.ts tạo kết nối đến MysSQL</a:t>
            </a:r>
            <a:endParaRPr/>
          </a:p>
          <a:p>
            <a:pPr indent="0" lvl="0" marL="457200" rtl="0" algn="l">
              <a:spcBef>
                <a:spcPts val="1000"/>
              </a:spcBef>
              <a:spcAft>
                <a:spcPts val="0"/>
              </a:spcAft>
              <a:buNone/>
            </a:pPr>
            <a:r>
              <a:rPr lang="en-US" sz="1950">
                <a:solidFill>
                  <a:srgbClr val="A626A4"/>
                </a:solidFill>
                <a:latin typeface="Courier New"/>
                <a:ea typeface="Courier New"/>
                <a:cs typeface="Courier New"/>
                <a:sym typeface="Courier New"/>
              </a:rPr>
              <a:t>import</a:t>
            </a:r>
            <a:r>
              <a:rPr lang="en-US" sz="1950">
                <a:solidFill>
                  <a:srgbClr val="383A42"/>
                </a:solidFill>
                <a:highlight>
                  <a:srgbClr val="FAFAFA"/>
                </a:highlight>
                <a:latin typeface="Courier New"/>
                <a:ea typeface="Courier New"/>
                <a:cs typeface="Courier New"/>
                <a:sym typeface="Courier New"/>
              </a:rPr>
              <a:t> {AppDataSource} </a:t>
            </a:r>
            <a:r>
              <a:rPr lang="en-US" sz="1950">
                <a:solidFill>
                  <a:srgbClr val="A626A4"/>
                </a:solidFill>
                <a:latin typeface="Courier New"/>
                <a:ea typeface="Courier New"/>
                <a:cs typeface="Courier New"/>
                <a:sym typeface="Courier New"/>
              </a:rPr>
              <a:t>from</a:t>
            </a:r>
            <a:r>
              <a:rPr lang="en-US" sz="1950">
                <a:solidFill>
                  <a:srgbClr val="383A42"/>
                </a:solidFill>
                <a:highlight>
                  <a:srgbClr val="FAFAFA"/>
                </a:highlight>
                <a:latin typeface="Courier New"/>
                <a:ea typeface="Courier New"/>
                <a:cs typeface="Courier New"/>
                <a:sym typeface="Courier New"/>
              </a:rPr>
              <a:t> </a:t>
            </a:r>
            <a:r>
              <a:rPr lang="en-US" sz="1950">
                <a:solidFill>
                  <a:srgbClr val="50A14F"/>
                </a:solidFill>
                <a:latin typeface="Courier New"/>
                <a:ea typeface="Courier New"/>
                <a:cs typeface="Courier New"/>
                <a:sym typeface="Courier New"/>
              </a:rPr>
              <a:t>"./src/data-source"</a:t>
            </a:r>
            <a:r>
              <a:rPr lang="en-US" sz="1950">
                <a:solidFill>
                  <a:srgbClr val="383A42"/>
                </a:solidFill>
                <a:highlight>
                  <a:srgbClr val="FAFAFA"/>
                </a:highlight>
                <a:latin typeface="Courier New"/>
                <a:ea typeface="Courier New"/>
                <a:cs typeface="Courier New"/>
                <a:sym typeface="Courier New"/>
              </a:rPr>
              <a:t>;</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rPr lang="en-US" sz="1950">
                <a:solidFill>
                  <a:srgbClr val="A626A4"/>
                </a:solidFill>
                <a:latin typeface="Courier New"/>
                <a:ea typeface="Courier New"/>
                <a:cs typeface="Courier New"/>
                <a:sym typeface="Courier New"/>
              </a:rPr>
              <a:t>import</a:t>
            </a:r>
            <a:r>
              <a:rPr lang="en-US" sz="1950">
                <a:solidFill>
                  <a:srgbClr val="383A42"/>
                </a:solidFill>
                <a:highlight>
                  <a:srgbClr val="FAFAFA"/>
                </a:highlight>
                <a:latin typeface="Courier New"/>
                <a:ea typeface="Courier New"/>
                <a:cs typeface="Courier New"/>
                <a:sym typeface="Courier New"/>
              </a:rPr>
              <a:t> {User} </a:t>
            </a:r>
            <a:r>
              <a:rPr lang="en-US" sz="1950">
                <a:solidFill>
                  <a:srgbClr val="A626A4"/>
                </a:solidFill>
                <a:latin typeface="Courier New"/>
                <a:ea typeface="Courier New"/>
                <a:cs typeface="Courier New"/>
                <a:sym typeface="Courier New"/>
              </a:rPr>
              <a:t>from</a:t>
            </a:r>
            <a:r>
              <a:rPr lang="en-US" sz="1950">
                <a:solidFill>
                  <a:srgbClr val="383A42"/>
                </a:solidFill>
                <a:highlight>
                  <a:srgbClr val="FAFAFA"/>
                </a:highlight>
                <a:latin typeface="Courier New"/>
                <a:ea typeface="Courier New"/>
                <a:cs typeface="Courier New"/>
                <a:sym typeface="Courier New"/>
              </a:rPr>
              <a:t> </a:t>
            </a:r>
            <a:r>
              <a:rPr lang="en-US" sz="1950">
                <a:solidFill>
                  <a:srgbClr val="50A14F"/>
                </a:solidFill>
                <a:latin typeface="Courier New"/>
                <a:ea typeface="Courier New"/>
                <a:cs typeface="Courier New"/>
                <a:sym typeface="Courier New"/>
              </a:rPr>
              <a:t>"./entity/User"</a:t>
            </a:r>
            <a:r>
              <a:rPr lang="en-US" sz="1950">
                <a:solidFill>
                  <a:srgbClr val="383A42"/>
                </a:solidFill>
                <a:highlight>
                  <a:srgbClr val="FAFAFA"/>
                </a:highlight>
                <a:latin typeface="Courier New"/>
                <a:ea typeface="Courier New"/>
                <a:cs typeface="Courier New"/>
                <a:sym typeface="Courier New"/>
              </a:rPr>
              <a:t>;</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rPr i="1" lang="en-US" sz="1950">
                <a:solidFill>
                  <a:srgbClr val="A0A1A7"/>
                </a:solidFill>
                <a:latin typeface="Courier New"/>
                <a:ea typeface="Courier New"/>
                <a:cs typeface="Courier New"/>
                <a:sym typeface="Courier New"/>
              </a:rPr>
              <a:t>// typeorm khởi tạo kết nối với database</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AppDataSource.initializa().then(</a:t>
            </a:r>
            <a:r>
              <a:rPr lang="en-US" sz="1950">
                <a:solidFill>
                  <a:srgbClr val="A626A4"/>
                </a:solidFill>
                <a:latin typeface="Courier New"/>
                <a:ea typeface="Courier New"/>
                <a:cs typeface="Courier New"/>
                <a:sym typeface="Courier New"/>
              </a:rPr>
              <a:t>async</a:t>
            </a:r>
            <a:r>
              <a:rPr lang="en-US" sz="1950">
                <a:solidFill>
                  <a:srgbClr val="383A42"/>
                </a:solidFill>
                <a:highlight>
                  <a:srgbClr val="FAFAFA"/>
                </a:highlight>
                <a:latin typeface="Courier New"/>
                <a:ea typeface="Courier New"/>
                <a:cs typeface="Courier New"/>
                <a:sym typeface="Courier New"/>
              </a:rPr>
              <a:t> connection =&gt; {</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	</a:t>
            </a:r>
            <a:r>
              <a:rPr lang="en-US" sz="1950">
                <a:solidFill>
                  <a:srgbClr val="A626A4"/>
                </a:solidFill>
                <a:latin typeface="Courier New"/>
                <a:ea typeface="Courier New"/>
                <a:cs typeface="Courier New"/>
                <a:sym typeface="Courier New"/>
              </a:rPr>
              <a:t>const</a:t>
            </a:r>
            <a:r>
              <a:rPr lang="en-US" sz="1950">
                <a:solidFill>
                  <a:srgbClr val="383A42"/>
                </a:solidFill>
                <a:highlight>
                  <a:srgbClr val="FAFAFA"/>
                </a:highlight>
                <a:latin typeface="Courier New"/>
                <a:ea typeface="Courier New"/>
                <a:cs typeface="Courier New"/>
                <a:sym typeface="Courier New"/>
              </a:rPr>
              <a:t> userRepository = connection.getRepository(User);</a:t>
            </a:r>
            <a:endParaRPr sz="1950">
              <a:solidFill>
                <a:srgbClr val="383A42"/>
              </a:solidFill>
              <a:highlight>
                <a:srgbClr val="FAFAFA"/>
              </a:highlight>
              <a:latin typeface="Courier New"/>
              <a:ea typeface="Courier New"/>
              <a:cs typeface="Courier New"/>
              <a:sym typeface="Courier New"/>
            </a:endParaRPr>
          </a:p>
          <a:p>
            <a:pPr indent="0" lvl="0" marL="457200" rtl="0" algn="l">
              <a:spcBef>
                <a:spcPts val="1000"/>
              </a:spcBef>
              <a:spcAft>
                <a:spcPts val="0"/>
              </a:spcAft>
              <a:buNone/>
            </a:pPr>
            <a:r>
              <a:rPr lang="en-US" sz="1950">
                <a:solidFill>
                  <a:srgbClr val="383A42"/>
                </a:solidFill>
                <a:highlight>
                  <a:srgbClr val="FAFAFA"/>
                </a:highlight>
                <a:latin typeface="Courier New"/>
                <a:ea typeface="Courier New"/>
                <a:cs typeface="Courier New"/>
                <a:sym typeface="Courier New"/>
              </a:rPr>
              <a:t>});</a:t>
            </a:r>
            <a:endParaRPr sz="1950">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Nắm được tổng quan về ORM</a:t>
            </a:r>
            <a:endParaRPr/>
          </a:p>
          <a:p>
            <a:pPr indent="-228600" lvl="0" marL="228600" rtl="0" algn="l">
              <a:lnSpc>
                <a:spcPct val="90000"/>
              </a:lnSpc>
              <a:spcBef>
                <a:spcPts val="1000"/>
              </a:spcBef>
              <a:spcAft>
                <a:spcPts val="0"/>
              </a:spcAft>
              <a:buSzPts val="2800"/>
              <a:buChar char="•"/>
            </a:pPr>
            <a:r>
              <a:rPr lang="en-US"/>
              <a:t>Hiểu được khái niệm Active Record và Data Mapper</a:t>
            </a:r>
            <a:endParaRPr/>
          </a:p>
          <a:p>
            <a:pPr indent="-228600" lvl="0" marL="228600" rtl="0" algn="l">
              <a:lnSpc>
                <a:spcPct val="90000"/>
              </a:lnSpc>
              <a:spcBef>
                <a:spcPts val="1000"/>
              </a:spcBef>
              <a:spcAft>
                <a:spcPts val="0"/>
              </a:spcAft>
              <a:buSzPts val="2800"/>
              <a:buChar char="•"/>
            </a:pPr>
            <a:r>
              <a:rPr lang="en-US"/>
              <a:t>Cấu hình được dự án ExpressJS bằng typescript</a:t>
            </a:r>
            <a:endParaRPr/>
          </a:p>
          <a:p>
            <a:pPr indent="-228600" lvl="0" marL="228600" rtl="0" algn="l">
              <a:lnSpc>
                <a:spcPct val="90000"/>
              </a:lnSpc>
              <a:spcBef>
                <a:spcPts val="1000"/>
              </a:spcBef>
              <a:spcAft>
                <a:spcPts val="0"/>
              </a:spcAft>
              <a:buSzPts val="2800"/>
              <a:buChar char="•"/>
            </a:pPr>
            <a:r>
              <a:rPr lang="en-US"/>
              <a:t>Sử dụng được TypeORM</a:t>
            </a:r>
            <a:endParaRPr/>
          </a:p>
          <a:p>
            <a:pPr indent="-228600" lvl="0" marL="228600" rtl="0" algn="l">
              <a:lnSpc>
                <a:spcPct val="90000"/>
              </a:lnSpc>
              <a:spcBef>
                <a:spcPts val="1000"/>
              </a:spcBef>
              <a:spcAft>
                <a:spcPts val="0"/>
              </a:spcAft>
              <a:buSzPts val="2800"/>
              <a:buChar char="•"/>
            </a:pPr>
            <a:r>
              <a:rPr lang="en-US"/>
              <a:t>Sử dụng được Migration để quản lý database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2ad5030d2d_1_7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a:t>
            </a:r>
            <a:r>
              <a:rPr lang="en-US"/>
              <a:t>kết nối MySQL bằng TypeORM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a3d9ba46b_0_3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Migration database with TypeORM</a:t>
            </a:r>
            <a:endParaRPr/>
          </a:p>
        </p:txBody>
      </p:sp>
      <p:sp>
        <p:nvSpPr>
          <p:cNvPr id="234" name="Google Shape;234;g12a3d9ba46b_0_3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rPr lang="en-US"/>
              <a:t>Thảo luận về migration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g11517337414_0_11"/>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3225" lvl="0" marL="457200" marR="0" rtl="0" algn="l">
              <a:lnSpc>
                <a:spcPct val="115000"/>
              </a:lnSpc>
              <a:spcBef>
                <a:spcPts val="1200"/>
              </a:spcBef>
              <a:spcAft>
                <a:spcPts val="0"/>
              </a:spcAft>
              <a:buClr>
                <a:schemeClr val="dk1"/>
              </a:buClr>
              <a:buSzPts val="2750"/>
              <a:buFont typeface="Open Sans"/>
              <a:buChar char="●"/>
            </a:pPr>
            <a:r>
              <a:rPr lang="en-US" sz="2750">
                <a:solidFill>
                  <a:schemeClr val="dk1"/>
                </a:solidFill>
                <a:highlight>
                  <a:srgbClr val="FFFFFF"/>
                </a:highlight>
                <a:latin typeface="Open Sans"/>
                <a:ea typeface="Open Sans"/>
                <a:cs typeface="Open Sans"/>
                <a:sym typeface="Open Sans"/>
              </a:rPr>
              <a:t>Migration hiểu một cách đơn giản là một công cụ thực thi và quản lý các phiên bản thay đổi của cơ sở dữ liệu một cách an toàn.</a:t>
            </a:r>
            <a:endParaRPr b="1" i="0" sz="38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1200"/>
              </a:spcBef>
              <a:spcAft>
                <a:spcPts val="1200"/>
              </a:spcAft>
              <a:buClr>
                <a:srgbClr val="000000"/>
              </a:buClr>
              <a:buSzPts val="2800"/>
              <a:buFont typeface="Arial"/>
              <a:buNone/>
            </a:pPr>
            <a:r>
              <a:t/>
            </a:r>
            <a:endParaRPr b="0" i="0" sz="2800" u="none" cap="none" strike="noStrike">
              <a:solidFill>
                <a:schemeClr val="dk1"/>
              </a:solidFill>
              <a:latin typeface="Open Sans"/>
              <a:ea typeface="Open Sans"/>
              <a:cs typeface="Open Sans"/>
              <a:sym typeface="Open Sans"/>
            </a:endParaRPr>
          </a:p>
        </p:txBody>
      </p:sp>
      <p:pic>
        <p:nvPicPr>
          <p:cNvPr id="240" name="Google Shape;240;g11517337414_0_11"/>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241" name="Google Shape;241;g11517337414_0_11"/>
          <p:cNvSpPr/>
          <p:nvPr/>
        </p:nvSpPr>
        <p:spPr>
          <a:xfrm>
            <a:off x="713222" y="222500"/>
            <a:ext cx="7796100" cy="60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500"/>
              <a:buFont typeface="Arial"/>
              <a:buNone/>
            </a:pPr>
            <a:r>
              <a:rPr b="1" lang="en-US" sz="3500">
                <a:solidFill>
                  <a:schemeClr val="dk1"/>
                </a:solidFill>
                <a:latin typeface="Tahoma"/>
                <a:ea typeface="Tahoma"/>
                <a:cs typeface="Tahoma"/>
                <a:sym typeface="Tahoma"/>
              </a:rPr>
              <a:t>Migration là gì?</a:t>
            </a:r>
            <a:endParaRPr b="1" i="0" sz="3500" u="none" cap="none" strike="noStrik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2ad5030d2d_1_9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Tạo migration</a:t>
            </a:r>
            <a:endParaRPr/>
          </a:p>
        </p:txBody>
      </p:sp>
      <p:sp>
        <p:nvSpPr>
          <p:cNvPr id="248" name="Google Shape;248;g12ad5030d2d_1_9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Cú pháp:</a:t>
            </a:r>
            <a:endParaRPr/>
          </a:p>
          <a:p>
            <a:pPr indent="457200" lvl="0" marL="0" rtl="0" algn="l">
              <a:lnSpc>
                <a:spcPct val="90000"/>
              </a:lnSpc>
              <a:spcBef>
                <a:spcPts val="1000"/>
              </a:spcBef>
              <a:spcAft>
                <a:spcPts val="0"/>
              </a:spcAft>
              <a:buSzPts val="2800"/>
              <a:buNone/>
            </a:pPr>
            <a:r>
              <a:rPr lang="en-US" sz="1850">
                <a:solidFill>
                  <a:srgbClr val="383A42"/>
                </a:solidFill>
                <a:highlight>
                  <a:srgbClr val="FAFAFA"/>
                </a:highlight>
                <a:latin typeface="Courier New"/>
                <a:ea typeface="Courier New"/>
                <a:cs typeface="Courier New"/>
                <a:sym typeface="Courier New"/>
              </a:rPr>
              <a:t>typeorm migration:</a:t>
            </a:r>
            <a:r>
              <a:rPr lang="en-US" sz="1850">
                <a:solidFill>
                  <a:srgbClr val="A626A4"/>
                </a:solidFill>
                <a:latin typeface="Courier New"/>
                <a:ea typeface="Courier New"/>
                <a:cs typeface="Courier New"/>
                <a:sym typeface="Courier New"/>
              </a:rPr>
              <a:t>create</a:t>
            </a:r>
            <a:r>
              <a:rPr lang="en-US" sz="1850">
                <a:solidFill>
                  <a:srgbClr val="383A42"/>
                </a:solidFill>
                <a:highlight>
                  <a:srgbClr val="FAFAFA"/>
                </a:highlight>
                <a:latin typeface="Courier New"/>
                <a:ea typeface="Courier New"/>
                <a:cs typeface="Courier New"/>
                <a:sym typeface="Courier New"/>
              </a:rPr>
              <a:t> &lt;đường dẫn </a:t>
            </a:r>
            <a:r>
              <a:rPr lang="en-US" sz="1850">
                <a:solidFill>
                  <a:srgbClr val="A626A4"/>
                </a:solidFill>
                <a:latin typeface="Courier New"/>
                <a:ea typeface="Courier New"/>
                <a:cs typeface="Courier New"/>
                <a:sym typeface="Courier New"/>
              </a:rPr>
              <a:t>file</a:t>
            </a:r>
            <a:r>
              <a:rPr lang="en-US" sz="1850">
                <a:solidFill>
                  <a:srgbClr val="383A42"/>
                </a:solidFill>
                <a:highlight>
                  <a:srgbClr val="FAFAFA"/>
                </a:highlight>
                <a:latin typeface="Courier New"/>
                <a:ea typeface="Courier New"/>
                <a:cs typeface="Courier New"/>
                <a:sym typeface="Courier New"/>
              </a:rPr>
              <a:t> </a:t>
            </a:r>
            <a:r>
              <a:rPr lang="en-US" sz="1850">
                <a:solidFill>
                  <a:srgbClr val="A626A4"/>
                </a:solidFill>
                <a:latin typeface="Courier New"/>
                <a:ea typeface="Courier New"/>
                <a:cs typeface="Courier New"/>
                <a:sym typeface="Courier New"/>
              </a:rPr>
              <a:t>migration</a:t>
            </a:r>
            <a:r>
              <a:rPr lang="en-US" sz="1850">
                <a:solidFill>
                  <a:srgbClr val="383A42"/>
                </a:solidFill>
                <a:highlight>
                  <a:srgbClr val="FAFAFA"/>
                </a:highlight>
                <a:latin typeface="Courier New"/>
                <a:ea typeface="Courier New"/>
                <a:cs typeface="Courier New"/>
                <a:sym typeface="Courier New"/>
              </a:rPr>
              <a:t>&gt;</a:t>
            </a:r>
            <a:r>
              <a:rPr lang="en-US"/>
              <a:t>	</a:t>
            </a:r>
            <a:endParaRPr/>
          </a:p>
          <a:p>
            <a:pPr indent="0" lvl="0" marL="0" rtl="0" algn="l">
              <a:lnSpc>
                <a:spcPct val="90000"/>
              </a:lnSpc>
              <a:spcBef>
                <a:spcPts val="1000"/>
              </a:spcBef>
              <a:spcAft>
                <a:spcPts val="0"/>
              </a:spcAft>
              <a:buSzPts val="2800"/>
              <a:buNone/>
            </a:pPr>
            <a:r>
              <a:rPr lang="en-US"/>
              <a:t>Ví dụ: </a:t>
            </a:r>
            <a:endParaRPr/>
          </a:p>
          <a:p>
            <a:pPr indent="457200" lvl="0" marL="0" rtl="0" algn="l">
              <a:lnSpc>
                <a:spcPct val="90000"/>
              </a:lnSpc>
              <a:spcBef>
                <a:spcPts val="1000"/>
              </a:spcBef>
              <a:spcAft>
                <a:spcPts val="0"/>
              </a:spcAft>
              <a:buSzPts val="2800"/>
              <a:buNone/>
            </a:pPr>
            <a:r>
              <a:rPr lang="en-US" sz="2300"/>
              <a:t>Thêm cột email vào bảng user sau khi thay đổi Entity.</a:t>
            </a:r>
            <a:endParaRPr sz="2300"/>
          </a:p>
          <a:p>
            <a:pPr indent="457200" lvl="0" marL="0" rtl="0" algn="l">
              <a:lnSpc>
                <a:spcPct val="90000"/>
              </a:lnSpc>
              <a:spcBef>
                <a:spcPts val="1000"/>
              </a:spcBef>
              <a:spcAft>
                <a:spcPts val="0"/>
              </a:spcAft>
              <a:buSzPts val="2800"/>
              <a:buNone/>
            </a:pPr>
            <a:r>
              <a:rPr lang="en-US" sz="1850">
                <a:solidFill>
                  <a:srgbClr val="383A42"/>
                </a:solidFill>
                <a:highlight>
                  <a:srgbClr val="FAFAFA"/>
                </a:highlight>
                <a:latin typeface="Courier New"/>
                <a:ea typeface="Courier New"/>
                <a:cs typeface="Courier New"/>
                <a:sym typeface="Courier New"/>
              </a:rPr>
              <a:t>typeorm migration:</a:t>
            </a:r>
            <a:r>
              <a:rPr lang="en-US" sz="1850">
                <a:solidFill>
                  <a:srgbClr val="A626A4"/>
                </a:solidFill>
                <a:latin typeface="Courier New"/>
                <a:ea typeface="Courier New"/>
                <a:cs typeface="Courier New"/>
                <a:sym typeface="Courier New"/>
              </a:rPr>
              <a:t>create</a:t>
            </a:r>
            <a:r>
              <a:rPr lang="en-US" sz="1850">
                <a:solidFill>
                  <a:srgbClr val="383A42"/>
                </a:solidFill>
                <a:highlight>
                  <a:srgbClr val="FAFAFA"/>
                </a:highlight>
                <a:latin typeface="Courier New"/>
                <a:ea typeface="Courier New"/>
                <a:cs typeface="Courier New"/>
                <a:sym typeface="Courier New"/>
              </a:rPr>
              <a:t> src/</a:t>
            </a:r>
            <a:r>
              <a:rPr lang="en-US" sz="1850">
                <a:solidFill>
                  <a:srgbClr val="A626A4"/>
                </a:solidFill>
                <a:latin typeface="Courier New"/>
                <a:ea typeface="Courier New"/>
                <a:cs typeface="Courier New"/>
                <a:sym typeface="Courier New"/>
              </a:rPr>
              <a:t>migration</a:t>
            </a:r>
            <a:r>
              <a:rPr lang="en-US" sz="1850">
                <a:solidFill>
                  <a:srgbClr val="383A42"/>
                </a:solidFill>
                <a:highlight>
                  <a:srgbClr val="FAFAFA"/>
                </a:highlight>
                <a:latin typeface="Courier New"/>
                <a:ea typeface="Courier New"/>
                <a:cs typeface="Courier New"/>
                <a:sym typeface="Courier New"/>
              </a:rPr>
              <a:t>/addEmailColumnToUserTable</a:t>
            </a:r>
            <a:endParaRPr sz="18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SzPts val="2800"/>
              <a:buNone/>
            </a:pPr>
            <a:r>
              <a:rPr lang="en-US" sz="2350">
                <a:solidFill>
                  <a:srgbClr val="383A42"/>
                </a:solidFill>
                <a:highlight>
                  <a:srgbClr val="FAFAFA"/>
                </a:highlight>
              </a:rPr>
              <a:t>Mở file </a:t>
            </a:r>
            <a:r>
              <a:rPr lang="en-US" sz="2350">
                <a:solidFill>
                  <a:srgbClr val="383A42"/>
                </a:solidFill>
                <a:highlight>
                  <a:srgbClr val="FAFAFA"/>
                </a:highlight>
              </a:rPr>
              <a:t>addEmailColumnToUserTable.ts tại đường dẫn src/migration và kiểm tra kết quả.</a:t>
            </a:r>
            <a:endParaRPr sz="2350">
              <a:solidFill>
                <a:srgbClr val="383A42"/>
              </a:solidFill>
              <a:highlight>
                <a:srgbClr val="FAFAFA"/>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2ad5030d2d_1_9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a:t>
            </a:r>
            <a:r>
              <a:rPr lang="en-US"/>
              <a:t>tạo Migration</a:t>
            </a:r>
            <a:endParaRPr/>
          </a:p>
        </p:txBody>
      </p:sp>
      <p:sp>
        <p:nvSpPr>
          <p:cNvPr id="255" name="Google Shape;255;g12ad5030d2d_1_9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9" name="Shape 259"/>
        <p:cNvGrpSpPr/>
        <p:nvPr/>
      </p:nvGrpSpPr>
      <p:grpSpPr>
        <a:xfrm>
          <a:off x="0" y="0"/>
          <a:ext cx="0" cy="0"/>
          <a:chOff x="0" y="0"/>
          <a:chExt cx="0" cy="0"/>
        </a:xfrm>
      </p:grpSpPr>
      <p:pic>
        <p:nvPicPr>
          <p:cNvPr id="260" name="Google Shape;260;g11517337414_0_38"/>
          <p:cNvPicPr preferRelativeResize="0"/>
          <p:nvPr/>
        </p:nvPicPr>
        <p:blipFill rotWithShape="1">
          <a:blip r:embed="rId3">
            <a:alphaModFix/>
          </a:blip>
          <a:srcRect b="0" l="0" r="0" t="0"/>
          <a:stretch/>
        </p:blipFill>
        <p:spPr>
          <a:xfrm>
            <a:off x="11414760" y="402336"/>
            <a:ext cx="664464" cy="661416"/>
          </a:xfrm>
          <a:prstGeom prst="rect">
            <a:avLst/>
          </a:prstGeom>
          <a:noFill/>
          <a:ln>
            <a:noFill/>
          </a:ln>
        </p:spPr>
      </p:pic>
      <p:sp>
        <p:nvSpPr>
          <p:cNvPr id="261" name="Google Shape;261;g11517337414_0_38"/>
          <p:cNvSpPr txBox="1"/>
          <p:nvPr>
            <p:ph idx="1" type="body"/>
          </p:nvPr>
        </p:nvSpPr>
        <p:spPr>
          <a:xfrm>
            <a:off x="756550" y="900600"/>
            <a:ext cx="10515600" cy="56757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US"/>
              <a:t>Cú pháp:</a:t>
            </a:r>
            <a:endParaRPr/>
          </a:p>
          <a:p>
            <a:pPr indent="0" lvl="0" marL="457200" rtl="0" algn="l">
              <a:lnSpc>
                <a:spcPct val="115000"/>
              </a:lnSpc>
              <a:spcBef>
                <a:spcPts val="0"/>
              </a:spcBef>
              <a:spcAft>
                <a:spcPts val="0"/>
              </a:spcAft>
              <a:buNone/>
            </a:pPr>
            <a:r>
              <a:rPr lang="en-US" sz="2150">
                <a:solidFill>
                  <a:srgbClr val="50A14F"/>
                </a:solidFill>
                <a:latin typeface="Courier New"/>
                <a:ea typeface="Courier New"/>
                <a:cs typeface="Courier New"/>
                <a:sym typeface="Courier New"/>
              </a:rPr>
              <a:t>typeorm</a:t>
            </a:r>
            <a:r>
              <a:rPr lang="en-US" sz="2150">
                <a:solidFill>
                  <a:srgbClr val="383A42"/>
                </a:solidFill>
                <a:highlight>
                  <a:srgbClr val="FAFAFA"/>
                </a:highlight>
                <a:latin typeface="Courier New"/>
                <a:ea typeface="Courier New"/>
                <a:cs typeface="Courier New"/>
                <a:sym typeface="Courier New"/>
              </a:rPr>
              <a:t> migration:run -d dist/data-source.js</a:t>
            </a:r>
            <a:endParaRPr sz="2150">
              <a:solidFill>
                <a:srgbClr val="383A42"/>
              </a:solidFill>
              <a:highlight>
                <a:srgbClr val="FAFAFA"/>
              </a:highlight>
              <a:latin typeface="Courier New"/>
              <a:ea typeface="Courier New"/>
              <a:cs typeface="Courier New"/>
              <a:sym typeface="Courier New"/>
            </a:endParaRPr>
          </a:p>
          <a:p>
            <a:pPr indent="-406400" lvl="0" marL="457200" rtl="0" algn="l">
              <a:lnSpc>
                <a:spcPct val="115000"/>
              </a:lnSpc>
              <a:spcBef>
                <a:spcPts val="0"/>
              </a:spcBef>
              <a:spcAft>
                <a:spcPts val="0"/>
              </a:spcAft>
              <a:buSzPts val="2800"/>
              <a:buChar char="•"/>
            </a:pPr>
            <a:r>
              <a:rPr lang="en-US"/>
              <a:t>Lưu ý: Sau khi thay đổi Entity cần buils lại dự án trước khi thực thi migraton.</a:t>
            </a:r>
            <a:endParaRPr/>
          </a:p>
          <a:p>
            <a:pPr indent="0" lvl="0" marL="457200" rtl="0" algn="l">
              <a:lnSpc>
                <a:spcPct val="115000"/>
              </a:lnSpc>
              <a:spcBef>
                <a:spcPts val="0"/>
              </a:spcBef>
              <a:spcAft>
                <a:spcPts val="0"/>
              </a:spcAft>
              <a:buNone/>
            </a:pPr>
            <a:r>
              <a:t/>
            </a:r>
            <a:endParaRPr/>
          </a:p>
        </p:txBody>
      </p:sp>
      <p:sp>
        <p:nvSpPr>
          <p:cNvPr id="262" name="Google Shape;262;g11517337414_0_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Thực thi migration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2a3d9ba46b_0_4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a:t>
            </a:r>
            <a:r>
              <a:rPr lang="en-US"/>
              <a:t>thực thi migration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2db7863822_0_52"/>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Khôi phục migration</a:t>
            </a:r>
            <a:endParaRPr/>
          </a:p>
        </p:txBody>
      </p:sp>
      <p:sp>
        <p:nvSpPr>
          <p:cNvPr id="275" name="Google Shape;275;g12db7863822_0_52"/>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Cú pháp:</a:t>
            </a:r>
            <a:endParaRPr/>
          </a:p>
          <a:p>
            <a:pPr indent="0" lvl="0" marL="0" rtl="0" algn="l">
              <a:spcBef>
                <a:spcPts val="1000"/>
              </a:spcBef>
              <a:spcAft>
                <a:spcPts val="0"/>
              </a:spcAft>
              <a:buNone/>
            </a:pPr>
            <a:r>
              <a:rPr lang="en-US"/>
              <a:t>	</a:t>
            </a:r>
            <a:r>
              <a:rPr lang="en-US" sz="1950">
                <a:solidFill>
                  <a:srgbClr val="50A14F"/>
                </a:solidFill>
                <a:latin typeface="Courier New"/>
                <a:ea typeface="Courier New"/>
                <a:cs typeface="Courier New"/>
                <a:sym typeface="Courier New"/>
              </a:rPr>
              <a:t>typeorm</a:t>
            </a:r>
            <a:r>
              <a:rPr lang="en-US" sz="1950">
                <a:solidFill>
                  <a:srgbClr val="383A42"/>
                </a:solidFill>
                <a:highlight>
                  <a:srgbClr val="FAFAFA"/>
                </a:highlight>
                <a:latin typeface="Courier New"/>
                <a:ea typeface="Courier New"/>
                <a:cs typeface="Courier New"/>
                <a:sym typeface="Courier New"/>
              </a:rPr>
              <a:t> migration:revert -d dist/data-source.js</a:t>
            </a:r>
            <a:endParaRPr sz="1950">
              <a:solidFill>
                <a:srgbClr val="383A42"/>
              </a:solidFill>
              <a:highlight>
                <a:srgbClr val="FAFAFA"/>
              </a:highlight>
              <a:latin typeface="Courier New"/>
              <a:ea typeface="Courier New"/>
              <a:cs typeface="Courier New"/>
              <a:sym typeface="Courier New"/>
            </a:endParaRPr>
          </a:p>
          <a:p>
            <a:pPr indent="-403225" lvl="0" marL="457200" rtl="0" algn="l">
              <a:spcBef>
                <a:spcPts val="1000"/>
              </a:spcBef>
              <a:spcAft>
                <a:spcPts val="0"/>
              </a:spcAft>
              <a:buSzPts val="2750"/>
              <a:buChar char="•"/>
            </a:pPr>
            <a:r>
              <a:rPr lang="en-US" sz="2750">
                <a:highlight>
                  <a:srgbClr val="FFFFFF"/>
                </a:highlight>
              </a:rPr>
              <a:t>Khi thực thi lệnh migration:revert là chúng ta khởi chạy hàm down() ở trong file Migration</a:t>
            </a:r>
            <a:endParaRPr sz="4450">
              <a:highlight>
                <a:srgbClr val="FAFAFA"/>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2db7863822_0_60"/>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Demo revert migration</a:t>
            </a:r>
            <a:endParaRPr/>
          </a:p>
        </p:txBody>
      </p:sp>
      <p:sp>
        <p:nvSpPr>
          <p:cNvPr id="282" name="Google Shape;282;g12db7863822_0_60"/>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289" name="Google Shape;289;g12563113601_0_207"/>
          <p:cNvSpPr txBox="1"/>
          <p:nvPr>
            <p:ph idx="1" type="body"/>
          </p:nvPr>
        </p:nvSpPr>
        <p:spPr>
          <a:xfrm>
            <a:off x="838200" y="1262800"/>
            <a:ext cx="10515600" cy="531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spcBef>
                <a:spcPts val="1000"/>
              </a:spcBef>
              <a:spcAft>
                <a:spcPts val="0"/>
              </a:spcAft>
              <a:buSzPts val="2800"/>
              <a:buChar char="•"/>
            </a:pPr>
            <a:r>
              <a:rPr lang="en-US"/>
              <a:t>Nắm được tổng quan về ORM</a:t>
            </a:r>
            <a:endParaRPr/>
          </a:p>
          <a:p>
            <a:pPr indent="-406400" lvl="0" marL="457200" rtl="0" algn="l">
              <a:spcBef>
                <a:spcPts val="1000"/>
              </a:spcBef>
              <a:spcAft>
                <a:spcPts val="0"/>
              </a:spcAft>
              <a:buSzPts val="2800"/>
              <a:buChar char="•"/>
            </a:pPr>
            <a:r>
              <a:rPr lang="en-US"/>
              <a:t>Hiểu được khái niệm Active Record và Data Mapper</a:t>
            </a:r>
            <a:endParaRPr/>
          </a:p>
          <a:p>
            <a:pPr indent="-406400" lvl="0" marL="457200" rtl="0" algn="l">
              <a:spcBef>
                <a:spcPts val="1000"/>
              </a:spcBef>
              <a:spcAft>
                <a:spcPts val="0"/>
              </a:spcAft>
              <a:buSzPts val="2800"/>
              <a:buChar char="•"/>
            </a:pPr>
            <a:r>
              <a:rPr lang="en-US"/>
              <a:t>Cấu hình được dự án ExpressJS bằng typescript</a:t>
            </a:r>
            <a:endParaRPr/>
          </a:p>
          <a:p>
            <a:pPr indent="-406400" lvl="0" marL="457200" rtl="0" algn="l">
              <a:spcBef>
                <a:spcPts val="1000"/>
              </a:spcBef>
              <a:spcAft>
                <a:spcPts val="0"/>
              </a:spcAft>
              <a:buSzPts val="2800"/>
              <a:buChar char="•"/>
            </a:pPr>
            <a:r>
              <a:rPr lang="en-US"/>
              <a:t>Sử dụng được TypeORM</a:t>
            </a:r>
            <a:endParaRPr/>
          </a:p>
          <a:p>
            <a:pPr indent="-406400" lvl="0" marL="457200" rtl="0" algn="l">
              <a:spcBef>
                <a:spcPts val="1000"/>
              </a:spcBef>
              <a:spcAft>
                <a:spcPts val="0"/>
              </a:spcAft>
              <a:buSzPts val="2800"/>
              <a:buChar char="•"/>
            </a:pPr>
            <a:r>
              <a:rPr lang="en-US"/>
              <a:t>Sử dụng được Migration để quản lý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Thảo luận ORM là gì? Đã nghe về TypeORM hay chưa?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Tổng quan về ORM</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 </a:t>
            </a:r>
            <a:r>
              <a:rPr lang="en-US" sz="6000">
                <a:latin typeface="Open Sans SemiBold"/>
                <a:ea typeface="Open Sans SemiBold"/>
                <a:cs typeface="Open Sans SemiBold"/>
                <a:sym typeface="Open Sans SemiBold"/>
              </a:rPr>
              <a:t>ORM là gì?</a:t>
            </a:r>
            <a:endParaRPr/>
          </a:p>
        </p:txBody>
      </p:sp>
      <p:sp>
        <p:nvSpPr>
          <p:cNvPr id="121" name="Google Shape;121;p5"/>
          <p:cNvSpPr txBox="1"/>
          <p:nvPr>
            <p:ph idx="1" type="body"/>
          </p:nvPr>
        </p:nvSpPr>
        <p:spPr>
          <a:xfrm>
            <a:off x="467800" y="1232300"/>
            <a:ext cx="9875400" cy="5056800"/>
          </a:xfrm>
          <a:prstGeom prst="rect">
            <a:avLst/>
          </a:prstGeom>
          <a:noFill/>
          <a:ln>
            <a:noFill/>
          </a:ln>
        </p:spPr>
        <p:txBody>
          <a:bodyPr anchorCtr="0" anchor="t" bIns="45700" lIns="91425" spcFirstLastPara="1" rIns="91425" wrap="square" tIns="45700">
            <a:normAutofit/>
          </a:bodyPr>
          <a:lstStyle/>
          <a:p>
            <a:pPr indent="-396875" lvl="0" marL="457200" rtl="0" algn="l">
              <a:lnSpc>
                <a:spcPct val="115000"/>
              </a:lnSpc>
              <a:spcBef>
                <a:spcPts val="0"/>
              </a:spcBef>
              <a:spcAft>
                <a:spcPts val="0"/>
              </a:spcAft>
              <a:buSzPts val="2650"/>
              <a:buChar char="•"/>
            </a:pPr>
            <a:r>
              <a:rPr lang="en-US" sz="2650">
                <a:highlight>
                  <a:srgbClr val="FFFFFF"/>
                </a:highlight>
              </a:rPr>
              <a:t>ORM (Object Relational Mapping), là một kỹ thuật/cơ chế lập trình thực hiện ánh xạ CSDL sang các đối tượng (các table tương ứng các class, mối ràng buộc giữa các table tương ứng quan hệ giữa các class ).</a:t>
            </a:r>
            <a:endParaRPr sz="2650">
              <a:highlight>
                <a:srgbClr val="FFFFFF"/>
              </a:highlight>
            </a:endParaRPr>
          </a:p>
          <a:p>
            <a:pPr indent="0" lvl="0" marL="457200" rtl="0" algn="l">
              <a:lnSpc>
                <a:spcPct val="115000"/>
              </a:lnSpc>
              <a:spcBef>
                <a:spcPts val="1200"/>
              </a:spcBef>
              <a:spcAft>
                <a:spcPts val="0"/>
              </a:spcAft>
              <a:buNone/>
            </a:pPr>
            <a:r>
              <a:t/>
            </a:r>
            <a:endParaRPr sz="2650">
              <a:highlight>
                <a:srgbClr val="FFFFFF"/>
              </a:highlight>
            </a:endParaRPr>
          </a:p>
          <a:p>
            <a:pPr indent="0" lvl="0" marL="457200" rtl="0" algn="l">
              <a:lnSpc>
                <a:spcPct val="115000"/>
              </a:lnSpc>
              <a:spcBef>
                <a:spcPts val="1200"/>
              </a:spcBef>
              <a:spcAft>
                <a:spcPts val="1200"/>
              </a:spcAft>
              <a:buNone/>
            </a:pPr>
            <a:r>
              <a:t/>
            </a:r>
            <a:endParaRPr sz="2650">
              <a:highlight>
                <a:srgbClr val="FFFFFF"/>
              </a:highlight>
            </a:endParaRPr>
          </a:p>
        </p:txBody>
      </p:sp>
      <p:pic>
        <p:nvPicPr>
          <p:cNvPr id="122" name="Google Shape;122;p5"/>
          <p:cNvPicPr preferRelativeResize="0"/>
          <p:nvPr/>
        </p:nvPicPr>
        <p:blipFill>
          <a:blip r:embed="rId3">
            <a:alphaModFix/>
          </a:blip>
          <a:stretch>
            <a:fillRect/>
          </a:stretch>
        </p:blipFill>
        <p:spPr>
          <a:xfrm>
            <a:off x="3052763" y="3271838"/>
            <a:ext cx="5629275"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2a3d9ba46b_0_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Ưu điểm của ORM</a:t>
            </a:r>
            <a:endParaRPr/>
          </a:p>
        </p:txBody>
      </p:sp>
      <p:sp>
        <p:nvSpPr>
          <p:cNvPr id="129" name="Google Shape;129;g12a3d9ba46b_0_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390525" lvl="0" marL="457200" rtl="0" algn="l">
              <a:lnSpc>
                <a:spcPct val="115000"/>
              </a:lnSpc>
              <a:spcBef>
                <a:spcPts val="0"/>
              </a:spcBef>
              <a:spcAft>
                <a:spcPts val="0"/>
              </a:spcAft>
              <a:buClr>
                <a:schemeClr val="dk1"/>
              </a:buClr>
              <a:buSzPts val="2550"/>
              <a:buFont typeface="Open Sans"/>
              <a:buChar char="●"/>
            </a:pPr>
            <a:r>
              <a:rPr lang="en-US" sz="2550">
                <a:highlight>
                  <a:srgbClr val="FFFFFF"/>
                </a:highlight>
              </a:rPr>
              <a:t>Tập trung vào lập trình hướng đối tượng.</a:t>
            </a:r>
            <a:endParaRPr sz="2550">
              <a:highlight>
                <a:srgbClr val="FFFFFF"/>
              </a:highlight>
            </a:endParaRPr>
          </a:p>
          <a:p>
            <a:pPr indent="-390525" lvl="0" marL="457200" rtl="0" algn="l">
              <a:lnSpc>
                <a:spcPct val="115000"/>
              </a:lnSpc>
              <a:spcBef>
                <a:spcPts val="0"/>
              </a:spcBef>
              <a:spcAft>
                <a:spcPts val="0"/>
              </a:spcAft>
              <a:buClr>
                <a:schemeClr val="dk1"/>
              </a:buClr>
              <a:buSzPts val="2550"/>
              <a:buFont typeface="Open Sans"/>
              <a:buChar char="●"/>
            </a:pPr>
            <a:r>
              <a:rPr lang="en-US" sz="2550">
                <a:highlight>
                  <a:srgbClr val="FFFFFF"/>
                </a:highlight>
              </a:rPr>
              <a:t>Tính độc lập.</a:t>
            </a:r>
            <a:endParaRPr sz="2550">
              <a:highlight>
                <a:srgbClr val="FFFFFF"/>
              </a:highlight>
            </a:endParaRPr>
          </a:p>
          <a:p>
            <a:pPr indent="-390525" lvl="0" marL="457200" rtl="0" algn="l">
              <a:lnSpc>
                <a:spcPct val="115000"/>
              </a:lnSpc>
              <a:spcBef>
                <a:spcPts val="0"/>
              </a:spcBef>
              <a:spcAft>
                <a:spcPts val="0"/>
              </a:spcAft>
              <a:buClr>
                <a:schemeClr val="dk1"/>
              </a:buClr>
              <a:buSzPts val="2550"/>
              <a:buFont typeface="Open Sans"/>
              <a:buChar char="●"/>
            </a:pPr>
            <a:r>
              <a:rPr lang="en-US" sz="2550">
                <a:highlight>
                  <a:srgbClr val="FFFFFF"/>
                </a:highlight>
              </a:rPr>
              <a:t>Đơn giản, dễ sử dụng.</a:t>
            </a:r>
            <a:endParaRPr sz="2550">
              <a:highlight>
                <a:srgbClr val="FFFFFF"/>
              </a:highlight>
            </a:endParaRPr>
          </a:p>
          <a:p>
            <a:pPr indent="-390525" lvl="0" marL="457200" rtl="0" algn="l">
              <a:lnSpc>
                <a:spcPct val="115000"/>
              </a:lnSpc>
              <a:spcBef>
                <a:spcPts val="0"/>
              </a:spcBef>
              <a:spcAft>
                <a:spcPts val="0"/>
              </a:spcAft>
              <a:buClr>
                <a:schemeClr val="dk1"/>
              </a:buClr>
              <a:buSzPts val="2550"/>
              <a:buFont typeface="Open Sans"/>
              <a:buChar char="●"/>
            </a:pPr>
            <a:r>
              <a:rPr lang="en-US" sz="2550">
                <a:highlight>
                  <a:srgbClr val="FFFFFF"/>
                </a:highlight>
              </a:rPr>
              <a:t>Năng suất hơn: viết code ít hơn, dễ hiểu hơn.</a:t>
            </a:r>
            <a:endParaRPr sz="2550">
              <a:highlight>
                <a:srgbClr val="FFFFFF"/>
              </a:highlight>
            </a:endParaRPr>
          </a:p>
          <a:p>
            <a:pPr indent="-390525" lvl="0" marL="457200" rtl="0" algn="l">
              <a:lnSpc>
                <a:spcPct val="115000"/>
              </a:lnSpc>
              <a:spcBef>
                <a:spcPts val="0"/>
              </a:spcBef>
              <a:spcAft>
                <a:spcPts val="0"/>
              </a:spcAft>
              <a:buClr>
                <a:schemeClr val="dk1"/>
              </a:buClr>
              <a:buSzPts val="2550"/>
              <a:buFont typeface="Open Sans"/>
              <a:buChar char="●"/>
            </a:pPr>
            <a:r>
              <a:rPr lang="en-US" sz="2550">
                <a:highlight>
                  <a:srgbClr val="FFFFFF"/>
                </a:highlight>
              </a:rPr>
              <a:t>Khả năng sử dụng lại code.</a:t>
            </a:r>
            <a:endParaRPr sz="395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ad5030d2d_1_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Nhược điểm</a:t>
            </a:r>
            <a:endParaRPr/>
          </a:p>
        </p:txBody>
      </p:sp>
      <p:sp>
        <p:nvSpPr>
          <p:cNvPr id="136" name="Google Shape;136;g12ad5030d2d_1_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396875" lvl="0" marL="457200" rtl="0" algn="l">
              <a:lnSpc>
                <a:spcPct val="115000"/>
              </a:lnSpc>
              <a:spcBef>
                <a:spcPts val="0"/>
              </a:spcBef>
              <a:spcAft>
                <a:spcPts val="0"/>
              </a:spcAft>
              <a:buSzPts val="2650"/>
              <a:buChar char="•"/>
            </a:pPr>
            <a:r>
              <a:rPr lang="en-US" sz="2650">
                <a:highlight>
                  <a:srgbClr val="FFFFFF"/>
                </a:highlight>
              </a:rPr>
              <a:t>Khả năng truy vấn bị hạn chế, nhiều trường hợp ta vẫn phải dùng native SQL để truy vấn database.</a:t>
            </a:r>
            <a:endParaRPr sz="2650">
              <a:highlight>
                <a:srgbClr val="FFFFFF"/>
              </a:highlight>
            </a:endParaRPr>
          </a:p>
          <a:p>
            <a:pPr indent="-396875" lvl="0" marL="457200" rtl="0" algn="l">
              <a:lnSpc>
                <a:spcPct val="115000"/>
              </a:lnSpc>
              <a:spcBef>
                <a:spcPts val="0"/>
              </a:spcBef>
              <a:spcAft>
                <a:spcPts val="0"/>
              </a:spcAft>
              <a:buSzPts val="2650"/>
              <a:buChar char="•"/>
            </a:pPr>
            <a:r>
              <a:rPr lang="en-US" sz="2650">
                <a:highlight>
                  <a:srgbClr val="FFFFFF"/>
                </a:highlight>
              </a:rPr>
              <a:t>Khó tối ưu câu lệnh SQL.</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517337414_0_22"/>
          <p:cNvSpPr txBox="1"/>
          <p:nvPr>
            <p:ph type="title"/>
          </p:nvPr>
        </p:nvSpPr>
        <p:spPr>
          <a:xfrm>
            <a:off x="831850" y="1736763"/>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Khái niệm Active Record và Data Mapper</a:t>
            </a:r>
            <a:endParaRPr/>
          </a:p>
        </p:txBody>
      </p:sp>
      <p:sp>
        <p:nvSpPr>
          <p:cNvPr id="143" name="Google Shape;143;g11517337414_0_2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Active Record</a:t>
            </a:r>
            <a:endParaRPr/>
          </a:p>
        </p:txBody>
      </p:sp>
      <p:sp>
        <p:nvSpPr>
          <p:cNvPr id="150" name="Google Shape;150;p7"/>
          <p:cNvSpPr txBox="1"/>
          <p:nvPr>
            <p:ph idx="1" type="body"/>
          </p:nvPr>
        </p:nvSpPr>
        <p:spPr>
          <a:xfrm>
            <a:off x="838200" y="1100597"/>
            <a:ext cx="10515600" cy="5056800"/>
          </a:xfrm>
          <a:prstGeom prst="rect">
            <a:avLst/>
          </a:prstGeom>
          <a:noFill/>
          <a:ln>
            <a:noFill/>
          </a:ln>
        </p:spPr>
        <p:txBody>
          <a:bodyPr anchorCtr="0" anchor="t" bIns="45700" lIns="91425" spcFirstLastPara="1" rIns="91425" wrap="square" tIns="45700">
            <a:normAutofit/>
          </a:bodyPr>
          <a:lstStyle/>
          <a:p>
            <a:pPr indent="-403225" lvl="0" marL="457200" rtl="0" algn="l">
              <a:lnSpc>
                <a:spcPct val="90000"/>
              </a:lnSpc>
              <a:spcBef>
                <a:spcPts val="0"/>
              </a:spcBef>
              <a:spcAft>
                <a:spcPts val="0"/>
              </a:spcAft>
              <a:buSzPts val="2750"/>
              <a:buChar char="•"/>
            </a:pPr>
            <a:r>
              <a:rPr lang="en-US" sz="2750">
                <a:highlight>
                  <a:srgbClr val="FFFFFF"/>
                </a:highlight>
              </a:rPr>
              <a:t>Active Record là phương pháp ánh xạ 1 - 1 giữa một đối tượng (Model) với một bản ghi trong cơ sở dữ liệu.</a:t>
            </a:r>
            <a:endParaRPr sz="2750">
              <a:highlight>
                <a:srgbClr val="FFFFFF"/>
              </a:highlight>
            </a:endParaRPr>
          </a:p>
          <a:p>
            <a:pPr indent="0" lvl="0" marL="457200" rtl="0" algn="l">
              <a:lnSpc>
                <a:spcPct val="90000"/>
              </a:lnSpc>
              <a:spcBef>
                <a:spcPts val="0"/>
              </a:spcBef>
              <a:spcAft>
                <a:spcPts val="0"/>
              </a:spcAft>
              <a:buNone/>
            </a:pPr>
            <a:r>
              <a:t/>
            </a:r>
            <a:endParaRPr sz="2750">
              <a:highlight>
                <a:srgbClr val="FFFFFF"/>
              </a:highlight>
            </a:endParaRPr>
          </a:p>
          <a:p>
            <a:pPr indent="-406400" lvl="0" marL="457200" rtl="0" algn="l">
              <a:lnSpc>
                <a:spcPct val="90000"/>
              </a:lnSpc>
              <a:spcBef>
                <a:spcPts val="0"/>
              </a:spcBef>
              <a:spcAft>
                <a:spcPts val="0"/>
              </a:spcAft>
              <a:buSzPts val="2800"/>
              <a:buChar char="•"/>
            </a:pPr>
            <a:r>
              <a:rPr lang="en-US"/>
              <a:t>Ví dụ: </a:t>
            </a:r>
            <a:endParaRPr/>
          </a:p>
          <a:p>
            <a:pPr indent="0" lvl="0" marL="457200" rtl="0" algn="l">
              <a:lnSpc>
                <a:spcPct val="90000"/>
              </a:lnSpc>
              <a:spcBef>
                <a:spcPts val="0"/>
              </a:spcBef>
              <a:spcAft>
                <a:spcPts val="0"/>
              </a:spcAft>
              <a:buNone/>
            </a:pPr>
            <a:r>
              <a:t/>
            </a:r>
            <a:endParaRPr/>
          </a:p>
          <a:p>
            <a:pPr indent="0" lvl="0" marL="914400" rtl="0" algn="l">
              <a:lnSpc>
                <a:spcPct val="90000"/>
              </a:lnSpc>
              <a:spcBef>
                <a:spcPts val="0"/>
              </a:spcBef>
              <a:spcAft>
                <a:spcPts val="0"/>
              </a:spcAft>
              <a:buSzPts val="2800"/>
              <a:buNone/>
            </a:pPr>
            <a:r>
              <a:rPr lang="en-US" sz="1850">
                <a:solidFill>
                  <a:srgbClr val="A626A4"/>
                </a:solidFill>
                <a:latin typeface="Courier New"/>
                <a:ea typeface="Courier New"/>
                <a:cs typeface="Courier New"/>
                <a:sym typeface="Courier New"/>
              </a:rPr>
              <a:t>const</a:t>
            </a:r>
            <a:r>
              <a:rPr lang="en-US" sz="1850">
                <a:solidFill>
                  <a:srgbClr val="383A42"/>
                </a:solidFill>
                <a:highlight>
                  <a:srgbClr val="FAFAFA"/>
                </a:highlight>
                <a:latin typeface="Courier New"/>
                <a:ea typeface="Courier New"/>
                <a:cs typeface="Courier New"/>
                <a:sym typeface="Courier New"/>
              </a:rPr>
              <a:t> user = </a:t>
            </a:r>
            <a:r>
              <a:rPr lang="en-US" sz="1850">
                <a:solidFill>
                  <a:srgbClr val="A626A4"/>
                </a:solidFill>
                <a:latin typeface="Courier New"/>
                <a:ea typeface="Courier New"/>
                <a:cs typeface="Courier New"/>
                <a:sym typeface="Courier New"/>
              </a:rPr>
              <a:t>new</a:t>
            </a:r>
            <a:r>
              <a:rPr lang="en-US" sz="1850">
                <a:solidFill>
                  <a:srgbClr val="383A42"/>
                </a:solidFill>
                <a:highlight>
                  <a:srgbClr val="FAFAFA"/>
                </a:highlight>
                <a:latin typeface="Courier New"/>
                <a:ea typeface="Courier New"/>
                <a:cs typeface="Courier New"/>
                <a:sym typeface="Courier New"/>
              </a:rPr>
              <a:t> User()</a:t>
            </a:r>
            <a:endParaRPr sz="1850">
              <a:solidFill>
                <a:srgbClr val="383A42"/>
              </a:solidFill>
              <a:highlight>
                <a:srgbClr val="FAFAFA"/>
              </a:highlight>
              <a:latin typeface="Courier New"/>
              <a:ea typeface="Courier New"/>
              <a:cs typeface="Courier New"/>
              <a:sym typeface="Courier New"/>
            </a:endParaRPr>
          </a:p>
          <a:p>
            <a:pPr indent="0" lvl="0" marL="914400" rtl="0" algn="l">
              <a:lnSpc>
                <a:spcPct val="90000"/>
              </a:lnSpc>
              <a:spcBef>
                <a:spcPts val="0"/>
              </a:spcBef>
              <a:spcAft>
                <a:spcPts val="0"/>
              </a:spcAft>
              <a:buSzPts val="2800"/>
              <a:buNone/>
            </a:pPr>
            <a:r>
              <a:rPr lang="en-US" sz="1850">
                <a:solidFill>
                  <a:srgbClr val="383A42"/>
                </a:solidFill>
                <a:highlight>
                  <a:srgbClr val="FAFAFA"/>
                </a:highlight>
                <a:latin typeface="Courier New"/>
                <a:ea typeface="Courier New"/>
                <a:cs typeface="Courier New"/>
                <a:sym typeface="Courier New"/>
              </a:rPr>
              <a:t>user.firstName = </a:t>
            </a:r>
            <a:r>
              <a:rPr lang="en-US" sz="1850">
                <a:solidFill>
                  <a:srgbClr val="50A14F"/>
                </a:solidFill>
                <a:latin typeface="Courier New"/>
                <a:ea typeface="Courier New"/>
                <a:cs typeface="Courier New"/>
                <a:sym typeface="Courier New"/>
              </a:rPr>
              <a:t>"Timber"</a:t>
            </a:r>
            <a:endParaRPr sz="1850">
              <a:solidFill>
                <a:srgbClr val="383A42"/>
              </a:solidFill>
              <a:highlight>
                <a:srgbClr val="FAFAFA"/>
              </a:highlight>
              <a:latin typeface="Courier New"/>
              <a:ea typeface="Courier New"/>
              <a:cs typeface="Courier New"/>
              <a:sym typeface="Courier New"/>
            </a:endParaRPr>
          </a:p>
          <a:p>
            <a:pPr indent="0" lvl="0" marL="914400" rtl="0" algn="l">
              <a:lnSpc>
                <a:spcPct val="90000"/>
              </a:lnSpc>
              <a:spcBef>
                <a:spcPts val="0"/>
              </a:spcBef>
              <a:spcAft>
                <a:spcPts val="0"/>
              </a:spcAft>
              <a:buSzPts val="2800"/>
              <a:buNone/>
            </a:pPr>
            <a:r>
              <a:rPr lang="en-US" sz="1850">
                <a:solidFill>
                  <a:srgbClr val="383A42"/>
                </a:solidFill>
                <a:highlight>
                  <a:srgbClr val="FAFAFA"/>
                </a:highlight>
                <a:latin typeface="Courier New"/>
                <a:ea typeface="Courier New"/>
                <a:cs typeface="Courier New"/>
                <a:sym typeface="Courier New"/>
              </a:rPr>
              <a:t>user.lastName = </a:t>
            </a:r>
            <a:r>
              <a:rPr lang="en-US" sz="1850">
                <a:solidFill>
                  <a:srgbClr val="50A14F"/>
                </a:solidFill>
                <a:latin typeface="Courier New"/>
                <a:ea typeface="Courier New"/>
                <a:cs typeface="Courier New"/>
                <a:sym typeface="Courier New"/>
              </a:rPr>
              <a:t>"Saw"</a:t>
            </a:r>
            <a:endParaRPr sz="1850">
              <a:solidFill>
                <a:srgbClr val="383A42"/>
              </a:solidFill>
              <a:highlight>
                <a:srgbClr val="FAFAFA"/>
              </a:highlight>
              <a:latin typeface="Courier New"/>
              <a:ea typeface="Courier New"/>
              <a:cs typeface="Courier New"/>
              <a:sym typeface="Courier New"/>
            </a:endParaRPr>
          </a:p>
          <a:p>
            <a:pPr indent="0" lvl="0" marL="914400" rtl="0" algn="l">
              <a:lnSpc>
                <a:spcPct val="90000"/>
              </a:lnSpc>
              <a:spcBef>
                <a:spcPts val="0"/>
              </a:spcBef>
              <a:spcAft>
                <a:spcPts val="0"/>
              </a:spcAft>
              <a:buSzPts val="2800"/>
              <a:buNone/>
            </a:pPr>
            <a:r>
              <a:rPr lang="en-US" sz="1850">
                <a:solidFill>
                  <a:srgbClr val="383A42"/>
                </a:solidFill>
                <a:highlight>
                  <a:srgbClr val="FAFAFA"/>
                </a:highlight>
                <a:latin typeface="Courier New"/>
                <a:ea typeface="Courier New"/>
                <a:cs typeface="Courier New"/>
                <a:sym typeface="Courier New"/>
              </a:rPr>
              <a:t>user.isActive = </a:t>
            </a:r>
            <a:r>
              <a:rPr lang="en-US" sz="1850">
                <a:solidFill>
                  <a:srgbClr val="0184BB"/>
                </a:solidFill>
                <a:latin typeface="Courier New"/>
                <a:ea typeface="Courier New"/>
                <a:cs typeface="Courier New"/>
                <a:sym typeface="Courier New"/>
              </a:rPr>
              <a:t>true</a:t>
            </a:r>
            <a:endParaRPr sz="1850">
              <a:solidFill>
                <a:srgbClr val="383A42"/>
              </a:solidFill>
              <a:highlight>
                <a:srgbClr val="FAFAFA"/>
              </a:highlight>
              <a:latin typeface="Courier New"/>
              <a:ea typeface="Courier New"/>
              <a:cs typeface="Courier New"/>
              <a:sym typeface="Courier New"/>
            </a:endParaRPr>
          </a:p>
          <a:p>
            <a:pPr indent="0" lvl="0" marL="914400" rtl="0" algn="l">
              <a:lnSpc>
                <a:spcPct val="90000"/>
              </a:lnSpc>
              <a:spcBef>
                <a:spcPts val="0"/>
              </a:spcBef>
              <a:spcAft>
                <a:spcPts val="0"/>
              </a:spcAft>
              <a:buSzPts val="2800"/>
              <a:buNone/>
            </a:pPr>
            <a:r>
              <a:rPr lang="en-US" sz="1850">
                <a:solidFill>
                  <a:srgbClr val="A626A4"/>
                </a:solidFill>
                <a:latin typeface="Courier New"/>
                <a:ea typeface="Courier New"/>
                <a:cs typeface="Courier New"/>
                <a:sym typeface="Courier New"/>
              </a:rPr>
              <a:t>await</a:t>
            </a:r>
            <a:r>
              <a:rPr lang="en-US" sz="1850">
                <a:solidFill>
                  <a:srgbClr val="383A42"/>
                </a:solidFill>
                <a:highlight>
                  <a:srgbClr val="FAFAFA"/>
                </a:highlight>
                <a:latin typeface="Courier New"/>
                <a:ea typeface="Courier New"/>
                <a:cs typeface="Courier New"/>
                <a:sym typeface="Courier New"/>
              </a:rPr>
              <a:t> user.save()</a:t>
            </a:r>
            <a:endParaRPr sz="1850">
              <a:solidFill>
                <a:srgbClr val="383A42"/>
              </a:solidFill>
              <a:highlight>
                <a:srgbClr val="FAFAFA"/>
              </a:highlight>
              <a:latin typeface="Courier New"/>
              <a:ea typeface="Courier New"/>
              <a:cs typeface="Courier New"/>
              <a:sym typeface="Courier New"/>
            </a:endParaRPr>
          </a:p>
          <a:p>
            <a:pPr indent="0" lvl="0" marL="914400" rtl="0" algn="l">
              <a:lnSpc>
                <a:spcPct val="90000"/>
              </a:lnSpc>
              <a:spcBef>
                <a:spcPts val="0"/>
              </a:spcBef>
              <a:spcAft>
                <a:spcPts val="0"/>
              </a:spcAft>
              <a:buSzPts val="2800"/>
              <a:buNone/>
            </a:pPr>
            <a:r>
              <a:t/>
            </a:r>
            <a:endParaRPr sz="1850">
              <a:solidFill>
                <a:srgbClr val="383A42"/>
              </a:solidFill>
              <a:highlight>
                <a:srgbClr val="FAFAFA"/>
              </a:highlight>
              <a:latin typeface="Courier New"/>
              <a:ea typeface="Courier New"/>
              <a:cs typeface="Courier New"/>
              <a:sym typeface="Courier New"/>
            </a:endParaRPr>
          </a:p>
          <a:p>
            <a:pPr indent="0" lvl="0" marL="0" rtl="0" algn="l">
              <a:lnSpc>
                <a:spcPct val="90000"/>
              </a:lnSpc>
              <a:spcBef>
                <a:spcPts val="0"/>
              </a:spcBef>
              <a:spcAft>
                <a:spcPts val="0"/>
              </a:spcAft>
              <a:buSzPts val="2800"/>
              <a:buNone/>
            </a:pPr>
            <a:r>
              <a:rPr lang="en-US" sz="2450">
                <a:solidFill>
                  <a:srgbClr val="383A42"/>
                </a:solidFill>
                <a:highlight>
                  <a:srgbClr val="FAFAFA"/>
                </a:highlight>
              </a:rPr>
              <a:t>Khi gọi save chúng ta thông qua model User(Kế thừa Active Record) lưu user vào database.</a:t>
            </a:r>
            <a:endParaRPr sz="2450">
              <a:solidFill>
                <a:srgbClr val="383A42"/>
              </a:solidFill>
              <a:highlight>
                <a:srgbClr val="FAFA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