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Tahoma"/>
      <p:regular r:id="rId31"/>
      <p:bold r:id="rId32"/>
    </p:embeddedFont>
    <p:embeddedFont>
      <p:font typeface="Open Sans SemiBold"/>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96YeRptoMxBV7NHVqqIi8s+Rz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ahom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penSansSemiBold-regular.fntdata"/><Relationship Id="rId10" Type="http://schemas.openxmlformats.org/officeDocument/2006/relationships/slide" Target="slides/slide6.xml"/><Relationship Id="rId32" Type="http://schemas.openxmlformats.org/officeDocument/2006/relationships/font" Target="fonts/Tahoma-bold.fntdata"/><Relationship Id="rId13" Type="http://schemas.openxmlformats.org/officeDocument/2006/relationships/slide" Target="slides/slide9.xml"/><Relationship Id="rId35" Type="http://schemas.openxmlformats.org/officeDocument/2006/relationships/font" Target="fonts/OpenSansSemiBold-italic.fntdata"/><Relationship Id="rId12" Type="http://schemas.openxmlformats.org/officeDocument/2006/relationships/slide" Target="slides/slide8.xml"/><Relationship Id="rId34" Type="http://schemas.openxmlformats.org/officeDocument/2006/relationships/font" Target="fonts/OpenSansSemiBold-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OpenSansSemiBold-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ad5030d2d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2ad5030d2d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2ad5030d2d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6311360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256311360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2563113601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ad5030d2d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12ad5030d2d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12ad5030d2d_1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dba028c6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dba028c6b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2dba028c6b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d5030d2d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2ad5030d2d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2ad5030d2d_1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ad5030d2d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2ad5030d2d_1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2ad5030d2d_1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ad5030d2d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2ad5030d2d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2ad5030d2d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ad5030d2d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2ad5030d2d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2ad5030d2d_1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dba028c6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dba028c6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2dba028c6b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dba028c6b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dba028c6b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2dba028c6b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ad5030d2d_1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2ad5030d2d_1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2ad5030d2d_1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a3d9ba46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12a3d9ba46b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12a3d9ba46b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51733741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151733741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ad5030d2d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12ad5030d2d_1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2ad5030d2d_1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ad5030d2d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12ad5030d2d_1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12ad5030d2d_1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51733741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151733741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a3d9ba46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2a3d9ba46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2a3d9ba46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d5030d2d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2ad5030d2d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2ad5030d2d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1733741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151733741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151733741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4</a:t>
            </a:r>
            <a:br>
              <a:rPr lang="en-US"/>
            </a:br>
            <a:r>
              <a:rPr lang="en-US">
                <a:highlight>
                  <a:schemeClr val="lt1"/>
                </a:highlight>
              </a:rPr>
              <a:t>REST API</a:t>
            </a:r>
            <a:endParaRPr sz="11000">
              <a:highlight>
                <a:schemeClr val="lt1"/>
              </a:highlight>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ad5030d2d_1_2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Lưu ý</a:t>
            </a:r>
            <a:endParaRPr/>
          </a:p>
        </p:txBody>
      </p:sp>
      <p:sp>
        <p:nvSpPr>
          <p:cNvPr id="158" name="Google Shape;158;g12ad5030d2d_1_2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Định dạng dữ liệu: XML, JSON.</a:t>
            </a:r>
            <a:endParaRPr/>
          </a:p>
          <a:p>
            <a:pPr indent="-406400" lvl="0" marL="457200" rtl="0" algn="l">
              <a:lnSpc>
                <a:spcPct val="90000"/>
              </a:lnSpc>
              <a:spcBef>
                <a:spcPts val="0"/>
              </a:spcBef>
              <a:spcAft>
                <a:spcPts val="0"/>
              </a:spcAft>
              <a:buSzPts val="2800"/>
              <a:buChar char="•"/>
            </a:pPr>
            <a:r>
              <a:rPr lang="en-US"/>
              <a:t>Triển khai: Dựa trên HTTP.</a:t>
            </a:r>
            <a:endParaRPr/>
          </a:p>
          <a:p>
            <a:pPr indent="-406400" lvl="0" marL="457200" rtl="0" algn="l">
              <a:lnSpc>
                <a:spcPct val="90000"/>
              </a:lnSpc>
              <a:spcBef>
                <a:spcPts val="0"/>
              </a:spcBef>
              <a:spcAft>
                <a:spcPts val="0"/>
              </a:spcAft>
              <a:buSzPts val="2800"/>
              <a:buChar char="•"/>
            </a:pPr>
            <a:r>
              <a:rPr lang="en-US"/>
              <a:t>Định nghĩa dịch vụ: Dạng Request/Response.</a:t>
            </a:r>
            <a:endParaRPr/>
          </a:p>
          <a:p>
            <a:pPr indent="-406400" lvl="0" marL="457200" rtl="0" algn="l">
              <a:lnSpc>
                <a:spcPct val="90000"/>
              </a:lnSpc>
              <a:spcBef>
                <a:spcPts val="0"/>
              </a:spcBef>
              <a:spcAft>
                <a:spcPts val="0"/>
              </a:spcAft>
              <a:buSzPts val="2800"/>
              <a:buChar char="•"/>
            </a:pPr>
            <a:r>
              <a:rPr lang="en-US"/>
              <a:t>Tập trung vào tài nguyên và cách thực hiện.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563113601_0_2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Hoạt động cơ bản</a:t>
            </a:r>
            <a:endParaRPr/>
          </a:p>
        </p:txBody>
      </p:sp>
      <p:sp>
        <p:nvSpPr>
          <p:cNvPr id="165" name="Google Shape;165;g12563113601_0_2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a:latin typeface="Arial"/>
                <a:ea typeface="Arial"/>
                <a:cs typeface="Arial"/>
                <a:sym typeface="Arial"/>
              </a:rPr>
              <a:t>Thêm dữ liệu (Create).</a:t>
            </a:r>
            <a:endParaRPr>
              <a:latin typeface="Arial"/>
              <a:ea typeface="Arial"/>
              <a:cs typeface="Arial"/>
              <a:sym typeface="Arial"/>
            </a:endParaRPr>
          </a:p>
          <a:p>
            <a:pPr indent="-406400" lvl="0" marL="457200" rtl="0" algn="l">
              <a:lnSpc>
                <a:spcPct val="90000"/>
              </a:lnSpc>
              <a:spcBef>
                <a:spcPts val="0"/>
              </a:spcBef>
              <a:spcAft>
                <a:spcPts val="0"/>
              </a:spcAft>
              <a:buSzPts val="2800"/>
              <a:buChar char="•"/>
            </a:pPr>
            <a:r>
              <a:rPr lang="en-US">
                <a:latin typeface="Arial"/>
                <a:ea typeface="Arial"/>
                <a:cs typeface="Arial"/>
                <a:sym typeface="Arial"/>
              </a:rPr>
              <a:t>Nhận dữ liệu (Read).</a:t>
            </a:r>
            <a:endParaRPr>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lang="en-US">
                <a:latin typeface="Arial"/>
                <a:ea typeface="Arial"/>
                <a:cs typeface="Arial"/>
                <a:sym typeface="Arial"/>
              </a:rPr>
              <a:t>Sửa đổi dữ liệu (Update).</a:t>
            </a:r>
            <a:endParaRPr>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lang="en-US">
                <a:latin typeface="Arial"/>
                <a:ea typeface="Arial"/>
                <a:cs typeface="Arial"/>
                <a:sym typeface="Arial"/>
              </a:rPr>
              <a:t>Xóa dữ liệu (Delete).</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2ad5030d2d_1_3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Quy tắc</a:t>
            </a:r>
            <a:endParaRPr/>
          </a:p>
        </p:txBody>
      </p:sp>
      <p:sp>
        <p:nvSpPr>
          <p:cNvPr id="172" name="Google Shape;172;g12ad5030d2d_1_3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Kiến trúc Client - Server</a:t>
            </a:r>
            <a:endParaRPr/>
          </a:p>
          <a:p>
            <a:pPr indent="-406400" lvl="0" marL="457200" rtl="0" algn="l">
              <a:lnSpc>
                <a:spcPct val="90000"/>
              </a:lnSpc>
              <a:spcBef>
                <a:spcPts val="0"/>
              </a:spcBef>
              <a:spcAft>
                <a:spcPts val="0"/>
              </a:spcAft>
              <a:buSzPts val="2800"/>
              <a:buChar char="•"/>
            </a:pPr>
            <a:r>
              <a:rPr lang="en-US"/>
              <a:t>Tách rời</a:t>
            </a:r>
            <a:endParaRPr/>
          </a:p>
          <a:p>
            <a:pPr indent="-406400" lvl="0" marL="457200" rtl="0" algn="l">
              <a:lnSpc>
                <a:spcPct val="90000"/>
              </a:lnSpc>
              <a:spcBef>
                <a:spcPts val="0"/>
              </a:spcBef>
              <a:spcAft>
                <a:spcPts val="0"/>
              </a:spcAft>
              <a:buSzPts val="2800"/>
              <a:buChar char="•"/>
            </a:pPr>
            <a:r>
              <a:rPr lang="en-US"/>
              <a:t>Khả năng lưu trữ cache</a:t>
            </a:r>
            <a:endParaRPr/>
          </a:p>
          <a:p>
            <a:pPr indent="-406400" lvl="0" marL="457200" rtl="0" algn="l">
              <a:lnSpc>
                <a:spcPct val="90000"/>
              </a:lnSpc>
              <a:spcBef>
                <a:spcPts val="0"/>
              </a:spcBef>
              <a:spcAft>
                <a:spcPts val="0"/>
              </a:spcAft>
              <a:buSzPts val="2800"/>
              <a:buChar char="•"/>
            </a:pPr>
            <a:r>
              <a:rPr lang="en-US"/>
              <a:t>Đa cấp</a:t>
            </a:r>
            <a:endParaRPr/>
          </a:p>
          <a:p>
            <a:pPr indent="0" lvl="0" marL="0" rtl="0" algn="l">
              <a:lnSpc>
                <a:spcPct val="90000"/>
              </a:lnSpc>
              <a:spcBef>
                <a:spcPts val="1000"/>
              </a:spcBef>
              <a:spcAft>
                <a:spcPts val="0"/>
              </a:spcAft>
              <a:buSzPts val="2800"/>
              <a:buNone/>
            </a:pPr>
            <a:r>
              <a:t/>
            </a:r>
            <a:endParaRPr b="1"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dba028c6b_0_5"/>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Tiêu chuẩn thiết kế Restful API</a:t>
            </a:r>
            <a:endParaRPr/>
          </a:p>
        </p:txBody>
      </p:sp>
      <p:sp>
        <p:nvSpPr>
          <p:cNvPr id="179" name="Google Shape;179;g12dba028c6b_0_5"/>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2ad5030d2d_1_4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Thiết kế REST API</a:t>
            </a:r>
            <a:endParaRPr/>
          </a:p>
        </p:txBody>
      </p:sp>
      <p:sp>
        <p:nvSpPr>
          <p:cNvPr id="186" name="Google Shape;186;g12ad5030d2d_1_46"/>
          <p:cNvSpPr txBox="1"/>
          <p:nvPr>
            <p:ph idx="1" type="body"/>
          </p:nvPr>
        </p:nvSpPr>
        <p:spPr>
          <a:xfrm>
            <a:off x="838200" y="1276400"/>
            <a:ext cx="10436100" cy="5076600"/>
          </a:xfrm>
          <a:prstGeom prst="rect">
            <a:avLst/>
          </a:prstGeom>
          <a:noFill/>
          <a:ln>
            <a:noFill/>
          </a:ln>
        </p:spPr>
        <p:txBody>
          <a:bodyPr anchorCtr="0" anchor="t" bIns="45700" lIns="91425" spcFirstLastPara="1" rIns="91425" wrap="square" tIns="45700">
            <a:normAutofit/>
          </a:bodyPr>
          <a:lstStyle/>
          <a:p>
            <a:pPr indent="-390525" lvl="0" marL="457200" rtl="0" algn="l">
              <a:lnSpc>
                <a:spcPct val="90000"/>
              </a:lnSpc>
              <a:spcBef>
                <a:spcPts val="1000"/>
              </a:spcBef>
              <a:spcAft>
                <a:spcPts val="0"/>
              </a:spcAft>
              <a:buSzPts val="2550"/>
              <a:buChar char="•"/>
            </a:pPr>
            <a:r>
              <a:rPr lang="en-US" sz="2550">
                <a:highlight>
                  <a:srgbClr val="FFFFFF"/>
                </a:highlight>
              </a:rPr>
              <a:t>Một Resource có thể là một chủ thể đơn lẻ (singleton)hoặc có thể là một tập hợp (collection)</a:t>
            </a:r>
            <a:endParaRPr b="1" sz="3600">
              <a:latin typeface="Courier New"/>
              <a:ea typeface="Courier New"/>
              <a:cs typeface="Courier New"/>
              <a:sym typeface="Courier New"/>
            </a:endParaRPr>
          </a:p>
          <a:p>
            <a:pPr indent="-390525" lvl="0" marL="457200" rtl="0" algn="l">
              <a:lnSpc>
                <a:spcPct val="90000"/>
              </a:lnSpc>
              <a:spcBef>
                <a:spcPts val="0"/>
              </a:spcBef>
              <a:spcAft>
                <a:spcPts val="0"/>
              </a:spcAft>
              <a:buSzPts val="2550"/>
              <a:buChar char="•"/>
            </a:pPr>
            <a:r>
              <a:rPr lang="en-US" sz="2550">
                <a:highlight>
                  <a:srgbClr val="FFFFFF"/>
                </a:highlight>
              </a:rPr>
              <a:t>Một Resource cũng có thể chứa nhiều các tập hợp con (sub-collection).</a:t>
            </a:r>
            <a:endParaRPr b="1" sz="3600">
              <a:latin typeface="Courier New"/>
              <a:ea typeface="Courier New"/>
              <a:cs typeface="Courier New"/>
              <a:sym typeface="Courier New"/>
            </a:endParaRPr>
          </a:p>
        </p:txBody>
      </p:sp>
      <p:pic>
        <p:nvPicPr>
          <p:cNvPr id="187" name="Google Shape;187;g12ad5030d2d_1_46"/>
          <p:cNvPicPr preferRelativeResize="0"/>
          <p:nvPr/>
        </p:nvPicPr>
        <p:blipFill>
          <a:blip r:embed="rId3">
            <a:alphaModFix/>
          </a:blip>
          <a:stretch>
            <a:fillRect/>
          </a:stretch>
        </p:blipFill>
        <p:spPr>
          <a:xfrm>
            <a:off x="2824163" y="3095625"/>
            <a:ext cx="6086475"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ad5030d2d_1_5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Đặt tên cho URI</a:t>
            </a:r>
            <a:endParaRPr/>
          </a:p>
        </p:txBody>
      </p:sp>
      <p:sp>
        <p:nvSpPr>
          <p:cNvPr id="194" name="Google Shape;194;g12ad5030d2d_1_55"/>
          <p:cNvSpPr txBox="1"/>
          <p:nvPr>
            <p:ph idx="1" type="body"/>
          </p:nvPr>
        </p:nvSpPr>
        <p:spPr>
          <a:xfrm>
            <a:off x="838200" y="1120025"/>
            <a:ext cx="10515600" cy="5339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Sử dụng danh từ để đại diện cho Resource</a:t>
            </a:r>
            <a:endParaRPr/>
          </a:p>
          <a:p>
            <a:pPr indent="0" lvl="0" marL="457200" rtl="0" algn="l">
              <a:lnSpc>
                <a:spcPct val="90000"/>
              </a:lnSpc>
              <a:spcBef>
                <a:spcPts val="1000"/>
              </a:spcBef>
              <a:spcAft>
                <a:spcPts val="0"/>
              </a:spcAft>
              <a:buNone/>
            </a:pPr>
            <a:r>
              <a:rPr lang="en-US"/>
              <a:t>Ví dụ:</a:t>
            </a:r>
            <a:endParaRPr/>
          </a:p>
          <a:p>
            <a:pPr indent="0" lvl="0" marL="457200" rtl="0" algn="l">
              <a:lnSpc>
                <a:spcPct val="90000"/>
              </a:lnSpc>
              <a:spcBef>
                <a:spcPts val="1000"/>
              </a:spcBef>
              <a:spcAft>
                <a:spcPts val="0"/>
              </a:spcAft>
              <a:buNone/>
            </a:pPr>
            <a:r>
              <a:rPr lang="en-US" sz="1750">
                <a:solidFill>
                  <a:srgbClr val="FF00FF"/>
                </a:solidFill>
                <a:highlight>
                  <a:srgbClr val="FAFAFA"/>
                </a:highlight>
                <a:latin typeface="Courier New"/>
                <a:ea typeface="Courier New"/>
                <a:cs typeface="Courier New"/>
                <a:sym typeface="Courier New"/>
              </a:rPr>
              <a:t>http</a:t>
            </a:r>
            <a:r>
              <a:rPr lang="en-US" sz="1750">
                <a:solidFill>
                  <a:srgbClr val="383A42"/>
                </a:solidFill>
                <a:highlight>
                  <a:srgbClr val="FAFAFA"/>
                </a:highlight>
                <a:latin typeface="Courier New"/>
                <a:ea typeface="Courier New"/>
                <a:cs typeface="Courier New"/>
                <a:sym typeface="Courier New"/>
              </a:rPr>
              <a:t>:</a:t>
            </a:r>
            <a:r>
              <a:rPr i="1" lang="en-US" sz="1750">
                <a:solidFill>
                  <a:srgbClr val="A0A1A7"/>
                </a:solidFill>
                <a:latin typeface="Courier New"/>
                <a:ea typeface="Courier New"/>
                <a:cs typeface="Courier New"/>
                <a:sym typeface="Courier New"/>
              </a:rPr>
              <a:t>//</a:t>
            </a:r>
            <a:r>
              <a:rPr i="1" lang="en-US" sz="1750">
                <a:solidFill>
                  <a:srgbClr val="6AA84F"/>
                </a:solidFill>
                <a:latin typeface="Courier New"/>
                <a:ea typeface="Courier New"/>
                <a:cs typeface="Courier New"/>
                <a:sym typeface="Courier New"/>
              </a:rPr>
              <a:t>api.example.com/api/device-management/managed-devices</a:t>
            </a:r>
            <a:r>
              <a:rPr i="1" lang="en-US" sz="1750">
                <a:solidFill>
                  <a:srgbClr val="A0A1A7"/>
                </a:solidFill>
                <a:latin typeface="Courier New"/>
                <a:ea typeface="Courier New"/>
                <a:cs typeface="Courier New"/>
                <a:sym typeface="Courier New"/>
              </a:rPr>
              <a:t> </a:t>
            </a:r>
            <a:endParaRPr sz="17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750">
                <a:solidFill>
                  <a:srgbClr val="FF00FF"/>
                </a:solidFill>
                <a:highlight>
                  <a:srgbClr val="FAFAFA"/>
                </a:highlight>
                <a:latin typeface="Courier New"/>
                <a:ea typeface="Courier New"/>
                <a:cs typeface="Courier New"/>
                <a:sym typeface="Courier New"/>
              </a:rPr>
              <a:t>http</a:t>
            </a:r>
            <a:r>
              <a:rPr lang="en-US" sz="1750">
                <a:solidFill>
                  <a:srgbClr val="383A42"/>
                </a:solidFill>
                <a:highlight>
                  <a:srgbClr val="FAFAFA"/>
                </a:highlight>
                <a:latin typeface="Courier New"/>
                <a:ea typeface="Courier New"/>
                <a:cs typeface="Courier New"/>
                <a:sym typeface="Courier New"/>
              </a:rPr>
              <a:t>:</a:t>
            </a:r>
            <a:r>
              <a:rPr i="1" lang="en-US" sz="1750">
                <a:solidFill>
                  <a:srgbClr val="A0A1A7"/>
                </a:solidFill>
                <a:latin typeface="Courier New"/>
                <a:ea typeface="Courier New"/>
                <a:cs typeface="Courier New"/>
                <a:sym typeface="Courier New"/>
              </a:rPr>
              <a:t>//</a:t>
            </a:r>
            <a:r>
              <a:rPr i="1" lang="en-US" sz="1750">
                <a:solidFill>
                  <a:srgbClr val="6AA84F"/>
                </a:solidFill>
                <a:latin typeface="Courier New"/>
                <a:ea typeface="Courier New"/>
                <a:cs typeface="Courier New"/>
                <a:sym typeface="Courier New"/>
              </a:rPr>
              <a:t>api.example.com/api/device-management/managed-devices/</a:t>
            </a:r>
            <a:r>
              <a:rPr i="1" lang="en-US" sz="1750">
                <a:solidFill>
                  <a:srgbClr val="A0A1A7"/>
                </a:solidFill>
                <a:latin typeface="Courier New"/>
                <a:ea typeface="Courier New"/>
                <a:cs typeface="Courier New"/>
                <a:sym typeface="Courier New"/>
              </a:rPr>
              <a:t>{device-id} </a:t>
            </a:r>
            <a:endParaRPr sz="17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750">
                <a:solidFill>
                  <a:srgbClr val="FF00FF"/>
                </a:solidFill>
                <a:highlight>
                  <a:srgbClr val="FAFAFA"/>
                </a:highlight>
                <a:latin typeface="Courier New"/>
                <a:ea typeface="Courier New"/>
                <a:cs typeface="Courier New"/>
                <a:sym typeface="Courier New"/>
              </a:rPr>
              <a:t>http</a:t>
            </a:r>
            <a:r>
              <a:rPr lang="en-US" sz="1750">
                <a:solidFill>
                  <a:srgbClr val="383A42"/>
                </a:solidFill>
                <a:highlight>
                  <a:srgbClr val="FAFAFA"/>
                </a:highlight>
                <a:latin typeface="Courier New"/>
                <a:ea typeface="Courier New"/>
                <a:cs typeface="Courier New"/>
                <a:sym typeface="Courier New"/>
              </a:rPr>
              <a:t>:</a:t>
            </a:r>
            <a:r>
              <a:rPr i="1" lang="en-US" sz="1750">
                <a:solidFill>
                  <a:srgbClr val="A0A1A7"/>
                </a:solidFill>
                <a:latin typeface="Courier New"/>
                <a:ea typeface="Courier New"/>
                <a:cs typeface="Courier New"/>
                <a:sym typeface="Courier New"/>
              </a:rPr>
              <a:t>//</a:t>
            </a:r>
            <a:r>
              <a:rPr i="1" lang="en-US" sz="1750">
                <a:solidFill>
                  <a:srgbClr val="6AA84F"/>
                </a:solidFill>
                <a:latin typeface="Courier New"/>
                <a:ea typeface="Courier New"/>
                <a:cs typeface="Courier New"/>
                <a:sym typeface="Courier New"/>
              </a:rPr>
              <a:t>api.example.com/api/user-management/users/</a:t>
            </a:r>
            <a:endParaRPr sz="1750">
              <a:solidFill>
                <a:srgbClr val="6AA84F"/>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750">
                <a:solidFill>
                  <a:srgbClr val="FF00FF"/>
                </a:solidFill>
                <a:highlight>
                  <a:srgbClr val="FAFAFA"/>
                </a:highlight>
                <a:latin typeface="Courier New"/>
                <a:ea typeface="Courier New"/>
                <a:cs typeface="Courier New"/>
                <a:sym typeface="Courier New"/>
              </a:rPr>
              <a:t>http</a:t>
            </a:r>
            <a:r>
              <a:rPr lang="en-US" sz="1750">
                <a:solidFill>
                  <a:srgbClr val="383A42"/>
                </a:solidFill>
                <a:highlight>
                  <a:srgbClr val="FAFAFA"/>
                </a:highlight>
                <a:latin typeface="Courier New"/>
                <a:ea typeface="Courier New"/>
                <a:cs typeface="Courier New"/>
                <a:sym typeface="Courier New"/>
              </a:rPr>
              <a:t>:</a:t>
            </a:r>
            <a:r>
              <a:rPr i="1" lang="en-US" sz="1750">
                <a:solidFill>
                  <a:srgbClr val="A0A1A7"/>
                </a:solidFill>
                <a:latin typeface="Courier New"/>
                <a:ea typeface="Courier New"/>
                <a:cs typeface="Courier New"/>
                <a:sym typeface="Courier New"/>
              </a:rPr>
              <a:t>//</a:t>
            </a:r>
            <a:r>
              <a:rPr i="1" lang="en-US" sz="1750">
                <a:solidFill>
                  <a:srgbClr val="6AA84F"/>
                </a:solidFill>
                <a:latin typeface="Courier New"/>
                <a:ea typeface="Courier New"/>
                <a:cs typeface="Courier New"/>
                <a:sym typeface="Courier New"/>
              </a:rPr>
              <a:t>api.example.com/api/user-management/users/</a:t>
            </a:r>
            <a:r>
              <a:rPr i="1" lang="en-US" sz="1750">
                <a:solidFill>
                  <a:srgbClr val="A0A1A7"/>
                </a:solidFill>
                <a:latin typeface="Courier New"/>
                <a:ea typeface="Courier New"/>
                <a:cs typeface="Courier New"/>
                <a:sym typeface="Courier New"/>
              </a:rPr>
              <a:t>{id}</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2ad5030d2d_1_6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Đặt tên cho URI</a:t>
            </a:r>
            <a:endParaRPr/>
          </a:p>
        </p:txBody>
      </p:sp>
      <p:sp>
        <p:nvSpPr>
          <p:cNvPr id="201" name="Google Shape;201;g12ad5030d2d_1_63"/>
          <p:cNvSpPr txBox="1"/>
          <p:nvPr>
            <p:ph idx="1" type="body"/>
          </p:nvPr>
        </p:nvSpPr>
        <p:spPr>
          <a:xfrm>
            <a:off x="838200" y="1120025"/>
            <a:ext cx="10515600" cy="5378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Document: Dùng danh từ số ít hoặc định danh resource</a:t>
            </a:r>
            <a:endParaRPr/>
          </a:p>
          <a:p>
            <a:pPr indent="0" lvl="0" marL="457200" rtl="0" algn="l">
              <a:lnSpc>
                <a:spcPct val="90000"/>
              </a:lnSpc>
              <a:spcBef>
                <a:spcPts val="1000"/>
              </a:spcBef>
              <a:spcAft>
                <a:spcPts val="0"/>
              </a:spcAft>
              <a:buNone/>
            </a:pPr>
            <a:r>
              <a:rPr lang="en-US"/>
              <a:t>Ví dụ:</a:t>
            </a:r>
            <a:endParaRPr/>
          </a:p>
          <a:p>
            <a:pPr indent="0" lvl="0" marL="457200" rtl="0" algn="l">
              <a:lnSpc>
                <a:spcPct val="90000"/>
              </a:lnSpc>
              <a:spcBef>
                <a:spcPts val="1000"/>
              </a:spcBef>
              <a:spcAft>
                <a:spcPts val="0"/>
              </a:spcAft>
              <a:buNone/>
            </a:pPr>
            <a:r>
              <a:rPr lang="en-US" sz="1850">
                <a:solidFill>
                  <a:srgbClr val="FF00FF"/>
                </a:solidFill>
                <a:highlight>
                  <a:srgbClr val="FAFAFA"/>
                </a:highlight>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t>
            </a:r>
            <a:r>
              <a:rPr i="1" lang="en-US" sz="1850">
                <a:solidFill>
                  <a:srgbClr val="A0A1A7"/>
                </a:solidFill>
                <a:latin typeface="Courier New"/>
                <a:ea typeface="Courier New"/>
                <a:cs typeface="Courier New"/>
                <a:sym typeface="Courier New"/>
              </a:rPr>
              <a:t>//</a:t>
            </a:r>
            <a:r>
              <a:rPr i="1" lang="en-US" sz="1850">
                <a:solidFill>
                  <a:srgbClr val="6AA84F"/>
                </a:solidFill>
                <a:latin typeface="Courier New"/>
                <a:ea typeface="Courier New"/>
                <a:cs typeface="Courier New"/>
                <a:sym typeface="Courier New"/>
              </a:rPr>
              <a:t>api.example.com/device-management/managed-devices/</a:t>
            </a:r>
            <a:r>
              <a:rPr i="1" lang="en-US" sz="1850">
                <a:solidFill>
                  <a:srgbClr val="A0A1A7"/>
                </a:solidFill>
                <a:latin typeface="Courier New"/>
                <a:ea typeface="Courier New"/>
                <a:cs typeface="Courier New"/>
                <a:sym typeface="Courier New"/>
              </a:rPr>
              <a:t>{device-id}</a:t>
            </a:r>
            <a:endParaRPr sz="18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850">
                <a:solidFill>
                  <a:srgbClr val="FF00FF"/>
                </a:solidFill>
                <a:highlight>
                  <a:srgbClr val="FAFAFA"/>
                </a:highlight>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t>
            </a:r>
            <a:r>
              <a:rPr i="1" lang="en-US" sz="1850">
                <a:solidFill>
                  <a:srgbClr val="A0A1A7"/>
                </a:solidFill>
                <a:latin typeface="Courier New"/>
                <a:ea typeface="Courier New"/>
                <a:cs typeface="Courier New"/>
                <a:sym typeface="Courier New"/>
              </a:rPr>
              <a:t>//</a:t>
            </a:r>
            <a:r>
              <a:rPr i="1" lang="en-US" sz="1850">
                <a:solidFill>
                  <a:srgbClr val="6AA84F"/>
                </a:solidFill>
                <a:latin typeface="Courier New"/>
                <a:ea typeface="Courier New"/>
                <a:cs typeface="Courier New"/>
                <a:sym typeface="Courier New"/>
              </a:rPr>
              <a:t>api.example.com/user-management/users/</a:t>
            </a:r>
            <a:r>
              <a:rPr i="1" lang="en-US" sz="1850">
                <a:solidFill>
                  <a:srgbClr val="A0A1A7"/>
                </a:solidFill>
                <a:latin typeface="Courier New"/>
                <a:ea typeface="Courier New"/>
                <a:cs typeface="Courier New"/>
                <a:sym typeface="Courier New"/>
              </a:rPr>
              <a:t>{id}</a:t>
            </a:r>
            <a:endParaRPr sz="18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850">
                <a:solidFill>
                  <a:srgbClr val="FF00FF"/>
                </a:solidFill>
                <a:highlight>
                  <a:srgbClr val="FAFAFA"/>
                </a:highlight>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t>
            </a:r>
            <a:r>
              <a:rPr i="1" lang="en-US" sz="1850">
                <a:solidFill>
                  <a:srgbClr val="A0A1A7"/>
                </a:solidFill>
                <a:latin typeface="Courier New"/>
                <a:ea typeface="Courier New"/>
                <a:cs typeface="Courier New"/>
                <a:sym typeface="Courier New"/>
              </a:rPr>
              <a:t>//</a:t>
            </a:r>
            <a:r>
              <a:rPr i="1" lang="en-US" sz="1850">
                <a:solidFill>
                  <a:srgbClr val="6AA84F"/>
                </a:solidFill>
                <a:latin typeface="Courier New"/>
                <a:ea typeface="Courier New"/>
                <a:cs typeface="Courier New"/>
                <a:sym typeface="Courier New"/>
              </a:rPr>
              <a:t>api.example.com/user-management/users/admin</a:t>
            </a:r>
            <a:endParaRPr i="1" sz="1850">
              <a:solidFill>
                <a:srgbClr val="6AA84F"/>
              </a:solidFill>
              <a:latin typeface="Courier New"/>
              <a:ea typeface="Courier New"/>
              <a:cs typeface="Courier New"/>
              <a:sym typeface="Courier New"/>
            </a:endParaRPr>
          </a:p>
          <a:p>
            <a:pPr indent="-409575" lvl="0" marL="457200" rtl="0" algn="l">
              <a:lnSpc>
                <a:spcPct val="90000"/>
              </a:lnSpc>
              <a:spcBef>
                <a:spcPts val="1000"/>
              </a:spcBef>
              <a:spcAft>
                <a:spcPts val="0"/>
              </a:spcAft>
              <a:buSzPts val="2850"/>
              <a:buChar char="•"/>
            </a:pPr>
            <a:r>
              <a:rPr lang="en-US" sz="2850"/>
              <a:t>Collection: Sử dụng tên số nhiều</a:t>
            </a:r>
            <a:endParaRPr sz="2850"/>
          </a:p>
          <a:p>
            <a:pPr indent="0" lvl="0" marL="457200" rtl="0" algn="l">
              <a:lnSpc>
                <a:spcPct val="90000"/>
              </a:lnSpc>
              <a:spcBef>
                <a:spcPts val="1000"/>
              </a:spcBef>
              <a:spcAft>
                <a:spcPts val="0"/>
              </a:spcAft>
              <a:buNone/>
            </a:pPr>
            <a:r>
              <a:rPr lang="en-US" sz="2850"/>
              <a:t>Ví dụ:</a:t>
            </a:r>
            <a:endParaRPr sz="2850"/>
          </a:p>
          <a:p>
            <a:pPr indent="0" lvl="0" marL="457200" rtl="0" algn="l">
              <a:lnSpc>
                <a:spcPct val="90000"/>
              </a:lnSpc>
              <a:spcBef>
                <a:spcPts val="1000"/>
              </a:spcBef>
              <a:spcAft>
                <a:spcPts val="0"/>
              </a:spcAft>
              <a:buNone/>
            </a:pPr>
            <a:r>
              <a:rPr lang="en-US" sz="1850">
                <a:solidFill>
                  <a:srgbClr val="4078F2"/>
                </a:solidFill>
                <a:highlight>
                  <a:srgbClr val="FAFAFA"/>
                </a:highlight>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t>
            </a:r>
            <a:r>
              <a:rPr lang="en-US" sz="1850">
                <a:solidFill>
                  <a:srgbClr val="50A14F"/>
                </a:solidFill>
                <a:highlight>
                  <a:srgbClr val="FAFAFA"/>
                </a:highlight>
                <a:latin typeface="Courier New"/>
                <a:ea typeface="Courier New"/>
                <a:cs typeface="Courier New"/>
                <a:sym typeface="Courier New"/>
              </a:rPr>
              <a:t>/api.example.com/api/device-management/managed</a:t>
            </a:r>
            <a:r>
              <a:rPr lang="en-US" sz="1850">
                <a:solidFill>
                  <a:srgbClr val="383A42"/>
                </a:solidFill>
                <a:highlight>
                  <a:srgbClr val="FAFAFA"/>
                </a:highlight>
                <a:latin typeface="Courier New"/>
                <a:ea typeface="Courier New"/>
                <a:cs typeface="Courier New"/>
                <a:sym typeface="Courier New"/>
              </a:rPr>
              <a:t>-devices</a:t>
            </a:r>
            <a:endParaRPr sz="1850">
              <a:solidFill>
                <a:srgbClr val="383A42"/>
              </a:solidFill>
              <a:highlight>
                <a:srgbClr val="FAFAFA"/>
              </a:highlight>
              <a:latin typeface="Courier New"/>
              <a:ea typeface="Courier New"/>
              <a:cs typeface="Courier New"/>
              <a:sym typeface="Courier New"/>
            </a:endParaRPr>
          </a:p>
          <a:p>
            <a:pPr indent="393700" lvl="0" marL="63500" marR="63500" rtl="0" algn="l">
              <a:lnSpc>
                <a:spcPct val="115000"/>
              </a:lnSpc>
              <a:spcBef>
                <a:spcPts val="0"/>
              </a:spcBef>
              <a:spcAft>
                <a:spcPts val="0"/>
              </a:spcAft>
              <a:buNone/>
            </a:pPr>
            <a:r>
              <a:rPr lang="en-US" sz="1850">
                <a:solidFill>
                  <a:srgbClr val="4078F2"/>
                </a:solidFill>
                <a:highlight>
                  <a:srgbClr val="FAFAFA"/>
                </a:highlight>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t>
            </a:r>
            <a:r>
              <a:rPr lang="en-US" sz="1850">
                <a:solidFill>
                  <a:srgbClr val="50A14F"/>
                </a:solidFill>
                <a:highlight>
                  <a:srgbClr val="FAFAFA"/>
                </a:highlight>
                <a:latin typeface="Courier New"/>
                <a:ea typeface="Courier New"/>
                <a:cs typeface="Courier New"/>
                <a:sym typeface="Courier New"/>
              </a:rPr>
              <a:t>/api.example.com/api/user-management/users/{id}/accounts</a:t>
            </a:r>
            <a:endParaRPr sz="28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2ad5030d2d_1_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Đặt tên cho URI</a:t>
            </a:r>
            <a:endParaRPr/>
          </a:p>
        </p:txBody>
      </p:sp>
      <p:sp>
        <p:nvSpPr>
          <p:cNvPr id="208" name="Google Shape;208;g12ad5030d2d_1_7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Store: Sử dụng kiểu số nhiều</a:t>
            </a:r>
            <a:endParaRPr/>
          </a:p>
          <a:p>
            <a:pPr indent="0" lvl="0" marL="457200" rtl="0" algn="l">
              <a:lnSpc>
                <a:spcPct val="90000"/>
              </a:lnSpc>
              <a:spcBef>
                <a:spcPts val="1000"/>
              </a:spcBef>
              <a:spcAft>
                <a:spcPts val="0"/>
              </a:spcAft>
              <a:buNone/>
            </a:pPr>
            <a:r>
              <a:rPr lang="en-US"/>
              <a:t>Ví dụ:</a:t>
            </a:r>
            <a:endParaRPr/>
          </a:p>
          <a:p>
            <a:pPr indent="0" lvl="0" marL="457200" rtl="0" algn="l">
              <a:lnSpc>
                <a:spcPct val="90000"/>
              </a:lnSpc>
              <a:spcBef>
                <a:spcPts val="1000"/>
              </a:spcBef>
              <a:spcAft>
                <a:spcPts val="0"/>
              </a:spcAft>
              <a:buNone/>
            </a:pPr>
            <a:r>
              <a:rPr lang="en-US" sz="1850">
                <a:solidFill>
                  <a:srgbClr val="4078F2"/>
                </a:solidFill>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t>
            </a:r>
            <a:r>
              <a:rPr lang="en-US" sz="1850">
                <a:solidFill>
                  <a:srgbClr val="50A14F"/>
                </a:solidFill>
                <a:latin typeface="Courier New"/>
                <a:ea typeface="Courier New"/>
                <a:cs typeface="Courier New"/>
                <a:sym typeface="Courier New"/>
              </a:rPr>
              <a:t>/api.example.com/api/song-management/users/{id}/playlists</a:t>
            </a:r>
            <a:endParaRPr sz="3700"/>
          </a:p>
          <a:p>
            <a:pPr indent="-406400" lvl="0" marL="457200" rtl="0" algn="l">
              <a:lnSpc>
                <a:spcPct val="90000"/>
              </a:lnSpc>
              <a:spcBef>
                <a:spcPts val="1000"/>
              </a:spcBef>
              <a:spcAft>
                <a:spcPts val="0"/>
              </a:spcAft>
              <a:buSzPts val="2800"/>
              <a:buChar char="•"/>
            </a:pPr>
            <a:r>
              <a:rPr lang="en-US"/>
              <a:t>Controller: Dùng động từ</a:t>
            </a:r>
            <a:endParaRPr/>
          </a:p>
          <a:p>
            <a:pPr indent="0" lvl="0" marL="457200" rtl="0" algn="l">
              <a:lnSpc>
                <a:spcPct val="90000"/>
              </a:lnSpc>
              <a:spcBef>
                <a:spcPts val="1000"/>
              </a:spcBef>
              <a:spcAft>
                <a:spcPts val="0"/>
              </a:spcAft>
              <a:buNone/>
            </a:pPr>
            <a:r>
              <a:rPr lang="en-US"/>
              <a:t>Ví dụ:</a:t>
            </a:r>
            <a:endParaRPr/>
          </a:p>
          <a:p>
            <a:pPr indent="0" lvl="0" marL="457200" rtl="0" algn="l">
              <a:lnSpc>
                <a:spcPct val="90000"/>
              </a:lnSpc>
              <a:spcBef>
                <a:spcPts val="1000"/>
              </a:spcBef>
              <a:spcAft>
                <a:spcPts val="0"/>
              </a:spcAft>
              <a:buNone/>
            </a:pPr>
            <a:r>
              <a:rPr lang="en-US" sz="1750">
                <a:solidFill>
                  <a:srgbClr val="4078F2"/>
                </a:solidFill>
                <a:latin typeface="Courier New"/>
                <a:ea typeface="Courier New"/>
                <a:cs typeface="Courier New"/>
                <a:sym typeface="Courier New"/>
              </a:rPr>
              <a:t>http:</a:t>
            </a:r>
            <a:r>
              <a:rPr lang="en-US" sz="1750">
                <a:solidFill>
                  <a:srgbClr val="383A42"/>
                </a:solidFill>
                <a:highlight>
                  <a:srgbClr val="FAFAFA"/>
                </a:highlight>
                <a:latin typeface="Courier New"/>
                <a:ea typeface="Courier New"/>
                <a:cs typeface="Courier New"/>
                <a:sym typeface="Courier New"/>
              </a:rPr>
              <a:t>/</a:t>
            </a:r>
            <a:r>
              <a:rPr lang="en-US" sz="1750">
                <a:solidFill>
                  <a:srgbClr val="50A14F"/>
                </a:solidFill>
                <a:latin typeface="Courier New"/>
                <a:ea typeface="Courier New"/>
                <a:cs typeface="Courier New"/>
                <a:sym typeface="Courier New"/>
              </a:rPr>
              <a:t>/api.example.com/api/auth/login</a:t>
            </a:r>
            <a:endParaRPr sz="1750">
              <a:solidFill>
                <a:srgbClr val="383A42"/>
              </a:solidFill>
              <a:highlight>
                <a:srgbClr val="FAFAFA"/>
              </a:highlight>
              <a:latin typeface="Courier New"/>
              <a:ea typeface="Courier New"/>
              <a:cs typeface="Courier New"/>
              <a:sym typeface="Courier New"/>
            </a:endParaRPr>
          </a:p>
          <a:p>
            <a:pPr indent="0" lvl="0" marL="457200" rtl="0" algn="l">
              <a:lnSpc>
                <a:spcPct val="90000"/>
              </a:lnSpc>
              <a:spcBef>
                <a:spcPts val="1000"/>
              </a:spcBef>
              <a:spcAft>
                <a:spcPts val="0"/>
              </a:spcAft>
              <a:buNone/>
            </a:pPr>
            <a:r>
              <a:rPr lang="en-US" sz="1750">
                <a:solidFill>
                  <a:srgbClr val="4078F2"/>
                </a:solidFill>
                <a:latin typeface="Courier New"/>
                <a:ea typeface="Courier New"/>
                <a:cs typeface="Courier New"/>
                <a:sym typeface="Courier New"/>
              </a:rPr>
              <a:t>http:</a:t>
            </a:r>
            <a:r>
              <a:rPr lang="en-US" sz="1750">
                <a:solidFill>
                  <a:srgbClr val="383A42"/>
                </a:solidFill>
                <a:highlight>
                  <a:srgbClr val="FAFAFA"/>
                </a:highlight>
                <a:latin typeface="Courier New"/>
                <a:ea typeface="Courier New"/>
                <a:cs typeface="Courier New"/>
                <a:sym typeface="Courier New"/>
              </a:rPr>
              <a:t>/</a:t>
            </a:r>
            <a:r>
              <a:rPr lang="en-US" sz="1750">
                <a:solidFill>
                  <a:srgbClr val="50A14F"/>
                </a:solidFill>
                <a:latin typeface="Courier New"/>
                <a:ea typeface="Courier New"/>
                <a:cs typeface="Courier New"/>
                <a:sym typeface="Courier New"/>
              </a:rPr>
              <a:t>/api.example.com/api/send-mail</a:t>
            </a:r>
            <a:endParaRPr sz="3600"/>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dba028c6b_0_19"/>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Tiêu chuẩn nhất quán</a:t>
            </a:r>
            <a:endParaRPr/>
          </a:p>
        </p:txBody>
      </p:sp>
      <p:sp>
        <p:nvSpPr>
          <p:cNvPr id="215" name="Google Shape;215;g12dba028c6b_0_19"/>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415925" lvl="0" marL="457200" rtl="0" algn="l">
              <a:spcBef>
                <a:spcPts val="1000"/>
              </a:spcBef>
              <a:spcAft>
                <a:spcPts val="0"/>
              </a:spcAft>
              <a:buSzPts val="2950"/>
              <a:buChar char="•"/>
            </a:pPr>
            <a:r>
              <a:rPr lang="en-US" sz="2950">
                <a:highlight>
                  <a:srgbClr val="FFFFFF"/>
                </a:highlight>
              </a:rPr>
              <a:t>Sử dụng "/" để ngăn cách quan hệ trong resource</a:t>
            </a:r>
            <a:endParaRPr sz="2950">
              <a:highlight>
                <a:srgbClr val="FFFFFF"/>
              </a:highlight>
            </a:endParaRPr>
          </a:p>
          <a:p>
            <a:pPr indent="-415925" lvl="0" marL="457200" rtl="0" algn="l">
              <a:spcBef>
                <a:spcPts val="0"/>
              </a:spcBef>
              <a:spcAft>
                <a:spcPts val="0"/>
              </a:spcAft>
              <a:buSzPts val="2950"/>
              <a:buChar char="•"/>
            </a:pPr>
            <a:r>
              <a:rPr lang="en-US" sz="2950">
                <a:highlight>
                  <a:srgbClr val="FFFFFF"/>
                </a:highlight>
              </a:rPr>
              <a:t>Không sử dụng "/" ở cuối URI</a:t>
            </a:r>
            <a:endParaRPr sz="2950">
              <a:highlight>
                <a:srgbClr val="FFFFFF"/>
              </a:highlight>
            </a:endParaRPr>
          </a:p>
          <a:p>
            <a:pPr indent="-415925" lvl="0" marL="457200" rtl="0" algn="l">
              <a:spcBef>
                <a:spcPts val="0"/>
              </a:spcBef>
              <a:spcAft>
                <a:spcPts val="0"/>
              </a:spcAft>
              <a:buSzPts val="2950"/>
              <a:buChar char="•"/>
            </a:pPr>
            <a:r>
              <a:rPr lang="en-US" sz="2950">
                <a:highlight>
                  <a:srgbClr val="FFFFFF"/>
                </a:highlight>
              </a:rPr>
              <a:t>Sử dụng  "-"</a:t>
            </a:r>
            <a:endParaRPr sz="2950">
              <a:highlight>
                <a:srgbClr val="FFFFFF"/>
              </a:highlight>
            </a:endParaRPr>
          </a:p>
          <a:p>
            <a:pPr indent="-415925" lvl="0" marL="457200" rtl="0" algn="l">
              <a:spcBef>
                <a:spcPts val="0"/>
              </a:spcBef>
              <a:spcAft>
                <a:spcPts val="0"/>
              </a:spcAft>
              <a:buSzPts val="2950"/>
              <a:buChar char="•"/>
            </a:pPr>
            <a:r>
              <a:rPr lang="en-US" sz="2950">
                <a:highlight>
                  <a:srgbClr val="FFFFFF"/>
                </a:highlight>
              </a:rPr>
              <a:t>Không sử dụng "_"</a:t>
            </a:r>
            <a:endParaRPr sz="2950">
              <a:highlight>
                <a:srgbClr val="FFFFFF"/>
              </a:highlight>
            </a:endParaRPr>
          </a:p>
          <a:p>
            <a:pPr indent="-415925" lvl="0" marL="457200" rtl="0" algn="l">
              <a:spcBef>
                <a:spcPts val="0"/>
              </a:spcBef>
              <a:spcAft>
                <a:spcPts val="0"/>
              </a:spcAft>
              <a:buSzPts val="2950"/>
              <a:buChar char="•"/>
            </a:pPr>
            <a:r>
              <a:rPr lang="en-US" sz="2950">
                <a:highlight>
                  <a:srgbClr val="FFFFFF"/>
                </a:highlight>
              </a:rPr>
              <a:t>Sử dụng chữ cái thường</a:t>
            </a:r>
            <a:endParaRPr sz="2950">
              <a:highlight>
                <a:srgbClr val="FFFFFF"/>
              </a:highlight>
            </a:endParaRPr>
          </a:p>
          <a:p>
            <a:pPr indent="-415925" lvl="0" marL="457200" rtl="0" algn="l">
              <a:spcBef>
                <a:spcPts val="0"/>
              </a:spcBef>
              <a:spcAft>
                <a:spcPts val="0"/>
              </a:spcAft>
              <a:buSzPts val="2950"/>
              <a:buChar char="•"/>
            </a:pPr>
            <a:r>
              <a:rPr lang="en-US" sz="2950">
                <a:highlight>
                  <a:srgbClr val="FFFFFF"/>
                </a:highlight>
              </a:rPr>
              <a:t>Không sử dụng định dạng file</a:t>
            </a:r>
            <a:endParaRPr sz="295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2dba028c6b_0_31"/>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a:t>
            </a:r>
            <a:endParaRPr/>
          </a:p>
        </p:txBody>
      </p:sp>
      <p:sp>
        <p:nvSpPr>
          <p:cNvPr id="222" name="Google Shape;222;g12dba028c6b_0_31"/>
          <p:cNvSpPr txBox="1"/>
          <p:nvPr>
            <p:ph idx="1" type="body"/>
          </p:nvPr>
        </p:nvSpPr>
        <p:spPr>
          <a:xfrm>
            <a:off x="838200" y="1120025"/>
            <a:ext cx="11062800" cy="50568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Chúng ta không phân định CRUD trên URI mà dùng HTTP method.</a:t>
            </a:r>
            <a:endParaRPr/>
          </a:p>
          <a:p>
            <a:pPr indent="0" lvl="0" marL="457200" rtl="0" algn="l">
              <a:spcBef>
                <a:spcPts val="1000"/>
              </a:spcBef>
              <a:spcAft>
                <a:spcPts val="0"/>
              </a:spcAft>
              <a:buNone/>
            </a:pPr>
            <a:r>
              <a:t/>
            </a:r>
            <a:endParaRPr/>
          </a:p>
        </p:txBody>
      </p:sp>
      <p:sp>
        <p:nvSpPr>
          <p:cNvPr id="223" name="Google Shape;223;g12dba028c6b_0_31"/>
          <p:cNvSpPr txBox="1"/>
          <p:nvPr>
            <p:ph idx="1" type="body"/>
          </p:nvPr>
        </p:nvSpPr>
        <p:spPr>
          <a:xfrm>
            <a:off x="6172200" y="2110625"/>
            <a:ext cx="5243400" cy="42984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None/>
            </a:pPr>
            <a:r>
              <a:rPr lang="en-US" sz="1550">
                <a:solidFill>
                  <a:srgbClr val="383A42"/>
                </a:solidFill>
                <a:highlight>
                  <a:srgbClr val="FAFAFA"/>
                </a:highlight>
                <a:latin typeface="Courier New"/>
                <a:ea typeface="Courier New"/>
                <a:cs typeface="Courier New"/>
                <a:sym typeface="Courier New"/>
              </a:rPr>
              <a:t>// Nên</a:t>
            </a:r>
            <a:endParaRPr sz="1550">
              <a:solidFill>
                <a:srgbClr val="383A42"/>
              </a:solidFill>
              <a:highlight>
                <a:srgbClr val="FAFAFA"/>
              </a:highlight>
              <a:latin typeface="Courier New"/>
              <a:ea typeface="Courier New"/>
              <a:cs typeface="Courier New"/>
              <a:sym typeface="Courier New"/>
            </a:endParaRPr>
          </a:p>
          <a:p>
            <a:pPr indent="0" lvl="0" marL="0" rtl="0" algn="l">
              <a:lnSpc>
                <a:spcPct val="80000"/>
              </a:lnSpc>
              <a:spcBef>
                <a:spcPts val="1000"/>
              </a:spcBef>
              <a:spcAft>
                <a:spcPts val="0"/>
              </a:spcAft>
              <a:buNone/>
            </a:pP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GET</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://api.example.com/</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management</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users</a:t>
            </a:r>
            <a:r>
              <a:rPr lang="en-US" sz="1550">
                <a:solidFill>
                  <a:srgbClr val="383A42"/>
                </a:solidFill>
                <a:highlight>
                  <a:srgbClr val="FAFAFA"/>
                </a:highlight>
                <a:latin typeface="Courier New"/>
                <a:ea typeface="Courier New"/>
                <a:cs typeface="Courier New"/>
                <a:sym typeface="Courier New"/>
              </a:rPr>
              <a:t> -&gt; </a:t>
            </a:r>
            <a:r>
              <a:rPr lang="en-US" sz="1550">
                <a:solidFill>
                  <a:srgbClr val="A626A4"/>
                </a:solidFill>
                <a:latin typeface="Courier New"/>
                <a:ea typeface="Courier New"/>
                <a:cs typeface="Courier New"/>
                <a:sym typeface="Courier New"/>
              </a:rPr>
              <a:t>get</a:t>
            </a:r>
            <a:r>
              <a:rPr lang="en-US" sz="1550">
                <a:solidFill>
                  <a:srgbClr val="383A42"/>
                </a:solidFill>
                <a:highlight>
                  <a:srgbClr val="FAFAFA"/>
                </a:highlight>
                <a:latin typeface="Courier New"/>
                <a:ea typeface="Courier New"/>
                <a:cs typeface="Courier New"/>
                <a:sym typeface="Courier New"/>
              </a:rPr>
              <a:t> tất cả </a:t>
            </a:r>
            <a:r>
              <a:rPr lang="en-US" sz="1550">
                <a:solidFill>
                  <a:srgbClr val="A626A4"/>
                </a:solidFill>
                <a:latin typeface="Courier New"/>
                <a:ea typeface="Courier New"/>
                <a:cs typeface="Courier New"/>
                <a:sym typeface="Courier New"/>
              </a:rPr>
              <a:t>user</a:t>
            </a:r>
            <a:endParaRPr sz="1550">
              <a:solidFill>
                <a:srgbClr val="383A42"/>
              </a:solidFill>
              <a:highlight>
                <a:srgbClr val="FAFAFA"/>
              </a:highlight>
              <a:latin typeface="Courier New"/>
              <a:ea typeface="Courier New"/>
              <a:cs typeface="Courier New"/>
              <a:sym typeface="Courier New"/>
            </a:endParaRPr>
          </a:p>
          <a:p>
            <a:pPr indent="0" lvl="0" marL="0" rtl="0" algn="l">
              <a:lnSpc>
                <a:spcPct val="80000"/>
              </a:lnSpc>
              <a:spcBef>
                <a:spcPts val="1000"/>
              </a:spcBef>
              <a:spcAft>
                <a:spcPts val="0"/>
              </a:spcAft>
              <a:buNone/>
            </a:pP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 POST </a:t>
            </a: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://api.example.com/</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management</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users</a:t>
            </a:r>
            <a:r>
              <a:rPr lang="en-US" sz="1550">
                <a:solidFill>
                  <a:srgbClr val="383A42"/>
                </a:solidFill>
                <a:highlight>
                  <a:srgbClr val="FAFAFA"/>
                </a:highlight>
                <a:latin typeface="Courier New"/>
                <a:ea typeface="Courier New"/>
                <a:cs typeface="Courier New"/>
                <a:sym typeface="Courier New"/>
              </a:rPr>
              <a:t> -&gt; tạo </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 mới</a:t>
            </a:r>
            <a:endParaRPr sz="1550">
              <a:solidFill>
                <a:srgbClr val="383A42"/>
              </a:solidFill>
              <a:highlight>
                <a:srgbClr val="FAFAFA"/>
              </a:highlight>
              <a:latin typeface="Courier New"/>
              <a:ea typeface="Courier New"/>
              <a:cs typeface="Courier New"/>
              <a:sym typeface="Courier New"/>
            </a:endParaRPr>
          </a:p>
          <a:p>
            <a:pPr indent="0" lvl="0" marL="0" rtl="0" algn="l">
              <a:lnSpc>
                <a:spcPct val="80000"/>
              </a:lnSpc>
              <a:spcBef>
                <a:spcPts val="1000"/>
              </a:spcBef>
              <a:spcAft>
                <a:spcPts val="0"/>
              </a:spcAft>
              <a:buNone/>
            </a:pP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GET</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://api.example.com/</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management</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users</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id</a:t>
            </a:r>
            <a:r>
              <a:rPr lang="en-US" sz="1550">
                <a:solidFill>
                  <a:srgbClr val="383A42"/>
                </a:solidFill>
                <a:highlight>
                  <a:srgbClr val="FAFAFA"/>
                </a:highlight>
                <a:latin typeface="Courier New"/>
                <a:ea typeface="Courier New"/>
                <a:cs typeface="Courier New"/>
                <a:sym typeface="Courier New"/>
              </a:rPr>
              <a:t>} -&gt; </a:t>
            </a:r>
            <a:r>
              <a:rPr lang="en-US" sz="1550">
                <a:solidFill>
                  <a:srgbClr val="A626A4"/>
                </a:solidFill>
                <a:latin typeface="Courier New"/>
                <a:ea typeface="Courier New"/>
                <a:cs typeface="Courier New"/>
                <a:sym typeface="Courier New"/>
              </a:rPr>
              <a:t>get</a:t>
            </a:r>
            <a:r>
              <a:rPr lang="en-US" sz="1550">
                <a:solidFill>
                  <a:srgbClr val="383A42"/>
                </a:solidFill>
                <a:highlight>
                  <a:srgbClr val="FAFAFA"/>
                </a:highlight>
                <a:latin typeface="Courier New"/>
                <a:ea typeface="Courier New"/>
                <a:cs typeface="Courier New"/>
                <a:sym typeface="Courier New"/>
              </a:rPr>
              <a:t> </a:t>
            </a:r>
            <a:r>
              <a:rPr lang="en-US" sz="1550">
                <a:solidFill>
                  <a:srgbClr val="986801"/>
                </a:solidFill>
                <a:latin typeface="Courier New"/>
                <a:ea typeface="Courier New"/>
                <a:cs typeface="Courier New"/>
                <a:sym typeface="Courier New"/>
              </a:rPr>
              <a:t>1</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 cụ thể</a:t>
            </a:r>
            <a:endParaRPr sz="1550">
              <a:solidFill>
                <a:srgbClr val="383A42"/>
              </a:solidFill>
              <a:highlight>
                <a:srgbClr val="FAFAFA"/>
              </a:highlight>
              <a:latin typeface="Courier New"/>
              <a:ea typeface="Courier New"/>
              <a:cs typeface="Courier New"/>
              <a:sym typeface="Courier New"/>
            </a:endParaRPr>
          </a:p>
          <a:p>
            <a:pPr indent="0" lvl="0" marL="0" rtl="0" algn="l">
              <a:lnSpc>
                <a:spcPct val="80000"/>
              </a:lnSpc>
              <a:spcBef>
                <a:spcPts val="1000"/>
              </a:spcBef>
              <a:spcAft>
                <a:spcPts val="0"/>
              </a:spcAft>
              <a:buNone/>
            </a:pP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 PUT </a:t>
            </a: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://api.example.com/</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management</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users</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id</a:t>
            </a:r>
            <a:r>
              <a:rPr lang="en-US" sz="1550">
                <a:solidFill>
                  <a:srgbClr val="383A42"/>
                </a:solidFill>
                <a:highlight>
                  <a:srgbClr val="FAFAFA"/>
                </a:highlight>
                <a:latin typeface="Courier New"/>
                <a:ea typeface="Courier New"/>
                <a:cs typeface="Courier New"/>
                <a:sym typeface="Courier New"/>
              </a:rPr>
              <a:t>} -&gt; sửa </a:t>
            </a:r>
            <a:r>
              <a:rPr lang="en-US" sz="1550">
                <a:solidFill>
                  <a:srgbClr val="986801"/>
                </a:solidFill>
                <a:latin typeface="Courier New"/>
                <a:ea typeface="Courier New"/>
                <a:cs typeface="Courier New"/>
                <a:sym typeface="Courier New"/>
              </a:rPr>
              <a:t>1</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 cụ thể</a:t>
            </a:r>
            <a:endParaRPr sz="1550">
              <a:solidFill>
                <a:srgbClr val="383A42"/>
              </a:solidFill>
              <a:highlight>
                <a:srgbClr val="FAFAFA"/>
              </a:highlight>
              <a:latin typeface="Courier New"/>
              <a:ea typeface="Courier New"/>
              <a:cs typeface="Courier New"/>
              <a:sym typeface="Courier New"/>
            </a:endParaRPr>
          </a:p>
          <a:p>
            <a:pPr indent="0" lvl="0" marL="0" rtl="0" algn="l">
              <a:lnSpc>
                <a:spcPct val="80000"/>
              </a:lnSpc>
              <a:spcBef>
                <a:spcPts val="1000"/>
              </a:spcBef>
              <a:spcAft>
                <a:spcPts val="0"/>
              </a:spcAft>
              <a:buNone/>
            </a:pP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DELETE</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http</a:t>
            </a:r>
            <a:r>
              <a:rPr lang="en-US" sz="1550">
                <a:solidFill>
                  <a:srgbClr val="383A42"/>
                </a:solidFill>
                <a:highlight>
                  <a:srgbClr val="FAFAFA"/>
                </a:highlight>
                <a:latin typeface="Courier New"/>
                <a:ea typeface="Courier New"/>
                <a:cs typeface="Courier New"/>
                <a:sym typeface="Courier New"/>
              </a:rPr>
              <a:t>://api.example.com/</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management</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users</a:t>
            </a:r>
            <a:r>
              <a:rPr lang="en-US" sz="1550">
                <a:solidFill>
                  <a:srgbClr val="383A42"/>
                </a:solidFill>
                <a:highlight>
                  <a:srgbClr val="FAFAFA"/>
                </a:highlight>
                <a:latin typeface="Courier New"/>
                <a:ea typeface="Courier New"/>
                <a:cs typeface="Courier New"/>
                <a:sym typeface="Courier New"/>
              </a:rPr>
              <a:t>/{</a:t>
            </a:r>
            <a:r>
              <a:rPr lang="en-US" sz="1550">
                <a:solidFill>
                  <a:srgbClr val="A626A4"/>
                </a:solidFill>
                <a:latin typeface="Courier New"/>
                <a:ea typeface="Courier New"/>
                <a:cs typeface="Courier New"/>
                <a:sym typeface="Courier New"/>
              </a:rPr>
              <a:t>id</a:t>
            </a:r>
            <a:r>
              <a:rPr lang="en-US" sz="1550">
                <a:solidFill>
                  <a:srgbClr val="383A42"/>
                </a:solidFill>
                <a:highlight>
                  <a:srgbClr val="FAFAFA"/>
                </a:highlight>
                <a:latin typeface="Courier New"/>
                <a:ea typeface="Courier New"/>
                <a:cs typeface="Courier New"/>
                <a:sym typeface="Courier New"/>
              </a:rPr>
              <a:t>} -&gt; xoá </a:t>
            </a:r>
            <a:r>
              <a:rPr lang="en-US" sz="1550">
                <a:solidFill>
                  <a:srgbClr val="986801"/>
                </a:solidFill>
                <a:latin typeface="Courier New"/>
                <a:ea typeface="Courier New"/>
                <a:cs typeface="Courier New"/>
                <a:sym typeface="Courier New"/>
              </a:rPr>
              <a:t>1</a:t>
            </a:r>
            <a:r>
              <a:rPr lang="en-US" sz="1550">
                <a:solidFill>
                  <a:srgbClr val="383A42"/>
                </a:solidFill>
                <a:highlight>
                  <a:srgbClr val="FAFAFA"/>
                </a:highlight>
                <a:latin typeface="Courier New"/>
                <a:ea typeface="Courier New"/>
                <a:cs typeface="Courier New"/>
                <a:sym typeface="Courier New"/>
              </a:rPr>
              <a:t> </a:t>
            </a:r>
            <a:r>
              <a:rPr lang="en-US" sz="1550">
                <a:solidFill>
                  <a:srgbClr val="A626A4"/>
                </a:solidFill>
                <a:latin typeface="Courier New"/>
                <a:ea typeface="Courier New"/>
                <a:cs typeface="Courier New"/>
                <a:sym typeface="Courier New"/>
              </a:rPr>
              <a:t>user</a:t>
            </a:r>
            <a:r>
              <a:rPr lang="en-US" sz="1550">
                <a:solidFill>
                  <a:srgbClr val="383A42"/>
                </a:solidFill>
                <a:highlight>
                  <a:srgbClr val="FAFAFA"/>
                </a:highlight>
                <a:latin typeface="Courier New"/>
                <a:ea typeface="Courier New"/>
                <a:cs typeface="Courier New"/>
                <a:sym typeface="Courier New"/>
              </a:rPr>
              <a:t> cụ thể</a:t>
            </a:r>
            <a:endParaRPr/>
          </a:p>
        </p:txBody>
      </p:sp>
      <p:sp>
        <p:nvSpPr>
          <p:cNvPr id="224" name="Google Shape;224;g12dba028c6b_0_31"/>
          <p:cNvSpPr txBox="1"/>
          <p:nvPr>
            <p:ph idx="1" type="body"/>
          </p:nvPr>
        </p:nvSpPr>
        <p:spPr>
          <a:xfrm>
            <a:off x="700200" y="2102725"/>
            <a:ext cx="5243400" cy="404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850">
                <a:solidFill>
                  <a:srgbClr val="383A42"/>
                </a:solidFill>
                <a:highlight>
                  <a:srgbClr val="FAFAFA"/>
                </a:highlight>
                <a:latin typeface="Courier New"/>
                <a:ea typeface="Courier New"/>
                <a:cs typeface="Courier New"/>
                <a:sym typeface="Courier New"/>
              </a:rPr>
              <a:t>// Không nên</a:t>
            </a:r>
            <a:endParaRPr sz="18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None/>
            </a:pPr>
            <a:r>
              <a:rPr lang="en-US" sz="1850">
                <a:solidFill>
                  <a:srgbClr val="383A42"/>
                </a:solidFill>
                <a:highlight>
                  <a:srgbClr val="FAFAFA"/>
                </a:highlight>
                <a:latin typeface="Courier New"/>
                <a:ea typeface="Courier New"/>
                <a:cs typeface="Courier New"/>
                <a:sym typeface="Courier New"/>
              </a:rPr>
              <a:t>http://api.example.com/user-management/users/get</a:t>
            </a:r>
            <a:endParaRPr sz="18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None/>
            </a:pPr>
            <a:r>
              <a:rPr lang="en-US" sz="1850">
                <a:solidFill>
                  <a:srgbClr val="383A42"/>
                </a:solidFill>
                <a:highlight>
                  <a:srgbClr val="FAFAFA"/>
                </a:highlight>
                <a:latin typeface="Courier New"/>
                <a:ea typeface="Courier New"/>
                <a:cs typeface="Courier New"/>
                <a:sym typeface="Courier New"/>
              </a:rPr>
              <a:t>http://api.example.com/user-management/users/</a:t>
            </a:r>
            <a:r>
              <a:rPr lang="en-US" sz="1850">
                <a:solidFill>
                  <a:srgbClr val="A626A4"/>
                </a:solidFill>
                <a:latin typeface="Courier New"/>
                <a:ea typeface="Courier New"/>
                <a:cs typeface="Courier New"/>
                <a:sym typeface="Courier New"/>
              </a:rPr>
              <a:t>create</a:t>
            </a:r>
            <a:endParaRPr sz="18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None/>
            </a:pPr>
            <a:r>
              <a:rPr lang="en-US" sz="1850">
                <a:solidFill>
                  <a:srgbClr val="A626A4"/>
                </a:solidFill>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://api.example.com/</a:t>
            </a:r>
            <a:r>
              <a:rPr lang="en-US" sz="1850">
                <a:solidFill>
                  <a:srgbClr val="A626A4"/>
                </a:solidFill>
                <a:latin typeface="Courier New"/>
                <a:ea typeface="Courier New"/>
                <a:cs typeface="Courier New"/>
                <a:sym typeface="Courier New"/>
              </a:rPr>
              <a:t>user</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management</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users</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id</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get</a:t>
            </a:r>
            <a:endParaRPr sz="18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None/>
            </a:pPr>
            <a:r>
              <a:rPr lang="en-US" sz="1850">
                <a:solidFill>
                  <a:srgbClr val="A626A4"/>
                </a:solidFill>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://api.example.com/</a:t>
            </a:r>
            <a:r>
              <a:rPr lang="en-US" sz="1850">
                <a:solidFill>
                  <a:srgbClr val="A626A4"/>
                </a:solidFill>
                <a:latin typeface="Courier New"/>
                <a:ea typeface="Courier New"/>
                <a:cs typeface="Courier New"/>
                <a:sym typeface="Courier New"/>
              </a:rPr>
              <a:t>user</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management</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users</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get</a:t>
            </a:r>
            <a:endParaRPr sz="1850">
              <a:solidFill>
                <a:srgbClr val="383A42"/>
              </a:solidFill>
              <a:highlight>
                <a:srgbClr val="FAFAFA"/>
              </a:highlight>
              <a:latin typeface="Courier New"/>
              <a:ea typeface="Courier New"/>
              <a:cs typeface="Courier New"/>
              <a:sym typeface="Courier New"/>
            </a:endParaRPr>
          </a:p>
          <a:p>
            <a:pPr indent="0" lvl="0" marL="0" rtl="0" algn="l">
              <a:spcBef>
                <a:spcPts val="1000"/>
              </a:spcBef>
              <a:spcAft>
                <a:spcPts val="0"/>
              </a:spcAft>
              <a:buNone/>
            </a:pPr>
            <a:r>
              <a:rPr lang="en-US" sz="1850">
                <a:solidFill>
                  <a:srgbClr val="A626A4"/>
                </a:solidFill>
                <a:latin typeface="Courier New"/>
                <a:ea typeface="Courier New"/>
                <a:cs typeface="Courier New"/>
                <a:sym typeface="Courier New"/>
              </a:rPr>
              <a:t>http</a:t>
            </a:r>
            <a:r>
              <a:rPr lang="en-US" sz="1850">
                <a:solidFill>
                  <a:srgbClr val="383A42"/>
                </a:solidFill>
                <a:highlight>
                  <a:srgbClr val="FAFAFA"/>
                </a:highlight>
                <a:latin typeface="Courier New"/>
                <a:ea typeface="Courier New"/>
                <a:cs typeface="Courier New"/>
                <a:sym typeface="Courier New"/>
              </a:rPr>
              <a:t>://api.example.com/</a:t>
            </a:r>
            <a:r>
              <a:rPr lang="en-US" sz="1850">
                <a:solidFill>
                  <a:srgbClr val="A626A4"/>
                </a:solidFill>
                <a:latin typeface="Courier New"/>
                <a:ea typeface="Courier New"/>
                <a:cs typeface="Courier New"/>
                <a:sym typeface="Courier New"/>
              </a:rPr>
              <a:t>user</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management</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users</a:t>
            </a:r>
            <a:r>
              <a:rPr lang="en-US" sz="1850">
                <a:solidFill>
                  <a:srgbClr val="383A42"/>
                </a:solidFill>
                <a:highlight>
                  <a:srgbClr val="FAFAFA"/>
                </a:highlight>
                <a:latin typeface="Courier New"/>
                <a:ea typeface="Courier New"/>
                <a:cs typeface="Courier New"/>
                <a:sym typeface="Courier New"/>
              </a:rPr>
              <a:t>/{</a:t>
            </a:r>
            <a:r>
              <a:rPr lang="en-US" sz="1850">
                <a:solidFill>
                  <a:srgbClr val="A626A4"/>
                </a:solidFill>
                <a:latin typeface="Courier New"/>
                <a:ea typeface="Courier New"/>
                <a:cs typeface="Courier New"/>
                <a:sym typeface="Courier New"/>
              </a:rPr>
              <a:t>id</a:t>
            </a:r>
            <a:r>
              <a:rPr lang="en-US" sz="1850">
                <a:solidFill>
                  <a:srgbClr val="383A42"/>
                </a:solidFill>
                <a:highlight>
                  <a:srgbClr val="FAFAFA"/>
                </a:highlight>
                <a:latin typeface="Courier New"/>
                <a:ea typeface="Courier New"/>
                <a:cs typeface="Courier New"/>
                <a:sym typeface="Courier New"/>
              </a:rPr>
              <a:t>}</a:t>
            </a:r>
            <a:endParaRPr sz="3700"/>
          </a:p>
          <a:p>
            <a:pPr indent="0" lvl="0" marL="45720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4522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Tìm hiểu về Web Service</a:t>
            </a:r>
            <a:endParaRPr/>
          </a:p>
          <a:p>
            <a:pPr indent="-228600" lvl="0" marL="228600" rtl="0" algn="l">
              <a:lnSpc>
                <a:spcPct val="90000"/>
              </a:lnSpc>
              <a:spcBef>
                <a:spcPts val="1000"/>
              </a:spcBef>
              <a:spcAft>
                <a:spcPts val="0"/>
              </a:spcAft>
              <a:buSzPts val="2800"/>
              <a:buChar char="•"/>
            </a:pPr>
            <a:r>
              <a:rPr lang="en-US"/>
              <a:t>T</a:t>
            </a:r>
            <a:r>
              <a:rPr lang="en-US"/>
              <a:t>ìm hiểu về REST API</a:t>
            </a:r>
            <a:endParaRPr/>
          </a:p>
          <a:p>
            <a:pPr indent="-228600" lvl="0" marL="228600" rtl="0" algn="l">
              <a:lnSpc>
                <a:spcPct val="90000"/>
              </a:lnSpc>
              <a:spcBef>
                <a:spcPts val="1000"/>
              </a:spcBef>
              <a:spcAft>
                <a:spcPts val="0"/>
              </a:spcAft>
              <a:buSzPts val="2800"/>
              <a:buChar char="•"/>
            </a:pPr>
            <a:r>
              <a:rPr lang="en-US"/>
              <a:t>Nắm được tiêu chuẩn thiết kế REST API</a:t>
            </a:r>
            <a:endParaRPr/>
          </a:p>
          <a:p>
            <a:pPr indent="-228600" lvl="0" marL="228600" rtl="0" algn="l">
              <a:lnSpc>
                <a:spcPct val="90000"/>
              </a:lnSpc>
              <a:spcBef>
                <a:spcPts val="1000"/>
              </a:spcBef>
              <a:spcAft>
                <a:spcPts val="0"/>
              </a:spcAft>
              <a:buSzPts val="2800"/>
              <a:buChar char="•"/>
            </a:pPr>
            <a:r>
              <a:rPr lang="en-US"/>
              <a:t>Sử dụng được Postman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ad5030d2d_1_7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Demo về các thiết tiêu chuẩn của URI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2a3d9ba46b_0_3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Hướng dẫn sử dụng Postman</a:t>
            </a:r>
            <a:endParaRPr/>
          </a:p>
        </p:txBody>
      </p:sp>
      <p:sp>
        <p:nvSpPr>
          <p:cNvPr id="237" name="Google Shape;237;g12a3d9ba46b_0_3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rPr lang="en-US"/>
              <a:t>Giới thiệu về Postman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sp>
        <p:nvSpPr>
          <p:cNvPr id="242" name="Google Shape;242;g11517337414_0_11"/>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390525" lvl="0" marL="457200" marR="0" rtl="0" algn="l">
              <a:lnSpc>
                <a:spcPct val="115000"/>
              </a:lnSpc>
              <a:spcBef>
                <a:spcPts val="1200"/>
              </a:spcBef>
              <a:spcAft>
                <a:spcPts val="0"/>
              </a:spcAft>
              <a:buClr>
                <a:schemeClr val="dk1"/>
              </a:buClr>
              <a:buSzPts val="2550"/>
              <a:buFont typeface="Open Sans"/>
              <a:buChar char="●"/>
            </a:pPr>
            <a:r>
              <a:rPr lang="en-US" sz="2550">
                <a:solidFill>
                  <a:schemeClr val="dk1"/>
                </a:solidFill>
                <a:highlight>
                  <a:srgbClr val="FFFFFF"/>
                </a:highlight>
                <a:latin typeface="Open Sans"/>
                <a:ea typeface="Open Sans"/>
                <a:cs typeface="Open Sans"/>
                <a:sym typeface="Open Sans"/>
              </a:rPr>
              <a:t>Postman là một App Extensions, cho phép làm việc với các API, nhất là REST, giúp ích rất nhiều cho việc testing. Hỗ trợ tất cả các phương thức HTTP (GET, POST, PUT, DELETE, OPTIONS, HEAD ...) Postman cho phép lưu lại các lần sử dụng. Sử dụng cho cá nhân hoặc team lớn.</a:t>
            </a:r>
            <a:endParaRPr b="1" i="0" sz="3600" u="none" cap="none" strike="noStrike">
              <a:solidFill>
                <a:schemeClr val="dk1"/>
              </a:solidFill>
              <a:latin typeface="Courier New"/>
              <a:ea typeface="Courier New"/>
              <a:cs typeface="Courier New"/>
              <a:sym typeface="Courier New"/>
            </a:endParaRPr>
          </a:p>
          <a:p>
            <a:pPr indent="0" lvl="0" marL="457200" marR="0" rtl="0" algn="l">
              <a:lnSpc>
                <a:spcPct val="115000"/>
              </a:lnSpc>
              <a:spcBef>
                <a:spcPts val="1200"/>
              </a:spcBef>
              <a:spcAft>
                <a:spcPts val="1200"/>
              </a:spcAft>
              <a:buClr>
                <a:srgbClr val="000000"/>
              </a:buClr>
              <a:buSzPts val="2800"/>
              <a:buFont typeface="Arial"/>
              <a:buNone/>
            </a:pPr>
            <a:r>
              <a:t/>
            </a:r>
            <a:endParaRPr b="0" i="0" sz="2800" u="none" cap="none" strike="noStrike">
              <a:solidFill>
                <a:schemeClr val="dk1"/>
              </a:solidFill>
              <a:latin typeface="Open Sans"/>
              <a:ea typeface="Open Sans"/>
              <a:cs typeface="Open Sans"/>
              <a:sym typeface="Open Sans"/>
            </a:endParaRPr>
          </a:p>
        </p:txBody>
      </p:sp>
      <p:pic>
        <p:nvPicPr>
          <p:cNvPr id="243" name="Google Shape;243;g11517337414_0_11"/>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244" name="Google Shape;244;g11517337414_0_11"/>
          <p:cNvSpPr/>
          <p:nvPr/>
        </p:nvSpPr>
        <p:spPr>
          <a:xfrm>
            <a:off x="713222" y="222500"/>
            <a:ext cx="7796100" cy="60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500"/>
              <a:buFont typeface="Arial"/>
              <a:buNone/>
            </a:pPr>
            <a:r>
              <a:rPr b="1" lang="en-US" sz="3500">
                <a:solidFill>
                  <a:schemeClr val="dk1"/>
                </a:solidFill>
                <a:latin typeface="Tahoma"/>
                <a:ea typeface="Tahoma"/>
                <a:cs typeface="Tahoma"/>
                <a:sym typeface="Tahoma"/>
              </a:rPr>
              <a:t>Giới thiệu về Postman</a:t>
            </a:r>
            <a:endParaRPr b="1" i="0" sz="3500" u="none" cap="none" strike="noStrike">
              <a:solidFill>
                <a:schemeClr val="dk1"/>
              </a:solidFill>
              <a:latin typeface="Tahoma"/>
              <a:ea typeface="Tahoma"/>
              <a:cs typeface="Tahoma"/>
              <a:sym typeface="Tahoma"/>
            </a:endParaRPr>
          </a:p>
        </p:txBody>
      </p:sp>
      <p:pic>
        <p:nvPicPr>
          <p:cNvPr id="245" name="Google Shape;245;g11517337414_0_11"/>
          <p:cNvPicPr preferRelativeResize="0"/>
          <p:nvPr/>
        </p:nvPicPr>
        <p:blipFill>
          <a:blip r:embed="rId4">
            <a:alphaModFix/>
          </a:blip>
          <a:stretch>
            <a:fillRect/>
          </a:stretch>
        </p:blipFill>
        <p:spPr>
          <a:xfrm>
            <a:off x="2786575" y="2984600"/>
            <a:ext cx="6895400" cy="3283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2ad5030d2d_1_9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Các bước sử dụng Postman</a:t>
            </a:r>
            <a:endParaRPr/>
          </a:p>
        </p:txBody>
      </p:sp>
      <p:sp>
        <p:nvSpPr>
          <p:cNvPr id="252" name="Google Shape;252;g12ad5030d2d_1_9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Tạo request: New =&gt; HTTP Request</a:t>
            </a:r>
            <a:endParaRPr/>
          </a:p>
        </p:txBody>
      </p:sp>
      <p:pic>
        <p:nvPicPr>
          <p:cNvPr id="253" name="Google Shape;253;g12ad5030d2d_1_91"/>
          <p:cNvPicPr preferRelativeResize="0"/>
          <p:nvPr/>
        </p:nvPicPr>
        <p:blipFill>
          <a:blip r:embed="rId3">
            <a:alphaModFix/>
          </a:blip>
          <a:stretch>
            <a:fillRect/>
          </a:stretch>
        </p:blipFill>
        <p:spPr>
          <a:xfrm>
            <a:off x="2000250" y="1733550"/>
            <a:ext cx="7734300" cy="415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2ad5030d2d_1_9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Thêm chi tiết cho Request</a:t>
            </a:r>
            <a:endParaRPr/>
          </a:p>
        </p:txBody>
      </p:sp>
      <p:sp>
        <p:nvSpPr>
          <p:cNvPr id="260" name="Google Shape;260;g12ad5030d2d_1_9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3225" lvl="0" marL="457200" rtl="0" algn="l">
              <a:lnSpc>
                <a:spcPct val="115000"/>
              </a:lnSpc>
              <a:spcBef>
                <a:spcPts val="0"/>
              </a:spcBef>
              <a:spcAft>
                <a:spcPts val="0"/>
              </a:spcAft>
              <a:buSzPts val="2750"/>
              <a:buFont typeface="Open Sans"/>
              <a:buChar char="•"/>
            </a:pPr>
            <a:r>
              <a:rPr lang="en-US" sz="2750">
                <a:highlight>
                  <a:srgbClr val="FFFFFF"/>
                </a:highlight>
              </a:rPr>
              <a:t>URL: Là link của Request</a:t>
            </a:r>
            <a:endParaRPr sz="2750">
              <a:highlight>
                <a:srgbClr val="FFFFFF"/>
              </a:highlight>
            </a:endParaRPr>
          </a:p>
          <a:p>
            <a:pPr indent="-403225" lvl="0" marL="457200" rtl="0" algn="l">
              <a:lnSpc>
                <a:spcPct val="115000"/>
              </a:lnSpc>
              <a:spcBef>
                <a:spcPts val="0"/>
              </a:spcBef>
              <a:spcAft>
                <a:spcPts val="0"/>
              </a:spcAft>
              <a:buSzPts val="2750"/>
              <a:buFont typeface="Open Sans"/>
              <a:buChar char="•"/>
            </a:pPr>
            <a:r>
              <a:rPr lang="en-US" sz="2750">
                <a:highlight>
                  <a:srgbClr val="FFFFFF"/>
                </a:highlight>
              </a:rPr>
              <a:t>Phương thức của Request (GET, POST, PUT, DELETE ...).</a:t>
            </a:r>
            <a:endParaRPr sz="2750">
              <a:highlight>
                <a:srgbClr val="FFFFFF"/>
              </a:highlight>
            </a:endParaRPr>
          </a:p>
          <a:p>
            <a:pPr indent="-403225" lvl="0" marL="457200" rtl="0" algn="l">
              <a:lnSpc>
                <a:spcPct val="115000"/>
              </a:lnSpc>
              <a:spcBef>
                <a:spcPts val="0"/>
              </a:spcBef>
              <a:spcAft>
                <a:spcPts val="0"/>
              </a:spcAft>
              <a:buSzPts val="2750"/>
              <a:buFont typeface="Open Sans"/>
              <a:buChar char="•"/>
            </a:pPr>
            <a:r>
              <a:rPr lang="en-US" sz="2750">
                <a:highlight>
                  <a:srgbClr val="FFFFFF"/>
                </a:highlight>
              </a:rPr>
              <a:t>Các tham số khác (Basic authen, Params, body...)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pic>
        <p:nvPicPr>
          <p:cNvPr id="265" name="Google Shape;265;g11517337414_0_38"/>
          <p:cNvPicPr preferRelativeResize="0"/>
          <p:nvPr/>
        </p:nvPicPr>
        <p:blipFill rotWithShape="1">
          <a:blip r:embed="rId3">
            <a:alphaModFix/>
          </a:blip>
          <a:srcRect b="0" l="0" r="0" t="0"/>
          <a:stretch/>
        </p:blipFill>
        <p:spPr>
          <a:xfrm>
            <a:off x="11414760" y="402336"/>
            <a:ext cx="664464" cy="661416"/>
          </a:xfrm>
          <a:prstGeom prst="rect">
            <a:avLst/>
          </a:prstGeom>
          <a:noFill/>
          <a:ln>
            <a:noFill/>
          </a:ln>
        </p:spPr>
      </p:pic>
      <p:sp>
        <p:nvSpPr>
          <p:cNvPr id="266" name="Google Shape;266;g11517337414_0_38"/>
          <p:cNvSpPr txBox="1"/>
          <p:nvPr>
            <p:ph idx="1" type="body"/>
          </p:nvPr>
        </p:nvSpPr>
        <p:spPr>
          <a:xfrm>
            <a:off x="756550" y="900600"/>
            <a:ext cx="10515600" cy="56757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0"/>
              </a:spcBef>
              <a:spcAft>
                <a:spcPts val="0"/>
              </a:spcAft>
              <a:buSzPts val="2800"/>
              <a:buChar char="•"/>
            </a:pPr>
            <a:r>
              <a:rPr lang="en-US"/>
              <a:t>Dùng Postman để lấy thông tin thời tiết Hà Nội</a:t>
            </a:r>
            <a:endParaRPr/>
          </a:p>
          <a:p>
            <a:pPr indent="0" lvl="0" marL="457200" rtl="0" algn="l">
              <a:lnSpc>
                <a:spcPct val="115000"/>
              </a:lnSpc>
              <a:spcBef>
                <a:spcPts val="0"/>
              </a:spcBef>
              <a:spcAft>
                <a:spcPts val="0"/>
              </a:spcAft>
              <a:buNone/>
            </a:pPr>
            <a:r>
              <a:rPr lang="en-US" sz="1800">
                <a:latin typeface="Courier New"/>
                <a:ea typeface="Courier New"/>
                <a:cs typeface="Courier New"/>
                <a:sym typeface="Courier New"/>
              </a:rPr>
              <a:t>URL:</a:t>
            </a:r>
            <a:r>
              <a:rPr lang="en-US" sz="1850">
                <a:solidFill>
                  <a:srgbClr val="6AA84F"/>
                </a:solidFill>
                <a:highlight>
                  <a:srgbClr val="FFFFFF"/>
                </a:highlight>
                <a:latin typeface="Courier New"/>
                <a:ea typeface="Courier New"/>
                <a:cs typeface="Courier New"/>
                <a:sym typeface="Courier New"/>
              </a:rPr>
              <a:t>http</a:t>
            </a:r>
            <a:r>
              <a:rPr lang="en-US" sz="1850">
                <a:solidFill>
                  <a:srgbClr val="FF00FF"/>
                </a:solidFill>
                <a:highlight>
                  <a:srgbClr val="FFFFFF"/>
                </a:highlight>
                <a:latin typeface="Courier New"/>
                <a:ea typeface="Courier New"/>
                <a:cs typeface="Courier New"/>
                <a:sym typeface="Courier New"/>
              </a:rPr>
              <a:t>://api.openweathermap.org/data/2.5/weather</a:t>
            </a:r>
            <a:endParaRPr sz="1850">
              <a:solidFill>
                <a:srgbClr val="FF00FF"/>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US" sz="1850">
                <a:highlight>
                  <a:srgbClr val="FFFFFF"/>
                </a:highlight>
              </a:rPr>
              <a:t>Method: </a:t>
            </a:r>
            <a:r>
              <a:rPr i="1" lang="en-US" sz="1850">
                <a:solidFill>
                  <a:srgbClr val="38761D"/>
                </a:solidFill>
                <a:highlight>
                  <a:srgbClr val="FFFFFF"/>
                </a:highlight>
              </a:rPr>
              <a:t>GET</a:t>
            </a:r>
            <a:endParaRPr i="1" sz="1850">
              <a:solidFill>
                <a:srgbClr val="38761D"/>
              </a:solidFill>
              <a:highlight>
                <a:srgbClr val="FFFFFF"/>
              </a:highlight>
            </a:endParaRPr>
          </a:p>
          <a:p>
            <a:pPr indent="0" lvl="0" marL="457200" rtl="0" algn="l">
              <a:lnSpc>
                <a:spcPct val="115000"/>
              </a:lnSpc>
              <a:spcBef>
                <a:spcPts val="0"/>
              </a:spcBef>
              <a:spcAft>
                <a:spcPts val="0"/>
              </a:spcAft>
              <a:buNone/>
            </a:pPr>
            <a:r>
              <a:rPr lang="en-US" sz="1850">
                <a:highlight>
                  <a:srgbClr val="FFFFFF"/>
                </a:highlight>
              </a:rPr>
              <a:t>Params: </a:t>
            </a:r>
            <a:r>
              <a:rPr i="1" lang="en-US" sz="1800">
                <a:solidFill>
                  <a:srgbClr val="38761D"/>
                </a:solidFill>
                <a:highlight>
                  <a:srgbClr val="FFFFFF"/>
                </a:highlight>
                <a:latin typeface="Courier New"/>
                <a:ea typeface="Courier New"/>
                <a:cs typeface="Courier New"/>
                <a:sym typeface="Courier New"/>
              </a:rPr>
              <a:t>id=1581130</a:t>
            </a:r>
            <a:r>
              <a:rPr i="1" lang="en-US" sz="1800">
                <a:solidFill>
                  <a:srgbClr val="212121"/>
                </a:solidFill>
                <a:highlight>
                  <a:srgbClr val="FFFFFF"/>
                </a:highlight>
                <a:latin typeface="Courier New"/>
                <a:ea typeface="Courier New"/>
                <a:cs typeface="Courier New"/>
                <a:sym typeface="Courier New"/>
              </a:rPr>
              <a:t>, </a:t>
            </a:r>
            <a:r>
              <a:rPr i="1" lang="en-US" sz="1800">
                <a:solidFill>
                  <a:srgbClr val="38761D"/>
                </a:solidFill>
                <a:highlight>
                  <a:srgbClr val="FFFFFF"/>
                </a:highlight>
                <a:latin typeface="Courier New"/>
                <a:ea typeface="Courier New"/>
                <a:cs typeface="Courier New"/>
                <a:sym typeface="Courier New"/>
              </a:rPr>
              <a:t>appid=425fb8eab7293919b62f17560ef9a67e</a:t>
            </a:r>
            <a:r>
              <a:rPr i="1" lang="en-US" sz="1800">
                <a:solidFill>
                  <a:srgbClr val="212121"/>
                </a:solidFill>
                <a:highlight>
                  <a:srgbClr val="FFFFFF"/>
                </a:highlight>
                <a:latin typeface="Courier New"/>
                <a:ea typeface="Courier New"/>
                <a:cs typeface="Courier New"/>
                <a:sym typeface="Courier New"/>
              </a:rPr>
              <a:t>, </a:t>
            </a:r>
            <a:r>
              <a:rPr i="1" lang="en-US" sz="1800">
                <a:solidFill>
                  <a:srgbClr val="38761D"/>
                </a:solidFill>
                <a:highlight>
                  <a:srgbClr val="FFFFFF"/>
                </a:highlight>
                <a:latin typeface="Courier New"/>
                <a:ea typeface="Courier New"/>
                <a:cs typeface="Courier New"/>
                <a:sym typeface="Courier New"/>
              </a:rPr>
              <a:t>lang=vi</a:t>
            </a:r>
            <a:endParaRPr i="1" sz="2750">
              <a:solidFill>
                <a:srgbClr val="38761D"/>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2800"/>
              <a:buNone/>
            </a:pPr>
            <a:r>
              <a:t/>
            </a:r>
            <a:endParaRPr b="1" sz="2100">
              <a:latin typeface="Courier New"/>
              <a:ea typeface="Courier New"/>
              <a:cs typeface="Courier New"/>
              <a:sym typeface="Courier New"/>
            </a:endParaRPr>
          </a:p>
        </p:txBody>
      </p:sp>
      <p:sp>
        <p:nvSpPr>
          <p:cNvPr id="267" name="Google Shape;267;g11517337414_0_3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Demo dùng Postman</a:t>
            </a:r>
            <a:endParaRPr/>
          </a:p>
        </p:txBody>
      </p:sp>
      <p:pic>
        <p:nvPicPr>
          <p:cNvPr id="268" name="Google Shape;268;g11517337414_0_38"/>
          <p:cNvPicPr preferRelativeResize="0"/>
          <p:nvPr/>
        </p:nvPicPr>
        <p:blipFill>
          <a:blip r:embed="rId4">
            <a:alphaModFix/>
          </a:blip>
          <a:stretch>
            <a:fillRect/>
          </a:stretch>
        </p:blipFill>
        <p:spPr>
          <a:xfrm>
            <a:off x="1286875" y="2496725"/>
            <a:ext cx="8533399" cy="399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275" name="Google Shape;275;g12563113601_0_207"/>
          <p:cNvSpPr txBox="1"/>
          <p:nvPr>
            <p:ph idx="1" type="body"/>
          </p:nvPr>
        </p:nvSpPr>
        <p:spPr>
          <a:xfrm>
            <a:off x="838200" y="1262800"/>
            <a:ext cx="10515600" cy="531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học này, chúng ta đã tìm hiểu:</a:t>
            </a:r>
            <a:endParaRPr/>
          </a:p>
          <a:p>
            <a:pPr indent="-406400" lvl="0" marL="457200" rtl="0" algn="l">
              <a:spcBef>
                <a:spcPts val="1000"/>
              </a:spcBef>
              <a:spcAft>
                <a:spcPts val="0"/>
              </a:spcAft>
              <a:buSzPts val="2800"/>
              <a:buChar char="•"/>
            </a:pPr>
            <a:r>
              <a:rPr lang="en-US"/>
              <a:t>Tìm hiểu về Web Service</a:t>
            </a:r>
            <a:endParaRPr/>
          </a:p>
          <a:p>
            <a:pPr indent="-406400" lvl="0" marL="457200" rtl="0" algn="l">
              <a:spcBef>
                <a:spcPts val="1000"/>
              </a:spcBef>
              <a:spcAft>
                <a:spcPts val="0"/>
              </a:spcAft>
              <a:buSzPts val="2800"/>
              <a:buChar char="•"/>
            </a:pPr>
            <a:r>
              <a:rPr lang="en-US"/>
              <a:t>Tìm hiểu về REST API</a:t>
            </a:r>
            <a:endParaRPr/>
          </a:p>
          <a:p>
            <a:pPr indent="-406400" lvl="0" marL="457200" rtl="0" algn="l">
              <a:spcBef>
                <a:spcPts val="1000"/>
              </a:spcBef>
              <a:spcAft>
                <a:spcPts val="0"/>
              </a:spcAft>
              <a:buSzPts val="2800"/>
              <a:buChar char="•"/>
            </a:pPr>
            <a:r>
              <a:rPr lang="en-US"/>
              <a:t>Nắm được tiêu chuẩn thiết kế REST API</a:t>
            </a:r>
            <a:endParaRPr/>
          </a:p>
          <a:p>
            <a:pPr indent="-406400" lvl="0" marL="457200" rtl="0" algn="l">
              <a:spcBef>
                <a:spcPts val="1000"/>
              </a:spcBef>
              <a:spcAft>
                <a:spcPts val="0"/>
              </a:spcAft>
              <a:buSzPts val="2800"/>
              <a:buChar char="•"/>
            </a:pPr>
            <a:r>
              <a:rPr lang="en-US"/>
              <a:t>Sử dụng được Postman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Web Service là gì?</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Tổng quan Web Service</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Khái niệm Web Service</a:t>
            </a:r>
            <a:endParaRPr/>
          </a:p>
        </p:txBody>
      </p:sp>
      <p:sp>
        <p:nvSpPr>
          <p:cNvPr id="121" name="Google Shape;121;p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3225" lvl="0" marL="457200" rtl="0" algn="l">
              <a:lnSpc>
                <a:spcPct val="115000"/>
              </a:lnSpc>
              <a:spcBef>
                <a:spcPts val="1200"/>
              </a:spcBef>
              <a:spcAft>
                <a:spcPts val="0"/>
              </a:spcAft>
              <a:buSzPts val="2750"/>
              <a:buChar char="•"/>
            </a:pPr>
            <a:r>
              <a:rPr lang="en-US" sz="2750">
                <a:highlight>
                  <a:srgbClr val="FFFFFF"/>
                </a:highlight>
              </a:rPr>
              <a:t>Web service là một tài nguyên có sẵn trên internet, một dịch vụ cung cấp một số chức năng mà các ứng dụng khác có thể sử dụng</a:t>
            </a:r>
            <a:endParaRPr sz="2400"/>
          </a:p>
          <a:p>
            <a:pPr indent="0" lvl="0" marL="0" rtl="0" algn="l">
              <a:lnSpc>
                <a:spcPct val="90000"/>
              </a:lnSpc>
              <a:spcBef>
                <a:spcPts val="0"/>
              </a:spcBef>
              <a:spcAft>
                <a:spcPts val="0"/>
              </a:spcAft>
              <a:buSzPts val="2800"/>
              <a:buNone/>
            </a:pPr>
            <a:r>
              <a:t/>
            </a:r>
            <a:endParaRPr/>
          </a:p>
        </p:txBody>
      </p:sp>
      <p:pic>
        <p:nvPicPr>
          <p:cNvPr id="122" name="Google Shape;122;p5"/>
          <p:cNvPicPr preferRelativeResize="0"/>
          <p:nvPr/>
        </p:nvPicPr>
        <p:blipFill>
          <a:blip r:embed="rId3">
            <a:alphaModFix/>
          </a:blip>
          <a:stretch>
            <a:fillRect/>
          </a:stretch>
        </p:blipFill>
        <p:spPr>
          <a:xfrm>
            <a:off x="2352075" y="2737700"/>
            <a:ext cx="7810500" cy="312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2a3d9ba46b_0_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Phân biệt Web Service và API</a:t>
            </a:r>
            <a:endParaRPr/>
          </a:p>
        </p:txBody>
      </p:sp>
      <p:sp>
        <p:nvSpPr>
          <p:cNvPr id="129" name="Google Shape;129;g12a3d9ba46b_0_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384175" lvl="0" marL="457200" marR="63500" rtl="0" algn="l">
              <a:lnSpc>
                <a:spcPct val="115000"/>
              </a:lnSpc>
              <a:spcBef>
                <a:spcPts val="0"/>
              </a:spcBef>
              <a:spcAft>
                <a:spcPts val="0"/>
              </a:spcAft>
              <a:buClr>
                <a:srgbClr val="383A42"/>
              </a:buClr>
              <a:buSzPts val="2450"/>
              <a:buChar char="•"/>
            </a:pPr>
            <a:r>
              <a:rPr lang="en-US" sz="2450">
                <a:solidFill>
                  <a:srgbClr val="383A42"/>
                </a:solidFill>
                <a:highlight>
                  <a:srgbClr val="FAFAFA"/>
                </a:highlight>
              </a:rPr>
              <a:t>Giao tiếp qua mạng</a:t>
            </a:r>
            <a:endParaRPr sz="2450">
              <a:solidFill>
                <a:srgbClr val="383A42"/>
              </a:solidFill>
              <a:highlight>
                <a:srgbClr val="FAFAFA"/>
              </a:highlight>
            </a:endParaRPr>
          </a:p>
          <a:p>
            <a:pPr indent="-384175" lvl="0" marL="457200" marR="63500" rtl="0" algn="l">
              <a:lnSpc>
                <a:spcPct val="115000"/>
              </a:lnSpc>
              <a:spcBef>
                <a:spcPts val="0"/>
              </a:spcBef>
              <a:spcAft>
                <a:spcPts val="0"/>
              </a:spcAft>
              <a:buClr>
                <a:srgbClr val="383A42"/>
              </a:buClr>
              <a:buSzPts val="2450"/>
              <a:buChar char="•"/>
            </a:pPr>
            <a:r>
              <a:rPr lang="en-US" sz="2450">
                <a:solidFill>
                  <a:srgbClr val="383A42"/>
                </a:solidFill>
                <a:highlight>
                  <a:srgbClr val="FAFAFA"/>
                </a:highlight>
              </a:rPr>
              <a:t>Khả năng tiếp cận</a:t>
            </a:r>
            <a:endParaRPr sz="2450">
              <a:solidFill>
                <a:srgbClr val="383A42"/>
              </a:solidFill>
              <a:highlight>
                <a:srgbClr val="FAFAFA"/>
              </a:highlight>
            </a:endParaRPr>
          </a:p>
          <a:p>
            <a:pPr indent="-384175" lvl="0" marL="457200" marR="63500" rtl="0" algn="l">
              <a:lnSpc>
                <a:spcPct val="115000"/>
              </a:lnSpc>
              <a:spcBef>
                <a:spcPts val="0"/>
              </a:spcBef>
              <a:spcAft>
                <a:spcPts val="0"/>
              </a:spcAft>
              <a:buClr>
                <a:srgbClr val="383A42"/>
              </a:buClr>
              <a:buSzPts val="2450"/>
              <a:buChar char="•"/>
            </a:pPr>
            <a:r>
              <a:rPr lang="en-US" sz="2450">
                <a:solidFill>
                  <a:srgbClr val="383A42"/>
                </a:solidFill>
                <a:highlight>
                  <a:srgbClr val="FAFAFA"/>
                </a:highlight>
              </a:rPr>
              <a:t>Kiến trúc và định dạng</a:t>
            </a:r>
            <a:endParaRPr sz="2150">
              <a:solidFill>
                <a:srgbClr val="383A42"/>
              </a:solidFill>
              <a:highlight>
                <a:srgbClr val="FAFAFA"/>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2ad5030d2d_1_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Các hình thức thiết kế Web service</a:t>
            </a:r>
            <a:endParaRPr/>
          </a:p>
        </p:txBody>
      </p:sp>
      <p:sp>
        <p:nvSpPr>
          <p:cNvPr id="136" name="Google Shape;136;g12ad5030d2d_1_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REST</a:t>
            </a:r>
            <a:endParaRPr/>
          </a:p>
          <a:p>
            <a:pPr indent="-406400" lvl="0" marL="457200" rtl="0" algn="l">
              <a:lnSpc>
                <a:spcPct val="90000"/>
              </a:lnSpc>
              <a:spcBef>
                <a:spcPts val="1000"/>
              </a:spcBef>
              <a:spcAft>
                <a:spcPts val="0"/>
              </a:spcAft>
              <a:buSzPts val="2800"/>
              <a:buChar char="•"/>
            </a:pPr>
            <a:r>
              <a:rPr lang="en-US"/>
              <a:t>SOAP</a:t>
            </a:r>
            <a:endParaRPr/>
          </a:p>
          <a:p>
            <a:pPr indent="-406400" lvl="0" marL="457200" rtl="0" algn="l">
              <a:lnSpc>
                <a:spcPct val="90000"/>
              </a:lnSpc>
              <a:spcBef>
                <a:spcPts val="1000"/>
              </a:spcBef>
              <a:spcAft>
                <a:spcPts val="0"/>
              </a:spcAft>
              <a:buSzPts val="2800"/>
              <a:buChar char="•"/>
            </a:pPr>
            <a:r>
              <a:rPr lang="en-US"/>
              <a:t>GraphQL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517337414_0_22"/>
          <p:cNvSpPr txBox="1"/>
          <p:nvPr>
            <p:ph type="title"/>
          </p:nvPr>
        </p:nvSpPr>
        <p:spPr>
          <a:xfrm>
            <a:off x="831850" y="1736763"/>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Tổng quan về REST API</a:t>
            </a:r>
            <a:endParaRPr/>
          </a:p>
        </p:txBody>
      </p:sp>
      <p:sp>
        <p:nvSpPr>
          <p:cNvPr id="143" name="Google Shape;143;g11517337414_0_2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REST là gì?</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REST API</a:t>
            </a:r>
            <a:endParaRPr/>
          </a:p>
        </p:txBody>
      </p:sp>
      <p:sp>
        <p:nvSpPr>
          <p:cNvPr id="150" name="Google Shape;150;p7"/>
          <p:cNvSpPr txBox="1"/>
          <p:nvPr>
            <p:ph idx="1" type="body"/>
          </p:nvPr>
        </p:nvSpPr>
        <p:spPr>
          <a:xfrm>
            <a:off x="838200" y="1100597"/>
            <a:ext cx="10515600" cy="5056800"/>
          </a:xfrm>
          <a:prstGeom prst="rect">
            <a:avLst/>
          </a:prstGeom>
          <a:noFill/>
          <a:ln>
            <a:noFill/>
          </a:ln>
        </p:spPr>
        <p:txBody>
          <a:bodyPr anchorCtr="0" anchor="t" bIns="45700" lIns="91425" spcFirstLastPara="1" rIns="91425" wrap="square" tIns="45700">
            <a:normAutofit/>
          </a:bodyPr>
          <a:lstStyle/>
          <a:p>
            <a:pPr indent="-403225" lvl="0" marL="457200" rtl="0" algn="l">
              <a:lnSpc>
                <a:spcPct val="90000"/>
              </a:lnSpc>
              <a:spcBef>
                <a:spcPts val="0"/>
              </a:spcBef>
              <a:spcAft>
                <a:spcPts val="0"/>
              </a:spcAft>
              <a:buSzPts val="2750"/>
              <a:buChar char="•"/>
            </a:pPr>
            <a:r>
              <a:rPr lang="en-US" sz="2750">
                <a:highlight>
                  <a:srgbClr val="FFFFFF"/>
                </a:highlight>
              </a:rPr>
              <a:t>REST API là một tập hợp các lệnh gọi từ xa sử dụng các phương thức tiêu chuẩn để trả về dữ liệu ở một định dạng cụ thể</a:t>
            </a:r>
            <a:endParaRPr sz="3900">
              <a:latin typeface="Courier New"/>
              <a:ea typeface="Courier New"/>
              <a:cs typeface="Courier New"/>
              <a:sym typeface="Courier New"/>
            </a:endParaRPr>
          </a:p>
        </p:txBody>
      </p:sp>
      <p:pic>
        <p:nvPicPr>
          <p:cNvPr id="151" name="Google Shape;151;p7"/>
          <p:cNvPicPr preferRelativeResize="0"/>
          <p:nvPr/>
        </p:nvPicPr>
        <p:blipFill>
          <a:blip r:embed="rId3">
            <a:alphaModFix/>
          </a:blip>
          <a:stretch>
            <a:fillRect/>
          </a:stretch>
        </p:blipFill>
        <p:spPr>
          <a:xfrm>
            <a:off x="3095625" y="2795588"/>
            <a:ext cx="5543550" cy="279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