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SemiBold" panose="020B0606030504020204" pitchFamily="34" charset="0"/>
      <p:regular r:id="rId42"/>
      <p:bold r:id="rId43"/>
      <p:italic r:id="rId44"/>
      <p:boldItalic r:id="rId45"/>
    </p:embeddedFont>
    <p:embeddedFont>
      <p:font typeface="Tahoma" panose="020B0604030504040204" pitchFamily="3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9sFYcodabKDnC4OjH4sEplK/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563113601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12563113601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2563113601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ad5030d2d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12ad5030d2d_1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12ad5030d2d_1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dd375cd0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12dd375cd0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12dd375cd0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ad5030d2d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2ad5030d2d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2ad5030d2d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0a400cf2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0a400cf2d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30a400cf2d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0a400cf2d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0a400cf2d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30a400cf2d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a3d9ba46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12a3d9ba46b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12a3d9ba46b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51733741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1151733741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ad5030d2d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12ad5030d2d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12ad5030d2d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0a400cf2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0a400cf2d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130a400cf2d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2ad5030d2d_1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g12ad5030d2d_1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12ad5030d2d_1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517337414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g11517337414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563113601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g12563113601_0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12563113601_0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dd375cd0c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12dd375cd0c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12dd375cd0c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dd375cd0c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2dd375cd0c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g12dd375cd0c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2dd375cd0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g12dd375cd0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0a400cf2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0a400cf2d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30a400cf2d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0a400cf2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0a400cf2d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130a400cf2d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7</a:t>
            </a:r>
            <a:br>
              <a:rPr lang="en-US"/>
            </a:br>
            <a:r>
              <a:rPr lang="en-US"/>
              <a:t>NoSQL 2</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Các phương pháp thiết kế dữ liệu cho MongoDb</a:t>
            </a:r>
            <a:endParaRPr/>
          </a:p>
        </p:txBody>
      </p:sp>
      <p:sp>
        <p:nvSpPr>
          <p:cNvPr id="156" name="Google Shape;156;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Arial"/>
              <a:buNone/>
            </a:pPr>
            <a:r>
              <a:rPr lang="en-US"/>
              <a:t>Embedded Data</a:t>
            </a:r>
            <a:endParaRPr/>
          </a:p>
        </p:txBody>
      </p:sp>
      <p:sp>
        <p:nvSpPr>
          <p:cNvPr id="163" name="Google Shape;163;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Embedded Data là phương pháp biểu diễn mối quan hệ dữ liệu giữa hai bản ghi bằng cách nhúng dữ liệu liên quan trực tiếp vào document.</a:t>
            </a:r>
            <a:endParaRPr sz="4450">
              <a:highlight>
                <a:srgbClr val="FAFAFA"/>
              </a:highlight>
            </a:endParaRPr>
          </a:p>
        </p:txBody>
      </p:sp>
      <p:pic>
        <p:nvPicPr>
          <p:cNvPr id="164" name="Google Shape;164;p7"/>
          <p:cNvPicPr preferRelativeResize="0"/>
          <p:nvPr/>
        </p:nvPicPr>
        <p:blipFill>
          <a:blip r:embed="rId3">
            <a:alphaModFix/>
          </a:blip>
          <a:stretch>
            <a:fillRect/>
          </a:stretch>
        </p:blipFill>
        <p:spPr>
          <a:xfrm>
            <a:off x="3624263" y="2628900"/>
            <a:ext cx="5857875" cy="32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Lưu ý</a:t>
            </a:r>
            <a:endParaRPr/>
          </a:p>
        </p:txBody>
      </p:sp>
      <p:sp>
        <p:nvSpPr>
          <p:cNvPr id="171" name="Google Shape;171;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750">
                <a:highlight>
                  <a:srgbClr val="FFFFFF"/>
                </a:highlight>
              </a:rPr>
              <a:t>Chúng ta dùng embedded data khi:</a:t>
            </a:r>
            <a:endParaRPr sz="2750">
              <a:highlight>
                <a:srgbClr val="FFFFFF"/>
              </a:highlight>
            </a:endParaRPr>
          </a:p>
          <a:p>
            <a:pPr marL="0" lvl="0" indent="0" algn="l" rtl="0">
              <a:lnSpc>
                <a:spcPct val="90000"/>
              </a:lnSpc>
              <a:spcBef>
                <a:spcPts val="0"/>
              </a:spcBef>
              <a:spcAft>
                <a:spcPts val="0"/>
              </a:spcAft>
              <a:buNone/>
            </a:pPr>
            <a:endParaRPr sz="2750">
              <a:highlight>
                <a:srgbClr val="FFFFFF"/>
              </a:highlight>
            </a:endParaRPr>
          </a:p>
          <a:p>
            <a:pPr marL="457200" lvl="0" indent="-403225" algn="l" rtl="0">
              <a:lnSpc>
                <a:spcPct val="90000"/>
              </a:lnSpc>
              <a:spcBef>
                <a:spcPts val="0"/>
              </a:spcBef>
              <a:spcAft>
                <a:spcPts val="0"/>
              </a:spcAft>
              <a:buSzPts val="2750"/>
              <a:buChar char="•"/>
            </a:pPr>
            <a:r>
              <a:rPr lang="en-US" sz="2750">
                <a:highlight>
                  <a:srgbClr val="FFFFFF"/>
                </a:highlight>
              </a:rPr>
              <a:t>Biểu diễn các mối quan hệ một - một</a:t>
            </a:r>
            <a:endParaRPr sz="2750">
              <a:highlight>
                <a:srgbClr val="FFFFFF"/>
              </a:highlight>
            </a:endParaRPr>
          </a:p>
          <a:p>
            <a:pPr marL="457200" lvl="0" indent="-403225" algn="l" rtl="0">
              <a:lnSpc>
                <a:spcPct val="90000"/>
              </a:lnSpc>
              <a:spcBef>
                <a:spcPts val="0"/>
              </a:spcBef>
              <a:spcAft>
                <a:spcPts val="0"/>
              </a:spcAft>
              <a:buSzPts val="2750"/>
              <a:buChar char="•"/>
            </a:pPr>
            <a:r>
              <a:rPr lang="en-US" sz="2750">
                <a:highlight>
                  <a:srgbClr val="FFFFFF"/>
                </a:highlight>
              </a:rPr>
              <a:t>Biểu diễn các mối quan hệ một - nhiều,</a:t>
            </a:r>
            <a:endParaRPr sz="275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2563113601_0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130000"/>
              </a:lnSpc>
              <a:spcBef>
                <a:spcPts val="0"/>
              </a:spcBef>
              <a:spcAft>
                <a:spcPts val="200"/>
              </a:spcAft>
              <a:buClr>
                <a:schemeClr val="dk1"/>
              </a:buClr>
              <a:buSzPts val="1100"/>
              <a:buFont typeface="Arial"/>
              <a:buNone/>
            </a:pPr>
            <a:r>
              <a:rPr lang="en-US" sz="3700">
                <a:solidFill>
                  <a:srgbClr val="37474F"/>
                </a:solidFill>
                <a:highlight>
                  <a:srgbClr val="FFFFFF"/>
                </a:highlight>
              </a:rPr>
              <a:t>Normalized Data Models</a:t>
            </a:r>
            <a:endParaRPr>
              <a:latin typeface="Open Sans SemiBold"/>
              <a:ea typeface="Open Sans SemiBold"/>
              <a:cs typeface="Open Sans SemiBold"/>
              <a:sym typeface="Open Sans SemiBold"/>
            </a:endParaRPr>
          </a:p>
        </p:txBody>
      </p:sp>
      <p:sp>
        <p:nvSpPr>
          <p:cNvPr id="178" name="Google Shape;178;g12563113601_0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90000"/>
              </a:lnSpc>
              <a:spcBef>
                <a:spcPts val="0"/>
              </a:spcBef>
              <a:spcAft>
                <a:spcPts val="0"/>
              </a:spcAft>
              <a:buSzPts val="2750"/>
              <a:buChar char="•"/>
            </a:pPr>
            <a:r>
              <a:rPr lang="en-US" sz="2750">
                <a:highlight>
                  <a:srgbClr val="FFFFFF"/>
                </a:highlight>
              </a:rPr>
              <a:t>Normalized Data Models là phương pháp biểu diễn mối quan hệ dữ liệu giữa các bản ghi sử dụng kỹ thuật references, đó là chúng ta sẽ lưu trữ ID của các dữ liệu liên quan vào document.</a:t>
            </a:r>
            <a:endParaRPr sz="615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2ad5030d2d_1_3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Ví dụ</a:t>
            </a:r>
            <a:endParaRPr/>
          </a:p>
        </p:txBody>
      </p:sp>
      <p:sp>
        <p:nvSpPr>
          <p:cNvPr id="185" name="Google Shape;185;g12ad5030d2d_1_37"/>
          <p:cNvSpPr txBox="1">
            <a:spLocks noGrp="1"/>
          </p:cNvSpPr>
          <p:nvPr>
            <p:ph type="body" idx="1"/>
          </p:nvPr>
        </p:nvSpPr>
        <p:spPr>
          <a:xfrm>
            <a:off x="651075" y="1129697"/>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2550">
                <a:highlight>
                  <a:srgbClr val="FFFFFF"/>
                </a:highlight>
              </a:rPr>
              <a:t>Lưu user_id vào document của collection contact và collection access để thể hiện mối quan hệ với collection user</a:t>
            </a:r>
            <a:endParaRPr sz="5300" b="1"/>
          </a:p>
        </p:txBody>
      </p:sp>
      <p:pic>
        <p:nvPicPr>
          <p:cNvPr id="186" name="Google Shape;186;g12ad5030d2d_1_37"/>
          <p:cNvPicPr preferRelativeResize="0"/>
          <p:nvPr/>
        </p:nvPicPr>
        <p:blipFill>
          <a:blip r:embed="rId3">
            <a:alphaModFix/>
          </a:blip>
          <a:stretch>
            <a:fillRect/>
          </a:stretch>
        </p:blipFill>
        <p:spPr>
          <a:xfrm>
            <a:off x="2557463" y="2271713"/>
            <a:ext cx="7077075" cy="414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2dd375cd0c_0_1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Lưu ý</a:t>
            </a:r>
            <a:endParaRPr/>
          </a:p>
        </p:txBody>
      </p:sp>
      <p:sp>
        <p:nvSpPr>
          <p:cNvPr id="193" name="Google Shape;193;g12dd375cd0c_0_1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2750">
                <a:highlight>
                  <a:srgbClr val="FFFFFF"/>
                </a:highlight>
              </a:rPr>
              <a:t>Sử dụng Normalized data models khi:</a:t>
            </a:r>
            <a:endParaRPr sz="27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Việc nhúng trực tiếp dữ liệu không cung cấp đủ lợi thế về hiệu suất đọc vượt trội</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Để biểu diễn các mối quan hệ many-many phức tạp</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Để mô hình hóa các tập dữ liệu phân cấp lớn.</a:t>
            </a:r>
            <a:endParaRPr sz="435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So sánh thao tác trong MongoDb và SQL</a:t>
            </a:r>
            <a:endParaRPr/>
          </a:p>
        </p:txBody>
      </p:sp>
      <p:sp>
        <p:nvSpPr>
          <p:cNvPr id="200" name="Google Shape;200;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SQL và NoSQL có gì khác nhau?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Create and Alter</a:t>
            </a:r>
            <a:endParaRPr/>
          </a:p>
        </p:txBody>
      </p:sp>
      <p:sp>
        <p:nvSpPr>
          <p:cNvPr id="207" name="Google Shape;207;g12ad5030d2d_1_46"/>
          <p:cNvSpPr txBox="1">
            <a:spLocks noGrp="1"/>
          </p:cNvSpPr>
          <p:nvPr>
            <p:ph type="body" idx="1"/>
          </p:nvPr>
        </p:nvSpPr>
        <p:spPr>
          <a:xfrm>
            <a:off x="838200" y="1276400"/>
            <a:ext cx="5374200" cy="5076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800"/>
              <a:buNone/>
            </a:pPr>
            <a:r>
              <a:rPr lang="en-US" sz="2750">
                <a:highlight>
                  <a:srgbClr val="FFFFFF"/>
                </a:highlight>
              </a:rPr>
              <a:t>SQL</a:t>
            </a:r>
            <a:endParaRPr sz="2750">
              <a:highlight>
                <a:srgbClr val="FFFFFF"/>
              </a:highlight>
            </a:endParaRPr>
          </a:p>
          <a:p>
            <a:pPr marL="0" lvl="0" indent="0" algn="ctr" rtl="0">
              <a:lnSpc>
                <a:spcPct val="90000"/>
              </a:lnSpc>
              <a:spcBef>
                <a:spcPts val="0"/>
              </a:spcBef>
              <a:spcAft>
                <a:spcPts val="0"/>
              </a:spcAft>
              <a:buSzPts val="2800"/>
              <a:buNone/>
            </a:pPr>
            <a:endParaRPr sz="2750">
              <a:highlight>
                <a:srgbClr val="FFFFFF"/>
              </a:highlight>
            </a:endParaRPr>
          </a:p>
          <a:p>
            <a:pPr marL="0" lvl="0" indent="0" algn="l" rtl="0">
              <a:lnSpc>
                <a:spcPct val="90000"/>
              </a:lnSpc>
              <a:spcBef>
                <a:spcPts val="0"/>
              </a:spcBef>
              <a:spcAft>
                <a:spcPts val="0"/>
              </a:spcAft>
              <a:buSzPts val="2800"/>
              <a:buNone/>
            </a:pPr>
            <a:r>
              <a:rPr lang="en-US" sz="1650">
                <a:solidFill>
                  <a:srgbClr val="A626A4"/>
                </a:solidFill>
                <a:latin typeface="Courier New"/>
                <a:ea typeface="Courier New"/>
                <a:cs typeface="Courier New"/>
                <a:sym typeface="Courier New"/>
              </a:rPr>
              <a:t>CREATE</a:t>
            </a:r>
            <a:r>
              <a:rPr lang="en-US" sz="1650">
                <a:solidFill>
                  <a:srgbClr val="383A42"/>
                </a:solidFill>
                <a:highlight>
                  <a:srgbClr val="FAFAFA"/>
                </a:highlight>
                <a:latin typeface="Courier New"/>
                <a:ea typeface="Courier New"/>
                <a:cs typeface="Courier New"/>
                <a:sym typeface="Courier New"/>
              </a:rPr>
              <a:t> </a:t>
            </a:r>
            <a:r>
              <a:rPr lang="en-US" sz="1650">
                <a:solidFill>
                  <a:srgbClr val="A626A4"/>
                </a:solidFill>
                <a:latin typeface="Courier New"/>
                <a:ea typeface="Courier New"/>
                <a:cs typeface="Courier New"/>
                <a:sym typeface="Courier New"/>
              </a:rPr>
              <a:t>TABLE</a:t>
            </a:r>
            <a:r>
              <a:rPr lang="en-US" sz="1650">
                <a:solidFill>
                  <a:srgbClr val="383A42"/>
                </a:solidFill>
                <a:highlight>
                  <a:srgbClr val="FAFAFA"/>
                </a:highlight>
                <a:latin typeface="Courier New"/>
                <a:ea typeface="Courier New"/>
                <a:cs typeface="Courier New"/>
                <a:sym typeface="Courier New"/>
              </a:rPr>
              <a:t> people (</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A626A4"/>
                </a:solidFill>
                <a:latin typeface="Courier New"/>
                <a:ea typeface="Courier New"/>
                <a:cs typeface="Courier New"/>
                <a:sym typeface="Courier New"/>
              </a:rPr>
              <a:t>id</a:t>
            </a:r>
            <a:r>
              <a:rPr lang="en-US" sz="1650">
                <a:solidFill>
                  <a:srgbClr val="383A42"/>
                </a:solidFill>
                <a:highlight>
                  <a:srgbClr val="FAFAFA"/>
                </a:highlight>
                <a:latin typeface="Courier New"/>
                <a:ea typeface="Courier New"/>
                <a:cs typeface="Courier New"/>
                <a:sym typeface="Courier New"/>
              </a:rPr>
              <a:t> MEDIUMINT </a:t>
            </a:r>
            <a:r>
              <a:rPr lang="en-US" sz="1650">
                <a:solidFill>
                  <a:srgbClr val="A626A4"/>
                </a:solidFill>
                <a:latin typeface="Courier New"/>
                <a:ea typeface="Courier New"/>
                <a:cs typeface="Courier New"/>
                <a:sym typeface="Courier New"/>
              </a:rPr>
              <a:t>NOT</a:t>
            </a:r>
            <a:r>
              <a:rPr lang="en-US" sz="1650">
                <a:solidFill>
                  <a:srgbClr val="383A42"/>
                </a:solidFill>
                <a:highlight>
                  <a:srgbClr val="FAFAFA"/>
                </a:highlight>
                <a:latin typeface="Courier New"/>
                <a:ea typeface="Courier New"/>
                <a:cs typeface="Courier New"/>
                <a:sym typeface="Courier New"/>
              </a:rPr>
              <a:t> </a:t>
            </a:r>
            <a:r>
              <a:rPr lang="en-US" sz="1650">
                <a:solidFill>
                  <a:srgbClr val="0184BB"/>
                </a:solidFill>
                <a:latin typeface="Courier New"/>
                <a:ea typeface="Courier New"/>
                <a:cs typeface="Courier New"/>
                <a:sym typeface="Courier New"/>
              </a:rPr>
              <a:t>NULL</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AUTO_INCREMENT,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user_id </a:t>
            </a:r>
            <a:r>
              <a:rPr lang="en-US" sz="1650">
                <a:solidFill>
                  <a:srgbClr val="C18401"/>
                </a:solidFill>
                <a:latin typeface="Courier New"/>
                <a:ea typeface="Courier New"/>
                <a:cs typeface="Courier New"/>
                <a:sym typeface="Courier New"/>
              </a:rPr>
              <a:t>Varchar</a:t>
            </a:r>
            <a:r>
              <a:rPr lang="en-US" sz="1650">
                <a:solidFill>
                  <a:srgbClr val="383A42"/>
                </a:solidFill>
                <a:highlight>
                  <a:srgbClr val="FAFAFA"/>
                </a:highlight>
                <a:latin typeface="Courier New"/>
                <a:ea typeface="Courier New"/>
                <a:cs typeface="Courier New"/>
                <a:sym typeface="Courier New"/>
              </a:rPr>
              <a:t>(</a:t>
            </a:r>
            <a:r>
              <a:rPr lang="en-US" sz="1650">
                <a:solidFill>
                  <a:srgbClr val="986801"/>
                </a:solidFill>
                <a:latin typeface="Courier New"/>
                <a:ea typeface="Courier New"/>
                <a:cs typeface="Courier New"/>
                <a:sym typeface="Courier New"/>
              </a:rPr>
              <a:t>30</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age </a:t>
            </a:r>
            <a:r>
              <a:rPr lang="en-US" sz="1650">
                <a:solidFill>
                  <a:srgbClr val="C18401"/>
                </a:solidFill>
                <a:latin typeface="Courier New"/>
                <a:ea typeface="Courier New"/>
                <a:cs typeface="Courier New"/>
                <a:sym typeface="Courier New"/>
              </a:rPr>
              <a:t>Number</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a:t>
            </a:r>
            <a:r>
              <a:rPr lang="en-US" sz="1650">
                <a:solidFill>
                  <a:srgbClr val="A626A4"/>
                </a:solidFill>
                <a:latin typeface="Courier New"/>
                <a:ea typeface="Courier New"/>
                <a:cs typeface="Courier New"/>
                <a:sym typeface="Courier New"/>
              </a:rPr>
              <a:t>status</a:t>
            </a:r>
            <a:r>
              <a:rPr lang="en-US" sz="1650">
                <a:solidFill>
                  <a:srgbClr val="383A42"/>
                </a:solidFill>
                <a:highlight>
                  <a:srgbClr val="FAFAFA"/>
                </a:highlight>
                <a:latin typeface="Courier New"/>
                <a:ea typeface="Courier New"/>
                <a:cs typeface="Courier New"/>
                <a:sym typeface="Courier New"/>
              </a:rPr>
              <a:t> </a:t>
            </a:r>
            <a:r>
              <a:rPr lang="en-US" sz="1650">
                <a:solidFill>
                  <a:srgbClr val="C18401"/>
                </a:solidFill>
                <a:latin typeface="Courier New"/>
                <a:ea typeface="Courier New"/>
                <a:cs typeface="Courier New"/>
                <a:sym typeface="Courier New"/>
              </a:rPr>
              <a:t>char</a:t>
            </a:r>
            <a:r>
              <a:rPr lang="en-US" sz="1650">
                <a:solidFill>
                  <a:srgbClr val="383A42"/>
                </a:solidFill>
                <a:highlight>
                  <a:srgbClr val="FAFAFA"/>
                </a:highlight>
                <a:latin typeface="Courier New"/>
                <a:ea typeface="Courier New"/>
                <a:cs typeface="Courier New"/>
                <a:sym typeface="Courier New"/>
              </a:rPr>
              <a:t>(</a:t>
            </a:r>
            <a:r>
              <a:rPr lang="en-US" sz="1650">
                <a:solidFill>
                  <a:srgbClr val="986801"/>
                </a:solidFill>
                <a:latin typeface="Courier New"/>
                <a:ea typeface="Courier New"/>
                <a:cs typeface="Courier New"/>
                <a:sym typeface="Courier New"/>
              </a:rPr>
              <a:t>1</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PRIMARY </a:t>
            </a:r>
            <a:r>
              <a:rPr lang="en-US" sz="1650">
                <a:solidFill>
                  <a:srgbClr val="A626A4"/>
                </a:solidFill>
                <a:latin typeface="Courier New"/>
                <a:ea typeface="Courier New"/>
                <a:cs typeface="Courier New"/>
                <a:sym typeface="Courier New"/>
              </a:rPr>
              <a:t>KEY</a:t>
            </a:r>
            <a:r>
              <a:rPr lang="en-US" sz="1650">
                <a:solidFill>
                  <a:srgbClr val="383A42"/>
                </a:solidFill>
                <a:highlight>
                  <a:srgbClr val="FAFAFA"/>
                </a:highlight>
                <a:latin typeface="Courier New"/>
                <a:ea typeface="Courier New"/>
                <a:cs typeface="Courier New"/>
                <a:sym typeface="Courier New"/>
              </a:rPr>
              <a:t> (</a:t>
            </a:r>
            <a:r>
              <a:rPr lang="en-US" sz="1650">
                <a:solidFill>
                  <a:srgbClr val="A626A4"/>
                </a:solidFill>
                <a:latin typeface="Courier New"/>
                <a:ea typeface="Courier New"/>
                <a:cs typeface="Courier New"/>
                <a:sym typeface="Courier New"/>
              </a:rPr>
              <a:t>id</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750">
                <a:solidFill>
                  <a:srgbClr val="A626A4"/>
                </a:solidFill>
                <a:latin typeface="Courier New"/>
                <a:ea typeface="Courier New"/>
                <a:cs typeface="Courier New"/>
                <a:sym typeface="Courier New"/>
              </a:rPr>
              <a:t>ALTER</a:t>
            </a:r>
            <a:r>
              <a:rPr lang="en-US" sz="1750">
                <a:solidFill>
                  <a:srgbClr val="383A42"/>
                </a:solidFill>
                <a:highlight>
                  <a:srgbClr val="FAFAFA"/>
                </a:highlight>
                <a:latin typeface="Courier New"/>
                <a:ea typeface="Courier New"/>
                <a:cs typeface="Courier New"/>
                <a:sym typeface="Courier New"/>
              </a:rPr>
              <a:t> </a:t>
            </a:r>
            <a:r>
              <a:rPr lang="en-US" sz="1750">
                <a:solidFill>
                  <a:srgbClr val="A626A4"/>
                </a:solidFill>
                <a:latin typeface="Courier New"/>
                <a:ea typeface="Courier New"/>
                <a:cs typeface="Courier New"/>
                <a:sym typeface="Courier New"/>
              </a:rPr>
              <a:t>TABLE</a:t>
            </a:r>
            <a:r>
              <a:rPr lang="en-US" sz="1750">
                <a:solidFill>
                  <a:srgbClr val="383A42"/>
                </a:solidFill>
                <a:highlight>
                  <a:srgbClr val="FAFAFA"/>
                </a:highlight>
                <a:latin typeface="Courier New"/>
                <a:ea typeface="Courier New"/>
                <a:cs typeface="Courier New"/>
                <a:sym typeface="Courier New"/>
              </a:rPr>
              <a:t> people</a:t>
            </a: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750">
                <a:solidFill>
                  <a:srgbClr val="A626A4"/>
                </a:solidFill>
                <a:latin typeface="Courier New"/>
                <a:ea typeface="Courier New"/>
                <a:cs typeface="Courier New"/>
                <a:sym typeface="Courier New"/>
              </a:rPr>
              <a:t>DROP</a:t>
            </a:r>
            <a:r>
              <a:rPr lang="en-US" sz="1750">
                <a:solidFill>
                  <a:srgbClr val="383A42"/>
                </a:solidFill>
                <a:highlight>
                  <a:srgbClr val="FAFAFA"/>
                </a:highlight>
                <a:latin typeface="Courier New"/>
                <a:ea typeface="Courier New"/>
                <a:cs typeface="Courier New"/>
                <a:sym typeface="Courier New"/>
              </a:rPr>
              <a:t> </a:t>
            </a:r>
            <a:r>
              <a:rPr lang="en-US" sz="1750">
                <a:solidFill>
                  <a:srgbClr val="A626A4"/>
                </a:solidFill>
                <a:latin typeface="Courier New"/>
                <a:ea typeface="Courier New"/>
                <a:cs typeface="Courier New"/>
                <a:sym typeface="Courier New"/>
              </a:rPr>
              <a:t>COLUMN</a:t>
            </a:r>
            <a:r>
              <a:rPr lang="en-US" sz="1750">
                <a:solidFill>
                  <a:srgbClr val="383A42"/>
                </a:solidFill>
                <a:highlight>
                  <a:srgbClr val="FAFAFA"/>
                </a:highlight>
                <a:latin typeface="Courier New"/>
                <a:ea typeface="Courier New"/>
                <a:cs typeface="Courier New"/>
                <a:sym typeface="Courier New"/>
              </a:rPr>
              <a:t> join_date</a:t>
            </a:r>
            <a:endParaRPr sz="2450">
              <a:solidFill>
                <a:srgbClr val="383A42"/>
              </a:solidFill>
              <a:highlight>
                <a:srgbClr val="FAFAFA"/>
              </a:highlight>
              <a:latin typeface="Courier New"/>
              <a:ea typeface="Courier New"/>
              <a:cs typeface="Courier New"/>
              <a:sym typeface="Courier New"/>
            </a:endParaRPr>
          </a:p>
        </p:txBody>
      </p:sp>
      <p:sp>
        <p:nvSpPr>
          <p:cNvPr id="208" name="Google Shape;208;g12ad5030d2d_1_46"/>
          <p:cNvSpPr txBox="1">
            <a:spLocks noGrp="1"/>
          </p:cNvSpPr>
          <p:nvPr>
            <p:ph type="body" idx="1"/>
          </p:nvPr>
        </p:nvSpPr>
        <p:spPr>
          <a:xfrm>
            <a:off x="6288625" y="1276400"/>
            <a:ext cx="5214300" cy="5076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800"/>
              <a:buNone/>
            </a:pPr>
            <a:r>
              <a:rPr lang="en-US" sz="2750">
                <a:highlight>
                  <a:srgbClr val="FFFFFF"/>
                </a:highlight>
              </a:rPr>
              <a:t>MongoDb</a:t>
            </a:r>
            <a:endParaRPr sz="2750">
              <a:highlight>
                <a:srgbClr val="FFFFFF"/>
              </a:highlight>
            </a:endParaRPr>
          </a:p>
          <a:p>
            <a:pPr marL="0" lvl="0" indent="0" algn="l" rtl="0">
              <a:lnSpc>
                <a:spcPct val="90000"/>
              </a:lnSpc>
              <a:spcBef>
                <a:spcPts val="0"/>
              </a:spcBef>
              <a:spcAft>
                <a:spcPts val="0"/>
              </a:spcAft>
              <a:buSzPts val="2800"/>
              <a:buNone/>
            </a:pPr>
            <a:endParaRPr sz="2750">
              <a:highlight>
                <a:srgbClr val="FFFFFF"/>
              </a:highlight>
            </a:endParaRPr>
          </a:p>
          <a:p>
            <a:pPr marL="0" lvl="0" indent="0" algn="l" rtl="0">
              <a:lnSpc>
                <a:spcPct val="90000"/>
              </a:lnSpc>
              <a:spcBef>
                <a:spcPts val="0"/>
              </a:spcBef>
              <a:spcAft>
                <a:spcPts val="0"/>
              </a:spcAft>
              <a:buSzPts val="2800"/>
              <a:buNone/>
            </a:pPr>
            <a:r>
              <a:rPr lang="en-US" sz="1650">
                <a:solidFill>
                  <a:srgbClr val="50A14F"/>
                </a:solidFill>
                <a:latin typeface="Courier New"/>
                <a:ea typeface="Courier New"/>
                <a:cs typeface="Courier New"/>
                <a:sym typeface="Courier New"/>
              </a:rPr>
              <a:t>db</a:t>
            </a:r>
            <a:r>
              <a:rPr lang="en-US" sz="1650">
                <a:solidFill>
                  <a:srgbClr val="383A42"/>
                </a:solidFill>
                <a:highlight>
                  <a:srgbClr val="FAFAFA"/>
                </a:highlight>
                <a:latin typeface="Courier New"/>
                <a:ea typeface="Courier New"/>
                <a:cs typeface="Courier New"/>
                <a:sym typeface="Courier New"/>
              </a:rPr>
              <a:t>.createCollection(</a:t>
            </a:r>
            <a:r>
              <a:rPr lang="en-US" sz="1650">
                <a:solidFill>
                  <a:srgbClr val="50A14F"/>
                </a:solidFill>
                <a:latin typeface="Courier New"/>
                <a:ea typeface="Courier New"/>
                <a:cs typeface="Courier New"/>
                <a:sym typeface="Courier New"/>
              </a:rPr>
              <a:t>"people"</a:t>
            </a:r>
            <a:r>
              <a:rPr lang="en-US" sz="1650">
                <a:solidFill>
                  <a:srgbClr val="383A42"/>
                </a:solidFill>
                <a:highlight>
                  <a:srgbClr val="FAFAFA"/>
                </a:highlight>
                <a:latin typeface="Courier New"/>
                <a:ea typeface="Courier New"/>
                <a:cs typeface="Courier New"/>
                <a:sym typeface="Courier New"/>
              </a:rPr>
              <a:t>)</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db.people.updateMany(</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 },</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    { </a:t>
            </a:r>
            <a:r>
              <a:rPr lang="en-US" sz="1650">
                <a:solidFill>
                  <a:srgbClr val="986801"/>
                </a:solidFill>
                <a:latin typeface="Courier New"/>
                <a:ea typeface="Courier New"/>
                <a:cs typeface="Courier New"/>
                <a:sym typeface="Courier New"/>
              </a:rPr>
              <a:t>$unset</a:t>
            </a:r>
            <a:r>
              <a:rPr lang="en-US" sz="1650">
                <a:solidFill>
                  <a:srgbClr val="383A42"/>
                </a:solidFill>
                <a:highlight>
                  <a:srgbClr val="FAFAFA"/>
                </a:highlight>
                <a:latin typeface="Courier New"/>
                <a:ea typeface="Courier New"/>
                <a:cs typeface="Courier New"/>
                <a:sym typeface="Courier New"/>
              </a:rPr>
              <a:t>: { </a:t>
            </a:r>
            <a:r>
              <a:rPr lang="en-US" sz="1650">
                <a:solidFill>
                  <a:srgbClr val="50A14F"/>
                </a:solidFill>
                <a:latin typeface="Courier New"/>
                <a:ea typeface="Courier New"/>
                <a:cs typeface="Courier New"/>
                <a:sym typeface="Courier New"/>
              </a:rPr>
              <a:t>"join_date"</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a:t>
            </a:r>
            <a:r>
              <a:rPr lang="en-US" sz="1650">
                <a:solidFill>
                  <a:srgbClr val="383A42"/>
                </a:solidFill>
                <a:highlight>
                  <a:srgbClr val="FAFAFA"/>
                </a:highlight>
                <a:latin typeface="Courier New"/>
                <a:ea typeface="Courier New"/>
                <a:cs typeface="Courier New"/>
                <a:sym typeface="Courier New"/>
              </a:rPr>
              <a:t> } }</a:t>
            </a: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383A42"/>
                </a:solidFill>
                <a:highlight>
                  <a:srgbClr val="FAFAFA"/>
                </a:highlight>
                <a:latin typeface="Courier New"/>
                <a:ea typeface="Courier New"/>
                <a:cs typeface="Courier New"/>
                <a:sym typeface="Courier New"/>
              </a:rPr>
              <a:t>)</a:t>
            </a:r>
            <a:endParaRPr sz="2350">
              <a:solidFill>
                <a:srgbClr val="383A42"/>
              </a:solidFill>
              <a:highlight>
                <a:srgbClr val="FAFAFA"/>
              </a:highlight>
              <a:latin typeface="Courier New"/>
              <a:ea typeface="Courier New"/>
              <a:cs typeface="Courier New"/>
              <a:sym typeface="Courier New"/>
            </a:endParaRPr>
          </a:p>
        </p:txBody>
      </p:sp>
      <p:cxnSp>
        <p:nvCxnSpPr>
          <p:cNvPr id="209" name="Google Shape;209;g12ad5030d2d_1_46"/>
          <p:cNvCxnSpPr/>
          <p:nvPr/>
        </p:nvCxnSpPr>
        <p:spPr>
          <a:xfrm>
            <a:off x="838200" y="4043300"/>
            <a:ext cx="5450400" cy="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g12ad5030d2d_1_46"/>
          <p:cNvCxnSpPr/>
          <p:nvPr/>
        </p:nvCxnSpPr>
        <p:spPr>
          <a:xfrm rot="10800000">
            <a:off x="6288625" y="4043300"/>
            <a:ext cx="5214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2ad5030d2d_1_5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Insert</a:t>
            </a:r>
            <a:endParaRPr/>
          </a:p>
        </p:txBody>
      </p:sp>
      <p:sp>
        <p:nvSpPr>
          <p:cNvPr id="217" name="Google Shape;217;g12ad5030d2d_1_55"/>
          <p:cNvSpPr txBox="1">
            <a:spLocks noGrp="1"/>
          </p:cNvSpPr>
          <p:nvPr>
            <p:ph type="body" idx="1"/>
          </p:nvPr>
        </p:nvSpPr>
        <p:spPr>
          <a:xfrm>
            <a:off x="884975" y="1120025"/>
            <a:ext cx="5364900" cy="5339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US" sz="2750">
                <a:highlight>
                  <a:srgbClr val="FFFFFF"/>
                </a:highlight>
              </a:rPr>
              <a:t>SQL</a:t>
            </a:r>
            <a:endParaRPr sz="2750">
              <a:highlight>
                <a:srgbClr val="FFFFFF"/>
              </a:highlight>
            </a:endParaRPr>
          </a:p>
          <a:p>
            <a:pPr marL="0" lvl="0" indent="0" algn="l" rtl="0">
              <a:lnSpc>
                <a:spcPct val="90000"/>
              </a:lnSpc>
              <a:spcBef>
                <a:spcPts val="1000"/>
              </a:spcBef>
              <a:spcAft>
                <a:spcPts val="0"/>
              </a:spcAft>
              <a:buSzPts val="2800"/>
              <a:buNone/>
            </a:pPr>
            <a:r>
              <a:rPr lang="en-US" sz="1650" b="1">
                <a:solidFill>
                  <a:srgbClr val="A626A4"/>
                </a:solidFill>
                <a:latin typeface="Courier New"/>
                <a:ea typeface="Courier New"/>
                <a:cs typeface="Courier New"/>
                <a:sym typeface="Courier New"/>
              </a:rPr>
              <a:t>INSERT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INTO</a:t>
            </a:r>
            <a:r>
              <a:rPr lang="en-US" sz="1650" b="1">
                <a:solidFill>
                  <a:srgbClr val="383A42"/>
                </a:solidFill>
                <a:highlight>
                  <a:srgbClr val="FAFAFA"/>
                </a:highlight>
                <a:latin typeface="Courier New"/>
                <a:ea typeface="Courier New"/>
                <a:cs typeface="Courier New"/>
                <a:sym typeface="Courier New"/>
              </a:rPr>
              <a:t> people(user_id,</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age,</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status</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A626A4"/>
                </a:solidFill>
                <a:latin typeface="Courier New"/>
                <a:ea typeface="Courier New"/>
                <a:cs typeface="Courier New"/>
                <a:sym typeface="Courier New"/>
              </a:rPr>
              <a:t>VALUES</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"bcd001"</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986801"/>
                </a:solidFill>
                <a:latin typeface="Courier New"/>
                <a:ea typeface="Courier New"/>
                <a:cs typeface="Courier New"/>
                <a:sym typeface="Courier New"/>
              </a:rPr>
              <a:t>45</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"A"</a:t>
            </a:r>
            <a:r>
              <a:rPr lang="en-US" sz="1650" b="1">
                <a:solidFill>
                  <a:srgbClr val="383A42"/>
                </a:solidFill>
                <a:highlight>
                  <a:srgbClr val="FAFAFA"/>
                </a:highlight>
                <a:latin typeface="Courier New"/>
                <a:ea typeface="Courier New"/>
                <a:cs typeface="Courier New"/>
                <a:sym typeface="Courier New"/>
              </a:rPr>
              <a:t>)</a:t>
            </a:r>
            <a:endParaRPr sz="3450" b="1">
              <a:highlight>
                <a:srgbClr val="FFFFFF"/>
              </a:highlight>
            </a:endParaRPr>
          </a:p>
          <a:p>
            <a:pPr marL="0" lvl="0" indent="0" algn="l" rtl="0">
              <a:lnSpc>
                <a:spcPct val="90000"/>
              </a:lnSpc>
              <a:spcBef>
                <a:spcPts val="0"/>
              </a:spcBef>
              <a:spcAft>
                <a:spcPts val="0"/>
              </a:spcAft>
              <a:buNone/>
            </a:pPr>
            <a:endParaRPr sz="2350">
              <a:highlight>
                <a:srgbClr val="FFFFFF"/>
              </a:highlight>
            </a:endParaRPr>
          </a:p>
        </p:txBody>
      </p:sp>
      <p:sp>
        <p:nvSpPr>
          <p:cNvPr id="218" name="Google Shape;218;g12ad5030d2d_1_55"/>
          <p:cNvSpPr txBox="1">
            <a:spLocks noGrp="1"/>
          </p:cNvSpPr>
          <p:nvPr>
            <p:ph type="body" idx="1"/>
          </p:nvPr>
        </p:nvSpPr>
        <p:spPr>
          <a:xfrm>
            <a:off x="6249875" y="1120025"/>
            <a:ext cx="5323500" cy="5339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US" sz="2650">
                <a:highlight>
                  <a:srgbClr val="FFFFFF"/>
                </a:highlight>
              </a:rPr>
              <a:t>NoSQL</a:t>
            </a:r>
            <a:endParaRPr sz="2650">
              <a:highlight>
                <a:srgbClr val="FFFFFF"/>
              </a:highlight>
            </a:endParaRPr>
          </a:p>
          <a:p>
            <a:pPr marL="0" lvl="0" indent="0" algn="l" rtl="0">
              <a:lnSpc>
                <a:spcPct val="90000"/>
              </a:lnSpc>
              <a:spcBef>
                <a:spcPts val="1000"/>
              </a:spcBef>
              <a:spcAft>
                <a:spcPts val="0"/>
              </a:spcAft>
              <a:buSzPts val="2800"/>
              <a:buNone/>
            </a:pPr>
            <a:r>
              <a:rPr lang="en-US" sz="1650" b="1">
                <a:solidFill>
                  <a:srgbClr val="E45649"/>
                </a:solidFill>
                <a:latin typeface="Courier New"/>
                <a:ea typeface="Courier New"/>
                <a:cs typeface="Courier New"/>
                <a:sym typeface="Courier New"/>
              </a:rPr>
              <a:t>db</a:t>
            </a:r>
            <a:r>
              <a:rPr lang="en-US" sz="1650" b="1">
                <a:solidFill>
                  <a:srgbClr val="986801"/>
                </a:solidFill>
                <a:latin typeface="Courier New"/>
                <a:ea typeface="Courier New"/>
                <a:cs typeface="Courier New"/>
                <a:sym typeface="Courier New"/>
              </a:rPr>
              <a:t>.people.insertOne</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user_id</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"bcd001"</a:t>
            </a:r>
            <a:r>
              <a:rPr lang="en-US" sz="1650" b="1">
                <a:solidFill>
                  <a:srgbClr val="383A42"/>
                </a:solidFill>
                <a:highlight>
                  <a:srgbClr val="FAFAFA"/>
                </a:highlight>
                <a:latin typeface="Courier New"/>
                <a:ea typeface="Courier New"/>
                <a:cs typeface="Courier New"/>
                <a:sym typeface="Courier New"/>
              </a:rPr>
              <a:t>, age: </a:t>
            </a:r>
            <a:r>
              <a:rPr lang="en-US" sz="1650" b="1">
                <a:solidFill>
                  <a:srgbClr val="986801"/>
                </a:solidFill>
                <a:latin typeface="Courier New"/>
                <a:ea typeface="Courier New"/>
                <a:cs typeface="Courier New"/>
                <a:sym typeface="Courier New"/>
              </a:rPr>
              <a:t>45</a:t>
            </a:r>
            <a:r>
              <a:rPr lang="en-US" sz="1650" b="1">
                <a:solidFill>
                  <a:srgbClr val="383A42"/>
                </a:solidFill>
                <a:highlight>
                  <a:srgbClr val="FAFAFA"/>
                </a:highlight>
                <a:latin typeface="Courier New"/>
                <a:ea typeface="Courier New"/>
                <a:cs typeface="Courier New"/>
                <a:sym typeface="Courier New"/>
              </a:rPr>
              <a:t>, status: </a:t>
            </a:r>
            <a:r>
              <a:rPr lang="en-US" sz="1650" b="1">
                <a:solidFill>
                  <a:srgbClr val="50A14F"/>
                </a:solidFill>
                <a:latin typeface="Courier New"/>
                <a:ea typeface="Courier New"/>
                <a:cs typeface="Courier New"/>
                <a:sym typeface="Courier New"/>
              </a:rPr>
              <a:t>"A"</a:t>
            </a: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a:t>
            </a:r>
            <a:endParaRPr sz="3350" b="1">
              <a:highlight>
                <a:srgbClr val="FFFFFF"/>
              </a:highlight>
            </a:endParaRPr>
          </a:p>
          <a:p>
            <a:pPr marL="0" lvl="0" indent="0" algn="l" rtl="0">
              <a:lnSpc>
                <a:spcPct val="90000"/>
              </a:lnSpc>
              <a:spcBef>
                <a:spcPts val="0"/>
              </a:spcBef>
              <a:spcAft>
                <a:spcPts val="0"/>
              </a:spcAft>
              <a:buNone/>
            </a:pPr>
            <a:endParaRPr sz="245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Select</a:t>
            </a:r>
            <a:endParaRPr/>
          </a:p>
        </p:txBody>
      </p:sp>
      <p:sp>
        <p:nvSpPr>
          <p:cNvPr id="225" name="Google Shape;225;g12ad5030d2d_1_63"/>
          <p:cNvSpPr txBox="1">
            <a:spLocks noGrp="1"/>
          </p:cNvSpPr>
          <p:nvPr>
            <p:ph type="body" idx="1"/>
          </p:nvPr>
        </p:nvSpPr>
        <p:spPr>
          <a:xfrm>
            <a:off x="1066800" y="1120025"/>
            <a:ext cx="5262000" cy="5378700"/>
          </a:xfrm>
          <a:prstGeom prst="rect">
            <a:avLst/>
          </a:prstGeom>
          <a:noFill/>
          <a:ln>
            <a:noFill/>
          </a:ln>
        </p:spPr>
        <p:txBody>
          <a:bodyPr spcFirstLastPara="1" wrap="square" lIns="91425" tIns="45700" rIns="91425" bIns="45700" anchor="t" anchorCtr="0">
            <a:normAutofit/>
          </a:bodyPr>
          <a:lstStyle/>
          <a:p>
            <a:pPr marL="0" lvl="0" indent="0" algn="ctr" rtl="0">
              <a:spcBef>
                <a:spcPts val="1000"/>
              </a:spcBef>
              <a:spcAft>
                <a:spcPts val="0"/>
              </a:spcAft>
              <a:buNone/>
            </a:pPr>
            <a:r>
              <a:rPr lang="en-US" sz="2750">
                <a:solidFill>
                  <a:srgbClr val="000000"/>
                </a:solidFill>
                <a:highlight>
                  <a:srgbClr val="FFFFFF"/>
                </a:highlight>
                <a:latin typeface="Arial"/>
                <a:ea typeface="Arial"/>
                <a:cs typeface="Arial"/>
                <a:sym typeface="Arial"/>
              </a:rPr>
              <a:t>SQL</a:t>
            </a:r>
            <a:endParaRPr sz="27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US" sz="1750" b="1">
                <a:solidFill>
                  <a:srgbClr val="A626A4"/>
                </a:solidFill>
                <a:latin typeface="Courier New"/>
                <a:ea typeface="Courier New"/>
                <a:cs typeface="Courier New"/>
                <a:sym typeface="Courier New"/>
              </a:rPr>
              <a:t>SELECT</a:t>
            </a:r>
            <a:r>
              <a:rPr lang="en-US" sz="1750" b="1">
                <a:solidFill>
                  <a:srgbClr val="383A42"/>
                </a:solidFill>
                <a:highlight>
                  <a:srgbClr val="FAFAFA"/>
                </a:highlight>
                <a:latin typeface="Courier New"/>
                <a:ea typeface="Courier New"/>
                <a:cs typeface="Courier New"/>
                <a:sym typeface="Courier New"/>
              </a:rPr>
              <a:t> *</a:t>
            </a:r>
            <a:endParaRPr sz="17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750" b="1">
                <a:solidFill>
                  <a:srgbClr val="A626A4"/>
                </a:solidFill>
                <a:latin typeface="Courier New"/>
                <a:ea typeface="Courier New"/>
                <a:cs typeface="Courier New"/>
                <a:sym typeface="Courier New"/>
              </a:rPr>
              <a:t>FROM</a:t>
            </a:r>
            <a:r>
              <a:rPr lang="en-US" sz="1750" b="1">
                <a:solidFill>
                  <a:srgbClr val="383A42"/>
                </a:solidFill>
                <a:highlight>
                  <a:srgbClr val="FAFAFA"/>
                </a:highlight>
                <a:latin typeface="Courier New"/>
                <a:ea typeface="Courier New"/>
                <a:cs typeface="Courier New"/>
                <a:sym typeface="Courier New"/>
              </a:rPr>
              <a:t> people</a:t>
            </a:r>
            <a:endParaRPr sz="2450" b="1">
              <a:solidFill>
                <a:srgbClr val="A626A4"/>
              </a:solidFill>
              <a:latin typeface="Courier New"/>
              <a:ea typeface="Courier New"/>
              <a:cs typeface="Courier New"/>
              <a:sym typeface="Courier New"/>
            </a:endParaRPr>
          </a:p>
          <a:p>
            <a:pPr marL="0" lvl="0" indent="0" algn="l" rtl="0">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23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SELECT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id</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user_id,</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status</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people</a:t>
            </a:r>
            <a:endParaRPr sz="3050" b="1">
              <a:solidFill>
                <a:srgbClr val="000000"/>
              </a:solidFill>
              <a:highlight>
                <a:srgbClr val="FFFFFF"/>
              </a:highlight>
              <a:latin typeface="Arial"/>
              <a:ea typeface="Arial"/>
              <a:cs typeface="Arial"/>
              <a:sym typeface="Arial"/>
            </a:endParaRPr>
          </a:p>
          <a:p>
            <a:pPr marL="0" lvl="0" indent="0" algn="l" rtl="0">
              <a:lnSpc>
                <a:spcPct val="90000"/>
              </a:lnSpc>
              <a:spcBef>
                <a:spcPts val="0"/>
              </a:spcBef>
              <a:spcAft>
                <a:spcPts val="0"/>
              </a:spcAft>
              <a:buNone/>
            </a:pPr>
            <a:endParaRPr sz="2750" b="1">
              <a:highlight>
                <a:srgbClr val="FFFFFF"/>
              </a:highlight>
            </a:endParaRPr>
          </a:p>
          <a:p>
            <a:pPr marL="0" lvl="0" indent="0" algn="l" rtl="0">
              <a:lnSpc>
                <a:spcPct val="90000"/>
              </a:lnSpc>
              <a:spcBef>
                <a:spcPts val="0"/>
              </a:spcBef>
              <a:spcAft>
                <a:spcPts val="0"/>
              </a:spcAft>
              <a:buNone/>
            </a:pPr>
            <a:r>
              <a:rPr lang="en-US" sz="1650" b="1">
                <a:solidFill>
                  <a:srgbClr val="A626A4"/>
                </a:solidFill>
                <a:latin typeface="Courier New"/>
                <a:ea typeface="Courier New"/>
                <a:cs typeface="Courier New"/>
                <a:sym typeface="Courier New"/>
              </a:rPr>
              <a:t>SELECT</a:t>
            </a: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None/>
            </a:pP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people</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None/>
            </a:pPr>
            <a:r>
              <a:rPr lang="en-US" sz="1650" b="1">
                <a:solidFill>
                  <a:srgbClr val="A626A4"/>
                </a:solidFill>
                <a:latin typeface="Courier New"/>
                <a:ea typeface="Courier New"/>
                <a:cs typeface="Courier New"/>
                <a:sym typeface="Courier New"/>
              </a:rPr>
              <a:t>WHERE</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status</a:t>
            </a: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"A"</a:t>
            </a:r>
            <a:endParaRPr sz="3450" b="1">
              <a:highlight>
                <a:srgbClr val="FFFFFF"/>
              </a:highlight>
            </a:endParaRPr>
          </a:p>
        </p:txBody>
      </p:sp>
      <p:sp>
        <p:nvSpPr>
          <p:cNvPr id="226" name="Google Shape;226;g12ad5030d2d_1_63"/>
          <p:cNvSpPr txBox="1">
            <a:spLocks noGrp="1"/>
          </p:cNvSpPr>
          <p:nvPr>
            <p:ph type="body" idx="1"/>
          </p:nvPr>
        </p:nvSpPr>
        <p:spPr>
          <a:xfrm>
            <a:off x="6324600" y="1124000"/>
            <a:ext cx="5374200" cy="5076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800"/>
              <a:buNone/>
            </a:pPr>
            <a:r>
              <a:rPr lang="en-US" sz="2750">
                <a:highlight>
                  <a:srgbClr val="FFFFFF"/>
                </a:highlight>
              </a:rPr>
              <a:t>NoSQL</a:t>
            </a:r>
            <a:endParaRPr sz="2750">
              <a:highlight>
                <a:srgbClr val="FFFFFF"/>
              </a:highlight>
            </a:endParaRPr>
          </a:p>
          <a:p>
            <a:pPr marL="0" lvl="0" indent="0" algn="l" rtl="0">
              <a:lnSpc>
                <a:spcPct val="90000"/>
              </a:lnSpc>
              <a:spcBef>
                <a:spcPts val="0"/>
              </a:spcBef>
              <a:spcAft>
                <a:spcPts val="0"/>
              </a:spcAft>
              <a:buSzPts val="2800"/>
              <a:buNone/>
            </a:pPr>
            <a:r>
              <a:rPr lang="en-US" sz="1750" b="1">
                <a:solidFill>
                  <a:srgbClr val="E45649"/>
                </a:solidFill>
                <a:latin typeface="Courier New"/>
                <a:ea typeface="Courier New"/>
                <a:cs typeface="Courier New"/>
                <a:sym typeface="Courier New"/>
              </a:rPr>
              <a:t>db</a:t>
            </a:r>
            <a:r>
              <a:rPr lang="en-US" sz="1750" b="1">
                <a:solidFill>
                  <a:srgbClr val="986801"/>
                </a:solidFill>
                <a:latin typeface="Courier New"/>
                <a:ea typeface="Courier New"/>
                <a:cs typeface="Courier New"/>
                <a:sym typeface="Courier New"/>
              </a:rPr>
              <a:t>.people.find</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E45649"/>
                </a:solidFill>
                <a:latin typeface="Courier New"/>
                <a:ea typeface="Courier New"/>
                <a:cs typeface="Courier New"/>
                <a:sym typeface="Courier New"/>
              </a:rPr>
              <a:t>db</a:t>
            </a:r>
            <a:r>
              <a:rPr lang="en-US" sz="1650" b="1">
                <a:solidFill>
                  <a:srgbClr val="986801"/>
                </a:solidFill>
                <a:latin typeface="Courier New"/>
                <a:ea typeface="Courier New"/>
                <a:cs typeface="Courier New"/>
                <a:sym typeface="Courier New"/>
              </a:rPr>
              <a:t>.people.find</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user_id</a:t>
            </a:r>
            <a:r>
              <a:rPr lang="en-US" sz="1650" b="1">
                <a:solidFill>
                  <a:srgbClr val="383A42"/>
                </a:solidFill>
                <a:highlight>
                  <a:srgbClr val="FAFAFA"/>
                </a:highlight>
                <a:latin typeface="Courier New"/>
                <a:ea typeface="Courier New"/>
                <a:cs typeface="Courier New"/>
                <a:sym typeface="Courier New"/>
              </a:rPr>
              <a:t>: </a:t>
            </a:r>
            <a:r>
              <a:rPr lang="en-US" sz="1650" b="1">
                <a:solidFill>
                  <a:srgbClr val="986801"/>
                </a:solidFill>
                <a:latin typeface="Courier New"/>
                <a:ea typeface="Courier New"/>
                <a:cs typeface="Courier New"/>
                <a:sym typeface="Courier New"/>
              </a:rPr>
              <a:t>1</a:t>
            </a:r>
            <a:r>
              <a:rPr lang="en-US" sz="1650" b="1">
                <a:solidFill>
                  <a:srgbClr val="383A42"/>
                </a:solidFill>
                <a:highlight>
                  <a:srgbClr val="FAFAFA"/>
                </a:highlight>
                <a:latin typeface="Courier New"/>
                <a:ea typeface="Courier New"/>
                <a:cs typeface="Courier New"/>
                <a:sym typeface="Courier New"/>
              </a:rPr>
              <a:t>, status: </a:t>
            </a:r>
            <a:r>
              <a:rPr lang="en-US" sz="1650" b="1">
                <a:solidFill>
                  <a:srgbClr val="986801"/>
                </a:solidFill>
                <a:latin typeface="Courier New"/>
                <a:ea typeface="Courier New"/>
                <a:cs typeface="Courier New"/>
                <a:sym typeface="Courier New"/>
              </a:rPr>
              <a:t>1</a:t>
            </a: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6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E45649"/>
                </a:solidFill>
                <a:latin typeface="Courier New"/>
                <a:ea typeface="Courier New"/>
                <a:cs typeface="Courier New"/>
                <a:sym typeface="Courier New"/>
              </a:rPr>
              <a:t>db</a:t>
            </a:r>
            <a:r>
              <a:rPr lang="en-US" sz="1650" b="1">
                <a:solidFill>
                  <a:srgbClr val="986801"/>
                </a:solidFill>
                <a:latin typeface="Courier New"/>
                <a:ea typeface="Courier New"/>
                <a:cs typeface="Courier New"/>
                <a:sym typeface="Courier New"/>
              </a:rPr>
              <a:t>.people.find</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status</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"A"</a:t>
            </a: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a:t>
            </a:r>
            <a:endParaRPr sz="2350" b="1">
              <a:solidFill>
                <a:srgbClr val="383A42"/>
              </a:solidFill>
              <a:highlight>
                <a:srgbClr val="FAFAFA"/>
              </a:highlight>
              <a:latin typeface="Courier New"/>
              <a:ea typeface="Courier New"/>
              <a:cs typeface="Courier New"/>
              <a:sym typeface="Courier New"/>
            </a:endParaRPr>
          </a:p>
        </p:txBody>
      </p:sp>
      <p:cxnSp>
        <p:nvCxnSpPr>
          <p:cNvPr id="227" name="Google Shape;227;g12ad5030d2d_1_63"/>
          <p:cNvCxnSpPr/>
          <p:nvPr/>
        </p:nvCxnSpPr>
        <p:spPr>
          <a:xfrm>
            <a:off x="6343425" y="2404500"/>
            <a:ext cx="5333100" cy="186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g12ad5030d2d_1_63"/>
          <p:cNvCxnSpPr>
            <a:stCxn id="225" idx="1"/>
            <a:endCxn id="225" idx="3"/>
          </p:cNvCxnSpPr>
          <p:nvPr/>
        </p:nvCxnSpPr>
        <p:spPr>
          <a:xfrm>
            <a:off x="1066800" y="3809375"/>
            <a:ext cx="5262000" cy="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g12ad5030d2d_1_63"/>
          <p:cNvCxnSpPr/>
          <p:nvPr/>
        </p:nvCxnSpPr>
        <p:spPr>
          <a:xfrm>
            <a:off x="1094650" y="2367075"/>
            <a:ext cx="5155200" cy="186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g12ad5030d2d_1_63"/>
          <p:cNvCxnSpPr/>
          <p:nvPr/>
        </p:nvCxnSpPr>
        <p:spPr>
          <a:xfrm>
            <a:off x="6455700" y="3798575"/>
            <a:ext cx="5089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SzPts val="2800"/>
              <a:buChar char="•"/>
            </a:pPr>
            <a:r>
              <a:rPr lang="en-US"/>
              <a:t>Thao tác được với document trên giao diện dòng lệnh</a:t>
            </a:r>
            <a:endParaRPr/>
          </a:p>
          <a:p>
            <a:pPr marL="228600" lvl="0" indent="-228600" algn="l" rtl="0">
              <a:lnSpc>
                <a:spcPct val="90000"/>
              </a:lnSpc>
              <a:spcBef>
                <a:spcPts val="1000"/>
              </a:spcBef>
              <a:spcAft>
                <a:spcPts val="0"/>
              </a:spcAft>
              <a:buSzPts val="2800"/>
              <a:buChar char="•"/>
            </a:pPr>
            <a:r>
              <a:rPr lang="en-US"/>
              <a:t>Tìm hiểu các phương pháp thiết kế mô hình CSDL cho MongoDb.</a:t>
            </a:r>
            <a:endParaRPr/>
          </a:p>
          <a:p>
            <a:pPr marL="228600" lvl="0" indent="-228600" algn="l" rtl="0">
              <a:lnSpc>
                <a:spcPct val="90000"/>
              </a:lnSpc>
              <a:spcBef>
                <a:spcPts val="1000"/>
              </a:spcBef>
              <a:spcAft>
                <a:spcPts val="0"/>
              </a:spcAft>
              <a:buSzPts val="2800"/>
              <a:buChar char="•"/>
            </a:pPr>
            <a:r>
              <a:rPr lang="en-US"/>
              <a:t>So sánh thao tác trong MongoDb với SQL</a:t>
            </a:r>
            <a:endParaRPr/>
          </a:p>
          <a:p>
            <a:pPr marL="228600" lvl="0" indent="-228600" algn="l" rtl="0">
              <a:lnSpc>
                <a:spcPct val="90000"/>
              </a:lnSpc>
              <a:spcBef>
                <a:spcPts val="1000"/>
              </a:spcBef>
              <a:spcAft>
                <a:spcPts val="0"/>
              </a:spcAft>
              <a:buSzPts val="2800"/>
              <a:buChar char="•"/>
            </a:pPr>
            <a:r>
              <a:rPr lang="en-US"/>
              <a:t>Schema Validation trong MongoDb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30a400cf2d_0_5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Update</a:t>
            </a:r>
            <a:endParaRPr/>
          </a:p>
        </p:txBody>
      </p:sp>
      <p:sp>
        <p:nvSpPr>
          <p:cNvPr id="237" name="Google Shape;237;g130a400cf2d_0_56"/>
          <p:cNvSpPr txBox="1">
            <a:spLocks noGrp="1"/>
          </p:cNvSpPr>
          <p:nvPr>
            <p:ph type="body" idx="1"/>
          </p:nvPr>
        </p:nvSpPr>
        <p:spPr>
          <a:xfrm>
            <a:off x="1066800" y="1120025"/>
            <a:ext cx="5262000" cy="50766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r>
              <a:rPr lang="en-US" sz="2750">
                <a:solidFill>
                  <a:srgbClr val="000000"/>
                </a:solidFill>
                <a:highlight>
                  <a:srgbClr val="FFFFFF"/>
                </a:highlight>
                <a:latin typeface="Arial"/>
                <a:ea typeface="Arial"/>
                <a:cs typeface="Arial"/>
                <a:sym typeface="Arial"/>
              </a:rPr>
              <a:t>SQL</a:t>
            </a:r>
            <a:endParaRPr sz="2750">
              <a:solidFill>
                <a:srgbClr val="000000"/>
              </a:solidFill>
              <a:highlight>
                <a:srgbClr val="FFFFFF"/>
              </a:highlight>
              <a:latin typeface="Arial"/>
              <a:ea typeface="Arial"/>
              <a:cs typeface="Arial"/>
              <a:sym typeface="Arial"/>
            </a:endParaRPr>
          </a:p>
          <a:p>
            <a:pPr marL="0" lvl="0" indent="0" algn="l" rtl="0">
              <a:spcBef>
                <a:spcPts val="1000"/>
              </a:spcBef>
              <a:spcAft>
                <a:spcPts val="0"/>
              </a:spcAft>
              <a:buNone/>
            </a:pPr>
            <a:endParaRPr sz="27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UPDATE</a:t>
            </a:r>
            <a:r>
              <a:rPr lang="en-US" sz="1650" b="1">
                <a:solidFill>
                  <a:srgbClr val="383A42"/>
                </a:solidFill>
                <a:highlight>
                  <a:srgbClr val="FAFAFA"/>
                </a:highlight>
                <a:latin typeface="Courier New"/>
                <a:ea typeface="Courier New"/>
                <a:cs typeface="Courier New"/>
                <a:sym typeface="Courier New"/>
              </a:rPr>
              <a:t> people</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SET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status</a:t>
            </a: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"C"</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WHERE</a:t>
            </a:r>
            <a:r>
              <a:rPr lang="en-US" sz="1650" b="1">
                <a:solidFill>
                  <a:srgbClr val="383A42"/>
                </a:solidFill>
                <a:highlight>
                  <a:srgbClr val="FAFAFA"/>
                </a:highlight>
                <a:latin typeface="Courier New"/>
                <a:ea typeface="Courier New"/>
                <a:cs typeface="Courier New"/>
                <a:sym typeface="Courier New"/>
              </a:rPr>
              <a:t> age &gt; </a:t>
            </a:r>
            <a:r>
              <a:rPr lang="en-US" sz="1650" b="1">
                <a:solidFill>
                  <a:srgbClr val="986801"/>
                </a:solidFill>
                <a:latin typeface="Courier New"/>
                <a:ea typeface="Courier New"/>
                <a:cs typeface="Courier New"/>
                <a:sym typeface="Courier New"/>
              </a:rPr>
              <a:t>25</a:t>
            </a:r>
            <a:endParaRPr sz="2450" b="1">
              <a:solidFill>
                <a:srgbClr val="A626A4"/>
              </a:solidFill>
              <a:latin typeface="Courier New"/>
              <a:ea typeface="Courier New"/>
              <a:cs typeface="Courier New"/>
              <a:sym typeface="Courier New"/>
            </a:endParaRPr>
          </a:p>
          <a:p>
            <a:pPr marL="0" lvl="0" indent="0" algn="l" rtl="0">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23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23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UPDATE</a:t>
            </a:r>
            <a:r>
              <a:rPr lang="en-US" sz="1650" b="1">
                <a:solidFill>
                  <a:srgbClr val="383A42"/>
                </a:solidFill>
                <a:highlight>
                  <a:srgbClr val="FAFAFA"/>
                </a:highlight>
                <a:latin typeface="Courier New"/>
                <a:ea typeface="Courier New"/>
                <a:cs typeface="Courier New"/>
                <a:sym typeface="Courier New"/>
              </a:rPr>
              <a:t> people</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SET</a:t>
            </a:r>
            <a:r>
              <a:rPr lang="en-US" sz="1650" b="1">
                <a:solidFill>
                  <a:srgbClr val="383A42"/>
                </a:solidFill>
                <a:highlight>
                  <a:srgbClr val="FAFAFA"/>
                </a:highlight>
                <a:latin typeface="Courier New"/>
                <a:ea typeface="Courier New"/>
                <a:cs typeface="Courier New"/>
                <a:sym typeface="Courier New"/>
              </a:rPr>
              <a:t> age = age + </a:t>
            </a:r>
            <a:r>
              <a:rPr lang="en-US" sz="1650" b="1">
                <a:solidFill>
                  <a:srgbClr val="986801"/>
                </a:solidFill>
                <a:latin typeface="Courier New"/>
                <a:ea typeface="Courier New"/>
                <a:cs typeface="Courier New"/>
                <a:sym typeface="Courier New"/>
              </a:rPr>
              <a:t>3</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WHERE</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status</a:t>
            </a: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"A"</a:t>
            </a:r>
            <a:endParaRPr sz="4150" b="1">
              <a:highlight>
                <a:srgbClr val="FFFFFF"/>
              </a:highlight>
            </a:endParaRPr>
          </a:p>
        </p:txBody>
      </p:sp>
      <p:sp>
        <p:nvSpPr>
          <p:cNvPr id="238" name="Google Shape;238;g130a400cf2d_0_56"/>
          <p:cNvSpPr txBox="1">
            <a:spLocks noGrp="1"/>
          </p:cNvSpPr>
          <p:nvPr>
            <p:ph type="body" idx="1"/>
          </p:nvPr>
        </p:nvSpPr>
        <p:spPr>
          <a:xfrm>
            <a:off x="6324600" y="1124000"/>
            <a:ext cx="5374200" cy="507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750">
                <a:highlight>
                  <a:srgbClr val="FFFFFF"/>
                </a:highlight>
              </a:rPr>
              <a:t>NoSQL</a:t>
            </a:r>
            <a:endParaRPr sz="2750">
              <a:highlight>
                <a:srgbClr val="FFFFFF"/>
              </a:highlight>
            </a:endParaRPr>
          </a:p>
          <a:p>
            <a:pPr marL="0" lvl="0" indent="0" algn="ctr" rtl="0">
              <a:lnSpc>
                <a:spcPct val="90000"/>
              </a:lnSpc>
              <a:spcBef>
                <a:spcPts val="0"/>
              </a:spcBef>
              <a:spcAft>
                <a:spcPts val="0"/>
              </a:spcAft>
              <a:buSzPts val="2800"/>
              <a:buNone/>
            </a:pPr>
            <a:endParaRPr sz="2750">
              <a:highlight>
                <a:srgbClr val="FFFFFF"/>
              </a:highlight>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db.people.updateMany(</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age: { </a:t>
            </a:r>
            <a:r>
              <a:rPr lang="en-US" sz="1650" b="1">
                <a:solidFill>
                  <a:srgbClr val="986801"/>
                </a:solidFill>
                <a:latin typeface="Courier New"/>
                <a:ea typeface="Courier New"/>
                <a:cs typeface="Courier New"/>
                <a:sym typeface="Courier New"/>
              </a:rPr>
              <a:t>$gt</a:t>
            </a:r>
            <a:r>
              <a:rPr lang="en-US" sz="1650" b="1">
                <a:solidFill>
                  <a:srgbClr val="383A42"/>
                </a:solidFill>
                <a:highlight>
                  <a:srgbClr val="FAFAFA"/>
                </a:highlight>
                <a:latin typeface="Courier New"/>
                <a:ea typeface="Courier New"/>
                <a:cs typeface="Courier New"/>
                <a:sym typeface="Courier New"/>
              </a:rPr>
              <a:t>: 25 }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t>
            </a:r>
            <a:r>
              <a:rPr lang="en-US" sz="1650" b="1">
                <a:solidFill>
                  <a:srgbClr val="986801"/>
                </a:solidFill>
                <a:latin typeface="Courier New"/>
                <a:ea typeface="Courier New"/>
                <a:cs typeface="Courier New"/>
                <a:sym typeface="Courier New"/>
              </a:rPr>
              <a:t>$set</a:t>
            </a:r>
            <a:r>
              <a:rPr lang="en-US" sz="1650" b="1">
                <a:solidFill>
                  <a:srgbClr val="383A42"/>
                </a:solidFill>
                <a:highlight>
                  <a:srgbClr val="FAFAFA"/>
                </a:highlight>
                <a:latin typeface="Courier New"/>
                <a:ea typeface="Courier New"/>
                <a:cs typeface="Courier New"/>
                <a:sym typeface="Courier New"/>
              </a:rPr>
              <a:t>: { status: </a:t>
            </a:r>
            <a:r>
              <a:rPr lang="en-US" sz="1650" b="1">
                <a:solidFill>
                  <a:srgbClr val="50A14F"/>
                </a:solidFill>
                <a:latin typeface="Courier New"/>
                <a:ea typeface="Courier New"/>
                <a:cs typeface="Courier New"/>
                <a:sym typeface="Courier New"/>
              </a:rPr>
              <a:t>"C"</a:t>
            </a:r>
            <a:r>
              <a:rPr lang="en-US" sz="1650" b="1">
                <a:solidFill>
                  <a:srgbClr val="383A42"/>
                </a:solidFill>
                <a:highlight>
                  <a:srgbClr val="FAFAFA"/>
                </a:highlight>
                <a:latin typeface="Courier New"/>
                <a:ea typeface="Courier New"/>
                <a:cs typeface="Courier New"/>
                <a:sym typeface="Courier New"/>
              </a:rPr>
              <a:t> }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a:t>
            </a:r>
            <a:endParaRPr sz="2450" b="1">
              <a:solidFill>
                <a:srgbClr val="E45649"/>
              </a:solidFill>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db.people.updateMany(</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status: </a:t>
            </a:r>
            <a:r>
              <a:rPr lang="en-US" sz="1650" b="1">
                <a:solidFill>
                  <a:srgbClr val="50A14F"/>
                </a:solidFill>
                <a:latin typeface="Courier New"/>
                <a:ea typeface="Courier New"/>
                <a:cs typeface="Courier New"/>
                <a:sym typeface="Courier New"/>
              </a:rPr>
              <a:t>"A"</a:t>
            </a:r>
            <a:r>
              <a:rPr lang="en-US" sz="1650" b="1">
                <a:solidFill>
                  <a:srgbClr val="383A42"/>
                </a:solidFill>
                <a:highlight>
                  <a:srgbClr val="FAFAFA"/>
                </a:highlight>
                <a:latin typeface="Courier New"/>
                <a:ea typeface="Courier New"/>
                <a:cs typeface="Courier New"/>
                <a:sym typeface="Courier New"/>
              </a:rPr>
              <a:t> }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   { </a:t>
            </a:r>
            <a:r>
              <a:rPr lang="en-US" sz="1650" b="1">
                <a:solidFill>
                  <a:srgbClr val="986801"/>
                </a:solidFill>
                <a:latin typeface="Courier New"/>
                <a:ea typeface="Courier New"/>
                <a:cs typeface="Courier New"/>
                <a:sym typeface="Courier New"/>
              </a:rPr>
              <a:t>$inc</a:t>
            </a:r>
            <a:r>
              <a:rPr lang="en-US" sz="1650" b="1">
                <a:solidFill>
                  <a:srgbClr val="383A42"/>
                </a:solidFill>
                <a:highlight>
                  <a:srgbClr val="FAFAFA"/>
                </a:highlight>
                <a:latin typeface="Courier New"/>
                <a:ea typeface="Courier New"/>
                <a:cs typeface="Courier New"/>
                <a:sym typeface="Courier New"/>
              </a:rPr>
              <a:t>: { age: 3 } }</a:t>
            </a:r>
            <a:endParaRPr sz="16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b="1">
                <a:solidFill>
                  <a:srgbClr val="383A42"/>
                </a:solidFill>
                <a:highlight>
                  <a:srgbClr val="FAFAFA"/>
                </a:highlight>
                <a:latin typeface="Courier New"/>
                <a:ea typeface="Courier New"/>
                <a:cs typeface="Courier New"/>
                <a:sym typeface="Courier New"/>
              </a:rPr>
              <a:t>)</a:t>
            </a:r>
            <a:endParaRPr sz="2350" b="1">
              <a:solidFill>
                <a:srgbClr val="E45649"/>
              </a:solidFill>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2350" b="1">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30a400cf2d_0_75"/>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Delete</a:t>
            </a:r>
            <a:endParaRPr/>
          </a:p>
        </p:txBody>
      </p:sp>
      <p:sp>
        <p:nvSpPr>
          <p:cNvPr id="245" name="Google Shape;245;g130a400cf2d_0_75"/>
          <p:cNvSpPr txBox="1">
            <a:spLocks noGrp="1"/>
          </p:cNvSpPr>
          <p:nvPr>
            <p:ph type="body" idx="1"/>
          </p:nvPr>
        </p:nvSpPr>
        <p:spPr>
          <a:xfrm>
            <a:off x="1066800" y="1120025"/>
            <a:ext cx="5262000" cy="50766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r>
              <a:rPr lang="en-US" sz="2750">
                <a:solidFill>
                  <a:srgbClr val="000000"/>
                </a:solidFill>
                <a:highlight>
                  <a:srgbClr val="FFFFFF"/>
                </a:highlight>
                <a:latin typeface="Arial"/>
                <a:ea typeface="Arial"/>
                <a:cs typeface="Arial"/>
                <a:sym typeface="Arial"/>
              </a:rPr>
              <a:t>SQL</a:t>
            </a:r>
            <a:endParaRPr sz="2750">
              <a:solidFill>
                <a:srgbClr val="000000"/>
              </a:solidFill>
              <a:highlight>
                <a:srgbClr val="FFFFFF"/>
              </a:highlight>
              <a:latin typeface="Arial"/>
              <a:ea typeface="Arial"/>
              <a:cs typeface="Arial"/>
              <a:sym typeface="Arial"/>
            </a:endParaRPr>
          </a:p>
          <a:p>
            <a:pPr marL="0" lvl="0" indent="0" algn="l" rtl="0">
              <a:spcBef>
                <a:spcPts val="1000"/>
              </a:spcBef>
              <a:spcAft>
                <a:spcPts val="0"/>
              </a:spcAft>
              <a:buNone/>
            </a:pPr>
            <a:endParaRPr sz="27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DELETE</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people</a:t>
            </a: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US" sz="1650" b="1">
                <a:solidFill>
                  <a:srgbClr val="A626A4"/>
                </a:solidFill>
                <a:latin typeface="Courier New"/>
                <a:ea typeface="Courier New"/>
                <a:cs typeface="Courier New"/>
                <a:sym typeface="Courier New"/>
              </a:rPr>
              <a:t>WHERE</a:t>
            </a:r>
            <a:r>
              <a:rPr lang="en-US" sz="1650" b="1">
                <a:solidFill>
                  <a:srgbClr val="383A42"/>
                </a:solidFill>
                <a:highlight>
                  <a:srgbClr val="FAFAFA"/>
                </a:highlight>
                <a:latin typeface="Courier New"/>
                <a:ea typeface="Courier New"/>
                <a:cs typeface="Courier New"/>
                <a:sym typeface="Courier New"/>
              </a:rPr>
              <a:t> </a:t>
            </a:r>
            <a:r>
              <a:rPr lang="en-US" sz="1650" b="1">
                <a:solidFill>
                  <a:srgbClr val="A626A4"/>
                </a:solidFill>
                <a:latin typeface="Courier New"/>
                <a:ea typeface="Courier New"/>
                <a:cs typeface="Courier New"/>
                <a:sym typeface="Courier New"/>
              </a:rPr>
              <a:t>status</a:t>
            </a:r>
            <a:r>
              <a:rPr lang="en-US" sz="1650" b="1">
                <a:solidFill>
                  <a:srgbClr val="383A42"/>
                </a:solidFill>
                <a:highlight>
                  <a:srgbClr val="FAFAFA"/>
                </a:highlight>
                <a:latin typeface="Courier New"/>
                <a:ea typeface="Courier New"/>
                <a:cs typeface="Courier New"/>
                <a:sym typeface="Courier New"/>
              </a:rPr>
              <a:t> = </a:t>
            </a:r>
            <a:r>
              <a:rPr lang="en-US" sz="1650" b="1">
                <a:solidFill>
                  <a:srgbClr val="50A14F"/>
                </a:solidFill>
                <a:latin typeface="Courier New"/>
                <a:ea typeface="Courier New"/>
                <a:cs typeface="Courier New"/>
                <a:sym typeface="Courier New"/>
              </a:rPr>
              <a:t>"D"</a:t>
            </a:r>
            <a:endParaRPr sz="2350" b="1">
              <a:solidFill>
                <a:srgbClr val="A626A4"/>
              </a:solidFill>
              <a:latin typeface="Courier New"/>
              <a:ea typeface="Courier New"/>
              <a:cs typeface="Courier New"/>
              <a:sym typeface="Courier New"/>
            </a:endParaRPr>
          </a:p>
          <a:p>
            <a:pPr marL="0" lvl="0" indent="0" algn="l" rtl="0">
              <a:spcBef>
                <a:spcPts val="1000"/>
              </a:spcBef>
              <a:spcAft>
                <a:spcPts val="0"/>
              </a:spcAft>
              <a:buNone/>
            </a:pPr>
            <a:endParaRPr sz="1650" b="1">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23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23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US" sz="1650">
                <a:solidFill>
                  <a:srgbClr val="A626A4"/>
                </a:solidFill>
                <a:latin typeface="Courier New"/>
                <a:ea typeface="Courier New"/>
                <a:cs typeface="Courier New"/>
                <a:sym typeface="Courier New"/>
              </a:rPr>
              <a:t>DELETE</a:t>
            </a:r>
            <a:r>
              <a:rPr lang="en-US" sz="1650">
                <a:solidFill>
                  <a:srgbClr val="383A42"/>
                </a:solidFill>
                <a:highlight>
                  <a:srgbClr val="FAFAFA"/>
                </a:highlight>
                <a:latin typeface="Courier New"/>
                <a:ea typeface="Courier New"/>
                <a:cs typeface="Courier New"/>
                <a:sym typeface="Courier New"/>
              </a:rPr>
              <a:t> </a:t>
            </a:r>
            <a:r>
              <a:rPr lang="en-US" sz="1650">
                <a:solidFill>
                  <a:srgbClr val="A626A4"/>
                </a:solidFill>
                <a:latin typeface="Courier New"/>
                <a:ea typeface="Courier New"/>
                <a:cs typeface="Courier New"/>
                <a:sym typeface="Courier New"/>
              </a:rPr>
              <a:t>FROM</a:t>
            </a:r>
            <a:r>
              <a:rPr lang="en-US" sz="1650">
                <a:solidFill>
                  <a:srgbClr val="383A42"/>
                </a:solidFill>
                <a:highlight>
                  <a:srgbClr val="FAFAFA"/>
                </a:highlight>
                <a:latin typeface="Courier New"/>
                <a:ea typeface="Courier New"/>
                <a:cs typeface="Courier New"/>
                <a:sym typeface="Courier New"/>
              </a:rPr>
              <a:t> people</a:t>
            </a:r>
            <a:endParaRPr sz="4850" b="1">
              <a:highlight>
                <a:srgbClr val="FFFFFF"/>
              </a:highlight>
            </a:endParaRPr>
          </a:p>
        </p:txBody>
      </p:sp>
      <p:sp>
        <p:nvSpPr>
          <p:cNvPr id="246" name="Google Shape;246;g130a400cf2d_0_75"/>
          <p:cNvSpPr txBox="1">
            <a:spLocks noGrp="1"/>
          </p:cNvSpPr>
          <p:nvPr>
            <p:ph type="body" idx="1"/>
          </p:nvPr>
        </p:nvSpPr>
        <p:spPr>
          <a:xfrm>
            <a:off x="6324600" y="1124000"/>
            <a:ext cx="5374200" cy="507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750">
                <a:highlight>
                  <a:srgbClr val="FFFFFF"/>
                </a:highlight>
              </a:rPr>
              <a:t>NoSQL</a:t>
            </a:r>
            <a:endParaRPr sz="2750">
              <a:highlight>
                <a:srgbClr val="FFFFFF"/>
              </a:highlight>
            </a:endParaRPr>
          </a:p>
          <a:p>
            <a:pPr marL="0" lvl="0" indent="0" algn="ctr" rtl="0">
              <a:lnSpc>
                <a:spcPct val="90000"/>
              </a:lnSpc>
              <a:spcBef>
                <a:spcPts val="0"/>
              </a:spcBef>
              <a:spcAft>
                <a:spcPts val="0"/>
              </a:spcAft>
              <a:buSzPts val="2800"/>
              <a:buNone/>
            </a:pPr>
            <a:endParaRPr sz="2750">
              <a:highlight>
                <a:srgbClr val="FFFFFF"/>
              </a:highlight>
            </a:endParaRPr>
          </a:p>
          <a:p>
            <a:pPr marL="0" lvl="0" indent="0" algn="l" rtl="0">
              <a:lnSpc>
                <a:spcPct val="90000"/>
              </a:lnSpc>
              <a:spcBef>
                <a:spcPts val="0"/>
              </a:spcBef>
              <a:spcAft>
                <a:spcPts val="0"/>
              </a:spcAft>
              <a:buSzPts val="2800"/>
              <a:buNone/>
            </a:pPr>
            <a:r>
              <a:rPr lang="en-US" sz="1650">
                <a:solidFill>
                  <a:srgbClr val="E45649"/>
                </a:solidFill>
                <a:latin typeface="Courier New"/>
                <a:ea typeface="Courier New"/>
                <a:cs typeface="Courier New"/>
                <a:sym typeface="Courier New"/>
              </a:rPr>
              <a:t>db</a:t>
            </a:r>
            <a:r>
              <a:rPr lang="en-US" sz="1650">
                <a:solidFill>
                  <a:srgbClr val="986801"/>
                </a:solidFill>
                <a:latin typeface="Courier New"/>
                <a:ea typeface="Courier New"/>
                <a:cs typeface="Courier New"/>
                <a:sym typeface="Courier New"/>
              </a:rPr>
              <a:t>.people.deleteMany</a:t>
            </a:r>
            <a:r>
              <a:rPr lang="en-US" sz="1650">
                <a:solidFill>
                  <a:srgbClr val="383A42"/>
                </a:solidFill>
                <a:highlight>
                  <a:srgbClr val="FAFAFA"/>
                </a:highlight>
                <a:latin typeface="Courier New"/>
                <a:ea typeface="Courier New"/>
                <a:cs typeface="Courier New"/>
                <a:sym typeface="Courier New"/>
              </a:rPr>
              <a:t>( { </a:t>
            </a:r>
            <a:r>
              <a:rPr lang="en-US" sz="1650">
                <a:solidFill>
                  <a:srgbClr val="50A14F"/>
                </a:solidFill>
                <a:latin typeface="Courier New"/>
                <a:ea typeface="Courier New"/>
                <a:cs typeface="Courier New"/>
                <a:sym typeface="Courier New"/>
              </a:rPr>
              <a:t>status</a:t>
            </a:r>
            <a:r>
              <a:rPr lang="en-US" sz="1650">
                <a:solidFill>
                  <a:srgbClr val="383A42"/>
                </a:solidFill>
                <a:highlight>
                  <a:srgbClr val="FAFAFA"/>
                </a:highlight>
                <a:latin typeface="Courier New"/>
                <a:ea typeface="Courier New"/>
                <a:cs typeface="Courier New"/>
                <a:sym typeface="Courier New"/>
              </a:rPr>
              <a:t>: </a:t>
            </a:r>
            <a:r>
              <a:rPr lang="en-US" sz="1650">
                <a:solidFill>
                  <a:srgbClr val="50A14F"/>
                </a:solidFill>
                <a:latin typeface="Courier New"/>
                <a:ea typeface="Courier New"/>
                <a:cs typeface="Courier New"/>
                <a:sym typeface="Courier New"/>
              </a:rPr>
              <a:t>"D"</a:t>
            </a:r>
            <a:r>
              <a:rPr lang="en-US" sz="1650">
                <a:solidFill>
                  <a:srgbClr val="383A42"/>
                </a:solidFill>
                <a:highlight>
                  <a:srgbClr val="FAFAFA"/>
                </a:highlight>
                <a:latin typeface="Courier New"/>
                <a:ea typeface="Courier New"/>
                <a:cs typeface="Courier New"/>
                <a:sym typeface="Courier New"/>
              </a:rPr>
              <a:t> } )</a:t>
            </a:r>
            <a:endParaRPr sz="3150" b="1">
              <a:solidFill>
                <a:srgbClr val="E45649"/>
              </a:solidFill>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750">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0"/>
              </a:spcBef>
              <a:spcAft>
                <a:spcPts val="0"/>
              </a:spcAft>
              <a:buSzPts val="2800"/>
              <a:buNone/>
            </a:pPr>
            <a:r>
              <a:rPr lang="en-US" sz="1650">
                <a:solidFill>
                  <a:srgbClr val="E45649"/>
                </a:solidFill>
                <a:latin typeface="Courier New"/>
                <a:ea typeface="Courier New"/>
                <a:cs typeface="Courier New"/>
                <a:sym typeface="Courier New"/>
              </a:rPr>
              <a:t>db</a:t>
            </a:r>
            <a:r>
              <a:rPr lang="en-US" sz="1650">
                <a:solidFill>
                  <a:srgbClr val="986801"/>
                </a:solidFill>
                <a:latin typeface="Courier New"/>
                <a:ea typeface="Courier New"/>
                <a:cs typeface="Courier New"/>
                <a:sym typeface="Courier New"/>
              </a:rPr>
              <a:t>.people.deleteMany</a:t>
            </a:r>
            <a:r>
              <a:rPr lang="en-US" sz="1650">
                <a:solidFill>
                  <a:srgbClr val="383A42"/>
                </a:solidFill>
                <a:highlight>
                  <a:srgbClr val="FAFAFA"/>
                </a:highlight>
                <a:latin typeface="Courier New"/>
                <a:ea typeface="Courier New"/>
                <a:cs typeface="Courier New"/>
                <a:sym typeface="Courier New"/>
              </a:rPr>
              <a:t>({})</a:t>
            </a:r>
            <a:endParaRPr sz="3050" b="1">
              <a:solidFill>
                <a:srgbClr val="E45649"/>
              </a:solidFill>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2350" b="1">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2a3d9ba46b_0_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Schema Validation trong MongoDb</a:t>
            </a:r>
            <a:endParaRPr/>
          </a:p>
        </p:txBody>
      </p:sp>
      <p:sp>
        <p:nvSpPr>
          <p:cNvPr id="253" name="Google Shape;253;g12a3d9ba46b_0_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4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g11517337414_0_11"/>
          <p:cNvSpPr/>
          <p:nvPr/>
        </p:nvSpPr>
        <p:spPr>
          <a:xfrm>
            <a:off x="713225" y="1099899"/>
            <a:ext cx="11042100" cy="5342100"/>
          </a:xfrm>
          <a:prstGeom prst="rect">
            <a:avLst/>
          </a:prstGeom>
          <a:noFill/>
          <a:ln>
            <a:noFill/>
          </a:ln>
        </p:spPr>
        <p:txBody>
          <a:bodyPr spcFirstLastPara="1" wrap="square" lIns="0" tIns="0" rIns="0" bIns="0" anchor="t" anchorCtr="0">
            <a:noAutofit/>
          </a:bodyPr>
          <a:lstStyle/>
          <a:p>
            <a:pPr marL="457200" lvl="0" indent="-396875" algn="l" rtl="0">
              <a:lnSpc>
                <a:spcPct val="115000"/>
              </a:lnSpc>
              <a:spcBef>
                <a:spcPts val="0"/>
              </a:spcBef>
              <a:spcAft>
                <a:spcPts val="0"/>
              </a:spcAft>
              <a:buClr>
                <a:schemeClr val="dk1"/>
              </a:buClr>
              <a:buSzPts val="2650"/>
              <a:buFont typeface="Open Sans"/>
              <a:buChar char="●"/>
            </a:pPr>
            <a:r>
              <a:rPr lang="en-US" sz="2650">
                <a:solidFill>
                  <a:schemeClr val="dk1"/>
                </a:solidFill>
                <a:highlight>
                  <a:srgbClr val="FFFFFF"/>
                </a:highlight>
                <a:latin typeface="Open Sans"/>
                <a:ea typeface="Open Sans"/>
                <a:cs typeface="Open Sans"/>
                <a:sym typeface="Open Sans"/>
              </a:rPr>
              <a:t>ValidationLevel option, xác định mức độ nghiêm ngặt của MongoDB áp dụng các quy tắc xác thực cho các tài liệu hiện có trong quá trình cập nhật.</a:t>
            </a:r>
            <a:endParaRPr sz="2650">
              <a:solidFill>
                <a:schemeClr val="dk1"/>
              </a:solidFill>
              <a:highlight>
                <a:srgbClr val="FFFFFF"/>
              </a:highlight>
              <a:latin typeface="Open Sans"/>
              <a:ea typeface="Open Sans"/>
              <a:cs typeface="Open Sans"/>
              <a:sym typeface="Open Sans"/>
            </a:endParaRPr>
          </a:p>
          <a:p>
            <a:pPr marL="457200" lvl="0" indent="-396875" algn="l" rtl="0">
              <a:lnSpc>
                <a:spcPct val="115000"/>
              </a:lnSpc>
              <a:spcBef>
                <a:spcPts val="0"/>
              </a:spcBef>
              <a:spcAft>
                <a:spcPts val="0"/>
              </a:spcAft>
              <a:buClr>
                <a:schemeClr val="dk1"/>
              </a:buClr>
              <a:buSzPts val="2650"/>
              <a:buFont typeface="Open Sans"/>
              <a:buChar char="●"/>
            </a:pPr>
            <a:r>
              <a:rPr lang="en-US" sz="2650">
                <a:solidFill>
                  <a:schemeClr val="dk1"/>
                </a:solidFill>
                <a:highlight>
                  <a:srgbClr val="FFFFFF"/>
                </a:highlight>
                <a:latin typeface="Open Sans"/>
                <a:ea typeface="Open Sans"/>
                <a:cs typeface="Open Sans"/>
                <a:sym typeface="Open Sans"/>
              </a:rPr>
              <a:t>ValidationAction option, xác định xem MongoDB có nên báo lỗi và từ chối các tài liệu vi phạm quy tắc xác thực hoặc cảnh báo về các vi phạm trong nhật ký nhưng cho phép các tài liệu không hợp lệ hay không.</a:t>
            </a:r>
            <a:endParaRPr sz="4100">
              <a:solidFill>
                <a:schemeClr val="dk1"/>
              </a:solidFill>
              <a:latin typeface="Open Sans"/>
              <a:ea typeface="Open Sans"/>
              <a:cs typeface="Open Sans"/>
              <a:sym typeface="Open Sans"/>
            </a:endParaRPr>
          </a:p>
        </p:txBody>
      </p:sp>
      <p:pic>
        <p:nvPicPr>
          <p:cNvPr id="259" name="Google Shape;259;g11517337414_0_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60" name="Google Shape;260;g11517337414_0_11"/>
          <p:cNvSpPr/>
          <p:nvPr/>
        </p:nvSpPr>
        <p:spPr>
          <a:xfrm>
            <a:off x="713222" y="222500"/>
            <a:ext cx="7796100" cy="60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a:solidFill>
                  <a:schemeClr val="dk1"/>
                </a:solidFill>
                <a:latin typeface="Tahoma"/>
                <a:ea typeface="Tahoma"/>
                <a:cs typeface="Tahoma"/>
                <a:sym typeface="Tahoma"/>
              </a:rPr>
              <a:t>Specify Validation Rules</a:t>
            </a:r>
            <a:endParaRPr sz="3500" b="1" i="0" u="none" strike="noStrike" cap="none">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2ad5030d2d_1_9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Json</a:t>
            </a:r>
            <a:endParaRPr/>
          </a:p>
        </p:txBody>
      </p:sp>
      <p:sp>
        <p:nvSpPr>
          <p:cNvPr id="267" name="Google Shape;267;g12ad5030d2d_1_9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750">
                <a:highlight>
                  <a:srgbClr val="FFFFFF"/>
                </a:highlight>
              </a:rPr>
              <a:t>Sử dụng toán tử </a:t>
            </a:r>
            <a:r>
              <a:rPr lang="en-US" sz="2650">
                <a:solidFill>
                  <a:srgbClr val="FF00FF"/>
                </a:solidFill>
                <a:highlight>
                  <a:srgbClr val="FFFFFF"/>
                </a:highlight>
              </a:rPr>
              <a:t>$jsonSchema.</a:t>
            </a:r>
            <a:endParaRPr sz="2650">
              <a:solidFill>
                <a:srgbClr val="FF00FF"/>
              </a:solidFill>
              <a:highlight>
                <a:srgbClr val="FFFFFF"/>
              </a:highlight>
            </a:endParaRPr>
          </a:p>
          <a:p>
            <a:pPr marL="0" lvl="0" indent="0" algn="l" rtl="0">
              <a:lnSpc>
                <a:spcPct val="90000"/>
              </a:lnSpc>
              <a:spcBef>
                <a:spcPts val="1000"/>
              </a:spcBef>
              <a:spcAft>
                <a:spcPts val="0"/>
              </a:spcAft>
              <a:buSzPts val="2800"/>
              <a:buNone/>
            </a:pPr>
            <a:r>
              <a:rPr lang="en-US" sz="1350" b="1">
                <a:solidFill>
                  <a:srgbClr val="E45649"/>
                </a:solidFill>
                <a:latin typeface="Courier New"/>
                <a:ea typeface="Courier New"/>
                <a:cs typeface="Courier New"/>
                <a:sym typeface="Courier New"/>
              </a:rPr>
              <a:t>db</a:t>
            </a:r>
            <a:r>
              <a:rPr lang="en-US" sz="1350" b="1">
                <a:solidFill>
                  <a:srgbClr val="986801"/>
                </a:solidFill>
                <a:latin typeface="Courier New"/>
                <a:ea typeface="Courier New"/>
                <a:cs typeface="Courier New"/>
                <a:sym typeface="Courier New"/>
              </a:rPr>
              <a:t>.createCollection</a:t>
            </a:r>
            <a:r>
              <a:rPr lang="en-US" sz="1350" b="1">
                <a:solidFill>
                  <a:srgbClr val="383A42"/>
                </a:solidFill>
                <a:highlight>
                  <a:srgbClr val="FAFAFA"/>
                </a:highlight>
                <a:latin typeface="Courier New"/>
                <a:ea typeface="Courier New"/>
                <a:cs typeface="Courier New"/>
                <a:sym typeface="Courier New"/>
              </a:rPr>
              <a:t>("</a:t>
            </a:r>
            <a:r>
              <a:rPr lang="en-US" sz="1350" b="1">
                <a:solidFill>
                  <a:srgbClr val="E45649"/>
                </a:solidFill>
                <a:latin typeface="Courier New"/>
                <a:ea typeface="Courier New"/>
                <a:cs typeface="Courier New"/>
                <a:sym typeface="Courier New"/>
              </a:rPr>
              <a:t>students</a:t>
            </a: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a:t>
            </a:r>
            <a:r>
              <a:rPr lang="en-US" sz="1350" b="1">
                <a:solidFill>
                  <a:srgbClr val="50A14F"/>
                </a:solidFill>
                <a:latin typeface="Courier New"/>
                <a:ea typeface="Courier New"/>
                <a:cs typeface="Courier New"/>
                <a:sym typeface="Courier New"/>
              </a:rPr>
              <a:t>validator</a:t>
            </a: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$jsonSchema: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bsonType: </a:t>
            </a:r>
            <a:r>
              <a:rPr lang="en-US" sz="1350" b="1">
                <a:solidFill>
                  <a:srgbClr val="50A14F"/>
                </a:solidFill>
                <a:latin typeface="Courier New"/>
                <a:ea typeface="Courier New"/>
                <a:cs typeface="Courier New"/>
                <a:sym typeface="Courier New"/>
              </a:rPr>
              <a:t>"object"</a:t>
            </a:r>
            <a:r>
              <a:rPr lang="en-US" sz="1350" b="1">
                <a:solidFill>
                  <a:srgbClr val="383A42"/>
                </a:solidFill>
                <a:highlight>
                  <a:srgbClr val="FAFAFA"/>
                </a:highlight>
                <a:latin typeface="Courier New"/>
                <a:ea typeface="Courier New"/>
                <a:cs typeface="Courier New"/>
                <a:sym typeface="Courier New"/>
              </a:rPr>
              <a:t>,</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required: [ </a:t>
            </a:r>
            <a:r>
              <a:rPr lang="en-US" sz="1350" b="1">
                <a:solidFill>
                  <a:srgbClr val="50A14F"/>
                </a:solidFill>
                <a:latin typeface="Courier New"/>
                <a:ea typeface="Courier New"/>
                <a:cs typeface="Courier New"/>
                <a:sym typeface="Courier New"/>
              </a:rPr>
              <a:t>"name"</a:t>
            </a:r>
            <a:r>
              <a:rPr lang="en-US" sz="1350" b="1">
                <a:solidFill>
                  <a:srgbClr val="383A42"/>
                </a:solidFill>
                <a:highlight>
                  <a:srgbClr val="FAFAFA"/>
                </a:highlight>
                <a:latin typeface="Courier New"/>
                <a:ea typeface="Courier New"/>
                <a:cs typeface="Courier New"/>
                <a:sym typeface="Courier New"/>
              </a:rPr>
              <a:t>, </a:t>
            </a:r>
            <a:r>
              <a:rPr lang="en-US" sz="1350" b="1">
                <a:solidFill>
                  <a:srgbClr val="50A14F"/>
                </a:solidFill>
                <a:latin typeface="Courier New"/>
                <a:ea typeface="Courier New"/>
                <a:cs typeface="Courier New"/>
                <a:sym typeface="Courier New"/>
              </a:rPr>
              <a:t>"year"</a:t>
            </a:r>
            <a:r>
              <a:rPr lang="en-US" sz="1350" b="1">
                <a:solidFill>
                  <a:srgbClr val="383A42"/>
                </a:solidFill>
                <a:highlight>
                  <a:srgbClr val="FAFAFA"/>
                </a:highlight>
                <a:latin typeface="Courier New"/>
                <a:ea typeface="Courier New"/>
                <a:cs typeface="Courier New"/>
                <a:sym typeface="Courier New"/>
              </a:rPr>
              <a:t>, </a:t>
            </a:r>
            <a:r>
              <a:rPr lang="en-US" sz="1350" b="1">
                <a:solidFill>
                  <a:srgbClr val="50A14F"/>
                </a:solidFill>
                <a:latin typeface="Courier New"/>
                <a:ea typeface="Courier New"/>
                <a:cs typeface="Courier New"/>
                <a:sym typeface="Courier New"/>
              </a:rPr>
              <a:t>"major"</a:t>
            </a:r>
            <a:r>
              <a:rPr lang="en-US" sz="1350" b="1">
                <a:solidFill>
                  <a:srgbClr val="383A42"/>
                </a:solidFill>
                <a:highlight>
                  <a:srgbClr val="FAFAFA"/>
                </a:highlight>
                <a:latin typeface="Courier New"/>
                <a:ea typeface="Courier New"/>
                <a:cs typeface="Courier New"/>
                <a:sym typeface="Courier New"/>
              </a:rPr>
              <a:t>, </a:t>
            </a:r>
            <a:r>
              <a:rPr lang="en-US" sz="1350" b="1">
                <a:solidFill>
                  <a:srgbClr val="50A14F"/>
                </a:solidFill>
                <a:latin typeface="Courier New"/>
                <a:ea typeface="Courier New"/>
                <a:cs typeface="Courier New"/>
                <a:sym typeface="Courier New"/>
              </a:rPr>
              <a:t>"address"</a:t>
            </a: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properties: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name: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bsonType: </a:t>
            </a:r>
            <a:r>
              <a:rPr lang="en-US" sz="1350" b="1">
                <a:solidFill>
                  <a:srgbClr val="50A14F"/>
                </a:solidFill>
                <a:latin typeface="Courier New"/>
                <a:ea typeface="Courier New"/>
                <a:cs typeface="Courier New"/>
                <a:sym typeface="Courier New"/>
              </a:rPr>
              <a:t>"string"</a:t>
            </a:r>
            <a:r>
              <a:rPr lang="en-US" sz="1350" b="1">
                <a:solidFill>
                  <a:srgbClr val="383A42"/>
                </a:solidFill>
                <a:highlight>
                  <a:srgbClr val="FAFAFA"/>
                </a:highlight>
                <a:latin typeface="Courier New"/>
                <a:ea typeface="Courier New"/>
                <a:cs typeface="Courier New"/>
                <a:sym typeface="Courier New"/>
              </a:rPr>
              <a:t>,</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description: </a:t>
            </a:r>
            <a:r>
              <a:rPr lang="en-US" sz="1350" b="1">
                <a:solidFill>
                  <a:srgbClr val="50A14F"/>
                </a:solidFill>
                <a:latin typeface="Courier New"/>
                <a:ea typeface="Courier New"/>
                <a:cs typeface="Courier New"/>
                <a:sym typeface="Courier New"/>
              </a:rPr>
              <a:t>"must be a string and is required"</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350" b="1">
                <a:solidFill>
                  <a:srgbClr val="383A42"/>
                </a:solidFill>
                <a:highlight>
                  <a:srgbClr val="FAFAFA"/>
                </a:highlight>
                <a:latin typeface="Courier New"/>
                <a:ea typeface="Courier New"/>
                <a:cs typeface="Courier New"/>
                <a:sym typeface="Courier New"/>
              </a:rPr>
              <a:t>   }</a:t>
            </a:r>
            <a:endParaRPr sz="1350" b="1">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SzPts val="1100"/>
              <a:buNone/>
            </a:pPr>
            <a:r>
              <a:rPr lang="en-US" sz="1350" b="1">
                <a:solidFill>
                  <a:srgbClr val="383A42"/>
                </a:solidFill>
                <a:highlight>
                  <a:srgbClr val="FAFAFA"/>
                </a:highlight>
                <a:latin typeface="Courier New"/>
                <a:ea typeface="Courier New"/>
                <a:cs typeface="Courier New"/>
                <a:sym typeface="Courier New"/>
              </a:rPr>
              <a:t>})</a:t>
            </a:r>
            <a:endParaRPr sz="950" b="1">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30a400cf2d_0_92"/>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Other Query Expressions</a:t>
            </a:r>
            <a:endParaRPr/>
          </a:p>
        </p:txBody>
      </p:sp>
      <p:sp>
        <p:nvSpPr>
          <p:cNvPr id="274" name="Google Shape;274;g130a400cf2d_0_92"/>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750">
                <a:highlight>
                  <a:srgbClr val="FFFFFF"/>
                </a:highlight>
              </a:rPr>
              <a:t>MongoDB hỗ trợ xác thực với các toán tử truy vấn</a:t>
            </a:r>
            <a:endParaRPr sz="2750">
              <a:highlight>
                <a:srgbClr val="FFFFFF"/>
              </a:highlight>
            </a:endParaRPr>
          </a:p>
          <a:p>
            <a:pPr marL="0" lvl="0" indent="0" algn="l" rtl="0">
              <a:spcBef>
                <a:spcPts val="1000"/>
              </a:spcBef>
              <a:spcAft>
                <a:spcPts val="0"/>
              </a:spcAft>
              <a:buNone/>
            </a:pPr>
            <a:endParaRPr sz="2750">
              <a:highlight>
                <a:srgbClr val="FFFFFF"/>
              </a:highlight>
            </a:endParaRPr>
          </a:p>
          <a:p>
            <a:pPr marL="457200" lvl="0" indent="-365125" algn="l" rtl="0">
              <a:lnSpc>
                <a:spcPct val="115000"/>
              </a:lnSpc>
              <a:spcBef>
                <a:spcPts val="0"/>
              </a:spcBef>
              <a:spcAft>
                <a:spcPts val="0"/>
              </a:spcAft>
              <a:buSzPts val="2150"/>
              <a:buChar char="•"/>
            </a:pPr>
            <a:r>
              <a:rPr lang="en-US" sz="2150">
                <a:highlight>
                  <a:srgbClr val="FFFFFF"/>
                </a:highlight>
              </a:rPr>
              <a:t>$near</a:t>
            </a:r>
            <a:endParaRPr sz="2150">
              <a:highlight>
                <a:srgbClr val="FFFFFF"/>
              </a:highlight>
            </a:endParaRPr>
          </a:p>
          <a:p>
            <a:pPr marL="457200" lvl="0" indent="-365125" algn="l" rtl="0">
              <a:lnSpc>
                <a:spcPct val="115000"/>
              </a:lnSpc>
              <a:spcBef>
                <a:spcPts val="0"/>
              </a:spcBef>
              <a:spcAft>
                <a:spcPts val="0"/>
              </a:spcAft>
              <a:buSzPts val="2150"/>
              <a:buChar char="•"/>
            </a:pPr>
            <a:r>
              <a:rPr lang="en-US" sz="2150">
                <a:highlight>
                  <a:srgbClr val="FFFFFF"/>
                </a:highlight>
              </a:rPr>
              <a:t>$nearSphere</a:t>
            </a:r>
            <a:endParaRPr sz="2150">
              <a:highlight>
                <a:srgbClr val="FFFFFF"/>
              </a:highlight>
            </a:endParaRPr>
          </a:p>
          <a:p>
            <a:pPr marL="457200" lvl="0" indent="-365125" algn="l" rtl="0">
              <a:lnSpc>
                <a:spcPct val="115000"/>
              </a:lnSpc>
              <a:spcBef>
                <a:spcPts val="0"/>
              </a:spcBef>
              <a:spcAft>
                <a:spcPts val="0"/>
              </a:spcAft>
              <a:buSzPts val="2150"/>
              <a:buChar char="•"/>
            </a:pPr>
            <a:r>
              <a:rPr lang="en-US" sz="2150">
                <a:highlight>
                  <a:srgbClr val="FFFFFF"/>
                </a:highlight>
              </a:rPr>
              <a:t>$text</a:t>
            </a:r>
            <a:endParaRPr sz="2150">
              <a:highlight>
                <a:srgbClr val="FFFFFF"/>
              </a:highlight>
            </a:endParaRPr>
          </a:p>
          <a:p>
            <a:pPr marL="457200" lvl="0" indent="-365125" algn="l" rtl="0">
              <a:lnSpc>
                <a:spcPct val="115000"/>
              </a:lnSpc>
              <a:spcBef>
                <a:spcPts val="0"/>
              </a:spcBef>
              <a:spcAft>
                <a:spcPts val="0"/>
              </a:spcAft>
              <a:buSzPts val="2150"/>
              <a:buChar char="•"/>
            </a:pPr>
            <a:r>
              <a:rPr lang="en-US" sz="2150">
                <a:highlight>
                  <a:srgbClr val="FFFFFF"/>
                </a:highlight>
              </a:rPr>
              <a:t>$where</a:t>
            </a:r>
            <a:endParaRPr sz="2150">
              <a:highlight>
                <a:srgbClr val="FFFFFF"/>
              </a:highlight>
            </a:endParaRPr>
          </a:p>
          <a:p>
            <a:pPr marL="457200" lvl="0" indent="-406400" algn="l" rtl="0">
              <a:lnSpc>
                <a:spcPct val="115000"/>
              </a:lnSpc>
              <a:spcBef>
                <a:spcPts val="0"/>
              </a:spcBef>
              <a:spcAft>
                <a:spcPts val="0"/>
              </a:spcAft>
              <a:buSzPts val="2800"/>
              <a:buChar char="•"/>
            </a:pPr>
            <a:r>
              <a:rPr lang="en-US" sz="2200">
                <a:highlight>
                  <a:srgbClr val="FFFFFF"/>
                </a:highlight>
                <a:latin typeface="Courier New"/>
                <a:ea typeface="Courier New"/>
                <a:cs typeface="Courier New"/>
                <a:sym typeface="Courier New"/>
              </a:rPr>
              <a:t>$expr</a:t>
            </a:r>
            <a:r>
              <a:rPr lang="en-US" sz="2150">
                <a:highlight>
                  <a:srgbClr val="FFFFFF"/>
                </a:highlight>
              </a:rPr>
              <a:t> with $function expressions.</a:t>
            </a:r>
            <a:endParaRPr sz="385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2ad5030d2d_1_99"/>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Ví dụ</a:t>
            </a:r>
            <a:endParaRPr/>
          </a:p>
        </p:txBody>
      </p:sp>
      <p:sp>
        <p:nvSpPr>
          <p:cNvPr id="281" name="Google Shape;281;g12ad5030d2d_1_99"/>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1750" b="1">
                <a:solidFill>
                  <a:srgbClr val="E45649"/>
                </a:solidFill>
                <a:latin typeface="Courier New"/>
                <a:ea typeface="Courier New"/>
                <a:cs typeface="Courier New"/>
                <a:sym typeface="Courier New"/>
              </a:rPr>
              <a:t>db</a:t>
            </a:r>
            <a:r>
              <a:rPr lang="en-US" sz="1750" b="1">
                <a:solidFill>
                  <a:srgbClr val="986801"/>
                </a:solidFill>
                <a:latin typeface="Courier New"/>
                <a:ea typeface="Courier New"/>
                <a:cs typeface="Courier New"/>
                <a:sym typeface="Courier New"/>
              </a:rPr>
              <a:t>.createCollection</a:t>
            </a:r>
            <a:r>
              <a:rPr lang="en-US" sz="1750" b="1">
                <a:solidFill>
                  <a:srgbClr val="383A42"/>
                </a:solidFill>
                <a:highlight>
                  <a:srgbClr val="FAFAFA"/>
                </a:highlight>
                <a:latin typeface="Courier New"/>
                <a:ea typeface="Courier New"/>
                <a:cs typeface="Courier New"/>
                <a:sym typeface="Courier New"/>
              </a:rPr>
              <a:t>( "</a:t>
            </a:r>
            <a:r>
              <a:rPr lang="en-US" sz="1750" b="1">
                <a:solidFill>
                  <a:srgbClr val="E45649"/>
                </a:solidFill>
                <a:latin typeface="Courier New"/>
                <a:ea typeface="Courier New"/>
                <a:cs typeface="Courier New"/>
                <a:sym typeface="Courier New"/>
              </a:rPr>
              <a:t>contacts</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 </a:t>
            </a:r>
            <a:r>
              <a:rPr lang="en-US" sz="1750" b="1">
                <a:solidFill>
                  <a:srgbClr val="50A14F"/>
                </a:solidFill>
                <a:latin typeface="Courier New"/>
                <a:ea typeface="Courier New"/>
                <a:cs typeface="Courier New"/>
                <a:sym typeface="Courier New"/>
              </a:rPr>
              <a:t>validator</a:t>
            </a:r>
            <a:r>
              <a:rPr lang="en-US" sz="1750" b="1">
                <a:solidFill>
                  <a:srgbClr val="383A42"/>
                </a:solidFill>
                <a:highlight>
                  <a:srgbClr val="FAFAFA"/>
                </a:highlight>
                <a:latin typeface="Courier New"/>
                <a:ea typeface="Courier New"/>
                <a:cs typeface="Courier New"/>
                <a:sym typeface="Courier New"/>
              </a:rPr>
              <a:t>: { $or:</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 phone: { $type: </a:t>
            </a:r>
            <a:r>
              <a:rPr lang="en-US" sz="1750" b="1">
                <a:solidFill>
                  <a:srgbClr val="50A14F"/>
                </a:solidFill>
                <a:latin typeface="Courier New"/>
                <a:ea typeface="Courier New"/>
                <a:cs typeface="Courier New"/>
                <a:sym typeface="Courier New"/>
              </a:rPr>
              <a:t>"string"</a:t>
            </a:r>
            <a:r>
              <a:rPr lang="en-US" sz="1750" b="1">
                <a:solidFill>
                  <a:srgbClr val="383A42"/>
                </a:solidFill>
                <a:highlight>
                  <a:srgbClr val="FAFAFA"/>
                </a:highlight>
                <a:latin typeface="Courier New"/>
                <a:ea typeface="Courier New"/>
                <a:cs typeface="Courier New"/>
                <a:sym typeface="Courier New"/>
              </a:rPr>
              <a:t> }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 </a:t>
            </a:r>
            <a:r>
              <a:rPr lang="en-US" sz="1750" b="1">
                <a:solidFill>
                  <a:srgbClr val="50A14F"/>
                </a:solidFill>
                <a:latin typeface="Courier New"/>
                <a:ea typeface="Courier New"/>
                <a:cs typeface="Courier New"/>
                <a:sym typeface="Courier New"/>
              </a:rPr>
              <a:t>email</a:t>
            </a:r>
            <a:r>
              <a:rPr lang="en-US" sz="1750" b="1">
                <a:solidFill>
                  <a:srgbClr val="383A42"/>
                </a:solidFill>
                <a:highlight>
                  <a:srgbClr val="FAFAFA"/>
                </a:highlight>
                <a:latin typeface="Courier New"/>
                <a:ea typeface="Courier New"/>
                <a:cs typeface="Courier New"/>
                <a:sym typeface="Courier New"/>
              </a:rPr>
              <a:t>: { $regex: /@mongodb\.com$/ }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 </a:t>
            </a:r>
            <a:r>
              <a:rPr lang="en-US" sz="1750" b="1">
                <a:solidFill>
                  <a:srgbClr val="50A14F"/>
                </a:solidFill>
                <a:latin typeface="Courier New"/>
                <a:ea typeface="Courier New"/>
                <a:cs typeface="Courier New"/>
                <a:sym typeface="Courier New"/>
              </a:rPr>
              <a:t>status</a:t>
            </a:r>
            <a:r>
              <a:rPr lang="en-US" sz="1750" b="1">
                <a:solidFill>
                  <a:srgbClr val="383A42"/>
                </a:solidFill>
                <a:highlight>
                  <a:srgbClr val="FAFAFA"/>
                </a:highlight>
                <a:latin typeface="Courier New"/>
                <a:ea typeface="Courier New"/>
                <a:cs typeface="Courier New"/>
                <a:sym typeface="Courier New"/>
              </a:rPr>
              <a:t>: { $in: [ </a:t>
            </a:r>
            <a:r>
              <a:rPr lang="en-US" sz="1750" b="1">
                <a:solidFill>
                  <a:srgbClr val="50A14F"/>
                </a:solidFill>
                <a:latin typeface="Courier New"/>
                <a:ea typeface="Courier New"/>
                <a:cs typeface="Courier New"/>
                <a:sym typeface="Courier New"/>
              </a:rPr>
              <a:t>"Unknown"</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"Incomplete"</a:t>
            </a:r>
            <a:r>
              <a:rPr lang="en-US" sz="1750" b="1">
                <a:solidFill>
                  <a:srgbClr val="383A42"/>
                </a:solidFill>
                <a:highlight>
                  <a:srgbClr val="FAFAFA"/>
                </a:highlight>
                <a:latin typeface="Courier New"/>
                <a:ea typeface="Courier New"/>
                <a:cs typeface="Courier New"/>
                <a:sym typeface="Courier New"/>
              </a:rPr>
              <a:t> ] }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750" b="1">
                <a:solidFill>
                  <a:srgbClr val="383A42"/>
                </a:solidFill>
                <a:highlight>
                  <a:srgbClr val="FAFAFA"/>
                </a:highlight>
                <a:latin typeface="Courier New"/>
                <a:ea typeface="Courier New"/>
                <a:cs typeface="Courier New"/>
                <a:sym typeface="Courier New"/>
              </a:rPr>
              <a:t>} )</a:t>
            </a:r>
            <a:endParaRPr sz="1750" b="1">
              <a:solidFill>
                <a:srgbClr val="50A14F"/>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5"/>
        <p:cNvGrpSpPr/>
        <p:nvPr/>
      </p:nvGrpSpPr>
      <p:grpSpPr>
        <a:xfrm>
          <a:off x="0" y="0"/>
          <a:ext cx="0" cy="0"/>
          <a:chOff x="0" y="0"/>
          <a:chExt cx="0" cy="0"/>
        </a:xfrm>
      </p:grpSpPr>
      <p:pic>
        <p:nvPicPr>
          <p:cNvPr id="286" name="Google Shape;286;g11517337414_0_38"/>
          <p:cNvPicPr preferRelativeResize="0"/>
          <p:nvPr/>
        </p:nvPicPr>
        <p:blipFill rotWithShape="1">
          <a:blip r:embed="rId3">
            <a:alphaModFix/>
          </a:blip>
          <a:srcRect/>
          <a:stretch/>
        </p:blipFill>
        <p:spPr>
          <a:xfrm>
            <a:off x="11414760" y="402336"/>
            <a:ext cx="664464" cy="661416"/>
          </a:xfrm>
          <a:prstGeom prst="rect">
            <a:avLst/>
          </a:prstGeom>
          <a:noFill/>
          <a:ln>
            <a:noFill/>
          </a:ln>
        </p:spPr>
      </p:pic>
      <p:sp>
        <p:nvSpPr>
          <p:cNvPr id="287" name="Google Shape;287;g11517337414_0_38"/>
          <p:cNvSpPr txBox="1">
            <a:spLocks noGrp="1"/>
          </p:cNvSpPr>
          <p:nvPr>
            <p:ph type="body" idx="1"/>
          </p:nvPr>
        </p:nvSpPr>
        <p:spPr>
          <a:xfrm>
            <a:off x="756550" y="900600"/>
            <a:ext cx="10515600" cy="56757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Clr>
                <a:schemeClr val="dk1"/>
              </a:buClr>
              <a:buSzPts val="2750"/>
              <a:buFont typeface="Open Sans"/>
              <a:buChar char="●"/>
            </a:pPr>
            <a:r>
              <a:rPr lang="en-US" sz="2750">
                <a:highlight>
                  <a:srgbClr val="FFFFFF"/>
                </a:highlight>
              </a:rPr>
              <a:t>Nếu validationLevel là strict (mặc định), MongoDB sẽ áp dụng các quy tắc xác thực cho tất cả các lệnh insert và update.</a:t>
            </a:r>
            <a:endParaRPr sz="2750">
              <a:highlight>
                <a:srgbClr val="FFFFFF"/>
              </a:highlight>
            </a:endParaRPr>
          </a:p>
          <a:p>
            <a:pPr marL="457200" lvl="0" indent="-403225" algn="l" rtl="0">
              <a:lnSpc>
                <a:spcPct val="115000"/>
              </a:lnSpc>
              <a:spcBef>
                <a:spcPts val="0"/>
              </a:spcBef>
              <a:spcAft>
                <a:spcPts val="0"/>
              </a:spcAft>
              <a:buClr>
                <a:schemeClr val="dk1"/>
              </a:buClr>
              <a:buSzPts val="2750"/>
              <a:buFont typeface="Open Sans"/>
              <a:buChar char="●"/>
            </a:pPr>
            <a:r>
              <a:rPr lang="en-US" sz="2750">
                <a:highlight>
                  <a:srgbClr val="FFFFFF"/>
                </a:highlight>
              </a:rPr>
              <a:t>Nếu validationLevel là moderate, MongoDB sẽ áp dụng các quy tắc xác thực để insert và update các tài liệu hiện có đã đáp ứng các tiêu chí xác thực.</a:t>
            </a:r>
            <a:endParaRPr sz="4450">
              <a:highlight>
                <a:srgbClr val="FFFFFF"/>
              </a:highlight>
            </a:endParaRPr>
          </a:p>
        </p:txBody>
      </p:sp>
      <p:sp>
        <p:nvSpPr>
          <p:cNvPr id="288" name="Google Shape;288;g11517337414_0_38"/>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sz="4450">
                <a:highlight>
                  <a:srgbClr val="FFFFFF"/>
                </a:highlight>
              </a:rPr>
              <a:t>validationLevel Option</a:t>
            </a:r>
            <a:endParaRPr sz="7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2563113601_0_20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Ví dụ</a:t>
            </a:r>
            <a:endParaRPr/>
          </a:p>
        </p:txBody>
      </p:sp>
      <p:sp>
        <p:nvSpPr>
          <p:cNvPr id="295" name="Google Shape;295;g12563113601_0_207"/>
          <p:cNvSpPr txBox="1">
            <a:spLocks noGrp="1"/>
          </p:cNvSpPr>
          <p:nvPr>
            <p:ph type="body" idx="1"/>
          </p:nvPr>
        </p:nvSpPr>
        <p:spPr>
          <a:xfrm>
            <a:off x="838200" y="1262800"/>
            <a:ext cx="10515600" cy="531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1750" b="1">
                <a:solidFill>
                  <a:srgbClr val="383A42"/>
                </a:solidFill>
                <a:highlight>
                  <a:srgbClr val="FAFAFA"/>
                </a:highlight>
                <a:latin typeface="Courier New"/>
                <a:ea typeface="Courier New"/>
                <a:cs typeface="Courier New"/>
                <a:sym typeface="Courier New"/>
              </a:rPr>
              <a:t>db.contacts.insert([</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750" b="1">
                <a:solidFill>
                  <a:srgbClr val="383A42"/>
                </a:solidFill>
                <a:highlight>
                  <a:srgbClr val="FAFAFA"/>
                </a:highlight>
                <a:latin typeface="Courier New"/>
                <a:ea typeface="Courier New"/>
                <a:cs typeface="Courier New"/>
                <a:sym typeface="Courier New"/>
              </a:rPr>
              <a:t>   { </a:t>
            </a:r>
            <a:r>
              <a:rPr lang="en-US" sz="1750" b="1">
                <a:solidFill>
                  <a:srgbClr val="50A14F"/>
                </a:solidFill>
                <a:latin typeface="Courier New"/>
                <a:ea typeface="Courier New"/>
                <a:cs typeface="Courier New"/>
                <a:sym typeface="Courier New"/>
              </a:rPr>
              <a:t>"_id"</a:t>
            </a:r>
            <a:r>
              <a:rPr lang="en-US" sz="1750" b="1">
                <a:solidFill>
                  <a:srgbClr val="383A42"/>
                </a:solidFill>
                <a:highlight>
                  <a:srgbClr val="FAFAFA"/>
                </a:highlight>
                <a:latin typeface="Courier New"/>
                <a:ea typeface="Courier New"/>
                <a:cs typeface="Courier New"/>
                <a:sym typeface="Courier New"/>
              </a:rPr>
              <a:t>: 1, </a:t>
            </a:r>
            <a:r>
              <a:rPr lang="en-US" sz="1750" b="1">
                <a:solidFill>
                  <a:srgbClr val="50A14F"/>
                </a:solidFill>
                <a:latin typeface="Courier New"/>
                <a:ea typeface="Courier New"/>
                <a:cs typeface="Courier New"/>
                <a:sym typeface="Courier New"/>
              </a:rPr>
              <a:t>"name"</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"Anne"</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"phone"</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"+1 555 123 456"</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"city"</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"London"</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"status"</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"Complete"</a:t>
            </a:r>
            <a:r>
              <a:rPr lang="en-US" sz="1750" b="1">
                <a:solidFill>
                  <a:srgbClr val="383A42"/>
                </a:solidFill>
                <a:highlight>
                  <a:srgbClr val="FAFAFA"/>
                </a:highlight>
                <a:latin typeface="Courier New"/>
                <a:ea typeface="Courier New"/>
                <a:cs typeface="Courier New"/>
                <a:sym typeface="Courier New"/>
              </a:rPr>
              <a:t>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750" b="1">
                <a:solidFill>
                  <a:srgbClr val="383A42"/>
                </a:solidFill>
                <a:highlight>
                  <a:srgbClr val="FAFAFA"/>
                </a:highlight>
                <a:latin typeface="Courier New"/>
                <a:ea typeface="Courier New"/>
                <a:cs typeface="Courier New"/>
                <a:sym typeface="Courier New"/>
              </a:rPr>
              <a:t>   { </a:t>
            </a:r>
            <a:r>
              <a:rPr lang="en-US" sz="1750" b="1">
                <a:solidFill>
                  <a:srgbClr val="50A14F"/>
                </a:solidFill>
                <a:latin typeface="Courier New"/>
                <a:ea typeface="Courier New"/>
                <a:cs typeface="Courier New"/>
                <a:sym typeface="Courier New"/>
              </a:rPr>
              <a:t>"_id"</a:t>
            </a:r>
            <a:r>
              <a:rPr lang="en-US" sz="1750" b="1">
                <a:solidFill>
                  <a:srgbClr val="383A42"/>
                </a:solidFill>
                <a:highlight>
                  <a:srgbClr val="FAFAFA"/>
                </a:highlight>
                <a:latin typeface="Courier New"/>
                <a:ea typeface="Courier New"/>
                <a:cs typeface="Courier New"/>
                <a:sym typeface="Courier New"/>
              </a:rPr>
              <a:t>: 2, </a:t>
            </a:r>
            <a:r>
              <a:rPr lang="en-US" sz="1750" b="1">
                <a:solidFill>
                  <a:srgbClr val="50A14F"/>
                </a:solidFill>
                <a:latin typeface="Courier New"/>
                <a:ea typeface="Courier New"/>
                <a:cs typeface="Courier New"/>
                <a:sym typeface="Courier New"/>
              </a:rPr>
              <a:t>"name"</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"Ivan"</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"city"</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"Vancouver"</a:t>
            </a:r>
            <a:r>
              <a:rPr lang="en-US" sz="1750" b="1">
                <a:solidFill>
                  <a:srgbClr val="383A42"/>
                </a:solidFill>
                <a:highlight>
                  <a:srgbClr val="FAFAFA"/>
                </a:highlight>
                <a:latin typeface="Courier New"/>
                <a:ea typeface="Courier New"/>
                <a:cs typeface="Courier New"/>
                <a:sym typeface="Courier New"/>
              </a:rPr>
              <a:t> }</a:t>
            </a:r>
            <a:endParaRPr sz="1750" b="1">
              <a:solidFill>
                <a:srgbClr val="383A42"/>
              </a:solidFill>
              <a:highlight>
                <a:srgbClr val="FAFAFA"/>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750" b="1">
                <a:solidFill>
                  <a:srgbClr val="383A42"/>
                </a:solidFill>
                <a:highlight>
                  <a:srgbClr val="FAFAFA"/>
                </a:highlight>
                <a:latin typeface="Courier New"/>
                <a:ea typeface="Courier New"/>
                <a:cs typeface="Courier New"/>
                <a:sym typeface="Courier New"/>
              </a:rPr>
              <a:t>])</a:t>
            </a:r>
            <a:endParaRPr sz="2450" b="1">
              <a:solidFill>
                <a:srgbClr val="A626A4"/>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2dd375cd0c_0_59"/>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4000"/>
              <a:buNone/>
            </a:pPr>
            <a:r>
              <a:rPr lang="en-US" sz="4450">
                <a:highlight>
                  <a:srgbClr val="FFFFFF"/>
                </a:highlight>
              </a:rPr>
              <a:t>validationAction Option</a:t>
            </a:r>
            <a:endParaRPr/>
          </a:p>
        </p:txBody>
      </p:sp>
      <p:sp>
        <p:nvSpPr>
          <p:cNvPr id="302" name="Google Shape;302;g12dd375cd0c_0_59"/>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Nếu validationAction là error (mặc định), MongoDB sẽ từ chối bất kỳ thao tác insert hoặc update nào vi phạm tiêu chí xác thực.</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Nếu validationAction là warn, MongoDB sẽ ghi lại bất kỳ vi phạm nào nhưng cho phép việc insert hoặc update tiếp tục.</a:t>
            </a:r>
            <a:endParaRPr sz="425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Ôn tập lại kiến thức về các câu CRUD trong MongoDb.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2dd375cd0c_0_7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130000"/>
              </a:lnSpc>
              <a:spcBef>
                <a:spcPts val="0"/>
              </a:spcBef>
              <a:spcAft>
                <a:spcPts val="200"/>
              </a:spcAft>
              <a:buSzPts val="1100"/>
              <a:buNone/>
            </a:pPr>
            <a:r>
              <a:rPr lang="en-US">
                <a:highlight>
                  <a:srgbClr val="FFFFFF"/>
                </a:highlight>
              </a:rPr>
              <a:t>Bypass Document Validation</a:t>
            </a:r>
            <a:endParaRPr sz="6900"/>
          </a:p>
        </p:txBody>
      </p:sp>
      <p:sp>
        <p:nvSpPr>
          <p:cNvPr id="309" name="Google Shape;309;g12dd375cd0c_0_7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applyOps</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findAndModify, db.collection.findAndModify()</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mapReduce ,db.collection.mapReduce()</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Insert</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Update</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$out và $merge stages cho $aggregate, db.collection.aggregate()</a:t>
            </a:r>
            <a:endParaRPr sz="3250" b="1">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2dd375cd0c_0_8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dirty="0" err="1"/>
              <a:t>Tổng</a:t>
            </a:r>
            <a:r>
              <a:rPr lang="en-US" dirty="0"/>
              <a:t> </a:t>
            </a:r>
            <a:r>
              <a:rPr lang="en-US" dirty="0" err="1"/>
              <a:t>kết</a:t>
            </a:r>
            <a:endParaRPr dirty="0"/>
          </a:p>
        </p:txBody>
      </p:sp>
      <p:sp>
        <p:nvSpPr>
          <p:cNvPr id="316" name="Google Shape;316;g12dd375cd0c_0_8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406400" algn="l" rtl="0">
              <a:spcBef>
                <a:spcPts val="1000"/>
              </a:spcBef>
              <a:spcAft>
                <a:spcPts val="0"/>
              </a:spcAft>
              <a:buSzPts val="2800"/>
              <a:buChar char="•"/>
            </a:pPr>
            <a:r>
              <a:rPr lang="en-US" dirty="0"/>
              <a:t>Thao </a:t>
            </a:r>
            <a:r>
              <a:rPr lang="en-US" dirty="0" err="1"/>
              <a:t>tác</a:t>
            </a:r>
            <a:r>
              <a:rPr lang="en-US" dirty="0"/>
              <a:t> </a:t>
            </a:r>
            <a:r>
              <a:rPr lang="en-US" dirty="0" err="1"/>
              <a:t>được</a:t>
            </a:r>
            <a:r>
              <a:rPr lang="en-US" dirty="0"/>
              <a:t> </a:t>
            </a:r>
            <a:r>
              <a:rPr lang="en-US" dirty="0" err="1"/>
              <a:t>với</a:t>
            </a:r>
            <a:r>
              <a:rPr lang="en-US" dirty="0"/>
              <a:t> document </a:t>
            </a:r>
            <a:r>
              <a:rPr lang="en-US" dirty="0" err="1"/>
              <a:t>trên</a:t>
            </a:r>
            <a:r>
              <a:rPr lang="en-US" dirty="0"/>
              <a:t> </a:t>
            </a:r>
            <a:r>
              <a:rPr lang="en-US" dirty="0" err="1"/>
              <a:t>giao</a:t>
            </a:r>
            <a:r>
              <a:rPr lang="en-US" dirty="0"/>
              <a:t> </a:t>
            </a:r>
            <a:r>
              <a:rPr lang="en-US" dirty="0" err="1"/>
              <a:t>diện</a:t>
            </a:r>
            <a:r>
              <a:rPr lang="en-US" dirty="0"/>
              <a:t> </a:t>
            </a:r>
            <a:r>
              <a:rPr lang="en-US" dirty="0" err="1"/>
              <a:t>dòng</a:t>
            </a:r>
            <a:r>
              <a:rPr lang="en-US" dirty="0"/>
              <a:t> </a:t>
            </a:r>
            <a:r>
              <a:rPr lang="en-US" dirty="0" err="1"/>
              <a:t>lệnh</a:t>
            </a:r>
            <a:endParaRPr dirty="0"/>
          </a:p>
          <a:p>
            <a:pPr marL="457200" lvl="0" indent="-406400" algn="l" rtl="0">
              <a:spcBef>
                <a:spcPts val="1000"/>
              </a:spcBef>
              <a:spcAft>
                <a:spcPts val="0"/>
              </a:spcAft>
              <a:buSzPts val="2800"/>
              <a:buChar char="•"/>
            </a:pPr>
            <a:r>
              <a:rPr lang="en-US" dirty="0" err="1"/>
              <a:t>Tìm</a:t>
            </a:r>
            <a:r>
              <a:rPr lang="en-US" dirty="0"/>
              <a:t> </a:t>
            </a:r>
            <a:r>
              <a:rPr lang="en-US" dirty="0" err="1"/>
              <a:t>hiểu</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thiết</a:t>
            </a:r>
            <a:r>
              <a:rPr lang="en-US" dirty="0"/>
              <a:t> </a:t>
            </a:r>
            <a:r>
              <a:rPr lang="en-US" dirty="0" err="1"/>
              <a:t>kế</a:t>
            </a:r>
            <a:r>
              <a:rPr lang="en-US" dirty="0"/>
              <a:t> </a:t>
            </a:r>
            <a:r>
              <a:rPr lang="en-US" dirty="0" err="1"/>
              <a:t>mô</a:t>
            </a:r>
            <a:r>
              <a:rPr lang="en-US" dirty="0"/>
              <a:t> </a:t>
            </a:r>
            <a:r>
              <a:rPr lang="en-US" dirty="0" err="1"/>
              <a:t>hình</a:t>
            </a:r>
            <a:r>
              <a:rPr lang="en-US" dirty="0"/>
              <a:t> CSDL </a:t>
            </a:r>
            <a:r>
              <a:rPr lang="en-US" dirty="0" err="1"/>
              <a:t>cho</a:t>
            </a:r>
            <a:r>
              <a:rPr lang="en-US" dirty="0"/>
              <a:t> </a:t>
            </a:r>
            <a:r>
              <a:rPr lang="en-US" dirty="0" err="1"/>
              <a:t>MongoDb</a:t>
            </a:r>
            <a:r>
              <a:rPr lang="en-US" dirty="0"/>
              <a:t>.</a:t>
            </a:r>
            <a:endParaRPr dirty="0"/>
          </a:p>
          <a:p>
            <a:pPr marL="457200" lvl="0" indent="-406400" algn="l" rtl="0">
              <a:spcBef>
                <a:spcPts val="1000"/>
              </a:spcBef>
              <a:spcAft>
                <a:spcPts val="0"/>
              </a:spcAft>
              <a:buSzPts val="2800"/>
              <a:buChar char="•"/>
            </a:pPr>
            <a:r>
              <a:rPr lang="en-US" dirty="0"/>
              <a:t>So </a:t>
            </a:r>
            <a:r>
              <a:rPr lang="en-US" dirty="0" err="1"/>
              <a:t>sánh</a:t>
            </a:r>
            <a:r>
              <a:rPr lang="en-US" dirty="0"/>
              <a:t> </a:t>
            </a:r>
            <a:r>
              <a:rPr lang="en-US" dirty="0" err="1"/>
              <a:t>thao</a:t>
            </a:r>
            <a:r>
              <a:rPr lang="en-US" dirty="0"/>
              <a:t> </a:t>
            </a:r>
            <a:r>
              <a:rPr lang="en-US" dirty="0" err="1"/>
              <a:t>tác</a:t>
            </a:r>
            <a:r>
              <a:rPr lang="en-US" dirty="0"/>
              <a:t> </a:t>
            </a:r>
            <a:r>
              <a:rPr lang="en-US" dirty="0" err="1"/>
              <a:t>trong</a:t>
            </a:r>
            <a:r>
              <a:rPr lang="en-US" dirty="0"/>
              <a:t> </a:t>
            </a:r>
            <a:r>
              <a:rPr lang="en-US" dirty="0" err="1"/>
              <a:t>MongoDb</a:t>
            </a:r>
            <a:r>
              <a:rPr lang="en-US" dirty="0"/>
              <a:t> </a:t>
            </a:r>
            <a:r>
              <a:rPr lang="en-US" dirty="0" err="1"/>
              <a:t>với</a:t>
            </a:r>
            <a:r>
              <a:rPr lang="en-US" dirty="0"/>
              <a:t> SQL</a:t>
            </a:r>
            <a:endParaRPr dirty="0"/>
          </a:p>
          <a:p>
            <a:pPr marL="457200" lvl="0" indent="-406400" algn="l" rtl="0">
              <a:spcBef>
                <a:spcPts val="1000"/>
              </a:spcBef>
              <a:spcAft>
                <a:spcPts val="0"/>
              </a:spcAft>
              <a:buSzPts val="2800"/>
              <a:buChar char="•"/>
            </a:pPr>
            <a:r>
              <a:rPr lang="en-US" dirty="0"/>
              <a:t>Schema Validation </a:t>
            </a:r>
            <a:r>
              <a:rPr lang="en-US" dirty="0" err="1"/>
              <a:t>trong</a:t>
            </a:r>
            <a:r>
              <a:rPr lang="en-US" dirty="0"/>
              <a:t> </a:t>
            </a:r>
            <a:r>
              <a:rPr lang="en-US" dirty="0" err="1"/>
              <a:t>MongoDb</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Thao tác với document trên giao diện dòng lệnh</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Create Operations</a:t>
            </a:r>
            <a:endParaRPr/>
          </a:p>
        </p:txBody>
      </p:sp>
      <p:sp>
        <p:nvSpPr>
          <p:cNvPr id="121" name="Google Shape;121;p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db.collection.insertOne() - thêm mới 1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db.collection.insertMany() - thêm mới nhiều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Ví dụ:</a:t>
            </a:r>
            <a:endParaRPr sz="2750">
              <a:highlight>
                <a:srgbClr val="FFFFFF"/>
              </a:highlight>
            </a:endParaRPr>
          </a:p>
          <a:p>
            <a:pPr marL="457200" lvl="0" indent="0" algn="l" rtl="0">
              <a:lnSpc>
                <a:spcPct val="115000"/>
              </a:lnSpc>
              <a:spcBef>
                <a:spcPts val="1200"/>
              </a:spcBef>
              <a:spcAft>
                <a:spcPts val="0"/>
              </a:spcAft>
              <a:buNone/>
            </a:pPr>
            <a:r>
              <a:rPr lang="en-US" sz="1750" b="1">
                <a:solidFill>
                  <a:srgbClr val="E45649"/>
                </a:solidFill>
                <a:latin typeface="Courier New"/>
                <a:ea typeface="Courier New"/>
                <a:cs typeface="Courier New"/>
                <a:sym typeface="Courier New"/>
              </a:rPr>
              <a:t>db</a:t>
            </a:r>
            <a:r>
              <a:rPr lang="en-US" sz="1750" b="1">
                <a:solidFill>
                  <a:srgbClr val="986801"/>
                </a:solidFill>
                <a:latin typeface="Courier New"/>
                <a:ea typeface="Courier New"/>
                <a:cs typeface="Courier New"/>
                <a:sym typeface="Courier New"/>
              </a:rPr>
              <a:t>.users.insertOne</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name</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"Jone"</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age: </a:t>
            </a:r>
            <a:r>
              <a:rPr lang="en-US" sz="1750" b="1">
                <a:solidFill>
                  <a:srgbClr val="986801"/>
                </a:solidFill>
                <a:latin typeface="Courier New"/>
                <a:ea typeface="Courier New"/>
                <a:cs typeface="Courier New"/>
                <a:sym typeface="Courier New"/>
              </a:rPr>
              <a:t>26</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status: </a:t>
            </a:r>
            <a:r>
              <a:rPr lang="en-US" sz="1750" b="1">
                <a:solidFill>
                  <a:srgbClr val="50A14F"/>
                </a:solidFill>
                <a:latin typeface="Courier New"/>
                <a:ea typeface="Courier New"/>
                <a:cs typeface="Courier New"/>
                <a:sym typeface="Courier New"/>
              </a:rPr>
              <a:t>"pending"</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a:t>
            </a:r>
            <a:endParaRPr sz="3550" b="1">
              <a:highlight>
                <a:srgbClr val="FFFFFF"/>
              </a:highlight>
            </a:endParaRPr>
          </a:p>
          <a:p>
            <a:pPr marL="0" lvl="0" indent="0" algn="l" rtl="0">
              <a:lnSpc>
                <a:spcPct val="90000"/>
              </a:lnSpc>
              <a:spcBef>
                <a:spcPts val="1200"/>
              </a:spcBef>
              <a:spcAft>
                <a:spcPts val="0"/>
              </a:spcAft>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Read Operations</a:t>
            </a:r>
            <a:endParaRPr/>
          </a:p>
        </p:txBody>
      </p:sp>
      <p:sp>
        <p:nvSpPr>
          <p:cNvPr id="128" name="Google Shape;128;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db.collection.find()</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Ví dụ:</a:t>
            </a:r>
            <a:endParaRPr sz="2750">
              <a:highlight>
                <a:srgbClr val="FFFFFF"/>
              </a:highlight>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db.users.find({</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{age: {</a:t>
            </a:r>
            <a:r>
              <a:rPr lang="en-US" sz="1750" b="1">
                <a:solidFill>
                  <a:srgbClr val="986801"/>
                </a:solidFill>
                <a:latin typeface="Courier New"/>
                <a:ea typeface="Courier New"/>
                <a:cs typeface="Courier New"/>
                <a:sym typeface="Courier New"/>
              </a:rPr>
              <a:t>$gt</a:t>
            </a:r>
            <a:r>
              <a:rPr lang="en-US" sz="1750" b="1">
                <a:solidFill>
                  <a:srgbClr val="383A42"/>
                </a:solidFill>
                <a:highlight>
                  <a:srgbClr val="FAFAFA"/>
                </a:highlight>
                <a:latin typeface="Courier New"/>
                <a:ea typeface="Courier New"/>
                <a:cs typeface="Courier New"/>
                <a:sym typeface="Courier New"/>
              </a:rPr>
              <a:t>: 18}}</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1200"/>
              </a:spcAft>
              <a:buNone/>
            </a:pPr>
            <a:r>
              <a:rPr lang="en-US" sz="1750" b="1">
                <a:solidFill>
                  <a:srgbClr val="383A42"/>
                </a:solidFill>
                <a:highlight>
                  <a:srgbClr val="FAFAFA"/>
                </a:highlight>
                <a:latin typeface="Courier New"/>
                <a:ea typeface="Courier New"/>
                <a:cs typeface="Courier New"/>
                <a:sym typeface="Courier New"/>
              </a:rPr>
              <a:t>})</a:t>
            </a:r>
            <a:endParaRPr sz="3550" b="1">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Update Operations</a:t>
            </a:r>
            <a:endParaRPr/>
          </a:p>
        </p:txBody>
      </p:sp>
      <p:sp>
        <p:nvSpPr>
          <p:cNvPr id="135" name="Google Shape;135;g12ad5030d2d_1_7"/>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db.collection.updateOne() - Cập nhật 1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db.collection.updateMany() - Cập nhật nhiều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db.collection.replaceOne() - Thay thế 1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Ví dụ:</a:t>
            </a:r>
            <a:endParaRPr sz="2750">
              <a:highlight>
                <a:srgbClr val="FFFFFF"/>
              </a:highlight>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db.users.updateMany(</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{age: {</a:t>
            </a:r>
            <a:r>
              <a:rPr lang="en-US" sz="1750" b="1">
                <a:solidFill>
                  <a:srgbClr val="986801"/>
                </a:solidFill>
                <a:latin typeface="Courier New"/>
                <a:ea typeface="Courier New"/>
                <a:cs typeface="Courier New"/>
                <a:sym typeface="Courier New"/>
              </a:rPr>
              <a:t>$lt</a:t>
            </a:r>
            <a:r>
              <a:rPr lang="en-US" sz="1750" b="1">
                <a:solidFill>
                  <a:srgbClr val="383A42"/>
                </a:solidFill>
                <a:highlight>
                  <a:srgbClr val="FAFAFA"/>
                </a:highlight>
                <a:latin typeface="Courier New"/>
                <a:ea typeface="Courier New"/>
                <a:cs typeface="Courier New"/>
                <a:sym typeface="Courier New"/>
              </a:rPr>
              <a:t>: 18}},</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a:t>
            </a:r>
            <a:r>
              <a:rPr lang="en-US" sz="1750" b="1">
                <a:solidFill>
                  <a:srgbClr val="986801"/>
                </a:solidFill>
                <a:latin typeface="Courier New"/>
                <a:ea typeface="Courier New"/>
                <a:cs typeface="Courier New"/>
                <a:sym typeface="Courier New"/>
              </a:rPr>
              <a:t>$set</a:t>
            </a:r>
            <a:r>
              <a:rPr lang="en-US" sz="1750" b="1">
                <a:solidFill>
                  <a:srgbClr val="383A42"/>
                </a:solidFill>
                <a:highlight>
                  <a:srgbClr val="FAFAFA"/>
                </a:highlight>
                <a:latin typeface="Courier New"/>
                <a:ea typeface="Courier New"/>
                <a:cs typeface="Courier New"/>
                <a:sym typeface="Courier New"/>
              </a:rPr>
              <a:t>: {status: </a:t>
            </a:r>
            <a:r>
              <a:rPr lang="en-US" sz="1750" b="1">
                <a:solidFill>
                  <a:srgbClr val="50A14F"/>
                </a:solidFill>
                <a:latin typeface="Courier New"/>
                <a:ea typeface="Courier New"/>
                <a:cs typeface="Courier New"/>
                <a:sym typeface="Courier New"/>
              </a:rPr>
              <a:t>"reject"</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a:t>
            </a:r>
            <a:endParaRPr sz="3550" b="1">
              <a:highlight>
                <a:srgbClr val="FFFFFF"/>
              </a:highlight>
            </a:endParaRPr>
          </a:p>
          <a:p>
            <a:pPr marL="0" lvl="0" indent="0" algn="l" rtl="0">
              <a:lnSpc>
                <a:spcPct val="115000"/>
              </a:lnSpc>
              <a:spcBef>
                <a:spcPts val="1200"/>
              </a:spcBef>
              <a:spcAft>
                <a:spcPts val="0"/>
              </a:spcAft>
              <a:buNone/>
            </a:pPr>
            <a:endParaRPr sz="28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30a400cf2d_0_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Delete Operations</a:t>
            </a:r>
            <a:endParaRPr/>
          </a:p>
        </p:txBody>
      </p:sp>
      <p:sp>
        <p:nvSpPr>
          <p:cNvPr id="142" name="Google Shape;142;g130a400cf2d_0_6"/>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db.collection.deleteOne() - xóa 1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db.collection.deleteMany() - xóa nhiều bản ghi</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Ví dụ:</a:t>
            </a:r>
            <a:endParaRPr sz="2750">
              <a:highlight>
                <a:srgbClr val="FFFFFF"/>
              </a:highlight>
            </a:endParaRPr>
          </a:p>
          <a:p>
            <a:pPr marL="457200" lvl="0" indent="0" algn="l" rtl="0">
              <a:lnSpc>
                <a:spcPct val="115000"/>
              </a:lnSpc>
              <a:spcBef>
                <a:spcPts val="1200"/>
              </a:spcBef>
              <a:spcAft>
                <a:spcPts val="0"/>
              </a:spcAft>
              <a:buNone/>
            </a:pPr>
            <a:r>
              <a:rPr lang="en-US" sz="1750" b="1">
                <a:solidFill>
                  <a:srgbClr val="E45649"/>
                </a:solidFill>
                <a:latin typeface="Courier New"/>
                <a:ea typeface="Courier New"/>
                <a:cs typeface="Courier New"/>
                <a:sym typeface="Courier New"/>
              </a:rPr>
              <a:t>db</a:t>
            </a:r>
            <a:r>
              <a:rPr lang="en-US" sz="1750" b="1">
                <a:solidFill>
                  <a:srgbClr val="986801"/>
                </a:solidFill>
                <a:latin typeface="Courier New"/>
                <a:ea typeface="Courier New"/>
                <a:cs typeface="Courier New"/>
                <a:sym typeface="Courier New"/>
              </a:rPr>
              <a:t>.users.deleteMany</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status</a:t>
            </a:r>
            <a:r>
              <a:rPr lang="en-US" sz="1750" b="1">
                <a:solidFill>
                  <a:srgbClr val="383A42"/>
                </a:solidFill>
                <a:highlight>
                  <a:srgbClr val="FAFAFA"/>
                </a:highlight>
                <a:latin typeface="Courier New"/>
                <a:ea typeface="Courier New"/>
                <a:cs typeface="Courier New"/>
                <a:sym typeface="Courier New"/>
              </a:rPr>
              <a:t>: </a:t>
            </a:r>
            <a:r>
              <a:rPr lang="en-US" sz="1750" b="1">
                <a:solidFill>
                  <a:srgbClr val="50A14F"/>
                </a:solidFill>
                <a:latin typeface="Courier New"/>
                <a:ea typeface="Courier New"/>
                <a:cs typeface="Courier New"/>
                <a:sym typeface="Courier New"/>
              </a:rPr>
              <a:t>"reject"</a:t>
            </a:r>
            <a:r>
              <a:rPr lang="en-US" sz="1750" b="1">
                <a:solidFill>
                  <a:srgbClr val="383A42"/>
                </a:solidFill>
                <a:highlight>
                  <a:srgbClr val="FAFAFA"/>
                </a:highlight>
                <a:latin typeface="Courier New"/>
                <a:ea typeface="Courier New"/>
                <a:cs typeface="Courier New"/>
                <a:sym typeface="Courier New"/>
              </a:rPr>
              <a:t>}</a:t>
            </a:r>
            <a:endParaRPr sz="175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750" b="1">
                <a:solidFill>
                  <a:srgbClr val="383A42"/>
                </a:solidFill>
                <a:highlight>
                  <a:srgbClr val="FAFAFA"/>
                </a:highlight>
                <a:latin typeface="Courier New"/>
                <a:ea typeface="Courier New"/>
                <a:cs typeface="Courier New"/>
                <a:sym typeface="Courier New"/>
              </a:rPr>
              <a:t>)</a:t>
            </a:r>
            <a:endParaRPr sz="3550" b="1">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30a400cf2d_0_14"/>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Demo CRUD với MongoDb</a:t>
            </a:r>
            <a:endParaRPr/>
          </a:p>
        </p:txBody>
      </p:sp>
      <p:sp>
        <p:nvSpPr>
          <p:cNvPr id="149" name="Google Shape;149;g130a400cf2d_0_14"/>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1350</Words>
  <Application>Microsoft Macintosh PowerPoint</Application>
  <PresentationFormat>Widescreen</PresentationFormat>
  <Paragraphs>268</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Courier New</vt:lpstr>
      <vt:lpstr>Tahoma</vt:lpstr>
      <vt:lpstr>Open Sans</vt:lpstr>
      <vt:lpstr>Open Sans SemiBold</vt:lpstr>
      <vt:lpstr>Calibri</vt:lpstr>
      <vt:lpstr>Arial</vt:lpstr>
      <vt:lpstr>SlideTheme2</vt:lpstr>
      <vt:lpstr>Bài 7 NoSQL 2</vt:lpstr>
      <vt:lpstr>Mục tiêu</vt:lpstr>
      <vt:lpstr>Thảo luận</vt:lpstr>
      <vt:lpstr>Thao tác với document trên giao diện dòng lệnh</vt:lpstr>
      <vt:lpstr>Create Operations</vt:lpstr>
      <vt:lpstr>Read Operations</vt:lpstr>
      <vt:lpstr>Update Operations</vt:lpstr>
      <vt:lpstr>Delete Operations</vt:lpstr>
      <vt:lpstr>Demo CRUD với MongoDb</vt:lpstr>
      <vt:lpstr>Các phương pháp thiết kế dữ liệu cho MongoDb</vt:lpstr>
      <vt:lpstr>Embedded Data</vt:lpstr>
      <vt:lpstr>Lưu ý</vt:lpstr>
      <vt:lpstr>Normalized Data Models</vt:lpstr>
      <vt:lpstr>Ví dụ</vt:lpstr>
      <vt:lpstr>Lưu ý</vt:lpstr>
      <vt:lpstr>So sánh thao tác trong MongoDb và SQL</vt:lpstr>
      <vt:lpstr>Create and Alter</vt:lpstr>
      <vt:lpstr>Insert</vt:lpstr>
      <vt:lpstr>Select</vt:lpstr>
      <vt:lpstr>Update</vt:lpstr>
      <vt:lpstr>Delete</vt:lpstr>
      <vt:lpstr>Schema Validation trong MongoDb</vt:lpstr>
      <vt:lpstr>PowerPoint Presentation</vt:lpstr>
      <vt:lpstr>Json</vt:lpstr>
      <vt:lpstr>Other Query Expressions</vt:lpstr>
      <vt:lpstr>Ví dụ</vt:lpstr>
      <vt:lpstr>validationLevel Option</vt:lpstr>
      <vt:lpstr>Ví dụ</vt:lpstr>
      <vt:lpstr>validationAction Option</vt:lpstr>
      <vt:lpstr>Bypass Document Validation</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7 NoSQL 2</dc:title>
  <dc:creator>Nhật Nguyễn Khắc</dc:creator>
  <cp:lastModifiedBy>Mai Tuyet</cp:lastModifiedBy>
  <cp:revision>1</cp:revision>
  <dcterms:created xsi:type="dcterms:W3CDTF">2017-03-15T10:39:15Z</dcterms:created>
  <dcterms:modified xsi:type="dcterms:W3CDTF">2022-06-28T03:21:23Z</dcterms:modified>
</cp:coreProperties>
</file>