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SemiBold" panose="020B0606030504020204" pitchFamily="34" charset="0"/>
      <p:regular r:id="rId41"/>
      <p:bold r:id="rId42"/>
      <p:italic r:id="rId43"/>
      <p:boldItalic r:id="rId44"/>
    </p:embeddedFon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tA1JkiodLAK+L7xI3FPxQbunK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563113601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12563113601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12563113601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ad5030d2d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2ad5030d2d_1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2ad5030d2d_1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dd375cd0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2dd375cd0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12dd375cd0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ad5030d2d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12ad5030d2d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12ad5030d2d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3579adb6fc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3579adb6fc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13579adb6fc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0a400cf2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130a400cf2d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0a400cf2d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0a400cf2d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130a400cf2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130a400cf2d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a3d9ba46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2a3d9ba46b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12a3d9ba46b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51733741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g1151733741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ad5030d2d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2ad5030d2d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12ad5030d2d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0a400cf2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30a400cf2d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30a400cf2d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579adb6fc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579adb6fc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13579adb6fc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517337414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11517337414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563113601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2563113601_0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2563113601_0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d375cd0c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12dd375cd0c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12dd375cd0c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dd375cd0c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12dd375cd0c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g12dd375cd0c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12dd375cd0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12dd375cd0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8</a:t>
            </a:r>
            <a:br>
              <a:rPr lang="en-US"/>
            </a:br>
            <a:r>
              <a:rPr lang="en-US"/>
              <a:t>Authentication &amp; Authorization 1</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One-time password(OTP)</a:t>
            </a:r>
            <a:endParaRPr/>
          </a:p>
        </p:txBody>
      </p:sp>
      <p:sp>
        <p:nvSpPr>
          <p:cNvPr id="162" name="Google Shape;162;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90000"/>
              </a:lnSpc>
              <a:spcBef>
                <a:spcPts val="0"/>
              </a:spcBef>
              <a:spcAft>
                <a:spcPts val="0"/>
              </a:spcAft>
              <a:buSzPts val="2750"/>
              <a:buChar char="•"/>
            </a:pPr>
            <a:r>
              <a:rPr lang="en-US" sz="2750">
                <a:highlight>
                  <a:srgbClr val="FFFFFF"/>
                </a:highlight>
              </a:rPr>
              <a:t>OTP (One Time Password) nghĩa là mật khẩu sử dụng một lần.</a:t>
            </a:r>
            <a:endParaRPr sz="2750">
              <a:highlight>
                <a:srgbClr val="FFFFFF"/>
              </a:highlight>
            </a:endParaRPr>
          </a:p>
          <a:p>
            <a:pPr marL="457200" lvl="0" indent="-403225" algn="l" rtl="0">
              <a:lnSpc>
                <a:spcPct val="90000"/>
              </a:lnSpc>
              <a:spcBef>
                <a:spcPts val="0"/>
              </a:spcBef>
              <a:spcAft>
                <a:spcPts val="0"/>
              </a:spcAft>
              <a:buSzPts val="2750"/>
              <a:buChar char="•"/>
            </a:pPr>
            <a:r>
              <a:rPr lang="en-US" sz="2750">
                <a:highlight>
                  <a:srgbClr val="FFFFFF"/>
                </a:highlight>
              </a:rPr>
              <a:t>Mỗi mã OTP chỉ có thể sử dụng một lần và sẽ mất hiệu lực trong vài phút.</a:t>
            </a:r>
            <a:endParaRPr sz="275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2563113601_0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130000"/>
              </a:lnSpc>
              <a:spcBef>
                <a:spcPts val="0"/>
              </a:spcBef>
              <a:spcAft>
                <a:spcPts val="200"/>
              </a:spcAft>
              <a:buClr>
                <a:schemeClr val="dk1"/>
              </a:buClr>
              <a:buSzPts val="1100"/>
              <a:buFont typeface="Arial"/>
              <a:buNone/>
            </a:pPr>
            <a:r>
              <a:rPr lang="en-US" sz="3700">
                <a:highlight>
                  <a:srgbClr val="FFFFFF"/>
                </a:highlight>
              </a:rPr>
              <a:t>Token</a:t>
            </a:r>
            <a:endParaRPr>
              <a:latin typeface="Open Sans SemiBold"/>
              <a:ea typeface="Open Sans SemiBold"/>
              <a:cs typeface="Open Sans SemiBold"/>
              <a:sym typeface="Open Sans SemiBold"/>
            </a:endParaRPr>
          </a:p>
        </p:txBody>
      </p:sp>
      <p:sp>
        <p:nvSpPr>
          <p:cNvPr id="169" name="Google Shape;169;g12563113601_0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90000"/>
              </a:lnSpc>
              <a:spcBef>
                <a:spcPts val="0"/>
              </a:spcBef>
              <a:spcAft>
                <a:spcPts val="0"/>
              </a:spcAft>
              <a:buSzPts val="2650"/>
              <a:buChar char="•"/>
            </a:pPr>
            <a:r>
              <a:rPr lang="en-US" sz="2650">
                <a:highlight>
                  <a:srgbClr val="FFFFFF"/>
                </a:highlight>
              </a:rPr>
              <a:t>Người dùng sẽ gửi thông tin đăng nhập hợp lệ và server sẽ trả về một token.</a:t>
            </a:r>
            <a:endParaRPr sz="2650">
              <a:highlight>
                <a:srgbClr val="FFFFFF"/>
              </a:highlight>
            </a:endParaRPr>
          </a:p>
          <a:p>
            <a:pPr marL="457200" lvl="0" indent="-396875" algn="l" rtl="0">
              <a:lnSpc>
                <a:spcPct val="90000"/>
              </a:lnSpc>
              <a:spcBef>
                <a:spcPts val="0"/>
              </a:spcBef>
              <a:spcAft>
                <a:spcPts val="0"/>
              </a:spcAft>
              <a:buSzPts val="2650"/>
              <a:buChar char="•"/>
            </a:pPr>
            <a:r>
              <a:rPr lang="en-US" sz="2650">
                <a:highlight>
                  <a:srgbClr val="FFFFFF"/>
                </a:highlight>
              </a:rPr>
              <a:t>Token này sẽ được dùng cho các yêu cầu xác thực tiếp theo.</a:t>
            </a:r>
            <a:endParaRPr sz="2650">
              <a:highlight>
                <a:srgbClr val="FFFFFF"/>
              </a:highlight>
            </a:endParaRPr>
          </a:p>
          <a:p>
            <a:pPr marL="457200" lvl="0" indent="-396875" algn="l" rtl="0">
              <a:lnSpc>
                <a:spcPct val="90000"/>
              </a:lnSpc>
              <a:spcBef>
                <a:spcPts val="0"/>
              </a:spcBef>
              <a:spcAft>
                <a:spcPts val="0"/>
              </a:spcAft>
              <a:buSzPts val="2650"/>
              <a:buChar char="•"/>
            </a:pPr>
            <a:r>
              <a:rPr lang="en-US" sz="2650">
                <a:highlight>
                  <a:srgbClr val="FFFFFF"/>
                </a:highlight>
              </a:rPr>
              <a:t>Token này thường là JWT</a:t>
            </a:r>
            <a:endParaRPr sz="2650">
              <a:highlight>
                <a:srgbClr val="FFFFFF"/>
              </a:highlight>
            </a:endParaRPr>
          </a:p>
          <a:p>
            <a:pPr marL="0" lvl="0" indent="0" algn="l" rtl="0">
              <a:lnSpc>
                <a:spcPct val="90000"/>
              </a:lnSpc>
              <a:spcBef>
                <a:spcPts val="0"/>
              </a:spcBef>
              <a:spcAft>
                <a:spcPts val="0"/>
              </a:spcAft>
              <a:buNone/>
            </a:pPr>
            <a:endParaRPr sz="1050">
              <a:solidFill>
                <a:srgbClr val="52606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2ad5030d2d_1_3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Session-Cookies</a:t>
            </a:r>
            <a:endParaRPr/>
          </a:p>
        </p:txBody>
      </p:sp>
      <p:sp>
        <p:nvSpPr>
          <p:cNvPr id="176" name="Google Shape;176;g12ad5030d2d_1_37"/>
          <p:cNvSpPr txBox="1">
            <a:spLocks noGrp="1"/>
          </p:cNvSpPr>
          <p:nvPr>
            <p:ph type="body" idx="1"/>
          </p:nvPr>
        </p:nvSpPr>
        <p:spPr>
          <a:xfrm>
            <a:off x="651075" y="1129697"/>
            <a:ext cx="10515600" cy="5056800"/>
          </a:xfrm>
          <a:prstGeom prst="rect">
            <a:avLst/>
          </a:prstGeom>
          <a:noFill/>
          <a:ln>
            <a:noFill/>
          </a:ln>
        </p:spPr>
        <p:txBody>
          <a:bodyPr spcFirstLastPara="1" wrap="square" lIns="91425" tIns="45700" rIns="91425" bIns="45700" anchor="t" anchorCtr="0">
            <a:normAutofit/>
          </a:bodyPr>
          <a:lstStyle/>
          <a:p>
            <a:pPr marL="457200" lvl="0" indent="-393700" algn="l" rtl="0">
              <a:lnSpc>
                <a:spcPct val="115000"/>
              </a:lnSpc>
              <a:spcBef>
                <a:spcPts val="0"/>
              </a:spcBef>
              <a:spcAft>
                <a:spcPts val="0"/>
              </a:spcAft>
              <a:buSzPts val="2600"/>
              <a:buChar char="•"/>
            </a:pPr>
            <a:r>
              <a:rPr lang="en-US" sz="2600">
                <a:highlight>
                  <a:srgbClr val="FFFFFF"/>
                </a:highlight>
              </a:rPr>
              <a:t>Client gửi một thông tin xác nhận hợp lệ về phía server.</a:t>
            </a:r>
            <a:endParaRPr sz="2600">
              <a:highlight>
                <a:srgbClr val="FFFFFF"/>
              </a:highlight>
            </a:endParaRPr>
          </a:p>
          <a:p>
            <a:pPr marL="457200" lvl="0" indent="-393700" algn="l" rtl="0">
              <a:lnSpc>
                <a:spcPct val="115000"/>
              </a:lnSpc>
              <a:spcBef>
                <a:spcPts val="0"/>
              </a:spcBef>
              <a:spcAft>
                <a:spcPts val="0"/>
              </a:spcAft>
              <a:buSzPts val="2600"/>
              <a:buChar char="•"/>
            </a:pPr>
            <a:r>
              <a:rPr lang="en-US" sz="2600">
                <a:highlight>
                  <a:srgbClr val="FFFFFF"/>
                </a:highlight>
              </a:rPr>
              <a:t>Sau khi server xác định danh tính nó tạo ra một sessionId và lưu nó. Và rồi phản hồi client bằng cách thêm nó vào HTTP với </a:t>
            </a:r>
            <a:r>
              <a:rPr lang="en-US" sz="2600">
                <a:highlight>
                  <a:srgbClr val="FFFFFF"/>
                </a:highlight>
                <a:latin typeface="Courier New"/>
                <a:ea typeface="Courier New"/>
                <a:cs typeface="Courier New"/>
                <a:sym typeface="Courier New"/>
              </a:rPr>
              <a:t>Set-Cookie</a:t>
            </a:r>
            <a:r>
              <a:rPr lang="en-US" sz="2600">
                <a:highlight>
                  <a:srgbClr val="FFFFFF"/>
                </a:highlight>
              </a:rPr>
              <a:t> ở header.</a:t>
            </a:r>
            <a:endParaRPr sz="2600">
              <a:highlight>
                <a:srgbClr val="FFFFFF"/>
              </a:highlight>
            </a:endParaRPr>
          </a:p>
          <a:p>
            <a:pPr marL="457200" lvl="0" indent="-393700" algn="l" rtl="0">
              <a:lnSpc>
                <a:spcPct val="115000"/>
              </a:lnSpc>
              <a:spcBef>
                <a:spcPts val="0"/>
              </a:spcBef>
              <a:spcAft>
                <a:spcPts val="0"/>
              </a:spcAft>
              <a:buSzPts val="2600"/>
              <a:buChar char="•"/>
            </a:pPr>
            <a:r>
              <a:rPr lang="en-US" sz="2600">
                <a:highlight>
                  <a:srgbClr val="FFFFFF"/>
                </a:highlight>
              </a:rPr>
              <a:t>Client nhận được sessionId sẽ lưu ở cookie của browser. Sau đó với mỗi lần request tiếp theo sẽ gửi về server.</a:t>
            </a:r>
            <a:endParaRPr sz="26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2dd375cd0c_0_1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Oauth</a:t>
            </a:r>
            <a:endParaRPr/>
          </a:p>
        </p:txBody>
      </p:sp>
      <p:sp>
        <p:nvSpPr>
          <p:cNvPr id="183" name="Google Shape;183;g12dd375cd0c_0_1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Là phương pháp xác thực và uỷ quyền danh tính người dùng.</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Sử dụng bên thứ 3 để đăng nhập ứng dụng.</a:t>
            </a:r>
            <a:endParaRPr sz="265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SSL và HTTPS</a:t>
            </a:r>
            <a:endParaRPr/>
          </a:p>
        </p:txBody>
      </p:sp>
      <p:sp>
        <p:nvSpPr>
          <p:cNvPr id="190" name="Google Shape;190;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SSL và HTTPS là gì?</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SSL</a:t>
            </a:r>
            <a:endParaRPr/>
          </a:p>
        </p:txBody>
      </p:sp>
      <p:sp>
        <p:nvSpPr>
          <p:cNvPr id="197" name="Google Shape;197;g12ad5030d2d_1_46"/>
          <p:cNvSpPr txBox="1">
            <a:spLocks noGrp="1"/>
          </p:cNvSpPr>
          <p:nvPr>
            <p:ph type="body" idx="1"/>
          </p:nvPr>
        </p:nvSpPr>
        <p:spPr>
          <a:xfrm>
            <a:off x="838200" y="1295100"/>
            <a:ext cx="10664700" cy="5076600"/>
          </a:xfrm>
          <a:prstGeom prst="rect">
            <a:avLst/>
          </a:prstGeom>
          <a:noFill/>
          <a:ln>
            <a:noFill/>
          </a:ln>
        </p:spPr>
        <p:txBody>
          <a:bodyPr spcFirstLastPara="1" wrap="square" lIns="91425" tIns="45700" rIns="91425" bIns="45700" anchor="t" anchorCtr="0">
            <a:normAutofit/>
          </a:bodyPr>
          <a:lstStyle/>
          <a:p>
            <a:pPr marL="457200" lvl="0" indent="-396875" algn="l" rtl="0">
              <a:lnSpc>
                <a:spcPct val="90000"/>
              </a:lnSpc>
              <a:spcBef>
                <a:spcPts val="0"/>
              </a:spcBef>
              <a:spcAft>
                <a:spcPts val="0"/>
              </a:spcAft>
              <a:buSzPts val="2650"/>
              <a:buChar char="•"/>
            </a:pPr>
            <a:r>
              <a:rPr lang="en-US" sz="2650">
                <a:highlight>
                  <a:srgbClr val="FFFFFF"/>
                </a:highlight>
              </a:rPr>
              <a:t>SSL là viết tắt của Secure Sockets Layer, một công nghệ tiêu chuẩn cho phép thiết lập kết nối được mã hóa an toàn giữa máy chủ web (host) và trình duyệt web (client).</a:t>
            </a:r>
            <a:endParaRPr sz="3950">
              <a:highlight>
                <a:srgbClr val="FAFAFA"/>
              </a:highlight>
              <a:latin typeface="Courier New"/>
              <a:ea typeface="Courier New"/>
              <a:cs typeface="Courier New"/>
              <a:sym typeface="Courier New"/>
            </a:endParaRPr>
          </a:p>
        </p:txBody>
      </p:sp>
      <p:pic>
        <p:nvPicPr>
          <p:cNvPr id="198" name="Google Shape;198;g12ad5030d2d_1_46"/>
          <p:cNvPicPr preferRelativeResize="0"/>
          <p:nvPr/>
        </p:nvPicPr>
        <p:blipFill>
          <a:blip r:embed="rId3">
            <a:alphaModFix/>
          </a:blip>
          <a:stretch>
            <a:fillRect/>
          </a:stretch>
        </p:blipFill>
        <p:spPr>
          <a:xfrm>
            <a:off x="3152775" y="2733675"/>
            <a:ext cx="6191250" cy="306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2ad5030d2d_1_5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HTTPS</a:t>
            </a:r>
            <a:endParaRPr/>
          </a:p>
        </p:txBody>
      </p:sp>
      <p:sp>
        <p:nvSpPr>
          <p:cNvPr id="205" name="Google Shape;205;g12ad5030d2d_1_55"/>
          <p:cNvSpPr txBox="1">
            <a:spLocks noGrp="1"/>
          </p:cNvSpPr>
          <p:nvPr>
            <p:ph type="body" idx="1"/>
          </p:nvPr>
        </p:nvSpPr>
        <p:spPr>
          <a:xfrm>
            <a:off x="973025" y="1120025"/>
            <a:ext cx="10600500" cy="5339700"/>
          </a:xfrm>
          <a:prstGeom prst="rect">
            <a:avLst/>
          </a:prstGeom>
          <a:noFill/>
          <a:ln>
            <a:noFill/>
          </a:ln>
        </p:spPr>
        <p:txBody>
          <a:bodyPr spcFirstLastPara="1" wrap="square" lIns="91425" tIns="45700" rIns="91425" bIns="45700" anchor="t" anchorCtr="0">
            <a:normAutofit/>
          </a:bodyPr>
          <a:lstStyle/>
          <a:p>
            <a:pPr marL="457200" lvl="0" indent="-396875" algn="l" rtl="0">
              <a:lnSpc>
                <a:spcPct val="90000"/>
              </a:lnSpc>
              <a:spcBef>
                <a:spcPts val="0"/>
              </a:spcBef>
              <a:spcAft>
                <a:spcPts val="0"/>
              </a:spcAft>
              <a:buSzPts val="2650"/>
              <a:buChar char="•"/>
            </a:pPr>
            <a:r>
              <a:rPr lang="en-US" sz="2650">
                <a:highlight>
                  <a:srgbClr val="FFFFFF"/>
                </a:highlight>
              </a:rPr>
              <a:t>HTTPS là một giao thức HTTP với bảo mật bổ sung.</a:t>
            </a:r>
            <a:endParaRPr sz="2650">
              <a:highlight>
                <a:srgbClr val="FFFFFF"/>
              </a:highlight>
            </a:endParaRPr>
          </a:p>
          <a:p>
            <a:pPr marL="457200" lvl="0" indent="-396875" algn="l" rtl="0">
              <a:lnSpc>
                <a:spcPct val="90000"/>
              </a:lnSpc>
              <a:spcBef>
                <a:spcPts val="0"/>
              </a:spcBef>
              <a:spcAft>
                <a:spcPts val="0"/>
              </a:spcAft>
              <a:buSzPts val="2650"/>
              <a:buChar char="•"/>
            </a:pPr>
            <a:r>
              <a:rPr lang="en-US" sz="2650">
                <a:highlight>
                  <a:srgbClr val="FFFFFF"/>
                </a:highlight>
              </a:rPr>
              <a:t>Khi thiết lập chứng chỉ SSL sẽ truyền dữ liệu qua HTTPS thay vì HTTP. </a:t>
            </a:r>
            <a:endParaRPr sz="2650">
              <a:highlight>
                <a:srgbClr val="FFFFFF"/>
              </a:highlight>
            </a:endParaRPr>
          </a:p>
        </p:txBody>
      </p:sp>
      <p:pic>
        <p:nvPicPr>
          <p:cNvPr id="206" name="Google Shape;206;g12ad5030d2d_1_55"/>
          <p:cNvPicPr preferRelativeResize="0"/>
          <p:nvPr/>
        </p:nvPicPr>
        <p:blipFill>
          <a:blip r:embed="rId3">
            <a:alphaModFix/>
          </a:blip>
          <a:stretch>
            <a:fillRect/>
          </a:stretch>
        </p:blipFill>
        <p:spPr>
          <a:xfrm>
            <a:off x="3619500" y="2843213"/>
            <a:ext cx="4800600" cy="239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3579adb6fc_0_35"/>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Bảo mật trong ExpressJS và PassportJS</a:t>
            </a:r>
            <a:endParaRPr/>
          </a:p>
        </p:txBody>
      </p:sp>
      <p:sp>
        <p:nvSpPr>
          <p:cNvPr id="213" name="Google Shape;213;g13579adb6fc_0_35"/>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Bảo mật trong ExpressJS</a:t>
            </a:r>
            <a:endParaRPr/>
          </a:p>
        </p:txBody>
      </p:sp>
      <p:sp>
        <p:nvSpPr>
          <p:cNvPr id="220" name="Google Shape;220;g12ad5030d2d_1_63"/>
          <p:cNvSpPr txBox="1">
            <a:spLocks noGrp="1"/>
          </p:cNvSpPr>
          <p:nvPr>
            <p:ph type="body" idx="1"/>
          </p:nvPr>
        </p:nvSpPr>
        <p:spPr>
          <a:xfrm>
            <a:off x="838200" y="1120025"/>
            <a:ext cx="10342200" cy="537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650">
                <a:highlight>
                  <a:srgbClr val="FFFFFF"/>
                </a:highlight>
              </a:rPr>
              <a:t>Có 2 cách bảo mật trong Express đó là Authentication và Authorization.</a:t>
            </a:r>
            <a:endParaRPr sz="2650">
              <a:highlight>
                <a:srgbClr val="FFFFFF"/>
              </a:highlight>
            </a:endParaRPr>
          </a:p>
        </p:txBody>
      </p:sp>
      <p:pic>
        <p:nvPicPr>
          <p:cNvPr id="221" name="Google Shape;221;g12ad5030d2d_1_63"/>
          <p:cNvPicPr preferRelativeResize="0"/>
          <p:nvPr/>
        </p:nvPicPr>
        <p:blipFill>
          <a:blip r:embed="rId3">
            <a:alphaModFix/>
          </a:blip>
          <a:stretch>
            <a:fillRect/>
          </a:stretch>
        </p:blipFill>
        <p:spPr>
          <a:xfrm>
            <a:off x="3321400" y="1795475"/>
            <a:ext cx="5703550" cy="4724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0a400cf2d_0_5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Passportjs</a:t>
            </a:r>
            <a:endParaRPr/>
          </a:p>
        </p:txBody>
      </p:sp>
      <p:sp>
        <p:nvSpPr>
          <p:cNvPr id="228" name="Google Shape;228;g130a400cf2d_0_56"/>
          <p:cNvSpPr txBox="1">
            <a:spLocks noGrp="1"/>
          </p:cNvSpPr>
          <p:nvPr>
            <p:ph type="body" idx="1"/>
          </p:nvPr>
        </p:nvSpPr>
        <p:spPr>
          <a:xfrm>
            <a:off x="1066800" y="1120025"/>
            <a:ext cx="10132500" cy="5076600"/>
          </a:xfrm>
          <a:prstGeom prst="rect">
            <a:avLst/>
          </a:prstGeom>
          <a:noFill/>
          <a:ln>
            <a:noFill/>
          </a:ln>
        </p:spPr>
        <p:txBody>
          <a:bodyPr spcFirstLastPara="1" wrap="square" lIns="91425" tIns="45700" rIns="91425" bIns="45700" anchor="t" anchorCtr="0">
            <a:normAutofit/>
          </a:bodyPr>
          <a:lstStyle/>
          <a:p>
            <a:pPr marL="457200" lvl="0" indent="-396875" algn="l" rtl="0">
              <a:lnSpc>
                <a:spcPct val="90000"/>
              </a:lnSpc>
              <a:spcBef>
                <a:spcPts val="0"/>
              </a:spcBef>
              <a:spcAft>
                <a:spcPts val="0"/>
              </a:spcAft>
              <a:buSzPts val="2650"/>
              <a:buChar char="•"/>
            </a:pPr>
            <a:r>
              <a:rPr lang="en-US" sz="2650">
                <a:highlight>
                  <a:srgbClr val="FFFFFF"/>
                </a:highlight>
              </a:rPr>
              <a:t>Cài đặt</a:t>
            </a:r>
            <a:endParaRPr sz="2650">
              <a:highlight>
                <a:srgbClr val="FFFFFF"/>
              </a:highlight>
            </a:endParaRPr>
          </a:p>
          <a:p>
            <a:pPr marL="0" lvl="0" indent="457200" algn="l" rtl="0">
              <a:lnSpc>
                <a:spcPct val="90000"/>
              </a:lnSpc>
              <a:spcBef>
                <a:spcPts val="0"/>
              </a:spcBef>
              <a:spcAft>
                <a:spcPts val="0"/>
              </a:spcAft>
              <a:buSzPts val="2800"/>
              <a:buNone/>
            </a:pPr>
            <a:r>
              <a:rPr lang="en-US" sz="1550" b="1">
                <a:solidFill>
                  <a:srgbClr val="383A42"/>
                </a:solidFill>
                <a:highlight>
                  <a:srgbClr val="FAFAFA"/>
                </a:highlight>
                <a:latin typeface="Courier New"/>
                <a:ea typeface="Courier New"/>
                <a:cs typeface="Courier New"/>
                <a:sym typeface="Courier New"/>
              </a:rPr>
              <a:t>npm </a:t>
            </a:r>
            <a:r>
              <a:rPr lang="en-US" sz="1550" b="1">
                <a:solidFill>
                  <a:srgbClr val="A626A4"/>
                </a:solidFill>
                <a:latin typeface="Courier New"/>
                <a:ea typeface="Courier New"/>
                <a:cs typeface="Courier New"/>
                <a:sym typeface="Courier New"/>
              </a:rPr>
              <a:t>install</a:t>
            </a:r>
            <a:r>
              <a:rPr lang="en-US" sz="1550" b="1">
                <a:solidFill>
                  <a:srgbClr val="383A42"/>
                </a:solidFill>
                <a:highlight>
                  <a:srgbClr val="FAFAFA"/>
                </a:highlight>
                <a:latin typeface="Courier New"/>
                <a:ea typeface="Courier New"/>
                <a:cs typeface="Courier New"/>
                <a:sym typeface="Courier New"/>
              </a:rPr>
              <a:t> passport </a:t>
            </a:r>
            <a:r>
              <a:rPr lang="en-US" sz="1550" b="1" i="1">
                <a:solidFill>
                  <a:srgbClr val="A0A1A7"/>
                </a:solidFill>
                <a:latin typeface="Courier New"/>
                <a:ea typeface="Courier New"/>
                <a:cs typeface="Courier New"/>
                <a:sym typeface="Courier New"/>
              </a:rPr>
              <a:t>--save</a:t>
            </a:r>
            <a:endParaRPr sz="1550" b="1" i="1">
              <a:solidFill>
                <a:srgbClr val="A0A1A7"/>
              </a:solidFill>
              <a:latin typeface="Courier New"/>
              <a:ea typeface="Courier New"/>
              <a:cs typeface="Courier New"/>
              <a:sym typeface="Courier New"/>
            </a:endParaRPr>
          </a:p>
          <a:p>
            <a:pPr marL="0" lvl="0" indent="0" algn="l" rtl="0">
              <a:lnSpc>
                <a:spcPct val="90000"/>
              </a:lnSpc>
              <a:spcBef>
                <a:spcPts val="0"/>
              </a:spcBef>
              <a:spcAft>
                <a:spcPts val="0"/>
              </a:spcAft>
              <a:buSzPts val="2800"/>
              <a:buNone/>
            </a:pPr>
            <a:endParaRPr sz="1550" b="1" i="1">
              <a:solidFill>
                <a:srgbClr val="A0A1A7"/>
              </a:solidFill>
              <a:latin typeface="Courier New"/>
              <a:ea typeface="Courier New"/>
              <a:cs typeface="Courier New"/>
              <a:sym typeface="Courier New"/>
            </a:endParaRPr>
          </a:p>
          <a:p>
            <a:pPr marL="457200" lvl="0" indent="-396875" algn="l" rtl="0">
              <a:lnSpc>
                <a:spcPct val="90000"/>
              </a:lnSpc>
              <a:spcBef>
                <a:spcPts val="0"/>
              </a:spcBef>
              <a:spcAft>
                <a:spcPts val="0"/>
              </a:spcAft>
              <a:buSzPts val="2650"/>
              <a:buChar char="•"/>
            </a:pPr>
            <a:r>
              <a:rPr lang="en-US" sz="2650">
                <a:highlight>
                  <a:srgbClr val="FFFFFF"/>
                </a:highlight>
              </a:rPr>
              <a:t>Import</a:t>
            </a:r>
            <a:endParaRPr sz="2550" i="1">
              <a:latin typeface="Courier New"/>
              <a:ea typeface="Courier New"/>
              <a:cs typeface="Courier New"/>
              <a:sym typeface="Courier New"/>
            </a:endParaRPr>
          </a:p>
          <a:p>
            <a:pPr marL="0" lvl="0" indent="457200" algn="l" rtl="0">
              <a:lnSpc>
                <a:spcPct val="90000"/>
              </a:lnSpc>
              <a:spcBef>
                <a:spcPts val="0"/>
              </a:spcBef>
              <a:spcAft>
                <a:spcPts val="0"/>
              </a:spcAft>
              <a:buSzPts val="2800"/>
              <a:buNone/>
            </a:pPr>
            <a:r>
              <a:rPr lang="en-US" sz="1650" b="1">
                <a:solidFill>
                  <a:srgbClr val="A626A4"/>
                </a:solidFill>
                <a:latin typeface="Courier New"/>
                <a:ea typeface="Courier New"/>
                <a:cs typeface="Courier New"/>
                <a:sym typeface="Courier New"/>
              </a:rPr>
              <a:t>import</a:t>
            </a:r>
            <a:r>
              <a:rPr lang="en-US" sz="1650" b="1">
                <a:solidFill>
                  <a:srgbClr val="383A42"/>
                </a:solidFill>
                <a:highlight>
                  <a:srgbClr val="FAFAFA"/>
                </a:highlight>
                <a:latin typeface="Courier New"/>
                <a:ea typeface="Courier New"/>
                <a:cs typeface="Courier New"/>
                <a:sym typeface="Courier New"/>
              </a:rPr>
              <a:t> passport </a:t>
            </a:r>
            <a:r>
              <a:rPr lang="en-US" sz="1650" b="1">
                <a:solidFill>
                  <a:srgbClr val="A626A4"/>
                </a:solidFill>
                <a:latin typeface="Courier New"/>
                <a:ea typeface="Courier New"/>
                <a:cs typeface="Courier New"/>
                <a:sym typeface="Courier New"/>
              </a:rPr>
              <a:t>from</a:t>
            </a: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"passport"</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0" lvl="0" indent="457200" algn="l" rtl="0">
              <a:lnSpc>
                <a:spcPct val="90000"/>
              </a:lnSpc>
              <a:spcBef>
                <a:spcPts val="0"/>
              </a:spcBef>
              <a:spcAft>
                <a:spcPts val="0"/>
              </a:spcAft>
              <a:buSzPts val="2800"/>
              <a:buNone/>
            </a:pPr>
            <a:endParaRPr sz="3150" b="1">
              <a:solidFill>
                <a:srgbClr val="383A42"/>
              </a:solidFill>
              <a:highlight>
                <a:srgbClr val="FAFAFA"/>
              </a:highlight>
              <a:latin typeface="Courier New"/>
              <a:ea typeface="Courier New"/>
              <a:cs typeface="Courier New"/>
              <a:sym typeface="Courier New"/>
            </a:endParaRPr>
          </a:p>
          <a:p>
            <a:pPr marL="457200" lvl="0" indent="-390525" algn="l" rtl="0">
              <a:lnSpc>
                <a:spcPct val="90000"/>
              </a:lnSpc>
              <a:spcBef>
                <a:spcPts val="0"/>
              </a:spcBef>
              <a:spcAft>
                <a:spcPts val="0"/>
              </a:spcAft>
              <a:buSzPts val="2550"/>
              <a:buChar char="•"/>
            </a:pPr>
            <a:r>
              <a:rPr lang="en-US" sz="2550">
                <a:highlight>
                  <a:srgbClr val="FFFFFF"/>
                </a:highlight>
              </a:rPr>
              <a:t>Ví dụ:</a:t>
            </a:r>
            <a:endParaRPr sz="2550">
              <a:highlight>
                <a:srgbClr val="FFFFFF"/>
              </a:highlight>
            </a:endParaRPr>
          </a:p>
          <a:p>
            <a:pPr marL="457200" lvl="0" indent="0" algn="l" rtl="0">
              <a:lnSpc>
                <a:spcPct val="90000"/>
              </a:lnSpc>
              <a:spcBef>
                <a:spcPts val="0"/>
              </a:spcBef>
              <a:spcAft>
                <a:spcPts val="0"/>
              </a:spcAft>
              <a:buNone/>
            </a:pPr>
            <a:endParaRPr sz="2550">
              <a:highlight>
                <a:srgbClr val="FFFFFF"/>
              </a:highlight>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router.get(</a:t>
            </a:r>
            <a:endParaRPr sz="165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50A14F"/>
                </a:solidFill>
                <a:latin typeface="Courier New"/>
                <a:ea typeface="Courier New"/>
                <a:cs typeface="Courier New"/>
                <a:sym typeface="Courier New"/>
              </a:rPr>
              <a:t>"/google/callback"</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passport.authenticate(</a:t>
            </a:r>
            <a:r>
              <a:rPr lang="en-US" sz="1650" b="1">
                <a:solidFill>
                  <a:srgbClr val="50A14F"/>
                </a:solidFill>
                <a:latin typeface="Courier New"/>
                <a:ea typeface="Courier New"/>
                <a:cs typeface="Courier New"/>
                <a:sym typeface="Courier New"/>
              </a:rPr>
              <a:t>'google'</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a:t>
            </a:r>
            <a:r>
              <a:rPr lang="en-US" sz="1650" b="1">
                <a:solidFill>
                  <a:srgbClr val="383A42"/>
                </a:solidFill>
                <a:latin typeface="Courier New"/>
                <a:ea typeface="Courier New"/>
                <a:cs typeface="Courier New"/>
                <a:sym typeface="Courier New"/>
              </a:rPr>
              <a:t>(req, res) =&gt;</a:t>
            </a: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res.send(</a:t>
            </a:r>
            <a:r>
              <a:rPr lang="en-US" sz="1650" b="1">
                <a:solidFill>
                  <a:srgbClr val="50A14F"/>
                </a:solidFill>
                <a:latin typeface="Courier New"/>
                <a:ea typeface="Courier New"/>
                <a:cs typeface="Courier New"/>
                <a:sym typeface="Courier New"/>
              </a:rPr>
              <a:t>"You are authenticated"</a:t>
            </a:r>
            <a:r>
              <a:rPr lang="en-US" sz="1650" b="1">
                <a:solidFill>
                  <a:srgbClr val="383A42"/>
                </a:solidFill>
                <a:highlight>
                  <a:srgbClr val="FAFAFA"/>
                </a:highlight>
                <a:latin typeface="Courier New"/>
                <a:ea typeface="Courier New"/>
                <a:cs typeface="Courier New"/>
                <a:sym typeface="Courier New"/>
              </a:rPr>
              <a:t>)</a:t>
            </a:r>
            <a:endParaRPr sz="165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a:t>
            </a:r>
            <a:endParaRPr sz="165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50" b="1">
                <a:solidFill>
                  <a:srgbClr val="383A42"/>
                </a:solidFill>
                <a:highlight>
                  <a:srgbClr val="FAFAFA"/>
                </a:highlight>
                <a:latin typeface="Courier New"/>
                <a:ea typeface="Courier New"/>
                <a:cs typeface="Courier New"/>
                <a:sym typeface="Courier New"/>
              </a:rPr>
              <a:t> );</a:t>
            </a:r>
            <a:endParaRPr sz="3250" b="1">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a:highlight>
                  <a:srgbClr val="FFFFFF"/>
                </a:highlight>
              </a:rPr>
              <a:t>Tìm hiểu về bảo mật ứng dụng Web</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các phương thức xác thực cơ bản</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cơ chế bảo mật qua web SSL, HTTPS</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bảo mật trong ExpressJS và PassportJS</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cơ chế CSRF</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về Signle-Sign On (SSO)</a:t>
            </a:r>
            <a:endParaRPr>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30a400cf2d_0_7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Demo về PassportJS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2a3d9ba46b_0_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Cơ chế CSRF</a:t>
            </a:r>
            <a:endParaRPr/>
          </a:p>
        </p:txBody>
      </p:sp>
      <p:sp>
        <p:nvSpPr>
          <p:cNvPr id="241" name="Google Shape;241;g12a3d9ba46b_0_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4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g11517337414_0_11"/>
          <p:cNvSpPr/>
          <p:nvPr/>
        </p:nvSpPr>
        <p:spPr>
          <a:xfrm>
            <a:off x="713225" y="1081199"/>
            <a:ext cx="11042100" cy="5342100"/>
          </a:xfrm>
          <a:prstGeom prst="rect">
            <a:avLst/>
          </a:prstGeom>
          <a:noFill/>
          <a:ln>
            <a:noFill/>
          </a:ln>
        </p:spPr>
        <p:txBody>
          <a:bodyPr spcFirstLastPara="1" wrap="square" lIns="0" tIns="0" rIns="0" bIns="0" anchor="t" anchorCtr="0">
            <a:noAutofit/>
          </a:bodyPr>
          <a:lstStyle/>
          <a:p>
            <a:pPr marL="457200" marR="0" lvl="0" indent="-390525" algn="l" rtl="0">
              <a:lnSpc>
                <a:spcPct val="115000"/>
              </a:lnSpc>
              <a:spcBef>
                <a:spcPts val="0"/>
              </a:spcBef>
              <a:spcAft>
                <a:spcPts val="0"/>
              </a:spcAft>
              <a:buClr>
                <a:schemeClr val="dk1"/>
              </a:buClr>
              <a:buSzPts val="2550"/>
              <a:buFont typeface="Open Sans"/>
              <a:buChar char="●"/>
            </a:pPr>
            <a:r>
              <a:rPr lang="en-US" sz="2550">
                <a:solidFill>
                  <a:schemeClr val="dk1"/>
                </a:solidFill>
                <a:highlight>
                  <a:srgbClr val="FFFFFF"/>
                </a:highlight>
                <a:latin typeface="Open Sans"/>
                <a:ea typeface="Open Sans"/>
                <a:cs typeface="Open Sans"/>
                <a:sym typeface="Open Sans"/>
              </a:rPr>
              <a:t>Giả mạo yêu cầu chéo trang web (còn được gọi là CSRF) là một lỗ hổng bảo mật web cho phép kẻ tấn công dụ người dùng thực hiện các hành động mà họ không có ý định thực hiện.</a:t>
            </a:r>
            <a:endParaRPr sz="5600" b="0" i="0" u="none" strike="noStrike" cap="none">
              <a:solidFill>
                <a:schemeClr val="dk1"/>
              </a:solidFill>
              <a:latin typeface="Open Sans"/>
              <a:ea typeface="Open Sans"/>
              <a:cs typeface="Open Sans"/>
              <a:sym typeface="Open Sans"/>
            </a:endParaRPr>
          </a:p>
        </p:txBody>
      </p:sp>
      <p:pic>
        <p:nvPicPr>
          <p:cNvPr id="247" name="Google Shape;247;g11517337414_0_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48" name="Google Shape;248;g11517337414_0_11"/>
          <p:cNvSpPr/>
          <p:nvPr/>
        </p:nvSpPr>
        <p:spPr>
          <a:xfrm>
            <a:off x="713222" y="222500"/>
            <a:ext cx="7796100" cy="60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a:solidFill>
                  <a:schemeClr val="dk1"/>
                </a:solidFill>
                <a:latin typeface="Tahoma"/>
                <a:ea typeface="Tahoma"/>
                <a:cs typeface="Tahoma"/>
                <a:sym typeface="Tahoma"/>
              </a:rPr>
              <a:t>CSRF là gì?</a:t>
            </a:r>
            <a:endParaRPr sz="3500" b="1" i="0" u="none" strike="noStrike" cap="none">
              <a:solidFill>
                <a:schemeClr val="dk1"/>
              </a:solidFill>
              <a:latin typeface="Tahoma"/>
              <a:ea typeface="Tahoma"/>
              <a:cs typeface="Tahoma"/>
              <a:sym typeface="Tahoma"/>
            </a:endParaRPr>
          </a:p>
        </p:txBody>
      </p:sp>
      <p:pic>
        <p:nvPicPr>
          <p:cNvPr id="249" name="Google Shape;249;g11517337414_0_11"/>
          <p:cNvPicPr preferRelativeResize="0"/>
          <p:nvPr/>
        </p:nvPicPr>
        <p:blipFill>
          <a:blip r:embed="rId4">
            <a:alphaModFix/>
          </a:blip>
          <a:stretch>
            <a:fillRect/>
          </a:stretch>
        </p:blipFill>
        <p:spPr>
          <a:xfrm>
            <a:off x="2762250" y="2443163"/>
            <a:ext cx="7734300" cy="3952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2ad5030d2d_1_9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Tác hại.</a:t>
            </a:r>
            <a:endParaRPr/>
          </a:p>
        </p:txBody>
      </p:sp>
      <p:sp>
        <p:nvSpPr>
          <p:cNvPr id="256" name="Google Shape;256;g12ad5030d2d_1_9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marR="63500" lvl="0" indent="-396875" algn="l" rtl="0">
              <a:lnSpc>
                <a:spcPct val="115000"/>
              </a:lnSpc>
              <a:spcBef>
                <a:spcPts val="0"/>
              </a:spcBef>
              <a:spcAft>
                <a:spcPts val="0"/>
              </a:spcAft>
              <a:buSzPts val="2650"/>
              <a:buChar char="•"/>
            </a:pPr>
            <a:r>
              <a:rPr lang="en-US" sz="2650">
                <a:highlight>
                  <a:srgbClr val="FFFFFF"/>
                </a:highlight>
              </a:rPr>
              <a:t>Khiến người dùng nạn nhân thực hiện một hành động không chủ ý.</a:t>
            </a:r>
            <a:endParaRPr sz="2650">
              <a:highlight>
                <a:srgbClr val="FFFFFF"/>
              </a:highlight>
            </a:endParaRPr>
          </a:p>
          <a:p>
            <a:pPr marL="457200" marR="63500" lvl="0" indent="-396875" algn="l" rtl="0">
              <a:lnSpc>
                <a:spcPct val="115000"/>
              </a:lnSpc>
              <a:spcBef>
                <a:spcPts val="0"/>
              </a:spcBef>
              <a:spcAft>
                <a:spcPts val="0"/>
              </a:spcAft>
              <a:buSzPts val="2650"/>
              <a:buChar char="•"/>
            </a:pPr>
            <a:r>
              <a:rPr lang="en-US" sz="2650">
                <a:highlight>
                  <a:srgbClr val="FFFFFF"/>
                </a:highlight>
              </a:rPr>
              <a:t>Nếu người dùng bị xâm phạm có vai trò đặc quyền trong ứng dụng, thì kẻ tấn công có thể có toàn quyền kiểm soát tất cả dữ liệu và chức năng của ứng dụng.</a:t>
            </a:r>
            <a:endParaRPr sz="2650">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30a400cf2d_0_9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Cách phòng tránh</a:t>
            </a:r>
            <a:endParaRPr/>
          </a:p>
        </p:txBody>
      </p:sp>
      <p:sp>
        <p:nvSpPr>
          <p:cNvPr id="263" name="Google Shape;263;g130a400cf2d_0_9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Không click vào các link lạ.</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Khi thực hiện các giao dịch quan trọng thì không vào các trang web khác.</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Xây dựng captcha cho các yêu cầu quan trọng.</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Sử dụng CSRF token để có thể xác nhận request</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Thiết lập sẵn các ip được cho phép.</a:t>
            </a:r>
            <a:endParaRPr sz="2650">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3579adb6fc_0_58"/>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Tổng quan về Signle-Sign On(SSO)</a:t>
            </a:r>
            <a:endParaRPr/>
          </a:p>
        </p:txBody>
      </p:sp>
      <p:sp>
        <p:nvSpPr>
          <p:cNvPr id="270" name="Google Shape;270;g13579adb6fc_0_58"/>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pic>
        <p:nvPicPr>
          <p:cNvPr id="275" name="Google Shape;275;g11517337414_0_38"/>
          <p:cNvPicPr preferRelativeResize="0"/>
          <p:nvPr/>
        </p:nvPicPr>
        <p:blipFill rotWithShape="1">
          <a:blip r:embed="rId3">
            <a:alphaModFix/>
          </a:blip>
          <a:srcRect/>
          <a:stretch/>
        </p:blipFill>
        <p:spPr>
          <a:xfrm>
            <a:off x="11414760" y="402336"/>
            <a:ext cx="664464" cy="661416"/>
          </a:xfrm>
          <a:prstGeom prst="rect">
            <a:avLst/>
          </a:prstGeom>
          <a:noFill/>
          <a:ln>
            <a:noFill/>
          </a:ln>
        </p:spPr>
      </p:pic>
      <p:sp>
        <p:nvSpPr>
          <p:cNvPr id="276" name="Google Shape;276;g11517337414_0_38"/>
          <p:cNvSpPr txBox="1">
            <a:spLocks noGrp="1"/>
          </p:cNvSpPr>
          <p:nvPr>
            <p:ph type="body" idx="1"/>
          </p:nvPr>
        </p:nvSpPr>
        <p:spPr>
          <a:xfrm>
            <a:off x="756550" y="900600"/>
            <a:ext cx="10515600" cy="56757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Đăng nhập một lần (SSO) mô tả một giải pháp nhận dạng cho phép nhiều ứng dụng sử dụng cùng một phiên xác thực, do đó tránh việc nhập thông tin xác thực lặp lại.</a:t>
            </a:r>
            <a:endParaRPr sz="6050">
              <a:highlight>
                <a:srgbClr val="FFFFFF"/>
              </a:highlight>
            </a:endParaRPr>
          </a:p>
        </p:txBody>
      </p:sp>
      <p:sp>
        <p:nvSpPr>
          <p:cNvPr id="277" name="Google Shape;277;g11517337414_0_38"/>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sz="4450">
                <a:highlight>
                  <a:srgbClr val="FFFFFF"/>
                </a:highlight>
              </a:rPr>
              <a:t>SSO là gì?</a:t>
            </a:r>
            <a:endParaRPr sz="7400"/>
          </a:p>
        </p:txBody>
      </p:sp>
      <p:pic>
        <p:nvPicPr>
          <p:cNvPr id="278" name="Google Shape;278;g11517337414_0_38"/>
          <p:cNvPicPr preferRelativeResize="0"/>
          <p:nvPr/>
        </p:nvPicPr>
        <p:blipFill>
          <a:blip r:embed="rId4">
            <a:alphaModFix/>
          </a:blip>
          <a:stretch>
            <a:fillRect/>
          </a:stretch>
        </p:blipFill>
        <p:spPr>
          <a:xfrm>
            <a:off x="3138500" y="2324100"/>
            <a:ext cx="6050624" cy="40473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2563113601_0_20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Ưu và nhược điểm.</a:t>
            </a:r>
            <a:endParaRPr/>
          </a:p>
        </p:txBody>
      </p:sp>
      <p:sp>
        <p:nvSpPr>
          <p:cNvPr id="285" name="Google Shape;285;g12563113601_0_207"/>
          <p:cNvSpPr txBox="1">
            <a:spLocks noGrp="1"/>
          </p:cNvSpPr>
          <p:nvPr>
            <p:ph type="body" idx="1"/>
          </p:nvPr>
        </p:nvSpPr>
        <p:spPr>
          <a:xfrm>
            <a:off x="838200" y="1262800"/>
            <a:ext cx="5243400" cy="5313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US" sz="2650" b="1"/>
              <a:t>Ưu điểm</a:t>
            </a:r>
            <a:endParaRPr sz="2650" b="1"/>
          </a:p>
          <a:p>
            <a:pPr marL="457200" lvl="0" indent="-390525" algn="l" rtl="0">
              <a:lnSpc>
                <a:spcPct val="90000"/>
              </a:lnSpc>
              <a:spcBef>
                <a:spcPts val="1000"/>
              </a:spcBef>
              <a:spcAft>
                <a:spcPts val="0"/>
              </a:spcAft>
              <a:buSzPts val="2550"/>
              <a:buChar char="•"/>
            </a:pPr>
            <a:r>
              <a:rPr lang="en-US" sz="2550">
                <a:highlight>
                  <a:srgbClr val="FFFFFF"/>
                </a:highlight>
              </a:rPr>
              <a:t>Giảm số lượng username và pasword user cần ghi nhớ.</a:t>
            </a:r>
            <a:endParaRPr sz="2550">
              <a:highlight>
                <a:srgbClr val="FFFFFF"/>
              </a:highlight>
            </a:endParaRPr>
          </a:p>
          <a:p>
            <a:pPr marL="457200" lvl="0" indent="-390525" algn="l" rtl="0">
              <a:lnSpc>
                <a:spcPct val="90000"/>
              </a:lnSpc>
              <a:spcBef>
                <a:spcPts val="0"/>
              </a:spcBef>
              <a:spcAft>
                <a:spcPts val="0"/>
              </a:spcAft>
              <a:buSzPts val="2550"/>
              <a:buChar char="•"/>
            </a:pPr>
            <a:r>
              <a:rPr lang="en-US" sz="2550">
                <a:highlight>
                  <a:srgbClr val="FFFFFF"/>
                </a:highlight>
              </a:rPr>
              <a:t>Giảm số lần phải nhập thông tin username và pasword.</a:t>
            </a:r>
            <a:endParaRPr sz="2550">
              <a:highlight>
                <a:srgbClr val="FFFFFF"/>
              </a:highlight>
            </a:endParaRPr>
          </a:p>
          <a:p>
            <a:pPr marL="457200" lvl="0" indent="-390525" algn="l" rtl="0">
              <a:lnSpc>
                <a:spcPct val="90000"/>
              </a:lnSpc>
              <a:spcBef>
                <a:spcPts val="0"/>
              </a:spcBef>
              <a:spcAft>
                <a:spcPts val="0"/>
              </a:spcAft>
              <a:buSzPts val="2550"/>
              <a:buChar char="•"/>
            </a:pPr>
            <a:r>
              <a:rPr lang="en-US" sz="2550">
                <a:highlight>
                  <a:srgbClr val="FFFFFF"/>
                </a:highlight>
              </a:rPr>
              <a:t>Giảm rủi ro lộ thông tin user.</a:t>
            </a:r>
            <a:endParaRPr sz="2550">
              <a:highlight>
                <a:srgbClr val="FFFFFF"/>
              </a:highlight>
            </a:endParaRPr>
          </a:p>
        </p:txBody>
      </p:sp>
      <p:sp>
        <p:nvSpPr>
          <p:cNvPr id="286" name="Google Shape;286;g12563113601_0_207"/>
          <p:cNvSpPr txBox="1">
            <a:spLocks noGrp="1"/>
          </p:cNvSpPr>
          <p:nvPr>
            <p:ph type="body" idx="1"/>
          </p:nvPr>
        </p:nvSpPr>
        <p:spPr>
          <a:xfrm>
            <a:off x="6019800" y="1262800"/>
            <a:ext cx="5243400" cy="5313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800"/>
              <a:buNone/>
            </a:pPr>
            <a:r>
              <a:rPr lang="en-US" sz="2650" b="1"/>
              <a:t>Nhược điểm</a:t>
            </a:r>
            <a:endParaRPr sz="2650" b="1"/>
          </a:p>
          <a:p>
            <a:pPr marL="457200" lvl="0" indent="-384175" algn="l" rtl="0">
              <a:lnSpc>
                <a:spcPct val="115000"/>
              </a:lnSpc>
              <a:spcBef>
                <a:spcPts val="0"/>
              </a:spcBef>
              <a:spcAft>
                <a:spcPts val="0"/>
              </a:spcAft>
              <a:buSzPts val="2450"/>
              <a:buChar char="•"/>
            </a:pPr>
            <a:r>
              <a:rPr lang="en-US" sz="2450">
                <a:highlight>
                  <a:srgbClr val="FFFFFF"/>
                </a:highlight>
              </a:rPr>
              <a:t>Chi phí phát triển khi thông qua service thứ ba</a:t>
            </a:r>
            <a:endParaRPr sz="2450">
              <a:highlight>
                <a:srgbClr val="FFFFFF"/>
              </a:highlight>
            </a:endParaRPr>
          </a:p>
          <a:p>
            <a:pPr marL="457200" lvl="0" indent="-384175" algn="l" rtl="0">
              <a:lnSpc>
                <a:spcPct val="115000"/>
              </a:lnSpc>
              <a:spcBef>
                <a:spcPts val="0"/>
              </a:spcBef>
              <a:spcAft>
                <a:spcPts val="0"/>
              </a:spcAft>
              <a:buSzPts val="2450"/>
              <a:buChar char="•"/>
            </a:pPr>
            <a:r>
              <a:rPr lang="en-US" sz="2450">
                <a:highlight>
                  <a:srgbClr val="FFFFFF"/>
                </a:highlight>
              </a:rPr>
              <a:t>Phụ thuộc vào service bên ngoài</a:t>
            </a:r>
            <a:endParaRPr sz="2450">
              <a:highlight>
                <a:srgbClr val="FFFFFF"/>
              </a:highlight>
            </a:endParaRPr>
          </a:p>
          <a:p>
            <a:pPr marL="0" lvl="0" indent="0" algn="l" rtl="0">
              <a:lnSpc>
                <a:spcPct val="115000"/>
              </a:lnSpc>
              <a:spcBef>
                <a:spcPts val="1200"/>
              </a:spcBef>
              <a:spcAft>
                <a:spcPts val="1200"/>
              </a:spcAft>
              <a:buNone/>
            </a:pPr>
            <a:endParaRPr sz="1050">
              <a:solidFill>
                <a:srgbClr val="526069"/>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2dd375cd0c_0_59"/>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sz="4450">
                <a:highlight>
                  <a:srgbClr val="FFFFFF"/>
                </a:highlight>
              </a:rPr>
              <a:t>SSO hoạt động như thế nào?</a:t>
            </a:r>
            <a:endParaRPr/>
          </a:p>
        </p:txBody>
      </p:sp>
      <p:sp>
        <p:nvSpPr>
          <p:cNvPr id="293" name="Google Shape;293;g12dd375cd0c_0_59"/>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Khi người dùng đăng nhập vào một website thì website đó sẽ lưu thông tin định danh của người dùng.</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Nếu người dùng muốn đăng nhập vào 1 website B thì website B sẽ đọc thông tin mà người dùng lưu ở website A</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Single sign-on sẽ phải chia sẻ thông tin cookie giữa các domain với nhau. </a:t>
            </a:r>
            <a:endParaRPr sz="4250">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2dd375cd0c_0_7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0"/>
              </a:spcBef>
              <a:spcAft>
                <a:spcPts val="200"/>
              </a:spcAft>
              <a:buSzPts val="990"/>
              <a:buNone/>
            </a:pPr>
            <a:r>
              <a:rPr lang="en-US" sz="4810"/>
              <a:t>SSO hoạt động như thế nào?</a:t>
            </a:r>
            <a:endParaRPr sz="4810"/>
          </a:p>
        </p:txBody>
      </p:sp>
      <p:sp>
        <p:nvSpPr>
          <p:cNvPr id="300" name="Google Shape;300;g12dd375cd0c_0_7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endParaRPr sz="3250" b="1">
              <a:latin typeface="Courier New"/>
              <a:ea typeface="Courier New"/>
              <a:cs typeface="Courier New"/>
              <a:sym typeface="Courier New"/>
            </a:endParaRPr>
          </a:p>
        </p:txBody>
      </p:sp>
      <p:pic>
        <p:nvPicPr>
          <p:cNvPr id="301" name="Google Shape;301;g12dd375cd0c_0_71"/>
          <p:cNvPicPr preferRelativeResize="0"/>
          <p:nvPr/>
        </p:nvPicPr>
        <p:blipFill>
          <a:blip r:embed="rId3">
            <a:alphaModFix/>
          </a:blip>
          <a:stretch>
            <a:fillRect/>
          </a:stretch>
        </p:blipFill>
        <p:spPr>
          <a:xfrm>
            <a:off x="3848100" y="1428750"/>
            <a:ext cx="4495800" cy="415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Thế nào là authentication?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2dd375cd0c_0_8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dirty="0" err="1"/>
              <a:t>Tổng</a:t>
            </a:r>
            <a:r>
              <a:rPr lang="en-US" dirty="0"/>
              <a:t> </a:t>
            </a:r>
            <a:r>
              <a:rPr lang="en-US" dirty="0" err="1"/>
              <a:t>kết</a:t>
            </a:r>
            <a:endParaRPr dirty="0"/>
          </a:p>
        </p:txBody>
      </p:sp>
      <p:sp>
        <p:nvSpPr>
          <p:cNvPr id="308" name="Google Shape;308;g12dd375cd0c_0_8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406400" algn="l" rtl="0">
              <a:spcBef>
                <a:spcPts val="1000"/>
              </a:spcBef>
              <a:spcAft>
                <a:spcPts val="0"/>
              </a:spcAft>
              <a:buSzPts val="2800"/>
              <a:buChar char="•"/>
            </a:pPr>
            <a:r>
              <a:rPr lang="en-US" dirty="0" err="1">
                <a:highlight>
                  <a:srgbClr val="FFFFFF"/>
                </a:highlight>
              </a:rPr>
              <a:t>Tìm</a:t>
            </a:r>
            <a:r>
              <a:rPr lang="en-US" dirty="0">
                <a:highlight>
                  <a:srgbClr val="FFFFFF"/>
                </a:highlight>
              </a:rPr>
              <a:t> </a:t>
            </a:r>
            <a:r>
              <a:rPr lang="en-US" dirty="0" err="1">
                <a:highlight>
                  <a:srgbClr val="FFFFFF"/>
                </a:highlight>
              </a:rPr>
              <a:t>hiểu</a:t>
            </a:r>
            <a:r>
              <a:rPr lang="en-US" dirty="0">
                <a:highlight>
                  <a:srgbClr val="FFFFFF"/>
                </a:highlight>
              </a:rPr>
              <a:t> </a:t>
            </a:r>
            <a:r>
              <a:rPr lang="en-US" dirty="0" err="1">
                <a:highlight>
                  <a:srgbClr val="FFFFFF"/>
                </a:highlight>
              </a:rPr>
              <a:t>về</a:t>
            </a:r>
            <a:r>
              <a:rPr lang="en-US" dirty="0">
                <a:highlight>
                  <a:srgbClr val="FFFFFF"/>
                </a:highlight>
              </a:rPr>
              <a:t> </a:t>
            </a:r>
            <a:r>
              <a:rPr lang="en-US" dirty="0" err="1">
                <a:highlight>
                  <a:srgbClr val="FFFFFF"/>
                </a:highlight>
              </a:rPr>
              <a:t>bảo</a:t>
            </a:r>
            <a:r>
              <a:rPr lang="en-US" dirty="0">
                <a:highlight>
                  <a:srgbClr val="FFFFFF"/>
                </a:highlight>
              </a:rPr>
              <a:t> </a:t>
            </a:r>
            <a:r>
              <a:rPr lang="en-US" dirty="0" err="1">
                <a:highlight>
                  <a:srgbClr val="FFFFFF"/>
                </a:highlight>
              </a:rPr>
              <a:t>mật</a:t>
            </a:r>
            <a:r>
              <a:rPr lang="en-US" dirty="0">
                <a:highlight>
                  <a:srgbClr val="FFFFFF"/>
                </a:highlight>
              </a:rPr>
              <a:t> </a:t>
            </a:r>
            <a:r>
              <a:rPr lang="en-US" dirty="0" err="1">
                <a:highlight>
                  <a:srgbClr val="FFFFFF"/>
                </a:highlight>
              </a:rPr>
              <a:t>ứng</a:t>
            </a:r>
            <a:r>
              <a:rPr lang="en-US" dirty="0">
                <a:highlight>
                  <a:srgbClr val="FFFFFF"/>
                </a:highlight>
              </a:rPr>
              <a:t> </a:t>
            </a:r>
            <a:r>
              <a:rPr lang="en-US" dirty="0" err="1">
                <a:highlight>
                  <a:srgbClr val="FFFFFF"/>
                </a:highlight>
              </a:rPr>
              <a:t>dụng</a:t>
            </a:r>
            <a:r>
              <a:rPr lang="en-US" dirty="0">
                <a:highlight>
                  <a:srgbClr val="FFFFFF"/>
                </a:highlight>
              </a:rPr>
              <a:t> Web</a:t>
            </a:r>
            <a:endParaRPr dirty="0">
              <a:highlight>
                <a:srgbClr val="FFFFFF"/>
              </a:highlight>
            </a:endParaRPr>
          </a:p>
          <a:p>
            <a:pPr marL="457200" lvl="0" indent="-406400" algn="l" rtl="0">
              <a:spcBef>
                <a:spcPts val="0"/>
              </a:spcBef>
              <a:spcAft>
                <a:spcPts val="0"/>
              </a:spcAft>
              <a:buSzPts val="2800"/>
              <a:buChar char="•"/>
            </a:pPr>
            <a:r>
              <a:rPr lang="en-US" dirty="0" err="1">
                <a:highlight>
                  <a:srgbClr val="FFFFFF"/>
                </a:highlight>
              </a:rPr>
              <a:t>Tìm</a:t>
            </a:r>
            <a:r>
              <a:rPr lang="en-US" dirty="0">
                <a:highlight>
                  <a:srgbClr val="FFFFFF"/>
                </a:highlight>
              </a:rPr>
              <a:t> </a:t>
            </a:r>
            <a:r>
              <a:rPr lang="en-US" dirty="0" err="1">
                <a:highlight>
                  <a:srgbClr val="FFFFFF"/>
                </a:highlight>
              </a:rPr>
              <a:t>hiểu</a:t>
            </a:r>
            <a:r>
              <a:rPr lang="en-US" dirty="0">
                <a:highlight>
                  <a:srgbClr val="FFFFFF"/>
                </a:highlight>
              </a:rPr>
              <a:t> </a:t>
            </a:r>
            <a:r>
              <a:rPr lang="en-US" dirty="0" err="1">
                <a:highlight>
                  <a:srgbClr val="FFFFFF"/>
                </a:highlight>
              </a:rPr>
              <a:t>các</a:t>
            </a:r>
            <a:r>
              <a:rPr lang="en-US" dirty="0">
                <a:highlight>
                  <a:srgbClr val="FFFFFF"/>
                </a:highlight>
              </a:rPr>
              <a:t> </a:t>
            </a:r>
            <a:r>
              <a:rPr lang="en-US" dirty="0" err="1">
                <a:highlight>
                  <a:srgbClr val="FFFFFF"/>
                </a:highlight>
              </a:rPr>
              <a:t>phương</a:t>
            </a:r>
            <a:r>
              <a:rPr lang="en-US" dirty="0">
                <a:highlight>
                  <a:srgbClr val="FFFFFF"/>
                </a:highlight>
              </a:rPr>
              <a:t> </a:t>
            </a:r>
            <a:r>
              <a:rPr lang="en-US" dirty="0" err="1">
                <a:highlight>
                  <a:srgbClr val="FFFFFF"/>
                </a:highlight>
              </a:rPr>
              <a:t>thức</a:t>
            </a:r>
            <a:r>
              <a:rPr lang="en-US" dirty="0">
                <a:highlight>
                  <a:srgbClr val="FFFFFF"/>
                </a:highlight>
              </a:rPr>
              <a:t> </a:t>
            </a:r>
            <a:r>
              <a:rPr lang="en-US" dirty="0" err="1">
                <a:highlight>
                  <a:srgbClr val="FFFFFF"/>
                </a:highlight>
              </a:rPr>
              <a:t>xác</a:t>
            </a:r>
            <a:r>
              <a:rPr lang="en-US" dirty="0">
                <a:highlight>
                  <a:srgbClr val="FFFFFF"/>
                </a:highlight>
              </a:rPr>
              <a:t> </a:t>
            </a:r>
            <a:r>
              <a:rPr lang="en-US" dirty="0" err="1">
                <a:highlight>
                  <a:srgbClr val="FFFFFF"/>
                </a:highlight>
              </a:rPr>
              <a:t>thực</a:t>
            </a:r>
            <a:r>
              <a:rPr lang="en-US" dirty="0">
                <a:highlight>
                  <a:srgbClr val="FFFFFF"/>
                </a:highlight>
              </a:rPr>
              <a:t> </a:t>
            </a:r>
            <a:r>
              <a:rPr lang="en-US" dirty="0" err="1">
                <a:highlight>
                  <a:srgbClr val="FFFFFF"/>
                </a:highlight>
              </a:rPr>
              <a:t>cơ</a:t>
            </a:r>
            <a:r>
              <a:rPr lang="en-US" dirty="0">
                <a:highlight>
                  <a:srgbClr val="FFFFFF"/>
                </a:highlight>
              </a:rPr>
              <a:t> </a:t>
            </a:r>
            <a:r>
              <a:rPr lang="en-US" dirty="0" err="1">
                <a:highlight>
                  <a:srgbClr val="FFFFFF"/>
                </a:highlight>
              </a:rPr>
              <a:t>bản</a:t>
            </a:r>
            <a:endParaRPr dirty="0">
              <a:highlight>
                <a:srgbClr val="FFFFFF"/>
              </a:highlight>
            </a:endParaRPr>
          </a:p>
          <a:p>
            <a:pPr marL="457200" lvl="0" indent="-406400" algn="l" rtl="0">
              <a:spcBef>
                <a:spcPts val="0"/>
              </a:spcBef>
              <a:spcAft>
                <a:spcPts val="0"/>
              </a:spcAft>
              <a:buSzPts val="2800"/>
              <a:buChar char="•"/>
            </a:pPr>
            <a:r>
              <a:rPr lang="en-US" dirty="0" err="1">
                <a:highlight>
                  <a:srgbClr val="FFFFFF"/>
                </a:highlight>
              </a:rPr>
              <a:t>Tìm</a:t>
            </a:r>
            <a:r>
              <a:rPr lang="en-US" dirty="0">
                <a:highlight>
                  <a:srgbClr val="FFFFFF"/>
                </a:highlight>
              </a:rPr>
              <a:t> </a:t>
            </a:r>
            <a:r>
              <a:rPr lang="en-US" dirty="0" err="1">
                <a:highlight>
                  <a:srgbClr val="FFFFFF"/>
                </a:highlight>
              </a:rPr>
              <a:t>hiểu</a:t>
            </a:r>
            <a:r>
              <a:rPr lang="en-US" dirty="0">
                <a:highlight>
                  <a:srgbClr val="FFFFFF"/>
                </a:highlight>
              </a:rPr>
              <a:t> </a:t>
            </a:r>
            <a:r>
              <a:rPr lang="en-US" dirty="0" err="1">
                <a:highlight>
                  <a:srgbClr val="FFFFFF"/>
                </a:highlight>
              </a:rPr>
              <a:t>cơ</a:t>
            </a:r>
            <a:r>
              <a:rPr lang="en-US" dirty="0">
                <a:highlight>
                  <a:srgbClr val="FFFFFF"/>
                </a:highlight>
              </a:rPr>
              <a:t> </a:t>
            </a:r>
            <a:r>
              <a:rPr lang="en-US" dirty="0" err="1">
                <a:highlight>
                  <a:srgbClr val="FFFFFF"/>
                </a:highlight>
              </a:rPr>
              <a:t>chế</a:t>
            </a:r>
            <a:r>
              <a:rPr lang="en-US" dirty="0">
                <a:highlight>
                  <a:srgbClr val="FFFFFF"/>
                </a:highlight>
              </a:rPr>
              <a:t> </a:t>
            </a:r>
            <a:r>
              <a:rPr lang="en-US" dirty="0" err="1">
                <a:highlight>
                  <a:srgbClr val="FFFFFF"/>
                </a:highlight>
              </a:rPr>
              <a:t>bảo</a:t>
            </a:r>
            <a:r>
              <a:rPr lang="en-US" dirty="0">
                <a:highlight>
                  <a:srgbClr val="FFFFFF"/>
                </a:highlight>
              </a:rPr>
              <a:t> </a:t>
            </a:r>
            <a:r>
              <a:rPr lang="en-US" dirty="0" err="1">
                <a:highlight>
                  <a:srgbClr val="FFFFFF"/>
                </a:highlight>
              </a:rPr>
              <a:t>mật</a:t>
            </a:r>
            <a:r>
              <a:rPr lang="en-US" dirty="0">
                <a:highlight>
                  <a:srgbClr val="FFFFFF"/>
                </a:highlight>
              </a:rPr>
              <a:t> qua web SSL, HTTPS</a:t>
            </a:r>
            <a:endParaRPr dirty="0">
              <a:highlight>
                <a:srgbClr val="FFFFFF"/>
              </a:highlight>
            </a:endParaRPr>
          </a:p>
          <a:p>
            <a:pPr marL="457200" lvl="0" indent="-406400" algn="l" rtl="0">
              <a:spcBef>
                <a:spcPts val="0"/>
              </a:spcBef>
              <a:spcAft>
                <a:spcPts val="0"/>
              </a:spcAft>
              <a:buSzPts val="2800"/>
              <a:buChar char="•"/>
            </a:pPr>
            <a:r>
              <a:rPr lang="en-US" dirty="0" err="1">
                <a:highlight>
                  <a:srgbClr val="FFFFFF"/>
                </a:highlight>
              </a:rPr>
              <a:t>Tìm</a:t>
            </a:r>
            <a:r>
              <a:rPr lang="en-US" dirty="0">
                <a:highlight>
                  <a:srgbClr val="FFFFFF"/>
                </a:highlight>
              </a:rPr>
              <a:t> </a:t>
            </a:r>
            <a:r>
              <a:rPr lang="en-US" dirty="0" err="1">
                <a:highlight>
                  <a:srgbClr val="FFFFFF"/>
                </a:highlight>
              </a:rPr>
              <a:t>hiểu</a:t>
            </a:r>
            <a:r>
              <a:rPr lang="en-US" dirty="0">
                <a:highlight>
                  <a:srgbClr val="FFFFFF"/>
                </a:highlight>
              </a:rPr>
              <a:t> </a:t>
            </a:r>
            <a:r>
              <a:rPr lang="en-US" dirty="0" err="1">
                <a:highlight>
                  <a:srgbClr val="FFFFFF"/>
                </a:highlight>
              </a:rPr>
              <a:t>bảo</a:t>
            </a:r>
            <a:r>
              <a:rPr lang="en-US" dirty="0">
                <a:highlight>
                  <a:srgbClr val="FFFFFF"/>
                </a:highlight>
              </a:rPr>
              <a:t> </a:t>
            </a:r>
            <a:r>
              <a:rPr lang="en-US" dirty="0" err="1">
                <a:highlight>
                  <a:srgbClr val="FFFFFF"/>
                </a:highlight>
              </a:rPr>
              <a:t>mật</a:t>
            </a:r>
            <a:r>
              <a:rPr lang="en-US" dirty="0">
                <a:highlight>
                  <a:srgbClr val="FFFFFF"/>
                </a:highlight>
              </a:rPr>
              <a:t> </a:t>
            </a:r>
            <a:r>
              <a:rPr lang="en-US" dirty="0" err="1">
                <a:highlight>
                  <a:srgbClr val="FFFFFF"/>
                </a:highlight>
              </a:rPr>
              <a:t>trong</a:t>
            </a:r>
            <a:r>
              <a:rPr lang="en-US" dirty="0">
                <a:highlight>
                  <a:srgbClr val="FFFFFF"/>
                </a:highlight>
              </a:rPr>
              <a:t> </a:t>
            </a:r>
            <a:r>
              <a:rPr lang="en-US" dirty="0" err="1">
                <a:highlight>
                  <a:srgbClr val="FFFFFF"/>
                </a:highlight>
              </a:rPr>
              <a:t>ExpressJS</a:t>
            </a:r>
            <a:r>
              <a:rPr lang="en-US" dirty="0">
                <a:highlight>
                  <a:srgbClr val="FFFFFF"/>
                </a:highlight>
              </a:rPr>
              <a:t> </a:t>
            </a:r>
            <a:r>
              <a:rPr lang="en-US" dirty="0" err="1">
                <a:highlight>
                  <a:srgbClr val="FFFFFF"/>
                </a:highlight>
              </a:rPr>
              <a:t>và</a:t>
            </a:r>
            <a:r>
              <a:rPr lang="en-US" dirty="0">
                <a:highlight>
                  <a:srgbClr val="FFFFFF"/>
                </a:highlight>
              </a:rPr>
              <a:t> </a:t>
            </a:r>
            <a:r>
              <a:rPr lang="en-US" dirty="0" err="1">
                <a:highlight>
                  <a:srgbClr val="FFFFFF"/>
                </a:highlight>
              </a:rPr>
              <a:t>PassportJS</a:t>
            </a:r>
            <a:endParaRPr dirty="0">
              <a:highlight>
                <a:srgbClr val="FFFFFF"/>
              </a:highlight>
            </a:endParaRPr>
          </a:p>
          <a:p>
            <a:pPr marL="457200" lvl="0" indent="-406400" algn="l" rtl="0">
              <a:spcBef>
                <a:spcPts val="0"/>
              </a:spcBef>
              <a:spcAft>
                <a:spcPts val="0"/>
              </a:spcAft>
              <a:buSzPts val="2800"/>
              <a:buChar char="•"/>
            </a:pPr>
            <a:r>
              <a:rPr lang="en-US" dirty="0" err="1">
                <a:highlight>
                  <a:srgbClr val="FFFFFF"/>
                </a:highlight>
              </a:rPr>
              <a:t>Tìm</a:t>
            </a:r>
            <a:r>
              <a:rPr lang="en-US" dirty="0">
                <a:highlight>
                  <a:srgbClr val="FFFFFF"/>
                </a:highlight>
              </a:rPr>
              <a:t> </a:t>
            </a:r>
            <a:r>
              <a:rPr lang="en-US" dirty="0" err="1">
                <a:highlight>
                  <a:srgbClr val="FFFFFF"/>
                </a:highlight>
              </a:rPr>
              <a:t>hiểu</a:t>
            </a:r>
            <a:r>
              <a:rPr lang="en-US" dirty="0">
                <a:highlight>
                  <a:srgbClr val="FFFFFF"/>
                </a:highlight>
              </a:rPr>
              <a:t> </a:t>
            </a:r>
            <a:r>
              <a:rPr lang="en-US" dirty="0" err="1">
                <a:highlight>
                  <a:srgbClr val="FFFFFF"/>
                </a:highlight>
              </a:rPr>
              <a:t>cơ</a:t>
            </a:r>
            <a:r>
              <a:rPr lang="en-US" dirty="0">
                <a:highlight>
                  <a:srgbClr val="FFFFFF"/>
                </a:highlight>
              </a:rPr>
              <a:t> </a:t>
            </a:r>
            <a:r>
              <a:rPr lang="en-US" dirty="0" err="1">
                <a:highlight>
                  <a:srgbClr val="FFFFFF"/>
                </a:highlight>
              </a:rPr>
              <a:t>chế</a:t>
            </a:r>
            <a:r>
              <a:rPr lang="en-US" dirty="0">
                <a:highlight>
                  <a:srgbClr val="FFFFFF"/>
                </a:highlight>
              </a:rPr>
              <a:t> CSRF</a:t>
            </a:r>
            <a:endParaRPr dirty="0">
              <a:highlight>
                <a:srgbClr val="FFFFFF"/>
              </a:highlight>
            </a:endParaRPr>
          </a:p>
          <a:p>
            <a:pPr marL="457200" lvl="0" indent="-406400" algn="l" rtl="0">
              <a:spcBef>
                <a:spcPts val="0"/>
              </a:spcBef>
              <a:spcAft>
                <a:spcPts val="0"/>
              </a:spcAft>
              <a:buSzPts val="2800"/>
              <a:buChar char="•"/>
            </a:pPr>
            <a:r>
              <a:rPr lang="en-US" dirty="0" err="1">
                <a:highlight>
                  <a:srgbClr val="FFFFFF"/>
                </a:highlight>
              </a:rPr>
              <a:t>Tìm</a:t>
            </a:r>
            <a:r>
              <a:rPr lang="en-US" dirty="0">
                <a:highlight>
                  <a:srgbClr val="FFFFFF"/>
                </a:highlight>
              </a:rPr>
              <a:t> </a:t>
            </a:r>
            <a:r>
              <a:rPr lang="en-US" dirty="0" err="1">
                <a:highlight>
                  <a:srgbClr val="FFFFFF"/>
                </a:highlight>
              </a:rPr>
              <a:t>hiểu</a:t>
            </a:r>
            <a:r>
              <a:rPr lang="en-US" dirty="0">
                <a:highlight>
                  <a:srgbClr val="FFFFFF"/>
                </a:highlight>
              </a:rPr>
              <a:t> </a:t>
            </a:r>
            <a:r>
              <a:rPr lang="en-US" dirty="0" err="1">
                <a:highlight>
                  <a:srgbClr val="FFFFFF"/>
                </a:highlight>
              </a:rPr>
              <a:t>về</a:t>
            </a:r>
            <a:r>
              <a:rPr lang="en-US" dirty="0">
                <a:highlight>
                  <a:srgbClr val="FFFFFF"/>
                </a:highlight>
              </a:rPr>
              <a:t> </a:t>
            </a:r>
            <a:r>
              <a:rPr lang="en-US" dirty="0" err="1">
                <a:highlight>
                  <a:srgbClr val="FFFFFF"/>
                </a:highlight>
              </a:rPr>
              <a:t>Signle</a:t>
            </a:r>
            <a:r>
              <a:rPr lang="en-US">
                <a:highlight>
                  <a:srgbClr val="FFFFFF"/>
                </a:highlight>
              </a:rPr>
              <a:t>-Sign On (SSO)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Bảo mật ứng dụng web</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Authentication</a:t>
            </a:r>
            <a:endParaRPr/>
          </a:p>
        </p:txBody>
      </p:sp>
      <p:sp>
        <p:nvSpPr>
          <p:cNvPr id="121" name="Google Shape;121;p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77825" algn="l" rtl="0">
              <a:lnSpc>
                <a:spcPct val="115000"/>
              </a:lnSpc>
              <a:spcBef>
                <a:spcPts val="1200"/>
              </a:spcBef>
              <a:spcAft>
                <a:spcPts val="0"/>
              </a:spcAft>
              <a:buSzPts val="2350"/>
              <a:buChar char="•"/>
            </a:pPr>
            <a:r>
              <a:rPr lang="en-US" sz="2350">
                <a:highlight>
                  <a:srgbClr val="FFFFFF"/>
                </a:highlight>
              </a:rPr>
              <a:t>Authentication là xác thực, chỉ quá trình định danh (hay xác định) một tài khoản đang vào hệ thống chính là người đó chứ không phải ai khác.</a:t>
            </a:r>
            <a:endParaRPr sz="4850" b="1">
              <a:highlight>
                <a:srgbClr val="FFFFFF"/>
              </a:highlight>
            </a:endParaRPr>
          </a:p>
          <a:p>
            <a:pPr marL="457200" lvl="0" indent="-377825" algn="l" rtl="0">
              <a:lnSpc>
                <a:spcPct val="115000"/>
              </a:lnSpc>
              <a:spcBef>
                <a:spcPts val="0"/>
              </a:spcBef>
              <a:spcAft>
                <a:spcPts val="0"/>
              </a:spcAft>
              <a:buSzPts val="2350"/>
              <a:buChar char="•"/>
            </a:pPr>
            <a:r>
              <a:rPr lang="en-US" sz="2350">
                <a:highlight>
                  <a:srgbClr val="FFFFFF"/>
                </a:highlight>
              </a:rPr>
              <a:t>Authentication thường được thực hiện bởi tên người dùng và mật khẩu hoặc các yếu tố xác thực.</a:t>
            </a:r>
            <a:endParaRPr sz="4100"/>
          </a:p>
        </p:txBody>
      </p:sp>
      <p:pic>
        <p:nvPicPr>
          <p:cNvPr id="122" name="Google Shape;122;p5"/>
          <p:cNvPicPr preferRelativeResize="0"/>
          <p:nvPr/>
        </p:nvPicPr>
        <p:blipFill>
          <a:blip r:embed="rId3">
            <a:alphaModFix/>
          </a:blip>
          <a:stretch>
            <a:fillRect/>
          </a:stretch>
        </p:blipFill>
        <p:spPr>
          <a:xfrm>
            <a:off x="3881438" y="2867025"/>
            <a:ext cx="4581525" cy="29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Authorization</a:t>
            </a:r>
            <a:endParaRPr/>
          </a:p>
        </p:txBody>
      </p:sp>
      <p:sp>
        <p:nvSpPr>
          <p:cNvPr id="129" name="Google Shape;129;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1200"/>
              </a:spcBef>
              <a:spcAft>
                <a:spcPts val="0"/>
              </a:spcAft>
              <a:buSzPts val="2750"/>
              <a:buChar char="•"/>
            </a:pPr>
            <a:r>
              <a:rPr lang="en-US" sz="2750">
                <a:highlight>
                  <a:srgbClr val="FFFFFF"/>
                </a:highlight>
              </a:rPr>
              <a:t>Authorization được thực thi khi mà authentication thành công.</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Authorization để xem user có thể làm gì với hệ thống</a:t>
            </a:r>
            <a:endParaRPr sz="2750">
              <a:highlight>
                <a:srgbClr val="FFFFFF"/>
              </a:highlight>
            </a:endParaRPr>
          </a:p>
        </p:txBody>
      </p:sp>
      <p:pic>
        <p:nvPicPr>
          <p:cNvPr id="130" name="Google Shape;130;g12a3d9ba46b_0_6"/>
          <p:cNvPicPr preferRelativeResize="0"/>
          <p:nvPr/>
        </p:nvPicPr>
        <p:blipFill>
          <a:blip r:embed="rId3">
            <a:alphaModFix/>
          </a:blip>
          <a:stretch>
            <a:fillRect/>
          </a:stretch>
        </p:blipFill>
        <p:spPr>
          <a:xfrm>
            <a:off x="3881438" y="3033713"/>
            <a:ext cx="4429125" cy="231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0000"/>
              <a:buNone/>
            </a:pPr>
            <a:r>
              <a:rPr lang="en-US"/>
              <a:t>Phân biệt Authentication và Authorization</a:t>
            </a:r>
            <a:endParaRPr/>
          </a:p>
        </p:txBody>
      </p:sp>
      <p:sp>
        <p:nvSpPr>
          <p:cNvPr id="137" name="Google Shape;137;g12ad5030d2d_1_7"/>
          <p:cNvSpPr txBox="1">
            <a:spLocks noGrp="1"/>
          </p:cNvSpPr>
          <p:nvPr>
            <p:ph type="body" idx="1"/>
          </p:nvPr>
        </p:nvSpPr>
        <p:spPr>
          <a:xfrm>
            <a:off x="838200" y="11200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8" name="Google Shape;138;g12ad5030d2d_1_7"/>
          <p:cNvSpPr txBox="1">
            <a:spLocks noGrp="1"/>
          </p:cNvSpPr>
          <p:nvPr>
            <p:ph type="body" idx="1"/>
          </p:nvPr>
        </p:nvSpPr>
        <p:spPr>
          <a:xfrm>
            <a:off x="990600" y="12724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9" name="Google Shape;139;g12ad5030d2d_1_7"/>
          <p:cNvSpPr txBox="1">
            <a:spLocks noGrp="1"/>
          </p:cNvSpPr>
          <p:nvPr>
            <p:ph type="body" idx="1"/>
          </p:nvPr>
        </p:nvSpPr>
        <p:spPr>
          <a:xfrm>
            <a:off x="1143000" y="1424825"/>
            <a:ext cx="5252700" cy="5056800"/>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1200"/>
              </a:spcBef>
              <a:spcAft>
                <a:spcPts val="0"/>
              </a:spcAft>
              <a:buSzPts val="2800"/>
              <a:buNone/>
            </a:pPr>
            <a:r>
              <a:rPr lang="en-US" sz="2750">
                <a:highlight>
                  <a:srgbClr val="FFFFFF"/>
                </a:highlight>
              </a:rPr>
              <a:t>Authentication</a:t>
            </a:r>
            <a:endParaRPr sz="2750">
              <a:highlight>
                <a:srgbClr val="FFFFFF"/>
              </a:highlight>
            </a:endParaRPr>
          </a:p>
          <a:p>
            <a:pPr marL="457200" lvl="0" indent="-403225" algn="l" rtl="0">
              <a:lnSpc>
                <a:spcPct val="115000"/>
              </a:lnSpc>
              <a:spcBef>
                <a:spcPts val="1200"/>
              </a:spcBef>
              <a:spcAft>
                <a:spcPts val="0"/>
              </a:spcAft>
              <a:buSzPts val="2750"/>
              <a:buChar char="•"/>
            </a:pPr>
            <a:r>
              <a:rPr lang="en-US" sz="2750">
                <a:highlight>
                  <a:srgbClr val="FFFFFF"/>
                </a:highlight>
              </a:rPr>
              <a:t>Xác nhận danh tính.</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Yêu cầu username và password.</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Là bước đầu tiên của authorization vì vậy luôn luôn đến trước.</a:t>
            </a:r>
            <a:endParaRPr sz="2750">
              <a:highlight>
                <a:srgbClr val="FFFFFF"/>
              </a:highlight>
            </a:endParaRPr>
          </a:p>
        </p:txBody>
      </p:sp>
      <p:sp>
        <p:nvSpPr>
          <p:cNvPr id="140" name="Google Shape;140;g12ad5030d2d_1_7"/>
          <p:cNvSpPr txBox="1">
            <a:spLocks noGrp="1"/>
          </p:cNvSpPr>
          <p:nvPr>
            <p:ph type="body" idx="1"/>
          </p:nvPr>
        </p:nvSpPr>
        <p:spPr>
          <a:xfrm>
            <a:off x="6477000" y="1424825"/>
            <a:ext cx="5252700" cy="5056800"/>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1200"/>
              </a:spcBef>
              <a:spcAft>
                <a:spcPts val="0"/>
              </a:spcAft>
              <a:buSzPts val="2800"/>
              <a:buNone/>
            </a:pPr>
            <a:r>
              <a:rPr lang="en-US" sz="2750">
                <a:highlight>
                  <a:srgbClr val="FFFFFF"/>
                </a:highlight>
              </a:rPr>
              <a:t>Authorization</a:t>
            </a:r>
            <a:endParaRPr sz="2750">
              <a:highlight>
                <a:srgbClr val="FFFFFF"/>
              </a:highlight>
            </a:endParaRPr>
          </a:p>
          <a:p>
            <a:pPr marL="457200" lvl="0" indent="-396875" algn="l" rtl="0">
              <a:lnSpc>
                <a:spcPct val="115000"/>
              </a:lnSpc>
              <a:spcBef>
                <a:spcPts val="1200"/>
              </a:spcBef>
              <a:spcAft>
                <a:spcPts val="0"/>
              </a:spcAft>
              <a:buSzPts val="2650"/>
              <a:buChar char="•"/>
            </a:pPr>
            <a:r>
              <a:rPr lang="en-US" sz="2650">
                <a:highlight>
                  <a:srgbClr val="FFFFFF"/>
                </a:highlight>
              </a:rPr>
              <a:t>Xem user có được phép truy cập tài nguyên không.</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Các yếu tố xác thực cần thiết để authorization có thể khác nhau, tùy thuộc vào mức độ bảo mật.</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Authorization được thực hiện sau khi authentication thành công.</a:t>
            </a:r>
            <a:endParaRPr sz="26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Các phương pháp xác thực cơ bản</a:t>
            </a:r>
            <a:endParaRPr/>
          </a:p>
        </p:txBody>
      </p:sp>
      <p:sp>
        <p:nvSpPr>
          <p:cNvPr id="147" name="Google Shape;147;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Arial"/>
              <a:buNone/>
            </a:pPr>
            <a:r>
              <a:rPr lang="en-US"/>
              <a:t>Basic authen (Username, password)</a:t>
            </a:r>
            <a:endParaRPr/>
          </a:p>
        </p:txBody>
      </p:sp>
      <p:sp>
        <p:nvSpPr>
          <p:cNvPr id="154" name="Google Shape;154;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2450">
                <a:highlight>
                  <a:srgbClr val="FAFAFA"/>
                </a:highlight>
              </a:rPr>
              <a:t>Client sẽ gửi username và password để xác thực</a:t>
            </a:r>
            <a:endParaRPr sz="2450">
              <a:highlight>
                <a:srgbClr val="FAFAFA"/>
              </a:highlight>
            </a:endParaRPr>
          </a:p>
        </p:txBody>
      </p:sp>
      <p:pic>
        <p:nvPicPr>
          <p:cNvPr id="155" name="Google Shape;155;p7"/>
          <p:cNvPicPr preferRelativeResize="0"/>
          <p:nvPr/>
        </p:nvPicPr>
        <p:blipFill>
          <a:blip r:embed="rId3">
            <a:alphaModFix/>
          </a:blip>
          <a:stretch>
            <a:fillRect/>
          </a:stretch>
        </p:blipFill>
        <p:spPr>
          <a:xfrm>
            <a:off x="2705100" y="1728788"/>
            <a:ext cx="6781800" cy="4772025"/>
          </a:xfrm>
          <a:prstGeom prst="rect">
            <a:avLst/>
          </a:prstGeom>
          <a:noFill/>
          <a:ln>
            <a:noFill/>
          </a:ln>
        </p:spPr>
      </p:pic>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1009</Words>
  <Application>Microsoft Macintosh PowerPoint</Application>
  <PresentationFormat>Widescreen</PresentationFormat>
  <Paragraphs>135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Courier New</vt:lpstr>
      <vt:lpstr>Tahoma</vt:lpstr>
      <vt:lpstr>Open Sans</vt:lpstr>
      <vt:lpstr>Open Sans SemiBold</vt:lpstr>
      <vt:lpstr>Calibri</vt:lpstr>
      <vt:lpstr>Arial</vt:lpstr>
      <vt:lpstr>SlideTheme2</vt:lpstr>
      <vt:lpstr>Bài 8 Authentication &amp; Authorization 1</vt:lpstr>
      <vt:lpstr>Mục tiêu</vt:lpstr>
      <vt:lpstr>Thảo luận</vt:lpstr>
      <vt:lpstr>Bảo mật ứng dụng web</vt:lpstr>
      <vt:lpstr>Authentication</vt:lpstr>
      <vt:lpstr>Authorization</vt:lpstr>
      <vt:lpstr>Phân biệt Authentication và Authorization</vt:lpstr>
      <vt:lpstr>Các phương pháp xác thực cơ bản</vt:lpstr>
      <vt:lpstr>Basic authen (Username, password)</vt:lpstr>
      <vt:lpstr>One-time password(OTP)</vt:lpstr>
      <vt:lpstr>Token</vt:lpstr>
      <vt:lpstr>Session-Cookies</vt:lpstr>
      <vt:lpstr>Oauth</vt:lpstr>
      <vt:lpstr>SSL và HTTPS</vt:lpstr>
      <vt:lpstr>SSL</vt:lpstr>
      <vt:lpstr>HTTPS</vt:lpstr>
      <vt:lpstr>Bảo mật trong ExpressJS và PassportJS</vt:lpstr>
      <vt:lpstr>Bảo mật trong ExpressJS</vt:lpstr>
      <vt:lpstr>Passportjs</vt:lpstr>
      <vt:lpstr>Demo về PassportJS</vt:lpstr>
      <vt:lpstr>Cơ chế CSRF</vt:lpstr>
      <vt:lpstr>PowerPoint Presentation</vt:lpstr>
      <vt:lpstr>Tác hại.</vt:lpstr>
      <vt:lpstr>Cách phòng tránh</vt:lpstr>
      <vt:lpstr>Tổng quan về Signle-Sign On(SSO)</vt:lpstr>
      <vt:lpstr>SSO là gì?</vt:lpstr>
      <vt:lpstr>Ưu và nhược điểm.</vt:lpstr>
      <vt:lpstr>SSO hoạt động như thế nào?</vt:lpstr>
      <vt:lpstr>SSO hoạt động như thế nào?</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8 Authentication &amp; Authorization 1</dc:title>
  <dc:creator>Nhật Nguyễn Khắc</dc:creator>
  <cp:lastModifiedBy>Mai Tuyet</cp:lastModifiedBy>
  <cp:revision>1</cp:revision>
  <dcterms:created xsi:type="dcterms:W3CDTF">2017-03-15T10:39:15Z</dcterms:created>
  <dcterms:modified xsi:type="dcterms:W3CDTF">2022-06-28T03:22:32Z</dcterms:modified>
</cp:coreProperties>
</file>