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y="6858000" cx="12192000"/>
  <p:notesSz cx="6858000" cy="9144000"/>
  <p:embeddedFontLst>
    <p:embeddedFont>
      <p:font typeface="Tahoma"/>
      <p:regular r:id="rId37"/>
      <p:bold r:id="rId38"/>
    </p:embeddedFont>
    <p:embeddedFont>
      <p:font typeface="Open Sans SemiBold"/>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7" roundtripDataSignature="AMtx7mgLNQmuYCUoQkKJ9RaTH0HrVXEZ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SemiBold-bold.fntdata"/><Relationship Id="rId20" Type="http://schemas.openxmlformats.org/officeDocument/2006/relationships/slide" Target="slides/slide16.xml"/><Relationship Id="rId42" Type="http://schemas.openxmlformats.org/officeDocument/2006/relationships/font" Target="fonts/OpenSansSemiBold-boldItalic.fntdata"/><Relationship Id="rId41" Type="http://schemas.openxmlformats.org/officeDocument/2006/relationships/font" Target="fonts/OpenSansSemiBold-italic.fntdata"/><Relationship Id="rId22" Type="http://schemas.openxmlformats.org/officeDocument/2006/relationships/slide" Target="slides/slide18.xml"/><Relationship Id="rId44" Type="http://schemas.openxmlformats.org/officeDocument/2006/relationships/font" Target="fonts/OpenSans-bold.fntdata"/><Relationship Id="rId21" Type="http://schemas.openxmlformats.org/officeDocument/2006/relationships/slide" Target="slides/slide17.xml"/><Relationship Id="rId43" Type="http://schemas.openxmlformats.org/officeDocument/2006/relationships/font" Target="fonts/OpenSans-regular.fntdata"/><Relationship Id="rId24" Type="http://schemas.openxmlformats.org/officeDocument/2006/relationships/slide" Target="slides/slide20.xml"/><Relationship Id="rId46" Type="http://schemas.openxmlformats.org/officeDocument/2006/relationships/font" Target="fonts/OpenSans-boldItalic.fntdata"/><Relationship Id="rId23" Type="http://schemas.openxmlformats.org/officeDocument/2006/relationships/slide" Target="slides/slide19.xml"/><Relationship Id="rId45" Type="http://schemas.openxmlformats.org/officeDocument/2006/relationships/font" Target="fonts/OpenSans-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customschemas.google.com/relationships/presentationmetadata" Target="meta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Tahoma-regular.fntdata"/><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font" Target="fonts/OpenSansSemiBold-regular.fntdata"/><Relationship Id="rId16" Type="http://schemas.openxmlformats.org/officeDocument/2006/relationships/slide" Target="slides/slide12.xml"/><Relationship Id="rId38" Type="http://schemas.openxmlformats.org/officeDocument/2006/relationships/font" Target="fonts/Tahoma-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563113601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12563113601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12563113601_0_2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a3d9ba46b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12a3d9ba46b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12a3d9ba46b_0_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1517337414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11517337414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1517337414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11517337414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11517337414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1517337414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11517337414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a3d9ba46b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g12a3d9ba46b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12a3d9ba46b_0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517337414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11517337414_0_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11517337414_0_5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517337414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11517337414_0_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11517337414_0_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200"/>
              </a:spcAft>
              <a:buSzPts val="1100"/>
              <a:buNone/>
            </a:pPr>
            <a:r>
              <a:rPr lang="en-US" sz="1050">
                <a:solidFill>
                  <a:srgbClr val="526069"/>
                </a:solidFill>
                <a:highlight>
                  <a:srgbClr val="FFFFFF"/>
                </a:highlight>
                <a:latin typeface="Open Sans"/>
                <a:ea typeface="Open Sans"/>
                <a:cs typeface="Open Sans"/>
                <a:sym typeface="Open Sans"/>
              </a:rPr>
              <a:t>Khối catch được sử dụng với kỳ vọng bắt được bất kỳ một ngoại lệ nào. </a:t>
            </a:r>
            <a:endParaRPr/>
          </a:p>
        </p:txBody>
      </p:sp>
      <p:sp>
        <p:nvSpPr>
          <p:cNvPr id="221" name="Google Shape;22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a3d9ba46b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12a3d9ba46b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12a3d9ba46b_0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2563113601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12563113601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SzPts val="1100"/>
              <a:buNone/>
            </a:pPr>
            <a:r>
              <a:rPr lang="en-US" sz="1050">
                <a:solidFill>
                  <a:srgbClr val="526069"/>
                </a:solidFill>
                <a:highlight>
                  <a:srgbClr val="FFFFFF"/>
                </a:highlight>
                <a:latin typeface="Open Sans"/>
                <a:ea typeface="Open Sans"/>
                <a:cs typeface="Open Sans"/>
                <a:sym typeface="Open Sans"/>
              </a:rPr>
              <a:t>Chúng ta có thể sử dụng các khối catch cho từng loại exception tương ứng với cấu trúc if … else lồng nhau như sau:</a:t>
            </a:r>
            <a:endParaRPr sz="1050">
              <a:solidFill>
                <a:srgbClr val="526069"/>
              </a:solidFill>
              <a:highlight>
                <a:srgbClr val="FFFFFF"/>
              </a:highlight>
              <a:latin typeface="Open Sans"/>
              <a:ea typeface="Open Sans"/>
              <a:cs typeface="Open Sans"/>
              <a:sym typeface="Open Sans"/>
            </a:endParaRPr>
          </a:p>
          <a:p>
            <a:pPr indent="0" lvl="0" marL="0" rtl="0" algn="l">
              <a:lnSpc>
                <a:spcPct val="115000"/>
              </a:lnSpc>
              <a:spcBef>
                <a:spcPts val="1200"/>
              </a:spcBef>
              <a:spcAft>
                <a:spcPts val="0"/>
              </a:spcAft>
              <a:buSzPts val="1100"/>
              <a:buNone/>
            </a:pPr>
            <a:r>
              <a:t/>
            </a:r>
            <a:endParaRPr sz="1100">
              <a:latin typeface="Arial"/>
              <a:ea typeface="Arial"/>
              <a:cs typeface="Arial"/>
              <a:sym typeface="Arial"/>
            </a:endParaRPr>
          </a:p>
          <a:p>
            <a:pPr indent="0" lvl="0" marL="0" rtl="0" algn="l">
              <a:lnSpc>
                <a:spcPct val="115000"/>
              </a:lnSpc>
              <a:spcBef>
                <a:spcPts val="0"/>
              </a:spcBef>
              <a:spcAft>
                <a:spcPts val="1200"/>
              </a:spcAft>
              <a:buSzPts val="1100"/>
              <a:buNone/>
            </a:pPr>
            <a:r>
              <a:t/>
            </a:r>
            <a:endParaRPr sz="1050">
              <a:solidFill>
                <a:srgbClr val="526069"/>
              </a:solidFill>
              <a:highlight>
                <a:srgbClr val="FFFFFF"/>
              </a:highlight>
              <a:latin typeface="Open Sans"/>
              <a:ea typeface="Open Sans"/>
              <a:cs typeface="Open Sans"/>
              <a:sym typeface="Open Sans"/>
            </a:endParaRPr>
          </a:p>
        </p:txBody>
      </p:sp>
      <p:sp>
        <p:nvSpPr>
          <p:cNvPr id="235" name="Google Shape;235;g12563113601_0_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563113601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12563113601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200"/>
              </a:spcAft>
              <a:buSzPts val="1100"/>
              <a:buNone/>
            </a:pPr>
            <a:r>
              <a:rPr lang="en-US" sz="1050">
                <a:solidFill>
                  <a:srgbClr val="526069"/>
                </a:solidFill>
                <a:highlight>
                  <a:srgbClr val="FFFFFF"/>
                </a:highlight>
                <a:latin typeface="Open Sans"/>
                <a:ea typeface="Open Sans"/>
                <a:cs typeface="Open Sans"/>
                <a:sym typeface="Open Sans"/>
              </a:rPr>
              <a:t>Khối catch được sử dụng với kỳ vọng bắt được bất kỳ một ngoại lệ nào. </a:t>
            </a:r>
            <a:endParaRPr/>
          </a:p>
        </p:txBody>
      </p:sp>
      <p:sp>
        <p:nvSpPr>
          <p:cNvPr id="243" name="Google Shape;243;g12563113601_0_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a3d9ba46b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12a3d9ba46b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g12a3d9ba46b_0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2563113601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12563113601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1200"/>
              </a:spcAft>
              <a:buSzPts val="1100"/>
              <a:buNone/>
            </a:pPr>
            <a:r>
              <a:rPr lang="en-US" sz="1050">
                <a:solidFill>
                  <a:srgbClr val="526069"/>
                </a:solidFill>
                <a:highlight>
                  <a:srgbClr val="FFFFFF"/>
                </a:highlight>
                <a:latin typeface="Open Sans"/>
                <a:ea typeface="Open Sans"/>
                <a:cs typeface="Open Sans"/>
                <a:sym typeface="Open Sans"/>
              </a:rPr>
              <a:t>Khi một ngoại lệ được ném ra thì exception_var (tức là e trong catch(e)) giữ giá trị ngoại lệ. Chúng ta có thể sử dụng e (được gọi là The exception identifier) để nhận thông tin về ngoại lệ được đưa ra. Tương tự như những biến khác, biến này chỉ có thể dùng trong block của catch. Nếu không dùng giá trị này, </a:t>
            </a:r>
            <a:endParaRPr/>
          </a:p>
        </p:txBody>
      </p:sp>
      <p:sp>
        <p:nvSpPr>
          <p:cNvPr id="258" name="Google Shape;258;g12563113601_0_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517337414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g11517337414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g11517337414_0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Khai báo 1 hàm async khai báo 1 hàm trả về promises, return được wrapper vào resolve của promise và error được wrapper vào reject của promises.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Đề gọi hàm ta sử dụng cấu trúc try catch để gọi hàm trong phần thân của try, phần xử lý error của hàm ta viết mã trong catch</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-&gt; Cú pháp trên rõ ràng hơn việc ta gọi promise thông thường và thân thiện với việc viết mã </a:t>
            </a:r>
            <a:endParaRPr/>
          </a:p>
        </p:txBody>
      </p:sp>
      <p:sp>
        <p:nvSpPr>
          <p:cNvPr id="273" name="Google Shape;27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050">
                <a:solidFill>
                  <a:srgbClr val="526069"/>
                </a:solidFill>
                <a:highlight>
                  <a:srgbClr val="FFFFFF"/>
                </a:highlight>
                <a:latin typeface="Open Sans"/>
                <a:ea typeface="Open Sans"/>
                <a:cs typeface="Open Sans"/>
                <a:sym typeface="Open Sans"/>
              </a:rPr>
              <a:t>Kết quả đầu ra câu lệnh thực thi in ra “Next Statements" đã được thực thi trước. Việc đọc tệp đang được thực thi không đồng bộ, và chương trình không đợi hoạt động này xong đã tiếp tục với các lệnh tiếp theo. Có nghĩa là việc kiểm soát nằm ngoài khối lệnh try. Nếu có bất kỳ lỗi nào xảy ra trong quá trình bất đồng bộ như trên thì sẽ không được xử lý đúng logic. Vì vậy, khối try-catch trong Node.js không thể bắt được các lỗi xảy ra trong các hoạt động bất đồng bộ.</a:t>
            </a:r>
            <a:endParaRPr/>
          </a:p>
        </p:txBody>
      </p:sp>
      <p:sp>
        <p:nvSpPr>
          <p:cNvPr id="280" name="Google Shape;28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a3d9ba46b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g12a3d9ba46b_0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7" name="Google Shape;287;g12a3d9ba46b_0_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2563113601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12563113601_0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050">
                <a:solidFill>
                  <a:srgbClr val="526069"/>
                </a:solidFill>
                <a:highlight>
                  <a:srgbClr val="FFFFFF"/>
                </a:highlight>
                <a:latin typeface="Open Sans"/>
                <a:ea typeface="Open Sans"/>
                <a:cs typeface="Open Sans"/>
                <a:sym typeface="Open Sans"/>
              </a:rPr>
              <a:t>Việc tách hàm async và sử dụng await để gọi yêu cầu chương trình dừng lại đợi function xử lý và trả về kết quả</a:t>
            </a:r>
            <a:endParaRPr sz="1050">
              <a:solidFill>
                <a:srgbClr val="526069"/>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SzPts val="1400"/>
              <a:buNone/>
            </a:pPr>
            <a:r>
              <a:t/>
            </a:r>
            <a:endParaRPr sz="1050">
              <a:solidFill>
                <a:srgbClr val="526069"/>
              </a:solidFill>
              <a:highlight>
                <a:srgbClr val="FFFFFF"/>
              </a:highlight>
              <a:latin typeface="Open Sans"/>
              <a:ea typeface="Open Sans"/>
              <a:cs typeface="Open Sans"/>
              <a:sym typeface="Open Sans"/>
            </a:endParaRPr>
          </a:p>
        </p:txBody>
      </p:sp>
      <p:sp>
        <p:nvSpPr>
          <p:cNvPr id="294" name="Google Shape;294;g12563113601_0_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151733741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g1151733741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g1151733741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563113601_0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12563113601_0_1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050">
                <a:solidFill>
                  <a:srgbClr val="526069"/>
                </a:solidFill>
                <a:highlight>
                  <a:srgbClr val="FFFFFF"/>
                </a:highlight>
                <a:latin typeface="Open Sans"/>
                <a:ea typeface="Open Sans"/>
                <a:cs typeface="Open Sans"/>
                <a:sym typeface="Open Sans"/>
              </a:rPr>
              <a:t>Việc tách hàm async và sử dụng await để gọi yêu cầu chương trình dừng lại đợi function xử lý và trả về kết quả. Ví dụ như trên</a:t>
            </a:r>
            <a:endParaRPr sz="1050">
              <a:solidFill>
                <a:srgbClr val="526069"/>
              </a:solidFill>
              <a:highlight>
                <a:srgbClr val="FFFFFF"/>
              </a:highlight>
              <a:latin typeface="Open Sans"/>
              <a:ea typeface="Open Sans"/>
              <a:cs typeface="Open Sans"/>
              <a:sym typeface="Open Sans"/>
            </a:endParaRPr>
          </a:p>
          <a:p>
            <a:pPr indent="0" lvl="0" marL="0" rtl="0" algn="l">
              <a:lnSpc>
                <a:spcPct val="100000"/>
              </a:lnSpc>
              <a:spcBef>
                <a:spcPts val="0"/>
              </a:spcBef>
              <a:spcAft>
                <a:spcPts val="0"/>
              </a:spcAft>
              <a:buSzPts val="1400"/>
              <a:buNone/>
            </a:pPr>
            <a:r>
              <a:t/>
            </a:r>
            <a:endParaRPr sz="1050">
              <a:solidFill>
                <a:srgbClr val="526069"/>
              </a:solidFill>
              <a:highlight>
                <a:srgbClr val="FFFFFF"/>
              </a:highlight>
              <a:latin typeface="Open Sans"/>
              <a:ea typeface="Open Sans"/>
              <a:cs typeface="Open Sans"/>
              <a:sym typeface="Open Sans"/>
            </a:endParaRPr>
          </a:p>
        </p:txBody>
      </p:sp>
      <p:sp>
        <p:nvSpPr>
          <p:cNvPr id="301" name="Google Shape;301;g12563113601_0_10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517337414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g11517337414_0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g11517337414_0_1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2563113601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g12563113601_0_20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g12563113601_0_20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563113601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12563113601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12563113601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t/>
            </a:r>
            <a:endParaRPr/>
          </a:p>
        </p:txBody>
      </p:sp>
      <p:sp>
        <p:nvSpPr>
          <p:cNvPr id="118" name="Google Shape;11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2a3d9ba46b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g12a3d9ba46b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12a3d9ba46b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1517337414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11517337414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11517337414_0_2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a3d9ba46b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12a3d9ba46b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12a3d9ba46b_0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a:buNone/>
              <a:defRPr sz="6000">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42"/>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2"/>
          <p:cNvSpPr/>
          <p:nvPr>
            <p:ph idx="2" type="pic"/>
          </p:nvPr>
        </p:nvSpPr>
        <p:spPr>
          <a:xfrm>
            <a:off x="5183188" y="987425"/>
            <a:ext cx="6172200" cy="4873625"/>
          </a:xfrm>
          <a:prstGeom prst="rect">
            <a:avLst/>
          </a:prstGeom>
          <a:noFill/>
          <a:ln>
            <a:noFill/>
          </a:ln>
        </p:spPr>
      </p:sp>
      <p:sp>
        <p:nvSpPr>
          <p:cNvPr id="71" name="Google Shape;71;p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4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3"/>
          <p:cNvSpPr txBox="1"/>
          <p:nvPr>
            <p:ph idx="1" type="body"/>
          </p:nvPr>
        </p:nvSpPr>
        <p:spPr>
          <a:xfrm rot="5400000">
            <a:off x="3567529" y="-1609307"/>
            <a:ext cx="5056942"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44"/>
          <p:cNvSpPr txBox="1"/>
          <p:nvPr>
            <p:ph type="title"/>
          </p:nvPr>
        </p:nvSpPr>
        <p:spPr>
          <a:xfrm rot="5400000">
            <a:off x="7481547" y="2304710"/>
            <a:ext cx="5115606"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4"/>
          <p:cNvSpPr txBox="1"/>
          <p:nvPr>
            <p:ph idx="1" type="body"/>
          </p:nvPr>
        </p:nvSpPr>
        <p:spPr>
          <a:xfrm rot="5400000">
            <a:off x="2147547" y="-247990"/>
            <a:ext cx="5115606"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5"/>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000"/>
              <a:buFont typeface="Open Sans"/>
              <a:buNone/>
              <a:defRPr>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5"/>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Open Sans"/>
                <a:ea typeface="Open Sans"/>
                <a:cs typeface="Open Sans"/>
                <a:sym typeface="Open Sans"/>
              </a:defRPr>
            </a:lvl1pPr>
            <a:lvl2pPr indent="-406400" lvl="1" marL="914400" algn="l">
              <a:lnSpc>
                <a:spcPct val="90000"/>
              </a:lnSpc>
              <a:spcBef>
                <a:spcPts val="500"/>
              </a:spcBef>
              <a:spcAft>
                <a:spcPts val="0"/>
              </a:spcAft>
              <a:buClr>
                <a:schemeClr val="dk1"/>
              </a:buClr>
              <a:buSzPts val="2800"/>
              <a:buChar char="•"/>
              <a:defRPr sz="2800">
                <a:latin typeface="Open Sans"/>
                <a:ea typeface="Open Sans"/>
                <a:cs typeface="Open Sans"/>
                <a:sym typeface="Open Sans"/>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SemiBold"/>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p:cSld name="Custom">
    <p:spTree>
      <p:nvGrpSpPr>
        <p:cNvPr id="35" name="Shape 3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36"/>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38"/>
          <p:cNvSpPr txBox="1"/>
          <p:nvPr>
            <p:ph type="title"/>
          </p:nvPr>
        </p:nvSpPr>
        <p:spPr>
          <a:xfrm>
            <a:off x="839788" y="898071"/>
            <a:ext cx="10515600" cy="7926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3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39"/>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41"/>
          <p:cNvSpPr txBox="1"/>
          <p:nvPr>
            <p:ph type="title"/>
          </p:nvPr>
        </p:nvSpPr>
        <p:spPr>
          <a:xfrm>
            <a:off x="839788" y="987424"/>
            <a:ext cx="3932237" cy="10699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SemiBold"/>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4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Open Sans SemiBold"/>
              <a:buNone/>
              <a:defRPr b="1" i="0" sz="4000" u="none" cap="none" strike="noStrike">
                <a:solidFill>
                  <a:schemeClr val="dk1"/>
                </a:solidFill>
                <a:latin typeface="Open Sans SemiBold"/>
                <a:ea typeface="Open Sans SemiBold"/>
                <a:cs typeface="Open Sans SemiBold"/>
                <a:sym typeface="Open Sans SemiBol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33"/>
          <p:cNvSpPr txBox="1"/>
          <p:nvPr>
            <p:ph idx="1" type="body"/>
          </p:nvPr>
        </p:nvSpPr>
        <p:spPr>
          <a:xfrm>
            <a:off x="838200" y="1120022"/>
            <a:ext cx="10515600" cy="505694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33"/>
          <p:cNvCxnSpPr/>
          <p:nvPr/>
        </p:nvCxnSpPr>
        <p:spPr>
          <a:xfrm rot="10800000">
            <a:off x="838202" y="893620"/>
            <a:ext cx="10386389" cy="0"/>
          </a:xfrm>
          <a:prstGeom prst="straightConnector1">
            <a:avLst/>
          </a:prstGeom>
          <a:noFill/>
          <a:ln cap="flat" cmpd="sng" w="25400">
            <a:solidFill>
              <a:srgbClr val="272780"/>
            </a:solidFill>
            <a:prstDash val="solid"/>
            <a:miter lim="800000"/>
            <a:headEnd len="sm" w="sm" type="none"/>
            <a:tailEnd len="sm" w="sm" type="none"/>
          </a:ln>
        </p:spPr>
      </p:cxnSp>
      <p:pic>
        <p:nvPicPr>
          <p:cNvPr id="16" name="Google Shape;16;p33"/>
          <p:cNvPicPr preferRelativeResize="0"/>
          <p:nvPr/>
        </p:nvPicPr>
        <p:blipFill rotWithShape="1">
          <a:blip r:embed="rId1">
            <a:alphaModFix/>
          </a:blip>
          <a:srcRect b="0" l="0" r="0" t="0"/>
          <a:stretch/>
        </p:blipFill>
        <p:spPr>
          <a:xfrm>
            <a:off x="11415645" y="139074"/>
            <a:ext cx="657087" cy="6570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pugjs.org/" TargetMode="External"/><Relationship Id="rId4" Type="http://schemas.openxmlformats.org/officeDocument/2006/relationships/hyperlink" Target="https://pugjs.org/" TargetMode="External"/><Relationship Id="rId5"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ejs.co/" TargetMode="Externa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localhost:300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iki.tino.org/framework-la-g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336431" y="1122362"/>
            <a:ext cx="9612923" cy="273843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Open Sans"/>
              <a:buNone/>
            </a:pPr>
            <a:r>
              <a:rPr lang="en-US"/>
              <a:t>Bài 1</a:t>
            </a:r>
            <a:br>
              <a:rPr lang="en-US"/>
            </a:br>
            <a:r>
              <a:rPr lang="en-US"/>
              <a:t> Tổng quan ExpressJS</a:t>
            </a:r>
            <a:endParaRPr/>
          </a:p>
        </p:txBody>
      </p:sp>
      <p:sp>
        <p:nvSpPr>
          <p:cNvPr id="93" name="Google Shape;93;p1"/>
          <p:cNvSpPr txBox="1"/>
          <p:nvPr>
            <p:ph idx="1" type="subTitle"/>
          </p:nvPr>
        </p:nvSpPr>
        <p:spPr>
          <a:xfrm>
            <a:off x="1524000" y="41608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Module: </a:t>
            </a:r>
            <a:r>
              <a:rPr lang="en-US" sz="2300">
                <a:latin typeface="Arial"/>
                <a:ea typeface="Arial"/>
                <a:cs typeface="Arial"/>
                <a:sym typeface="Arial"/>
              </a:rPr>
              <a:t>Web Backend Development with Express</a:t>
            </a:r>
            <a:endParaRPr sz="2300">
              <a:latin typeface="Arial"/>
              <a:ea typeface="Arial"/>
              <a:cs typeface="Arial"/>
              <a:sym typeface="Arial"/>
            </a:endParaRPr>
          </a:p>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2563113601_0_25"/>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sz="6000">
                <a:latin typeface="Open Sans SemiBold"/>
                <a:ea typeface="Open Sans SemiBold"/>
                <a:cs typeface="Open Sans SemiBold"/>
                <a:sym typeface="Open Sans SemiBold"/>
              </a:rPr>
              <a:t>Các thành phần chính</a:t>
            </a:r>
            <a:endParaRPr/>
          </a:p>
        </p:txBody>
      </p:sp>
      <p:sp>
        <p:nvSpPr>
          <p:cNvPr id="158" name="Google Shape;158;g12563113601_0_25"/>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latin typeface="Arial"/>
                <a:ea typeface="Arial"/>
                <a:cs typeface="Arial"/>
                <a:sym typeface="Arial"/>
              </a:rPr>
              <a:t>File index.js(Hoặc app.js): File thực thi dự án thông qua lệnh node index.js.</a:t>
            </a:r>
            <a:endParaRPr>
              <a:latin typeface="Arial"/>
              <a:ea typeface="Arial"/>
              <a:cs typeface="Arial"/>
              <a:sym typeface="Arial"/>
            </a:endParaRPr>
          </a:p>
          <a:p>
            <a:pPr indent="-406400" lvl="0" marL="457200" rtl="0" algn="l">
              <a:lnSpc>
                <a:spcPct val="90000"/>
              </a:lnSpc>
              <a:spcBef>
                <a:spcPts val="0"/>
              </a:spcBef>
              <a:spcAft>
                <a:spcPts val="0"/>
              </a:spcAft>
              <a:buSzPts val="2800"/>
              <a:buFont typeface="Arial"/>
              <a:buChar char="•"/>
            </a:pPr>
            <a:r>
              <a:rPr lang="en-US">
                <a:latin typeface="Arial"/>
                <a:ea typeface="Arial"/>
                <a:cs typeface="Arial"/>
                <a:sym typeface="Arial"/>
              </a:rPr>
              <a:t>Thư mục src: Chứa toàn bộ source code.</a:t>
            </a:r>
            <a:endParaRPr>
              <a:latin typeface="Arial"/>
              <a:ea typeface="Arial"/>
              <a:cs typeface="Arial"/>
              <a:sym typeface="Arial"/>
            </a:endParaRPr>
          </a:p>
          <a:p>
            <a:pPr indent="-406400" lvl="0" marL="457200" rtl="0" algn="l">
              <a:lnSpc>
                <a:spcPct val="90000"/>
              </a:lnSpc>
              <a:spcBef>
                <a:spcPts val="0"/>
              </a:spcBef>
              <a:spcAft>
                <a:spcPts val="0"/>
              </a:spcAft>
              <a:buSzPts val="2800"/>
              <a:buFont typeface="Arial"/>
              <a:buChar char="•"/>
            </a:pPr>
            <a:r>
              <a:rPr lang="en-US">
                <a:latin typeface="Arial"/>
                <a:ea typeface="Arial"/>
                <a:cs typeface="Arial"/>
                <a:sym typeface="Arial"/>
              </a:rPr>
              <a:t>Thư mục test: Chứa source code cho việc testing.</a:t>
            </a:r>
            <a:endParaRPr>
              <a:latin typeface="Arial"/>
              <a:ea typeface="Arial"/>
              <a:cs typeface="Arial"/>
              <a:sym typeface="Arial"/>
            </a:endParaRPr>
          </a:p>
          <a:p>
            <a:pPr indent="0" lvl="0" marL="0" rtl="0" algn="l">
              <a:lnSpc>
                <a:spcPct val="90000"/>
              </a:lnSpc>
              <a:spcBef>
                <a:spcPts val="1000"/>
              </a:spcBef>
              <a:spcAft>
                <a:spcPts val="0"/>
              </a:spcAft>
              <a:buClr>
                <a:schemeClr val="dk1"/>
              </a:buClr>
              <a:buSzPts val="2800"/>
              <a:buNone/>
            </a:pPr>
            <a:r>
              <a:t/>
            </a:r>
            <a:endParaRPr/>
          </a:p>
        </p:txBody>
      </p:sp>
      <p:pic>
        <p:nvPicPr>
          <p:cNvPr id="159" name="Google Shape;159;g12563113601_0_25"/>
          <p:cNvPicPr preferRelativeResize="0"/>
          <p:nvPr/>
        </p:nvPicPr>
        <p:blipFill rotWithShape="1">
          <a:blip r:embed="rId3">
            <a:alphaModFix/>
          </a:blip>
          <a:srcRect b="0" l="0" r="0" t="0"/>
          <a:stretch/>
        </p:blipFill>
        <p:spPr>
          <a:xfrm>
            <a:off x="1984225" y="2890425"/>
            <a:ext cx="8519075" cy="319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12a3d9ba46b_0_3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lang="en-US"/>
              <a:t>Công cụ express-generator</a:t>
            </a:r>
            <a:endParaRPr/>
          </a:p>
        </p:txBody>
      </p:sp>
      <p:sp>
        <p:nvSpPr>
          <p:cNvPr id="166" name="Google Shape;166;g12a3d9ba46b_0_3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 name="Shape 170"/>
        <p:cNvGrpSpPr/>
        <p:nvPr/>
      </p:nvGrpSpPr>
      <p:grpSpPr>
        <a:xfrm>
          <a:off x="0" y="0"/>
          <a:ext cx="0" cy="0"/>
          <a:chOff x="0" y="0"/>
          <a:chExt cx="0" cy="0"/>
        </a:xfrm>
      </p:grpSpPr>
      <p:sp>
        <p:nvSpPr>
          <p:cNvPr id="171" name="Google Shape;171;g11517337414_0_11"/>
          <p:cNvSpPr/>
          <p:nvPr/>
        </p:nvSpPr>
        <p:spPr>
          <a:xfrm>
            <a:off x="713225" y="1099899"/>
            <a:ext cx="11042100" cy="5342100"/>
          </a:xfrm>
          <a:prstGeom prst="rect">
            <a:avLst/>
          </a:prstGeom>
          <a:noFill/>
          <a:ln>
            <a:noFill/>
          </a:ln>
        </p:spPr>
        <p:txBody>
          <a:bodyPr anchorCtr="0" anchor="t" bIns="0" lIns="0" spcFirstLastPara="1" rIns="0" wrap="square" tIns="0">
            <a:noAutofit/>
          </a:bodyPr>
          <a:lstStyle/>
          <a:p>
            <a:pPr indent="-406400" lvl="0" marL="457200" marR="0" rtl="0" algn="l">
              <a:lnSpc>
                <a:spcPct val="115000"/>
              </a:lnSpc>
              <a:spcBef>
                <a:spcPts val="1200"/>
              </a:spcBef>
              <a:spcAft>
                <a:spcPts val="0"/>
              </a:spcAft>
              <a:buClr>
                <a:schemeClr val="dk1"/>
              </a:buClr>
              <a:buSzPts val="2800"/>
              <a:buFont typeface="Open Sans"/>
              <a:buChar char="●"/>
            </a:pPr>
            <a:r>
              <a:rPr b="0" i="0" lang="en-US" sz="2800" u="none" cap="none" strike="noStrike">
                <a:solidFill>
                  <a:schemeClr val="dk1"/>
                </a:solidFill>
                <a:latin typeface="Open Sans"/>
                <a:ea typeface="Open Sans"/>
                <a:cs typeface="Open Sans"/>
                <a:sym typeface="Open Sans"/>
              </a:rPr>
              <a:t>Sử dụng npx: npx express-generator -h</a:t>
            </a:r>
            <a:endParaRPr b="0" i="0" sz="2800" u="none" cap="none" strike="noStrike">
              <a:solidFill>
                <a:schemeClr val="dk1"/>
              </a:solidFill>
              <a:latin typeface="Open Sans"/>
              <a:ea typeface="Open Sans"/>
              <a:cs typeface="Open Sans"/>
              <a:sym typeface="Open Sans"/>
            </a:endParaRPr>
          </a:p>
          <a:p>
            <a:pPr indent="-406400" lvl="0" marL="457200" marR="0" rtl="0" algn="l">
              <a:lnSpc>
                <a:spcPct val="115000"/>
              </a:lnSpc>
              <a:spcBef>
                <a:spcPts val="0"/>
              </a:spcBef>
              <a:spcAft>
                <a:spcPts val="0"/>
              </a:spcAft>
              <a:buClr>
                <a:schemeClr val="dk1"/>
              </a:buClr>
              <a:buSzPts val="2800"/>
              <a:buFont typeface="Open Sans"/>
              <a:buChar char="●"/>
            </a:pPr>
            <a:r>
              <a:rPr b="0" i="0" lang="en-US" sz="2800" u="none" cap="none" strike="noStrike">
                <a:solidFill>
                  <a:schemeClr val="dk1"/>
                </a:solidFill>
                <a:latin typeface="Open Sans"/>
                <a:ea typeface="Open Sans"/>
                <a:cs typeface="Open Sans"/>
                <a:sym typeface="Open Sans"/>
              </a:rPr>
              <a:t>Sử dụng trực tiếp: express -h</a:t>
            </a:r>
            <a:endParaRPr b="0" i="0" sz="2800" u="none" cap="none" strike="noStrike">
              <a:solidFill>
                <a:schemeClr val="dk1"/>
              </a:solidFill>
              <a:latin typeface="Open Sans"/>
              <a:ea typeface="Open Sans"/>
              <a:cs typeface="Open Sans"/>
              <a:sym typeface="Open Sans"/>
            </a:endParaRPr>
          </a:p>
          <a:p>
            <a:pPr indent="0" lvl="0" marL="0" marR="0" rtl="0" algn="l">
              <a:lnSpc>
                <a:spcPct val="150000"/>
              </a:lnSpc>
              <a:spcBef>
                <a:spcPts val="1200"/>
              </a:spcBef>
              <a:spcAft>
                <a:spcPts val="0"/>
              </a:spcAft>
              <a:buClr>
                <a:srgbClr val="000000"/>
              </a:buClr>
              <a:buSzPts val="2800"/>
              <a:buFont typeface="Arial"/>
              <a:buNone/>
            </a:pPr>
            <a:r>
              <a:rPr b="0" i="0" lang="en-US" sz="2800" u="none" cap="none" strike="noStrike">
                <a:solidFill>
                  <a:schemeClr val="dk1"/>
                </a:solidFill>
                <a:latin typeface="Open Sans"/>
                <a:ea typeface="Open Sans"/>
                <a:cs typeface="Open Sans"/>
                <a:sym typeface="Open Sans"/>
              </a:rPr>
              <a:t>Ví dụ:</a:t>
            </a:r>
            <a:endParaRPr b="0" i="0" sz="2800" u="none" cap="none" strike="noStrike">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2800"/>
              <a:buFont typeface="Arial"/>
              <a:buNone/>
            </a:pPr>
            <a:r>
              <a:rPr b="0" i="0" lang="en-US" sz="2800" u="none" cap="none" strike="noStrike">
                <a:solidFill>
                  <a:schemeClr val="dk1"/>
                </a:solidFill>
                <a:latin typeface="Open Sans"/>
                <a:ea typeface="Open Sans"/>
                <a:cs typeface="Open Sans"/>
                <a:sym typeface="Open Sans"/>
              </a:rPr>
              <a:t>sử dụng express-generator để tạo 1 dự án Express tên là myapp, sử dụng template engine là</a:t>
            </a:r>
            <a:r>
              <a:rPr b="0" i="0" lang="en-US" sz="2800" u="none" cap="none" strike="noStrike">
                <a:solidFill>
                  <a:schemeClr val="dk1"/>
                </a:solidFill>
                <a:uFill>
                  <a:noFill/>
                </a:uFill>
                <a:latin typeface="Open Sans"/>
                <a:ea typeface="Open Sans"/>
                <a:cs typeface="Open Sans"/>
                <a:sym typeface="Open Sans"/>
                <a:hlinkClick r:id="rId3">
                  <a:extLst>
                    <a:ext uri="{A12FA001-AC4F-418D-AE19-62706E023703}">
                      <ahyp:hlinkClr val="tx"/>
                    </a:ext>
                  </a:extLst>
                </a:hlinkClick>
              </a:rPr>
              <a:t> </a:t>
            </a:r>
            <a:r>
              <a:rPr b="0" i="0" lang="en-US" sz="2800" u="sng" cap="none" strike="noStrike">
                <a:solidFill>
                  <a:schemeClr val="hlink"/>
                </a:solidFill>
                <a:latin typeface="Open Sans"/>
                <a:ea typeface="Open Sans"/>
                <a:cs typeface="Open Sans"/>
                <a:sym typeface="Open Sans"/>
                <a:hlinkClick r:id="rId4"/>
              </a:rPr>
              <a:t>Pug</a:t>
            </a:r>
            <a:endParaRPr b="0" i="0" sz="4500" u="none" cap="none" strike="noStrike">
              <a:solidFill>
                <a:schemeClr val="dk1"/>
              </a:solidFill>
              <a:latin typeface="Open Sans"/>
              <a:ea typeface="Open Sans"/>
              <a:cs typeface="Open Sans"/>
              <a:sym typeface="Open Sans"/>
            </a:endParaRPr>
          </a:p>
          <a:p>
            <a:pPr indent="-406400" lvl="0" marL="457200" marR="0" rtl="0" algn="l">
              <a:lnSpc>
                <a:spcPct val="115000"/>
              </a:lnSpc>
              <a:spcBef>
                <a:spcPts val="1200"/>
              </a:spcBef>
              <a:spcAft>
                <a:spcPts val="0"/>
              </a:spcAft>
              <a:buClr>
                <a:srgbClr val="FF00FF"/>
              </a:buClr>
              <a:buSzPts val="2800"/>
              <a:buFont typeface="Open Sans"/>
              <a:buChar char="●"/>
            </a:pPr>
            <a:r>
              <a:rPr b="0" i="0" lang="en-US" sz="2800" u="none" cap="none" strike="noStrike">
                <a:solidFill>
                  <a:srgbClr val="FF00FF"/>
                </a:solidFill>
                <a:latin typeface="Open Sans"/>
                <a:ea typeface="Open Sans"/>
                <a:cs typeface="Open Sans"/>
                <a:sym typeface="Open Sans"/>
              </a:rPr>
              <a:t>npx express-generator --view=pug myapp</a:t>
            </a:r>
            <a:endParaRPr b="0" i="0" sz="2800" u="none" cap="none" strike="noStrike">
              <a:solidFill>
                <a:srgbClr val="FF00FF"/>
              </a:solidFill>
              <a:latin typeface="Open Sans"/>
              <a:ea typeface="Open Sans"/>
              <a:cs typeface="Open Sans"/>
              <a:sym typeface="Open Sans"/>
            </a:endParaRPr>
          </a:p>
          <a:p>
            <a:pPr indent="-406400" lvl="0" marL="457200" marR="0" rtl="0" algn="l">
              <a:lnSpc>
                <a:spcPct val="115000"/>
              </a:lnSpc>
              <a:spcBef>
                <a:spcPts val="0"/>
              </a:spcBef>
              <a:spcAft>
                <a:spcPts val="0"/>
              </a:spcAft>
              <a:buClr>
                <a:srgbClr val="FF00FF"/>
              </a:buClr>
              <a:buSzPts val="2800"/>
              <a:buFont typeface="Open Sans"/>
              <a:buChar char="●"/>
            </a:pPr>
            <a:r>
              <a:rPr b="0" i="0" lang="en-US" sz="2800" u="none" cap="none" strike="noStrike">
                <a:solidFill>
                  <a:srgbClr val="FF00FF"/>
                </a:solidFill>
                <a:latin typeface="Open Sans"/>
                <a:ea typeface="Open Sans"/>
                <a:cs typeface="Open Sans"/>
                <a:sym typeface="Open Sans"/>
              </a:rPr>
              <a:t>express --view=pug myapp</a:t>
            </a:r>
            <a:endParaRPr b="0" i="0" sz="2800" u="none" cap="none" strike="noStrike">
              <a:solidFill>
                <a:srgbClr val="FF00FF"/>
              </a:solidFill>
              <a:latin typeface="Open Sans"/>
              <a:ea typeface="Open Sans"/>
              <a:cs typeface="Open Sans"/>
              <a:sym typeface="Open Sans"/>
            </a:endParaRPr>
          </a:p>
        </p:txBody>
      </p:sp>
      <p:pic>
        <p:nvPicPr>
          <p:cNvPr id="172" name="Google Shape;172;g11517337414_0_11"/>
          <p:cNvPicPr preferRelativeResize="0"/>
          <p:nvPr/>
        </p:nvPicPr>
        <p:blipFill rotWithShape="1">
          <a:blip r:embed="rId5">
            <a:alphaModFix/>
          </a:blip>
          <a:srcRect b="0" l="0" r="0" t="0"/>
          <a:stretch/>
        </p:blipFill>
        <p:spPr>
          <a:xfrm>
            <a:off x="11414760" y="137160"/>
            <a:ext cx="664464" cy="664464"/>
          </a:xfrm>
          <a:prstGeom prst="rect">
            <a:avLst/>
          </a:prstGeom>
          <a:noFill/>
          <a:ln>
            <a:noFill/>
          </a:ln>
        </p:spPr>
      </p:pic>
      <p:sp>
        <p:nvSpPr>
          <p:cNvPr id="173" name="Google Shape;173;g11517337414_0_11"/>
          <p:cNvSpPr/>
          <p:nvPr/>
        </p:nvSpPr>
        <p:spPr>
          <a:xfrm>
            <a:off x="713222" y="222500"/>
            <a:ext cx="7796100" cy="603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500"/>
              <a:buFont typeface="Arial"/>
              <a:buNone/>
            </a:pPr>
            <a:r>
              <a:rPr b="1" i="0" lang="en-US" sz="3500" u="none" cap="none" strike="noStrike">
                <a:solidFill>
                  <a:schemeClr val="dk1"/>
                </a:solidFill>
                <a:latin typeface="Tahoma"/>
                <a:ea typeface="Tahoma"/>
                <a:cs typeface="Tahoma"/>
                <a:sym typeface="Tahoma"/>
              </a:rPr>
              <a:t>Sử dụng express-generator</a:t>
            </a:r>
            <a:endParaRPr b="1" i="0" sz="3500" u="none" cap="none" strike="noStrike">
              <a:solidFill>
                <a:schemeClr val="dk1"/>
              </a:solidFill>
              <a:latin typeface="Tahoma"/>
              <a:ea typeface="Tahoma"/>
              <a:cs typeface="Tahoma"/>
              <a:sym typeface="Tahom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11517337414_0_2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 Tổng quan về mô hình ứng dụng web và HTTP</a:t>
            </a:r>
            <a:endParaRPr/>
          </a:p>
        </p:txBody>
      </p:sp>
      <p:sp>
        <p:nvSpPr>
          <p:cNvPr id="180" name="Google Shape;180;g11517337414_0_29"/>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84" name="Shape 184"/>
        <p:cNvGrpSpPr/>
        <p:nvPr/>
      </p:nvGrpSpPr>
      <p:grpSpPr>
        <a:xfrm>
          <a:off x="0" y="0"/>
          <a:ext cx="0" cy="0"/>
          <a:chOff x="0" y="0"/>
          <a:chExt cx="0" cy="0"/>
        </a:xfrm>
      </p:grpSpPr>
      <p:pic>
        <p:nvPicPr>
          <p:cNvPr id="185" name="Google Shape;185;g11517337414_0_38"/>
          <p:cNvPicPr preferRelativeResize="0"/>
          <p:nvPr/>
        </p:nvPicPr>
        <p:blipFill rotWithShape="1">
          <a:blip r:embed="rId3">
            <a:alphaModFix/>
          </a:blip>
          <a:srcRect b="0" l="0" r="0" t="0"/>
          <a:stretch/>
        </p:blipFill>
        <p:spPr>
          <a:xfrm>
            <a:off x="11414760" y="402336"/>
            <a:ext cx="664464" cy="661416"/>
          </a:xfrm>
          <a:prstGeom prst="rect">
            <a:avLst/>
          </a:prstGeom>
          <a:noFill/>
          <a:ln>
            <a:noFill/>
          </a:ln>
        </p:spPr>
      </p:pic>
      <p:sp>
        <p:nvSpPr>
          <p:cNvPr id="186" name="Google Shape;186;g11517337414_0_38"/>
          <p:cNvSpPr txBox="1"/>
          <p:nvPr>
            <p:ph idx="1" type="body"/>
          </p:nvPr>
        </p:nvSpPr>
        <p:spPr>
          <a:xfrm>
            <a:off x="756550" y="900597"/>
            <a:ext cx="10515600" cy="50568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US" sz="2750"/>
              <a:t>Một hệ thống web thông thường sẽ gồm 2 thành phần chính:</a:t>
            </a:r>
            <a:endParaRPr sz="2750"/>
          </a:p>
          <a:p>
            <a:pPr indent="-298450" lvl="0" marL="457200" rtl="0" algn="l">
              <a:lnSpc>
                <a:spcPct val="115000"/>
              </a:lnSpc>
              <a:spcBef>
                <a:spcPts val="1200"/>
              </a:spcBef>
              <a:spcAft>
                <a:spcPts val="0"/>
              </a:spcAft>
              <a:buSzPts val="1100"/>
              <a:buChar char="●"/>
            </a:pPr>
            <a:r>
              <a:rPr lang="en-US" sz="2750"/>
              <a:t>Client (trình duyệt) là chương trình chạy trên thiết bị của người dùng (Chrome, cốc cốc ...).</a:t>
            </a:r>
            <a:endParaRPr sz="2750"/>
          </a:p>
          <a:p>
            <a:pPr indent="-298450" lvl="0" marL="457200" rtl="0" algn="l">
              <a:lnSpc>
                <a:spcPct val="115000"/>
              </a:lnSpc>
              <a:spcBef>
                <a:spcPts val="0"/>
              </a:spcBef>
              <a:spcAft>
                <a:spcPts val="0"/>
              </a:spcAft>
              <a:buSzPts val="1100"/>
              <a:buChar char="●"/>
            </a:pPr>
            <a:r>
              <a:rPr lang="en-US" sz="2750"/>
              <a:t>Web server là một máy chủ hay một phương tiện phục vụ các dịch vụ nào đó. Trong lĩnh vực công nghệ thì Server là một máy tính từ xa. Nó cung cấp các thông tin (dữ liệu) hoặc quyền truy cập vào các dịch vụ cụ thể.</a:t>
            </a:r>
            <a:endParaRPr sz="2750"/>
          </a:p>
          <a:p>
            <a:pPr indent="-298450" lvl="0" marL="457200" rtl="0" algn="l">
              <a:lnSpc>
                <a:spcPct val="115000"/>
              </a:lnSpc>
              <a:spcBef>
                <a:spcPts val="0"/>
              </a:spcBef>
              <a:spcAft>
                <a:spcPts val="0"/>
              </a:spcAft>
              <a:buSzPts val="1100"/>
              <a:buChar char="●"/>
            </a:pPr>
            <a:r>
              <a:rPr lang="en-US" sz="2750"/>
              <a:t>Client và web server tương tác với nhau qua một mạng truyển thông (mạng tcp/ip), sử dụng giao thức HTTP (hoặc HTTPS).</a:t>
            </a:r>
            <a:endParaRPr sz="2750"/>
          </a:p>
        </p:txBody>
      </p:sp>
      <p:sp>
        <p:nvSpPr>
          <p:cNvPr id="187" name="Google Shape;187;g11517337414_0_38"/>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Mô hình ứng dụng web</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12a3d9ba46b_0_44"/>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Sơ đồ tương tác</a:t>
            </a:r>
            <a:endParaRPr/>
          </a:p>
        </p:txBody>
      </p:sp>
      <p:sp>
        <p:nvSpPr>
          <p:cNvPr id="194" name="Google Shape;194;g12a3d9ba46b_0_44"/>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298450" lvl="0" marL="457200" rtl="0" algn="l">
              <a:lnSpc>
                <a:spcPct val="115000"/>
              </a:lnSpc>
              <a:spcBef>
                <a:spcPts val="1200"/>
              </a:spcBef>
              <a:spcAft>
                <a:spcPts val="0"/>
              </a:spcAft>
              <a:buSzPts val="1100"/>
              <a:buChar char="●"/>
            </a:pPr>
            <a:r>
              <a:rPr lang="en-US"/>
              <a:t>Đầu tiên client sẽ gửi 1 http requests tới web server.</a:t>
            </a:r>
            <a:endParaRPr/>
          </a:p>
          <a:p>
            <a:pPr indent="-298450" lvl="0" marL="457200" rtl="0" algn="l">
              <a:lnSpc>
                <a:spcPct val="115000"/>
              </a:lnSpc>
              <a:spcBef>
                <a:spcPts val="0"/>
              </a:spcBef>
              <a:spcAft>
                <a:spcPts val="0"/>
              </a:spcAft>
              <a:buSzPts val="1100"/>
              <a:buChar char="●"/>
            </a:pPr>
            <a:r>
              <a:rPr lang="en-US"/>
              <a:t>Server tiếp nhận requests và trả về 1 http response cho client.</a:t>
            </a:r>
            <a:endParaRPr/>
          </a:p>
          <a:p>
            <a:pPr indent="-298450" lvl="0" marL="457200" rtl="0" algn="l">
              <a:lnSpc>
                <a:spcPct val="115000"/>
              </a:lnSpc>
              <a:spcBef>
                <a:spcPts val="0"/>
              </a:spcBef>
              <a:spcAft>
                <a:spcPts val="0"/>
              </a:spcAft>
              <a:buSzPts val="1100"/>
              <a:buChar char="●"/>
            </a:pPr>
            <a:r>
              <a:rPr lang="en-US"/>
              <a:t>Client nhận dữ liệu từ http response và hiển thị lên trình duyệt cho người dùng.</a:t>
            </a:r>
            <a:endParaRPr/>
          </a:p>
          <a:p>
            <a:pPr indent="0" lvl="0" marL="0" rtl="0" algn="l">
              <a:lnSpc>
                <a:spcPct val="90000"/>
              </a:lnSpc>
              <a:spcBef>
                <a:spcPts val="1200"/>
              </a:spcBef>
              <a:spcAft>
                <a:spcPts val="0"/>
              </a:spcAft>
              <a:buSzPts val="2800"/>
              <a:buNone/>
            </a:pPr>
            <a:r>
              <a:t/>
            </a:r>
            <a:endParaRPr/>
          </a:p>
        </p:txBody>
      </p:sp>
      <p:pic>
        <p:nvPicPr>
          <p:cNvPr id="195" name="Google Shape;195;g12a3d9ba46b_0_44"/>
          <p:cNvPicPr preferRelativeResize="0"/>
          <p:nvPr/>
        </p:nvPicPr>
        <p:blipFill rotWithShape="1">
          <a:blip r:embed="rId3">
            <a:alphaModFix/>
          </a:blip>
          <a:srcRect b="0" l="0" r="0" t="0"/>
          <a:stretch/>
        </p:blipFill>
        <p:spPr>
          <a:xfrm>
            <a:off x="3456625" y="3645200"/>
            <a:ext cx="4338275" cy="2537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11517337414_0_53"/>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Giao thức HTTP</a:t>
            </a:r>
            <a:endParaRPr/>
          </a:p>
        </p:txBody>
      </p:sp>
      <p:sp>
        <p:nvSpPr>
          <p:cNvPr id="202" name="Google Shape;202;g11517337414_0_53"/>
          <p:cNvSpPr txBox="1"/>
          <p:nvPr/>
        </p:nvSpPr>
        <p:spPr>
          <a:xfrm>
            <a:off x="557875" y="1222600"/>
            <a:ext cx="10795800" cy="1708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100"/>
              <a:buFont typeface="Arial"/>
              <a:buNone/>
            </a:pPr>
            <a:r>
              <a:rPr b="0" i="0" lang="en-US" sz="2000" u="none" cap="none" strike="noStrike">
                <a:solidFill>
                  <a:srgbClr val="000000"/>
                </a:solidFill>
                <a:latin typeface="Open Sans"/>
                <a:ea typeface="Open Sans"/>
                <a:cs typeface="Open Sans"/>
                <a:sym typeface="Open Sans"/>
              </a:rPr>
              <a:t>Khi bạn gõ vào 1 địa chỉ vào trình duyệt Web, lúc này trình duyệt Web sẽ gửi 1 yêu cầu qua giao thức Http đến Web server. Web server và sẽ nhận yêu cầu này và trả lại kết quả cho trình duyệt Web.</a:t>
            </a:r>
            <a:endParaRPr b="0" i="0" sz="2000" u="none" cap="none" strike="noStrike">
              <a:solidFill>
                <a:srgbClr val="000000"/>
              </a:solidFill>
              <a:latin typeface="Open Sans"/>
              <a:ea typeface="Open Sans"/>
              <a:cs typeface="Open Sans"/>
              <a:sym typeface="Open Sans"/>
            </a:endParaRPr>
          </a:p>
          <a:p>
            <a:pPr indent="0" lvl="0" marL="0" marR="0" rtl="0" algn="l">
              <a:lnSpc>
                <a:spcPct val="100000"/>
              </a:lnSpc>
              <a:spcBef>
                <a:spcPts val="1200"/>
              </a:spcBef>
              <a:spcAft>
                <a:spcPts val="0"/>
              </a:spcAft>
              <a:buClr>
                <a:srgbClr val="000000"/>
              </a:buClr>
              <a:buSzPts val="2000"/>
              <a:buFont typeface="Arial"/>
              <a:buNone/>
            </a:pPr>
            <a:r>
              <a:t/>
            </a:r>
            <a:endParaRPr b="0" i="0" sz="2000" u="none" cap="none" strike="noStrike">
              <a:solidFill>
                <a:srgbClr val="000000"/>
              </a:solidFill>
              <a:latin typeface="Open Sans"/>
              <a:ea typeface="Open Sans"/>
              <a:cs typeface="Open Sans"/>
              <a:sym typeface="Open Sans"/>
            </a:endParaRPr>
          </a:p>
        </p:txBody>
      </p:sp>
      <p:pic>
        <p:nvPicPr>
          <p:cNvPr id="203" name="Google Shape;203;g11517337414_0_53"/>
          <p:cNvPicPr preferRelativeResize="0"/>
          <p:nvPr/>
        </p:nvPicPr>
        <p:blipFill rotWithShape="1">
          <a:blip r:embed="rId3">
            <a:alphaModFix/>
          </a:blip>
          <a:srcRect b="0" l="0" r="0" t="0"/>
          <a:stretch/>
        </p:blipFill>
        <p:spPr>
          <a:xfrm>
            <a:off x="3048000" y="2626300"/>
            <a:ext cx="4562691" cy="3622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11517337414_0_5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Template engine Ejs</a:t>
            </a:r>
            <a:endParaRPr/>
          </a:p>
        </p:txBody>
      </p:sp>
      <p:sp>
        <p:nvSpPr>
          <p:cNvPr id="210" name="Google Shape;210;g11517337414_0_59"/>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1"/>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Ejs là gì?</a:t>
            </a:r>
            <a:endParaRPr/>
          </a:p>
        </p:txBody>
      </p:sp>
      <p:sp>
        <p:nvSpPr>
          <p:cNvPr id="216" name="Google Shape;216;p11"/>
          <p:cNvSpPr txBox="1"/>
          <p:nvPr/>
        </p:nvSpPr>
        <p:spPr>
          <a:xfrm>
            <a:off x="563400" y="1191425"/>
            <a:ext cx="10926900" cy="2027100"/>
          </a:xfrm>
          <a:prstGeom prst="rect">
            <a:avLst/>
          </a:prstGeom>
          <a:noFill/>
          <a:ln cap="flat" cmpd="sng" w="28575">
            <a:solidFill>
              <a:schemeClr val="lt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100"/>
              <a:buFont typeface="Arial"/>
              <a:buNone/>
            </a:pPr>
            <a:r>
              <a:rPr b="0" i="0" lang="en-US" sz="2600" u="none" cap="none" strike="noStrike">
                <a:solidFill>
                  <a:schemeClr val="dk1"/>
                </a:solidFill>
                <a:latin typeface="Open Sans"/>
                <a:ea typeface="Open Sans"/>
                <a:cs typeface="Open Sans"/>
                <a:sym typeface="Open Sans"/>
              </a:rPr>
              <a:t>EJS</a:t>
            </a:r>
            <a:r>
              <a:rPr b="0" i="0" lang="en-US" sz="2600" u="sng" cap="none" strike="noStrike">
                <a:solidFill>
                  <a:schemeClr val="hlink"/>
                </a:solidFill>
                <a:latin typeface="Open Sans"/>
                <a:ea typeface="Open Sans"/>
                <a:cs typeface="Open Sans"/>
                <a:sym typeface="Open Sans"/>
                <a:hlinkClick r:id="rId3"/>
              </a:rPr>
              <a:t> </a:t>
            </a:r>
            <a:r>
              <a:rPr b="0" i="0" lang="en-US" sz="2600" u="none" cap="none" strike="noStrike">
                <a:solidFill>
                  <a:schemeClr val="dk1"/>
                </a:solidFill>
                <a:latin typeface="Open Sans"/>
                <a:ea typeface="Open Sans"/>
                <a:cs typeface="Open Sans"/>
                <a:sym typeface="Open Sans"/>
              </a:rPr>
              <a:t>viết tắt của </a:t>
            </a:r>
            <a:r>
              <a:rPr b="0" i="1" lang="en-US" sz="2600" u="none" cap="none" strike="noStrike">
                <a:solidFill>
                  <a:schemeClr val="dk1"/>
                </a:solidFill>
                <a:latin typeface="Open Sans"/>
                <a:ea typeface="Open Sans"/>
                <a:cs typeface="Open Sans"/>
                <a:sym typeface="Open Sans"/>
              </a:rPr>
              <a:t>Embedded JavaScript</a:t>
            </a:r>
            <a:r>
              <a:rPr b="0" i="0" lang="en-US" sz="2600" u="none" cap="none" strike="noStrike">
                <a:solidFill>
                  <a:schemeClr val="dk1"/>
                </a:solidFill>
                <a:latin typeface="Open Sans"/>
                <a:ea typeface="Open Sans"/>
                <a:cs typeface="Open Sans"/>
                <a:sym typeface="Open Sans"/>
              </a:rPr>
              <a:t> – nhúng javascript. Ejs sử dụng JS cơ bản để nhúng vào trong code HTML nhằm mục đích tạo mã đánh dấu (markup) – từ đó tạo ra file .HTML khi chạy.</a:t>
            </a:r>
            <a:endParaRPr b="0" i="0" sz="2600" u="none" cap="none" strike="noStrike">
              <a:solidFill>
                <a:schemeClr val="dk1"/>
              </a:solidFill>
              <a:latin typeface="Open Sans"/>
              <a:ea typeface="Open Sans"/>
              <a:cs typeface="Open Sans"/>
              <a:sym typeface="Open Sans"/>
            </a:endParaRPr>
          </a:p>
          <a:p>
            <a:pPr indent="0" lvl="0" marL="0" marR="0" rtl="0" algn="l">
              <a:lnSpc>
                <a:spcPct val="115000"/>
              </a:lnSpc>
              <a:spcBef>
                <a:spcPts val="1200"/>
              </a:spcBef>
              <a:spcAft>
                <a:spcPts val="0"/>
              </a:spcAft>
              <a:buClr>
                <a:srgbClr val="000000"/>
              </a:buClr>
              <a:buSzPts val="2000"/>
              <a:buFont typeface="Arial"/>
              <a:buNone/>
            </a:pPr>
            <a:r>
              <a:t/>
            </a:r>
            <a:endParaRPr b="0" i="0" sz="2000" u="none" cap="none" strike="noStrike">
              <a:solidFill>
                <a:schemeClr val="dk1"/>
              </a:solidFill>
              <a:latin typeface="Open Sans"/>
              <a:ea typeface="Open Sans"/>
              <a:cs typeface="Open Sans"/>
              <a:sym typeface="Open Sans"/>
            </a:endParaRPr>
          </a:p>
        </p:txBody>
      </p:sp>
      <p:pic>
        <p:nvPicPr>
          <p:cNvPr id="217" name="Google Shape;217;p11"/>
          <p:cNvPicPr preferRelativeResize="0"/>
          <p:nvPr/>
        </p:nvPicPr>
        <p:blipFill rotWithShape="1">
          <a:blip r:embed="rId4">
            <a:alphaModFix/>
          </a:blip>
          <a:srcRect b="0" l="0" r="0" t="0"/>
          <a:stretch/>
        </p:blipFill>
        <p:spPr>
          <a:xfrm>
            <a:off x="2362200" y="2685125"/>
            <a:ext cx="6896100" cy="3143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2"/>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Cài đặt Ejs</a:t>
            </a:r>
            <a:endParaRPr/>
          </a:p>
        </p:txBody>
      </p:sp>
      <p:sp>
        <p:nvSpPr>
          <p:cNvPr id="224" name="Google Shape;224;p12"/>
          <p:cNvSpPr txBox="1"/>
          <p:nvPr/>
        </p:nvSpPr>
        <p:spPr>
          <a:xfrm>
            <a:off x="838200" y="1123950"/>
            <a:ext cx="10925400" cy="628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n-US" sz="2800" u="none" cap="none" strike="noStrike">
                <a:solidFill>
                  <a:schemeClr val="dk1"/>
                </a:solidFill>
                <a:latin typeface="Open Sans"/>
                <a:ea typeface="Open Sans"/>
                <a:cs typeface="Open Sans"/>
                <a:sym typeface="Open Sans"/>
              </a:rPr>
              <a:t>Cài đặt Ejs bằng cú pháp:</a:t>
            </a:r>
            <a:r>
              <a:rPr b="1" i="0" lang="en-US" sz="2000" u="none" cap="none" strike="noStrike">
                <a:solidFill>
                  <a:srgbClr val="A626A4"/>
                </a:solidFill>
                <a:latin typeface="Courier New"/>
                <a:ea typeface="Courier New"/>
                <a:cs typeface="Courier New"/>
                <a:sym typeface="Courier New"/>
              </a:rPr>
              <a:t> npm install ejs.</a:t>
            </a:r>
            <a:endParaRPr b="1" i="0" sz="2000" u="none" cap="none" strike="noStrike">
              <a:solidFill>
                <a:srgbClr val="A626A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0" i="0" lang="en-US" sz="2800" u="none" cap="none" strike="noStrike">
                <a:solidFill>
                  <a:schemeClr val="dk1"/>
                </a:solidFill>
                <a:latin typeface="Open Sans"/>
                <a:ea typeface="Open Sans"/>
                <a:cs typeface="Open Sans"/>
                <a:sym typeface="Open Sans"/>
              </a:rPr>
              <a:t>Trong file index.js thêm 2 dòng sau:</a:t>
            </a:r>
            <a:endParaRPr b="0" i="0" sz="28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200"/>
              <a:buFont typeface="Arial"/>
              <a:buNone/>
            </a:pPr>
            <a:r>
              <a:rPr b="0" i="0" lang="en-US" sz="2800" u="none" cap="none" strike="noStrike">
                <a:solidFill>
                  <a:schemeClr val="dk1"/>
                </a:solidFill>
                <a:latin typeface="Open Sans"/>
                <a:ea typeface="Open Sans"/>
                <a:cs typeface="Open Sans"/>
                <a:sym typeface="Open Sans"/>
              </a:rPr>
              <a:t>	</a:t>
            </a:r>
            <a:r>
              <a:rPr b="0" i="0" lang="en-US" sz="2000" u="none" cap="none" strike="noStrike">
                <a:solidFill>
                  <a:srgbClr val="FF00FF"/>
                </a:solidFill>
                <a:latin typeface="Courier New"/>
                <a:ea typeface="Courier New"/>
                <a:cs typeface="Courier New"/>
                <a:sym typeface="Courier New"/>
              </a:rPr>
              <a:t>app.set('views', path.join(__dirname, 'views'));</a:t>
            </a:r>
            <a:endParaRPr b="0" i="0" sz="2000" u="none" cap="none" strike="noStrike">
              <a:solidFill>
                <a:srgbClr val="FF00FF"/>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2200"/>
              <a:buFont typeface="Arial"/>
              <a:buNone/>
            </a:pPr>
            <a:r>
              <a:rPr b="0" i="0" lang="en-US" sz="2000" u="none" cap="none" strike="noStrike">
                <a:solidFill>
                  <a:srgbClr val="FF00FF"/>
                </a:solidFill>
                <a:latin typeface="Courier New"/>
                <a:ea typeface="Courier New"/>
                <a:cs typeface="Courier New"/>
                <a:sym typeface="Courier New"/>
              </a:rPr>
              <a:t>app.set('view engine', 'ejs');</a:t>
            </a:r>
            <a:endParaRPr b="0" i="0" sz="2000" u="none" cap="none" strike="noStrike">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t/>
            </a:r>
            <a:endParaRPr b="0" i="0" sz="2000" u="none" cap="none" strike="noStrike">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0" i="0" lang="en-US" sz="2800" u="none" cap="none" strike="noStrike">
                <a:solidFill>
                  <a:schemeClr val="dk1"/>
                </a:solidFill>
                <a:latin typeface="Open Sans"/>
                <a:ea typeface="Open Sans"/>
                <a:cs typeface="Open Sans"/>
                <a:sym typeface="Open Sans"/>
              </a:rPr>
              <a:t>Ví dụ:</a:t>
            </a:r>
            <a:endParaRPr b="0" i="0" sz="28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200"/>
              <a:buFont typeface="Arial"/>
              <a:buNone/>
            </a:pPr>
            <a:r>
              <a:rPr b="0" i="0" lang="en-US" sz="2800" u="none" cap="none" strike="noStrike">
                <a:solidFill>
                  <a:schemeClr val="dk1"/>
                </a:solidFill>
                <a:latin typeface="Open Sans"/>
                <a:ea typeface="Open Sans"/>
                <a:cs typeface="Open Sans"/>
                <a:sym typeface="Open Sans"/>
              </a:rPr>
              <a:t>File hello.ejs:</a:t>
            </a:r>
            <a:endParaRPr b="0" i="0" sz="28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FF00FF"/>
                </a:solidFill>
                <a:latin typeface="Courier New"/>
                <a:ea typeface="Courier New"/>
                <a:cs typeface="Courier New"/>
                <a:sym typeface="Courier New"/>
              </a:rPr>
              <a:t>&lt;div&gt;</a:t>
            </a:r>
            <a:endParaRPr b="0" i="0" sz="2000" u="none" cap="none" strike="noStrike">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FF00FF"/>
                </a:solidFill>
                <a:latin typeface="Courier New"/>
                <a:ea typeface="Courier New"/>
                <a:cs typeface="Courier New"/>
                <a:sym typeface="Courier New"/>
              </a:rPr>
              <a:t> &lt;div&gt;</a:t>
            </a:r>
            <a:endParaRPr b="0" i="0" sz="2000" u="none" cap="none" strike="noStrike">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FF00FF"/>
                </a:solidFill>
                <a:latin typeface="Courier New"/>
                <a:ea typeface="Courier New"/>
                <a:cs typeface="Courier New"/>
                <a:sym typeface="Courier New"/>
              </a:rPr>
              <a:t>  &lt;p&gt;</a:t>
            </a:r>
            <a:endParaRPr b="0" i="0" sz="2000" u="none" cap="none" strike="noStrike">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FF00FF"/>
                </a:solidFill>
                <a:latin typeface="Courier New"/>
                <a:ea typeface="Courier New"/>
                <a:cs typeface="Courier New"/>
                <a:sym typeface="Courier New"/>
              </a:rPr>
              <a:t>   &lt;% var myName="John Does" %&gt;</a:t>
            </a:r>
            <a:endParaRPr b="0" i="0" sz="2000" u="none" cap="none" strike="noStrike">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FF00FF"/>
                </a:solidFill>
                <a:latin typeface="Courier New"/>
                <a:ea typeface="Courier New"/>
                <a:cs typeface="Courier New"/>
                <a:sym typeface="Courier New"/>
              </a:rPr>
              <a:t>    Hello &lt;%-myName%&gt;!</a:t>
            </a:r>
            <a:endParaRPr b="0" i="0" sz="2000" u="none" cap="none" strike="noStrike">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FF00FF"/>
                </a:solidFill>
                <a:latin typeface="Courier New"/>
                <a:ea typeface="Courier New"/>
                <a:cs typeface="Courier New"/>
                <a:sym typeface="Courier New"/>
              </a:rPr>
              <a:t>  &lt;/p&gt;</a:t>
            </a:r>
            <a:endParaRPr b="0" i="0" sz="2000" u="none" cap="none" strike="noStrike">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FF00FF"/>
                </a:solidFill>
                <a:latin typeface="Courier New"/>
                <a:ea typeface="Courier New"/>
                <a:cs typeface="Courier New"/>
                <a:sym typeface="Courier New"/>
              </a:rPr>
              <a:t> &lt;/div&gt;</a:t>
            </a:r>
            <a:endParaRPr b="0" i="0" sz="2000" u="none" cap="none" strike="noStrike">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rgbClr val="FF00FF"/>
                </a:solidFill>
                <a:latin typeface="Courier New"/>
                <a:ea typeface="Courier New"/>
                <a:cs typeface="Courier New"/>
                <a:sym typeface="Courier New"/>
              </a:rPr>
              <a:t>&lt;/div&gt;</a:t>
            </a:r>
            <a:endParaRPr b="0" i="0" sz="2000" u="none" cap="none" strike="noStrike">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t/>
            </a:r>
            <a:endParaRPr b="0" i="0" sz="2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t/>
            </a:r>
            <a:endParaRPr b="0" i="0" sz="2800" u="none" cap="none" strike="noStrike">
              <a:solidFill>
                <a:schemeClr val="dk1"/>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Mục tiêu</a:t>
            </a:r>
            <a:endParaRPr/>
          </a:p>
        </p:txBody>
      </p:sp>
      <p:sp>
        <p:nvSpPr>
          <p:cNvPr id="100" name="Google Shape;100;p2"/>
          <p:cNvSpPr txBox="1"/>
          <p:nvPr>
            <p:ph idx="1" type="body"/>
          </p:nvPr>
        </p:nvSpPr>
        <p:spPr>
          <a:xfrm>
            <a:off x="838200" y="1452282"/>
            <a:ext cx="10515600" cy="5092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1000"/>
              </a:spcBef>
              <a:spcAft>
                <a:spcPts val="0"/>
              </a:spcAft>
              <a:buSzPts val="2800"/>
              <a:buChar char="•"/>
            </a:pPr>
            <a:r>
              <a:rPr lang="en-US"/>
              <a:t>Tìm hiểu tổng quan  ExpressJS</a:t>
            </a:r>
            <a:endParaRPr/>
          </a:p>
          <a:p>
            <a:pPr indent="-228600" lvl="0" marL="228600" rtl="0" algn="l">
              <a:lnSpc>
                <a:spcPct val="90000"/>
              </a:lnSpc>
              <a:spcBef>
                <a:spcPts val="1000"/>
              </a:spcBef>
              <a:spcAft>
                <a:spcPts val="0"/>
              </a:spcAft>
              <a:buSzPts val="2800"/>
              <a:buChar char="•"/>
            </a:pPr>
            <a:r>
              <a:rPr lang="en-US"/>
              <a:t>Cài đặt được ExpressJS</a:t>
            </a:r>
            <a:endParaRPr/>
          </a:p>
          <a:p>
            <a:pPr indent="-228600" lvl="0" marL="228600" rtl="0" algn="l">
              <a:lnSpc>
                <a:spcPct val="90000"/>
              </a:lnSpc>
              <a:spcBef>
                <a:spcPts val="1000"/>
              </a:spcBef>
              <a:spcAft>
                <a:spcPts val="0"/>
              </a:spcAft>
              <a:buSzPts val="2800"/>
              <a:buChar char="•"/>
            </a:pPr>
            <a:r>
              <a:rPr lang="en-US"/>
              <a:t>Tìm hiểu cấu trúc dự án ExpressJS</a:t>
            </a:r>
            <a:endParaRPr/>
          </a:p>
          <a:p>
            <a:pPr indent="-228600" lvl="0" marL="228600" rtl="0" algn="l">
              <a:lnSpc>
                <a:spcPct val="90000"/>
              </a:lnSpc>
              <a:spcBef>
                <a:spcPts val="1000"/>
              </a:spcBef>
              <a:spcAft>
                <a:spcPts val="0"/>
              </a:spcAft>
              <a:buSzPts val="2800"/>
              <a:buChar char="•"/>
            </a:pPr>
            <a:r>
              <a:rPr lang="en-US"/>
              <a:t>Sử dụng công cụ express-generator</a:t>
            </a:r>
            <a:endParaRPr/>
          </a:p>
          <a:p>
            <a:pPr indent="-228600" lvl="0" marL="228600" rtl="0" algn="l">
              <a:lnSpc>
                <a:spcPct val="90000"/>
              </a:lnSpc>
              <a:spcBef>
                <a:spcPts val="1000"/>
              </a:spcBef>
              <a:spcAft>
                <a:spcPts val="0"/>
              </a:spcAft>
              <a:buSzPts val="2800"/>
              <a:buChar char="•"/>
            </a:pPr>
            <a:r>
              <a:rPr lang="en-US"/>
              <a:t> Tổng quan mô hình web và HTTP</a:t>
            </a:r>
            <a:endParaRPr/>
          </a:p>
          <a:p>
            <a:pPr indent="-228600" lvl="0" marL="228600" rtl="0" algn="l">
              <a:lnSpc>
                <a:spcPct val="90000"/>
              </a:lnSpc>
              <a:spcBef>
                <a:spcPts val="1000"/>
              </a:spcBef>
              <a:spcAft>
                <a:spcPts val="0"/>
              </a:spcAft>
              <a:buSzPts val="2800"/>
              <a:buChar char="•"/>
            </a:pPr>
            <a:r>
              <a:rPr lang="en-US"/>
              <a:t>Tìm hiểu template engine Ejs</a:t>
            </a:r>
            <a:endParaRPr/>
          </a:p>
          <a:p>
            <a:pPr indent="-228600" lvl="0" marL="228600" rtl="0" algn="l">
              <a:lnSpc>
                <a:spcPct val="90000"/>
              </a:lnSpc>
              <a:spcBef>
                <a:spcPts val="1000"/>
              </a:spcBef>
              <a:spcAft>
                <a:spcPts val="0"/>
              </a:spcAft>
              <a:buSzPts val="2800"/>
              <a:buChar char="•"/>
            </a:pPr>
            <a:r>
              <a:rPr lang="en-US"/>
              <a:t>Tìm hiểu Routing trong ExpressJS</a:t>
            </a:r>
            <a:endParaRPr/>
          </a:p>
          <a:p>
            <a:pPr indent="-228600" lvl="0" marL="228600" rtl="0" algn="l">
              <a:lnSpc>
                <a:spcPct val="90000"/>
              </a:lnSpc>
              <a:spcBef>
                <a:spcPts val="1000"/>
              </a:spcBef>
              <a:spcAft>
                <a:spcPts val="0"/>
              </a:spcAft>
              <a:buSzPts val="2800"/>
              <a:buChar char="•"/>
            </a:pPr>
            <a:r>
              <a:rPr lang="en-US"/>
              <a:t>Xử lý được Requests</a:t>
            </a:r>
            <a:endParaRPr/>
          </a:p>
          <a:p>
            <a:pPr indent="-228600" lvl="0" marL="228600" rtl="0" algn="l">
              <a:lnSpc>
                <a:spcPct val="90000"/>
              </a:lnSpc>
              <a:spcBef>
                <a:spcPts val="1000"/>
              </a:spcBef>
              <a:spcAft>
                <a:spcPts val="0"/>
              </a:spcAft>
              <a:buSzPts val="2800"/>
              <a:buChar char="•"/>
            </a:pPr>
            <a:r>
              <a:rPr lang="en-US"/>
              <a:t>Phản hồi kết quả (Response)</a:t>
            </a:r>
            <a:endParaRPr/>
          </a:p>
          <a:p>
            <a:pPr indent="-228600" lvl="0" marL="228600" rtl="0" algn="l">
              <a:lnSpc>
                <a:spcPct val="90000"/>
              </a:lnSpc>
              <a:spcBef>
                <a:spcPts val="1000"/>
              </a:spcBef>
              <a:spcAft>
                <a:spcPts val="0"/>
              </a:spcAft>
              <a:buSzPts val="2800"/>
              <a:buChar char="•"/>
            </a:pPr>
            <a:r>
              <a:rPr lang="en-US"/>
              <a:t>Tìm hiểu static file trong ExpressJS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2a3d9ba46b_0_61"/>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lang="en-US"/>
              <a:t>Routing trong ExpressJS</a:t>
            </a:r>
            <a:endParaRPr/>
          </a:p>
        </p:txBody>
      </p:sp>
      <p:sp>
        <p:nvSpPr>
          <p:cNvPr id="231" name="Google Shape;231;g12a3d9ba46b_0_6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2563113601_0_64"/>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Routing là gì?</a:t>
            </a:r>
            <a:endParaRPr/>
          </a:p>
        </p:txBody>
      </p:sp>
      <p:sp>
        <p:nvSpPr>
          <p:cNvPr id="238" name="Google Shape;238;g12563113601_0_64"/>
          <p:cNvSpPr txBox="1"/>
          <p:nvPr/>
        </p:nvSpPr>
        <p:spPr>
          <a:xfrm>
            <a:off x="1134800" y="3561125"/>
            <a:ext cx="97620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US" sz="2000" u="none" cap="none" strike="noStrike">
                <a:solidFill>
                  <a:srgbClr val="A626A4"/>
                </a:solidFill>
                <a:latin typeface="Courier New"/>
                <a:ea typeface="Courier New"/>
                <a:cs typeface="Courier New"/>
                <a:sym typeface="Courier New"/>
              </a:rPr>
              <a:t> const express = require("express")</a:t>
            </a:r>
            <a:endParaRPr b="1" i="0" sz="2000" u="none" cap="none" strike="noStrike">
              <a:solidFill>
                <a:srgbClr val="A626A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1" i="0" lang="en-US" sz="2000" u="none" cap="none" strike="noStrike">
                <a:solidFill>
                  <a:srgbClr val="A626A4"/>
                </a:solidFill>
                <a:latin typeface="Courier New"/>
                <a:ea typeface="Courier New"/>
                <a:cs typeface="Courier New"/>
                <a:sym typeface="Courier New"/>
              </a:rPr>
              <a:t>      const app = express()</a:t>
            </a:r>
            <a:endParaRPr b="1" i="0" sz="2000" u="none" cap="none" strike="noStrike">
              <a:solidFill>
                <a:srgbClr val="A626A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t/>
            </a:r>
            <a:endParaRPr b="1" i="0" sz="2000" u="none" cap="none" strike="noStrike">
              <a:solidFill>
                <a:srgbClr val="A626A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1" i="0" lang="en-US" sz="2000" u="none" cap="none" strike="noStrike">
                <a:solidFill>
                  <a:srgbClr val="A626A4"/>
                </a:solidFill>
                <a:latin typeface="Courier New"/>
                <a:ea typeface="Courier New"/>
                <a:cs typeface="Courier New"/>
                <a:sym typeface="Courier New"/>
              </a:rPr>
              <a:t>      // Kết quả trả về sẽ là đoạn text "hello world" khi có 1 request vào home page</a:t>
            </a:r>
            <a:endParaRPr b="1" i="0" sz="2000" u="none" cap="none" strike="noStrike">
              <a:solidFill>
                <a:srgbClr val="A626A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1" i="0" lang="en-US" sz="2000" u="none" cap="none" strike="noStrike">
                <a:solidFill>
                  <a:srgbClr val="A626A4"/>
                </a:solidFill>
                <a:latin typeface="Courier New"/>
                <a:ea typeface="Courier New"/>
                <a:cs typeface="Courier New"/>
                <a:sym typeface="Courier New"/>
              </a:rPr>
              <a:t>      app.get("/", (req, res) =&gt; {</a:t>
            </a:r>
            <a:endParaRPr b="1" i="0" sz="2000" u="none" cap="none" strike="noStrike">
              <a:solidFill>
                <a:srgbClr val="A626A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1" i="0" lang="en-US" sz="2000" u="none" cap="none" strike="noStrike">
                <a:solidFill>
                  <a:srgbClr val="A626A4"/>
                </a:solidFill>
                <a:latin typeface="Courier New"/>
                <a:ea typeface="Courier New"/>
                <a:cs typeface="Courier New"/>
                <a:sym typeface="Courier New"/>
              </a:rPr>
              <a:t>        res.send("hello world")</a:t>
            </a:r>
            <a:endParaRPr b="1" i="0" sz="2000" u="none" cap="none" strike="noStrike">
              <a:solidFill>
                <a:srgbClr val="A626A4"/>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A626A4"/>
                </a:solidFill>
                <a:latin typeface="Courier New"/>
                <a:ea typeface="Courier New"/>
                <a:cs typeface="Courier New"/>
                <a:sym typeface="Courier New"/>
              </a:rPr>
              <a:t>      })</a:t>
            </a:r>
            <a:endParaRPr b="1" i="0" sz="2000" u="none" cap="none" strike="noStrike">
              <a:solidFill>
                <a:srgbClr val="A626A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t/>
            </a:r>
            <a:endParaRPr b="1" i="0" sz="2000" u="none" cap="none" strike="noStrike">
              <a:solidFill>
                <a:srgbClr val="A626A4"/>
              </a:solidFill>
              <a:latin typeface="Courier New"/>
              <a:ea typeface="Courier New"/>
              <a:cs typeface="Courier New"/>
              <a:sym typeface="Courier New"/>
            </a:endParaRPr>
          </a:p>
        </p:txBody>
      </p:sp>
      <p:sp>
        <p:nvSpPr>
          <p:cNvPr id="239" name="Google Shape;239;g12563113601_0_64"/>
          <p:cNvSpPr/>
          <p:nvPr/>
        </p:nvSpPr>
        <p:spPr>
          <a:xfrm>
            <a:off x="713225" y="1099899"/>
            <a:ext cx="11042100" cy="666300"/>
          </a:xfrm>
          <a:prstGeom prst="rect">
            <a:avLst/>
          </a:prstGeom>
          <a:noFill/>
          <a:ln>
            <a:noFill/>
          </a:ln>
        </p:spPr>
        <p:txBody>
          <a:bodyPr anchorCtr="0" anchor="t" bIns="0" lIns="0" spcFirstLastPara="1" rIns="0" wrap="square" tIns="0">
            <a:noAutofit/>
          </a:bodyPr>
          <a:lstStyle/>
          <a:p>
            <a:pPr indent="-406400" lvl="0" marL="457200" marR="0" rtl="0" algn="l">
              <a:lnSpc>
                <a:spcPct val="150000"/>
              </a:lnSpc>
              <a:spcBef>
                <a:spcPts val="0"/>
              </a:spcBef>
              <a:spcAft>
                <a:spcPts val="0"/>
              </a:spcAft>
              <a:buClr>
                <a:schemeClr val="dk1"/>
              </a:buClr>
              <a:buSzPts val="2800"/>
              <a:buFont typeface="Open Sans"/>
              <a:buChar char="●"/>
            </a:pPr>
            <a:r>
              <a:rPr b="0" i="0" lang="en-US" sz="2800" u="none" cap="none" strike="noStrike">
                <a:solidFill>
                  <a:schemeClr val="dk1"/>
                </a:solidFill>
                <a:latin typeface="Open Sans"/>
                <a:ea typeface="Open Sans"/>
                <a:cs typeface="Open Sans"/>
                <a:sym typeface="Open Sans"/>
              </a:rPr>
              <a:t>Routing (định tuyến) là một khái niệm nói đến việc xác định cách mà ứng dụng phản hồi yêu cầu của khách hàng đến một điểm cuối cụ thể .</a:t>
            </a:r>
            <a:endParaRPr b="0" i="0" sz="2800" u="none" cap="none" strike="noStrike">
              <a:solidFill>
                <a:schemeClr val="dk1"/>
              </a:solidFill>
              <a:latin typeface="Open Sans"/>
              <a:ea typeface="Open Sans"/>
              <a:cs typeface="Open Sans"/>
              <a:sym typeface="Open Sans"/>
            </a:endParaRPr>
          </a:p>
          <a:p>
            <a:pPr indent="-406400" lvl="0" marL="457200" marR="0" rtl="0" algn="l">
              <a:lnSpc>
                <a:spcPct val="150000"/>
              </a:lnSpc>
              <a:spcBef>
                <a:spcPts val="0"/>
              </a:spcBef>
              <a:spcAft>
                <a:spcPts val="0"/>
              </a:spcAft>
              <a:buClr>
                <a:schemeClr val="dk1"/>
              </a:buClr>
              <a:buSzPts val="2800"/>
              <a:buFont typeface="Open Sans"/>
              <a:buChar char="●"/>
            </a:pPr>
            <a:r>
              <a:rPr b="0" i="0" lang="en-US" sz="2800" u="none" cap="none" strike="noStrike">
                <a:solidFill>
                  <a:schemeClr val="dk1"/>
                </a:solidFill>
                <a:latin typeface="Open Sans"/>
                <a:ea typeface="Open Sans"/>
                <a:cs typeface="Open Sans"/>
                <a:sym typeface="Open Sans"/>
              </a:rPr>
              <a:t>Ví dụ:</a:t>
            </a:r>
            <a:endParaRPr b="0" i="0" sz="2800" u="none" cap="none" strike="noStrike">
              <a:solidFill>
                <a:schemeClr val="dk1"/>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2563113601_0_78"/>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Cấu trúc của Route</a:t>
            </a:r>
            <a:endParaRPr/>
          </a:p>
        </p:txBody>
      </p:sp>
      <p:sp>
        <p:nvSpPr>
          <p:cNvPr id="246" name="Google Shape;246;g12563113601_0_78"/>
          <p:cNvSpPr txBox="1"/>
          <p:nvPr/>
        </p:nvSpPr>
        <p:spPr>
          <a:xfrm>
            <a:off x="1295400" y="2700400"/>
            <a:ext cx="73311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US" sz="2000" u="none" cap="none" strike="noStrike">
                <a:solidFill>
                  <a:srgbClr val="A626A4"/>
                </a:solidFill>
                <a:latin typeface="Courier New"/>
                <a:ea typeface="Courier New"/>
                <a:cs typeface="Courier New"/>
                <a:sym typeface="Courier New"/>
              </a:rPr>
              <a:t>app.get("/user/*", function (req, res) {</a:t>
            </a:r>
            <a:endParaRPr b="1" i="0" sz="2000" u="none" cap="none" strike="noStrike">
              <a:solidFill>
                <a:srgbClr val="A626A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1" i="0" lang="en-US" sz="2000" u="none" cap="none" strike="noStrike">
                <a:solidFill>
                  <a:srgbClr val="A626A4"/>
                </a:solidFill>
                <a:latin typeface="Courier New"/>
                <a:ea typeface="Courier New"/>
                <a:cs typeface="Courier New"/>
                <a:sym typeface="Courier New"/>
              </a:rPr>
              <a:t>        res.send("Hello user with string pattern!")</a:t>
            </a:r>
            <a:endParaRPr b="1" i="0" sz="2000" u="none" cap="none" strike="noStrike">
              <a:solidFill>
                <a:srgbClr val="A626A4"/>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A626A4"/>
                </a:solidFill>
                <a:latin typeface="Courier New"/>
                <a:ea typeface="Courier New"/>
                <a:cs typeface="Courier New"/>
                <a:sym typeface="Courier New"/>
              </a:rPr>
              <a:t>      })</a:t>
            </a:r>
            <a:endParaRPr b="1" i="0" sz="2000" u="none" cap="none" strike="noStrike">
              <a:solidFill>
                <a:srgbClr val="A626A4"/>
              </a:solidFill>
              <a:latin typeface="Courier New"/>
              <a:ea typeface="Courier New"/>
              <a:cs typeface="Courier New"/>
              <a:sym typeface="Courier New"/>
            </a:endParaRPr>
          </a:p>
        </p:txBody>
      </p:sp>
      <p:sp>
        <p:nvSpPr>
          <p:cNvPr id="247" name="Google Shape;247;g12563113601_0_78"/>
          <p:cNvSpPr/>
          <p:nvPr/>
        </p:nvSpPr>
        <p:spPr>
          <a:xfrm>
            <a:off x="1015425" y="973624"/>
            <a:ext cx="11042100" cy="17073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2800"/>
              <a:buFont typeface="Arial"/>
              <a:buNone/>
            </a:pPr>
            <a:r>
              <a:rPr b="0" i="0" lang="en-US" sz="2800" u="none" cap="none" strike="noStrike">
                <a:solidFill>
                  <a:schemeClr val="dk1"/>
                </a:solidFill>
                <a:latin typeface="Open Sans"/>
                <a:ea typeface="Open Sans"/>
                <a:cs typeface="Open Sans"/>
                <a:sym typeface="Open Sans"/>
              </a:rPr>
              <a:t>Trong express, Route có cấu trúc như sau:</a:t>
            </a:r>
            <a:endParaRPr b="0" i="0" sz="2800" u="none" cap="none" strike="noStrike">
              <a:solidFill>
                <a:schemeClr val="dk1"/>
              </a:solidFill>
              <a:latin typeface="Open Sans"/>
              <a:ea typeface="Open Sans"/>
              <a:cs typeface="Open Sans"/>
              <a:sym typeface="Open Sans"/>
            </a:endParaRPr>
          </a:p>
          <a:p>
            <a:pPr indent="45720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FF00FF"/>
                </a:solidFill>
                <a:latin typeface="Courier New"/>
                <a:ea typeface="Courier New"/>
                <a:cs typeface="Courier New"/>
                <a:sym typeface="Courier New"/>
              </a:rPr>
              <a:t>app.METHOD(PATH, HANDLER)</a:t>
            </a:r>
            <a:endParaRPr b="0" i="0" sz="2000" u="none" cap="none" strike="noStrike">
              <a:solidFill>
                <a:srgbClr val="FF00FF"/>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0" i="0" lang="en-US" sz="2800" u="none" cap="none" strike="noStrike">
                <a:solidFill>
                  <a:schemeClr val="dk1"/>
                </a:solidFill>
                <a:latin typeface="Open Sans"/>
                <a:ea typeface="Open Sans"/>
                <a:cs typeface="Open Sans"/>
                <a:sym typeface="Open Sans"/>
              </a:rPr>
              <a:t>Ví dụ:</a:t>
            </a:r>
            <a:endParaRPr b="0" i="0" sz="2800" u="none" cap="none" strike="noStrike">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2800"/>
              <a:buFont typeface="Arial"/>
              <a:buNone/>
            </a:pPr>
            <a:r>
              <a:t/>
            </a:r>
            <a:endParaRPr b="0" i="0" sz="2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2a3d9ba46b_0_7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lang="en-US"/>
              <a:t>Xử lý requets</a:t>
            </a:r>
            <a:endParaRPr/>
          </a:p>
        </p:txBody>
      </p:sp>
      <p:sp>
        <p:nvSpPr>
          <p:cNvPr id="254" name="Google Shape;254;g12a3d9ba46b_0_7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rPr lang="en-US"/>
              <a:t>Requests là gì?</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2563113601_0_71"/>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Open Sans"/>
              <a:buNone/>
            </a:pPr>
            <a:r>
              <a:rPr lang="en-US"/>
              <a:t>Thuộc tính và phương thức của Requests</a:t>
            </a:r>
            <a:endParaRPr/>
          </a:p>
        </p:txBody>
      </p:sp>
      <p:sp>
        <p:nvSpPr>
          <p:cNvPr id="261" name="Google Shape;261;g12563113601_0_71"/>
          <p:cNvSpPr txBox="1"/>
          <p:nvPr/>
        </p:nvSpPr>
        <p:spPr>
          <a:xfrm>
            <a:off x="1219200" y="3843400"/>
            <a:ext cx="9369000" cy="264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1" i="0" lang="en-US" sz="2000" u="none" cap="none" strike="noStrike">
                <a:solidFill>
                  <a:srgbClr val="A626A4"/>
                </a:solidFill>
                <a:latin typeface="Courier New"/>
                <a:ea typeface="Courier New"/>
                <a:cs typeface="Courier New"/>
                <a:sym typeface="Courier New"/>
              </a:rPr>
              <a:t>app.get('/user/:id', function (req, res) {</a:t>
            </a:r>
            <a:endParaRPr b="1" i="0" sz="2000" u="none" cap="none" strike="noStrike">
              <a:solidFill>
                <a:srgbClr val="A626A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200"/>
              <a:buFont typeface="Arial"/>
              <a:buNone/>
            </a:pPr>
            <a:r>
              <a:rPr b="1" i="0" lang="en-US" sz="2000" u="none" cap="none" strike="noStrike">
                <a:solidFill>
                  <a:srgbClr val="A626A4"/>
                </a:solidFill>
                <a:latin typeface="Courier New"/>
                <a:ea typeface="Courier New"/>
                <a:cs typeface="Courier New"/>
                <a:sym typeface="Courier New"/>
              </a:rPr>
              <a:t>	res.send('user ' + req.params.id)</a:t>
            </a:r>
            <a:endParaRPr b="1" i="0" sz="2000" u="none" cap="none" strike="noStrike">
              <a:solidFill>
                <a:srgbClr val="A626A4"/>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2000" u="none" cap="none" strike="noStrike">
                <a:solidFill>
                  <a:srgbClr val="A626A4"/>
                </a:solidFill>
                <a:latin typeface="Courier New"/>
                <a:ea typeface="Courier New"/>
                <a:cs typeface="Courier New"/>
                <a:sym typeface="Courier New"/>
              </a:rPr>
              <a:t>})</a:t>
            </a:r>
            <a:endParaRPr b="1" i="0" sz="2000" u="none" cap="none" strike="noStrike">
              <a:solidFill>
                <a:srgbClr val="A626A4"/>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rgbClr val="A626A4"/>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Open Sans"/>
                <a:ea typeface="Open Sans"/>
                <a:cs typeface="Open Sans"/>
                <a:sym typeface="Open Sans"/>
              </a:rPr>
              <a:t>Các bạn có nhận ra req chính là đối tượng đầu tiên của các hàm callback handler, trong ví dụ trên chúng ta đã lấy id của user được truyền qua parameter.</a:t>
            </a:r>
            <a:endParaRPr b="0" i="0" sz="20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200"/>
              <a:buFont typeface="Arial"/>
              <a:buNone/>
            </a:pPr>
            <a:r>
              <a:t/>
            </a:r>
            <a:endParaRPr b="1" i="0" sz="2000" u="none" cap="none" strike="noStrike">
              <a:solidFill>
                <a:srgbClr val="A626A4"/>
              </a:solidFill>
              <a:latin typeface="Courier New"/>
              <a:ea typeface="Courier New"/>
              <a:cs typeface="Courier New"/>
              <a:sym typeface="Courier New"/>
            </a:endParaRPr>
          </a:p>
        </p:txBody>
      </p:sp>
      <p:sp>
        <p:nvSpPr>
          <p:cNvPr id="262" name="Google Shape;262;g12563113601_0_71"/>
          <p:cNvSpPr/>
          <p:nvPr/>
        </p:nvSpPr>
        <p:spPr>
          <a:xfrm>
            <a:off x="713225" y="1099901"/>
            <a:ext cx="11042100" cy="1085700"/>
          </a:xfrm>
          <a:prstGeom prst="rect">
            <a:avLst/>
          </a:prstGeom>
          <a:noFill/>
          <a:ln>
            <a:noFill/>
          </a:ln>
        </p:spPr>
        <p:txBody>
          <a:bodyPr anchorCtr="0" anchor="t" bIns="0" lIns="0" spcFirstLastPara="1" rIns="0" wrap="square" tIns="0">
            <a:noAutofit/>
          </a:bodyPr>
          <a:lstStyle/>
          <a:p>
            <a:pPr indent="-406400" lvl="0" marL="457200" marR="0" rtl="0" algn="l">
              <a:lnSpc>
                <a:spcPct val="150000"/>
              </a:lnSpc>
              <a:spcBef>
                <a:spcPts val="0"/>
              </a:spcBef>
              <a:spcAft>
                <a:spcPts val="0"/>
              </a:spcAft>
              <a:buClr>
                <a:schemeClr val="dk1"/>
              </a:buClr>
              <a:buSzPts val="2800"/>
              <a:buFont typeface="Open Sans"/>
              <a:buChar char="●"/>
            </a:pPr>
            <a:r>
              <a:rPr b="0" i="0" lang="en-US" sz="2800" u="none" cap="none" strike="noStrike">
                <a:solidFill>
                  <a:schemeClr val="dk1"/>
                </a:solidFill>
                <a:latin typeface="Open Sans"/>
                <a:ea typeface="Open Sans"/>
                <a:cs typeface="Open Sans"/>
                <a:sym typeface="Open Sans"/>
              </a:rPr>
              <a:t>Đối tượng Request của Express đại diện cho HTTP Request, chứa toàn bộ các thông tin mà client gửi lên server.</a:t>
            </a:r>
            <a:endParaRPr b="0" i="0" sz="2800" u="none" cap="none" strike="noStrike">
              <a:solidFill>
                <a:schemeClr val="dk1"/>
              </a:solidFill>
              <a:latin typeface="Open Sans"/>
              <a:ea typeface="Open Sans"/>
              <a:cs typeface="Open Sans"/>
              <a:sym typeface="Open Sans"/>
            </a:endParaRPr>
          </a:p>
          <a:p>
            <a:pPr indent="-406400" lvl="0" marL="457200" marR="0" rtl="0" algn="l">
              <a:lnSpc>
                <a:spcPct val="150000"/>
              </a:lnSpc>
              <a:spcBef>
                <a:spcPts val="0"/>
              </a:spcBef>
              <a:spcAft>
                <a:spcPts val="0"/>
              </a:spcAft>
              <a:buClr>
                <a:schemeClr val="dk1"/>
              </a:buClr>
              <a:buSzPts val="2800"/>
              <a:buFont typeface="Open Sans"/>
              <a:buChar char="●"/>
            </a:pPr>
            <a:r>
              <a:rPr b="0" i="0" lang="en-US" sz="2800" u="none" cap="none" strike="noStrike">
                <a:solidFill>
                  <a:schemeClr val="dk1"/>
                </a:solidFill>
                <a:latin typeface="Open Sans"/>
                <a:ea typeface="Open Sans"/>
                <a:cs typeface="Open Sans"/>
                <a:sym typeface="Open Sans"/>
              </a:rPr>
              <a:t>Requests có các thuộc tính (req.params, req.body …), phương thức(req.accepts, req.get, …).</a:t>
            </a:r>
            <a:endParaRPr b="0" i="0" sz="2800" u="none" cap="none" strike="noStrike">
              <a:solidFill>
                <a:schemeClr val="dk1"/>
              </a:solidFill>
              <a:latin typeface="Open Sans"/>
              <a:ea typeface="Open Sans"/>
              <a:cs typeface="Open Sans"/>
              <a:sym typeface="Open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11517337414_0_6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Phản hồi kết quả (Response)</a:t>
            </a:r>
            <a:endParaRPr/>
          </a:p>
        </p:txBody>
      </p:sp>
      <p:sp>
        <p:nvSpPr>
          <p:cNvPr id="269" name="Google Shape;269;g11517337414_0_69"/>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t>Response là gì?</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3"/>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Response là gì?</a:t>
            </a:r>
            <a:endParaRPr/>
          </a:p>
        </p:txBody>
      </p:sp>
      <p:sp>
        <p:nvSpPr>
          <p:cNvPr id="276" name="Google Shape;276;p13"/>
          <p:cNvSpPr txBox="1"/>
          <p:nvPr/>
        </p:nvSpPr>
        <p:spPr>
          <a:xfrm>
            <a:off x="1134525" y="1049875"/>
            <a:ext cx="10515600" cy="3093900"/>
          </a:xfrm>
          <a:prstGeom prst="rect">
            <a:avLst/>
          </a:prstGeom>
          <a:noFill/>
          <a:ln>
            <a:noFill/>
          </a:ln>
        </p:spPr>
        <p:txBody>
          <a:bodyPr anchorCtr="0" anchor="t" bIns="91425" lIns="91425" spcFirstLastPara="1" rIns="91425" wrap="square" tIns="91425">
            <a:spAutoFit/>
          </a:bodyPr>
          <a:lstStyle/>
          <a:p>
            <a:pPr indent="-406400" lvl="0" marL="457200" marR="0" rtl="0" algn="l">
              <a:lnSpc>
                <a:spcPct val="115000"/>
              </a:lnSpc>
              <a:spcBef>
                <a:spcPts val="0"/>
              </a:spcBef>
              <a:spcAft>
                <a:spcPts val="0"/>
              </a:spcAft>
              <a:buClr>
                <a:srgbClr val="080808"/>
              </a:buClr>
              <a:buSzPts val="2800"/>
              <a:buFont typeface="Open Sans"/>
              <a:buChar char="●"/>
            </a:pPr>
            <a:r>
              <a:rPr b="0" i="0" lang="en-US" sz="2800" u="none" cap="none" strike="noStrike">
                <a:solidFill>
                  <a:srgbClr val="080808"/>
                </a:solidFill>
                <a:highlight>
                  <a:srgbClr val="FFFFFF"/>
                </a:highlight>
                <a:latin typeface="Open Sans"/>
                <a:ea typeface="Open Sans"/>
                <a:cs typeface="Open Sans"/>
                <a:sym typeface="Open Sans"/>
              </a:rPr>
              <a:t>Đối tượng Response biểu diễn HTTP Response mà ứng dụng Express gửi phản hồi khi nhận một HTTP Request.</a:t>
            </a:r>
            <a:endParaRPr b="0" i="0" sz="2800" u="none" cap="none" strike="noStrike">
              <a:solidFill>
                <a:srgbClr val="080808"/>
              </a:solidFill>
              <a:highlight>
                <a:srgbClr val="FFFFFF"/>
              </a:highlight>
              <a:latin typeface="Open Sans"/>
              <a:ea typeface="Open Sans"/>
              <a:cs typeface="Open Sans"/>
              <a:sym typeface="Open Sans"/>
            </a:endParaRPr>
          </a:p>
          <a:p>
            <a:pPr indent="-406400" lvl="0" marL="457200" marR="0" rtl="0" algn="l">
              <a:lnSpc>
                <a:spcPct val="115000"/>
              </a:lnSpc>
              <a:spcBef>
                <a:spcPts val="0"/>
              </a:spcBef>
              <a:spcAft>
                <a:spcPts val="0"/>
              </a:spcAft>
              <a:buClr>
                <a:srgbClr val="080808"/>
              </a:buClr>
              <a:buSzPts val="2800"/>
              <a:buFont typeface="Open Sans"/>
              <a:buChar char="●"/>
            </a:pPr>
            <a:r>
              <a:rPr b="0" i="0" lang="en-US" sz="2800" u="none" cap="none" strike="noStrike">
                <a:solidFill>
                  <a:srgbClr val="080808"/>
                </a:solidFill>
                <a:highlight>
                  <a:srgbClr val="FFFFFF"/>
                </a:highlight>
                <a:latin typeface="Open Sans"/>
                <a:ea typeface="Open Sans"/>
                <a:cs typeface="Open Sans"/>
                <a:sym typeface="Open Sans"/>
              </a:rPr>
              <a:t>Các thuộc tính trong đối tượng Response: res.app, res.headersSent, res.locals</a:t>
            </a:r>
            <a:endParaRPr b="0" i="0" sz="2800" u="none" cap="none" strike="noStrike">
              <a:solidFill>
                <a:srgbClr val="080808"/>
              </a:solidFill>
              <a:highlight>
                <a:srgbClr val="FFFFFF"/>
              </a:highlight>
              <a:latin typeface="Open Sans"/>
              <a:ea typeface="Open Sans"/>
              <a:cs typeface="Open Sans"/>
              <a:sym typeface="Open Sans"/>
            </a:endParaRPr>
          </a:p>
          <a:p>
            <a:pPr indent="-406400" lvl="0" marL="457200" marR="0" rtl="0" algn="l">
              <a:lnSpc>
                <a:spcPct val="115000"/>
              </a:lnSpc>
              <a:spcBef>
                <a:spcPts val="0"/>
              </a:spcBef>
              <a:spcAft>
                <a:spcPts val="0"/>
              </a:spcAft>
              <a:buClr>
                <a:srgbClr val="080808"/>
              </a:buClr>
              <a:buSzPts val="2800"/>
              <a:buFont typeface="Open Sans"/>
              <a:buChar char="●"/>
            </a:pPr>
            <a:r>
              <a:rPr b="0" i="0" lang="en-US" sz="2800" u="none" cap="none" strike="noStrike">
                <a:solidFill>
                  <a:srgbClr val="080808"/>
                </a:solidFill>
                <a:highlight>
                  <a:srgbClr val="FFFFFF"/>
                </a:highlight>
                <a:latin typeface="Open Sans"/>
                <a:ea typeface="Open Sans"/>
                <a:cs typeface="Open Sans"/>
                <a:sym typeface="Open Sans"/>
              </a:rPr>
              <a:t>Các phương thức trong đối tượng Response: res.apppend, res.attachment, res.cookei,...</a:t>
            </a:r>
            <a:endParaRPr b="0" i="0" sz="2800" u="none" cap="none" strike="noStrike">
              <a:solidFill>
                <a:srgbClr val="080808"/>
              </a:solidFill>
              <a:highlight>
                <a:srgbClr val="FFFFFF"/>
              </a:highlight>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Ví dụ:</a:t>
            </a:r>
            <a:endParaRPr/>
          </a:p>
        </p:txBody>
      </p:sp>
      <p:sp>
        <p:nvSpPr>
          <p:cNvPr id="283" name="Google Shape;283;p14"/>
          <p:cNvSpPr txBox="1"/>
          <p:nvPr/>
        </p:nvSpPr>
        <p:spPr>
          <a:xfrm>
            <a:off x="838200" y="1146250"/>
            <a:ext cx="10556100" cy="461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rgbClr val="FF00FF"/>
                </a:solidFill>
                <a:latin typeface="Courier New"/>
                <a:ea typeface="Courier New"/>
                <a:cs typeface="Courier New"/>
                <a:sym typeface="Courier New"/>
              </a:rPr>
              <a:t>res.append('Link', ['&lt;http://localhost/&gt;', '&lt;</a:t>
            </a:r>
            <a:r>
              <a:rPr b="1" i="0" lang="en-US" sz="1800" u="sng" cap="none" strike="noStrike">
                <a:solidFill>
                  <a:schemeClr val="hlink"/>
                </a:solidFill>
                <a:latin typeface="Courier New"/>
                <a:ea typeface="Courier New"/>
                <a:cs typeface="Courier New"/>
                <a:sym typeface="Courier New"/>
                <a:hlinkClick r:id="rId3"/>
              </a:rPr>
              <a:t>http://localhost:3000/</a:t>
            </a:r>
            <a:r>
              <a:rPr b="1" i="0" lang="en-US" sz="1800" u="none" cap="none" strike="noStrike">
                <a:solidFill>
                  <a:srgbClr val="FF00FF"/>
                </a:solidFill>
                <a:latin typeface="Courier New"/>
                <a:ea typeface="Courier New"/>
                <a:cs typeface="Courier New"/>
                <a:sym typeface="Courier New"/>
              </a:rPr>
              <a:t>&gt;']);</a:t>
            </a:r>
            <a:endParaRPr b="1" i="0" sz="1800" u="none" cap="none" strike="noStrike">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i="0" sz="1800" u="none" cap="none" strike="noStrike">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rgbClr val="FF00FF"/>
                </a:solidFill>
                <a:latin typeface="Courier New"/>
                <a:ea typeface="Courier New"/>
                <a:cs typeface="Courier New"/>
                <a:sym typeface="Courier New"/>
              </a:rPr>
              <a:t>res.attachment('path/to/logo.png');</a:t>
            </a:r>
            <a:endParaRPr b="1" i="0" sz="1800" u="none" cap="none" strike="noStrike">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i="0" sz="1800" u="none" cap="none" strike="noStrike">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rgbClr val="FF00FF"/>
                </a:solidFill>
                <a:latin typeface="Courier New"/>
                <a:ea typeface="Courier New"/>
                <a:cs typeface="Courier New"/>
                <a:sym typeface="Courier New"/>
              </a:rPr>
              <a:t>res.cookie('name', 'tobi', { omain: '.example.com', path: '/admin', secure: true});</a:t>
            </a:r>
            <a:endParaRPr b="1" i="0" sz="1800" u="none" cap="none" strike="noStrike">
              <a:solidFill>
                <a:srgbClr val="FF00FF"/>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1" i="0" sz="1800" u="none" cap="none" strike="noStrike">
              <a:solidFill>
                <a:srgbClr val="383A42"/>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rgbClr val="A626A4"/>
                </a:solidFill>
                <a:latin typeface="Courier New"/>
                <a:ea typeface="Courier New"/>
                <a:cs typeface="Courier New"/>
                <a:sym typeface="Courier New"/>
              </a:rPr>
              <a:t>res.clearCookie('name', { path: '/admin' });</a:t>
            </a:r>
            <a:endParaRPr b="1" i="0" sz="1800" u="none" cap="none" strike="noStrike">
              <a:solidFill>
                <a:srgbClr val="A626A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1" i="0" sz="1800" u="none" cap="none" strike="noStrike">
              <a:solidFill>
                <a:srgbClr val="A626A4"/>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rgbClr val="A626A4"/>
                </a:solidFill>
                <a:latin typeface="Courier New"/>
                <a:ea typeface="Courier New"/>
                <a:cs typeface="Courier New"/>
                <a:sym typeface="Courier New"/>
              </a:rPr>
              <a:t>res.download('/report-12345.pdf', 'report.pdf', function(err){ });</a:t>
            </a:r>
            <a:endParaRPr b="1" i="0" sz="1800" u="none" cap="none" strike="noStrike">
              <a:solidFill>
                <a:srgbClr val="A626A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1" i="0" sz="1800" u="none" cap="none" strike="noStrike">
              <a:solidFill>
                <a:srgbClr val="A626A4"/>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rgbClr val="A626A4"/>
                </a:solidFill>
                <a:latin typeface="Courier New"/>
                <a:ea typeface="Courier New"/>
                <a:cs typeface="Courier New"/>
                <a:sym typeface="Courier New"/>
              </a:rPr>
              <a:t>res.status(404).end();</a:t>
            </a:r>
            <a:endParaRPr b="1" i="0" sz="1800" u="none" cap="none" strike="noStrike">
              <a:solidFill>
                <a:srgbClr val="A626A4"/>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i="0" sz="1800" u="none" cap="none" strike="noStrike">
              <a:solidFill>
                <a:srgbClr val="A626A4"/>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1800" u="none" cap="none" strike="noStrike">
                <a:solidFill>
                  <a:srgbClr val="A626A4"/>
                </a:solidFill>
                <a:latin typeface="Courier New"/>
                <a:ea typeface="Courier New"/>
                <a:cs typeface="Courier New"/>
                <a:sym typeface="Courier New"/>
              </a:rPr>
              <a:t>res.json(null) res.json({ user: 'tobi' });</a:t>
            </a:r>
            <a:endParaRPr b="1" i="0" sz="1800" u="none" cap="none" strike="noStrike">
              <a:solidFill>
                <a:srgbClr val="A626A4"/>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t/>
            </a:r>
            <a:endParaRPr b="1" i="0" sz="1800" u="none" cap="none" strike="noStrike">
              <a:solidFill>
                <a:srgbClr val="A626A4"/>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900"/>
              <a:buFont typeface="Arial"/>
              <a:buNone/>
            </a:pPr>
            <a:r>
              <a:t/>
            </a:r>
            <a:endParaRPr b="1" i="0" sz="1800" u="none" cap="none" strike="noStrike">
              <a:solidFill>
                <a:srgbClr val="A626A4"/>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2a3d9ba46b_0_94"/>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lang="en-US"/>
              <a:t>Phục vụ static file</a:t>
            </a:r>
            <a:endParaRPr/>
          </a:p>
        </p:txBody>
      </p:sp>
      <p:sp>
        <p:nvSpPr>
          <p:cNvPr id="290" name="Google Shape;290;g12a3d9ba46b_0_94"/>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12563113601_0_96"/>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Cú pháp</a:t>
            </a:r>
            <a:endParaRPr/>
          </a:p>
        </p:txBody>
      </p:sp>
      <p:sp>
        <p:nvSpPr>
          <p:cNvPr id="297" name="Google Shape;297;g12563113601_0_96"/>
          <p:cNvSpPr txBox="1"/>
          <p:nvPr>
            <p:ph idx="1" type="body"/>
          </p:nvPr>
        </p:nvSpPr>
        <p:spPr>
          <a:xfrm>
            <a:off x="742122" y="1139688"/>
            <a:ext cx="10611600" cy="5128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3600"/>
              <a:buNone/>
            </a:pPr>
            <a:r>
              <a:rPr b="1" lang="en-US"/>
              <a:t>Static files</a:t>
            </a:r>
            <a:r>
              <a:rPr lang="en-US"/>
              <a:t> (tập tin tĩnh) là các file HTML, CSS, ảnh, JavaScript. Các file tĩnh này có nội dung không thay đổi động khi người dùng request tới nó.</a:t>
            </a:r>
            <a:endParaRPr sz="4400"/>
          </a:p>
          <a:p>
            <a:pPr indent="0" lvl="0" marL="0" rtl="0" algn="l">
              <a:lnSpc>
                <a:spcPct val="90000"/>
              </a:lnSpc>
              <a:spcBef>
                <a:spcPts val="1000"/>
              </a:spcBef>
              <a:spcAft>
                <a:spcPts val="0"/>
              </a:spcAft>
              <a:buClr>
                <a:schemeClr val="dk1"/>
              </a:buClr>
              <a:buSzPts val="3600"/>
              <a:buNone/>
            </a:pPr>
            <a:r>
              <a:rPr lang="en-US" sz="2700"/>
              <a:t>Cú pháp:</a:t>
            </a:r>
            <a:endParaRPr sz="2700"/>
          </a:p>
          <a:p>
            <a:pPr indent="0" lvl="0" marL="0" rtl="0" algn="l">
              <a:lnSpc>
                <a:spcPct val="90000"/>
              </a:lnSpc>
              <a:spcBef>
                <a:spcPts val="1000"/>
              </a:spcBef>
              <a:spcAft>
                <a:spcPts val="0"/>
              </a:spcAft>
              <a:buClr>
                <a:schemeClr val="dk1"/>
              </a:buClr>
              <a:buSzPts val="3600"/>
              <a:buNone/>
            </a:pPr>
            <a:r>
              <a:rPr lang="en-US" sz="2700"/>
              <a:t>	</a:t>
            </a:r>
            <a:r>
              <a:rPr b="1" lang="en-US" sz="2000">
                <a:solidFill>
                  <a:srgbClr val="FF00FF"/>
                </a:solidFill>
                <a:latin typeface="Courier New"/>
                <a:ea typeface="Courier New"/>
                <a:cs typeface="Courier New"/>
                <a:sym typeface="Courier New"/>
              </a:rPr>
              <a:t>express.static(root, [options]);</a:t>
            </a:r>
            <a:endParaRPr b="1" sz="2000">
              <a:solidFill>
                <a:srgbClr val="FF00FF"/>
              </a:solidFill>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3600"/>
              <a:buNone/>
            </a:pPr>
            <a:r>
              <a:rPr lang="en-US"/>
              <a:t>Ví dụ:</a:t>
            </a:r>
            <a:endParaRPr/>
          </a:p>
          <a:p>
            <a:pPr indent="0" lvl="0" marL="0" rtl="0" algn="l">
              <a:lnSpc>
                <a:spcPct val="90000"/>
              </a:lnSpc>
              <a:spcBef>
                <a:spcPts val="1000"/>
              </a:spcBef>
              <a:spcAft>
                <a:spcPts val="0"/>
              </a:spcAft>
              <a:buClr>
                <a:schemeClr val="dk1"/>
              </a:buClr>
              <a:buSzPts val="3600"/>
              <a:buNone/>
            </a:pPr>
            <a:r>
              <a:rPr lang="en-US"/>
              <a:t>	</a:t>
            </a:r>
            <a:r>
              <a:rPr b="1" lang="en-US" sz="2000">
                <a:solidFill>
                  <a:srgbClr val="FF00FF"/>
                </a:solidFill>
                <a:latin typeface="Courier New"/>
                <a:ea typeface="Courier New"/>
                <a:cs typeface="Courier New"/>
                <a:sym typeface="Courier New"/>
              </a:rPr>
              <a:t>app.use(express.static('public'));</a:t>
            </a:r>
            <a:endParaRPr b="1"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1517337414_0_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Thảo luận</a:t>
            </a:r>
            <a:endParaRPr/>
          </a:p>
        </p:txBody>
      </p:sp>
      <p:sp>
        <p:nvSpPr>
          <p:cNvPr id="107" name="Google Shape;107;g11517337414_0_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t>ExpressJS là gì?</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12563113601_0_105"/>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Lưu ý</a:t>
            </a:r>
            <a:endParaRPr/>
          </a:p>
        </p:txBody>
      </p:sp>
      <p:sp>
        <p:nvSpPr>
          <p:cNvPr id="304" name="Google Shape;304;g12563113601_0_105"/>
          <p:cNvSpPr txBox="1"/>
          <p:nvPr>
            <p:ph idx="1" type="body"/>
          </p:nvPr>
        </p:nvSpPr>
        <p:spPr>
          <a:xfrm>
            <a:off x="742122" y="1139688"/>
            <a:ext cx="10611600" cy="5128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3600"/>
              <a:buNone/>
            </a:pPr>
            <a:r>
              <a:rPr lang="en-US" sz="2700"/>
              <a:t>Thông thường trong các dự án thực tế, người ta sẽ sử dụng đường dẫn tuyệt đối cho thư mục tĩnh nhằm đảm bảo tính an toàn, chính xác cao, cụ thể:</a:t>
            </a:r>
            <a:endParaRPr sz="2700"/>
          </a:p>
          <a:p>
            <a:pPr indent="0" lvl="0" marL="0" rtl="0" algn="l">
              <a:lnSpc>
                <a:spcPct val="90000"/>
              </a:lnSpc>
              <a:spcBef>
                <a:spcPts val="1000"/>
              </a:spcBef>
              <a:spcAft>
                <a:spcPts val="0"/>
              </a:spcAft>
              <a:buClr>
                <a:schemeClr val="dk1"/>
              </a:buClr>
              <a:buSzPts val="3600"/>
              <a:buNone/>
            </a:pPr>
            <a:r>
              <a:rPr lang="en-US" sz="2700"/>
              <a:t>	</a:t>
            </a:r>
            <a:r>
              <a:rPr lang="en-US" sz="2000">
                <a:solidFill>
                  <a:srgbClr val="FF00FF"/>
                </a:solidFill>
                <a:latin typeface="Courier New"/>
                <a:ea typeface="Courier New"/>
                <a:cs typeface="Courier New"/>
                <a:sym typeface="Courier New"/>
              </a:rPr>
              <a:t>const path = require('path')</a:t>
            </a:r>
            <a:endParaRPr sz="2000">
              <a:solidFill>
                <a:srgbClr val="FF00FF"/>
              </a:solidFill>
              <a:latin typeface="Courier New"/>
              <a:ea typeface="Courier New"/>
              <a:cs typeface="Courier New"/>
              <a:sym typeface="Courier New"/>
            </a:endParaRPr>
          </a:p>
          <a:p>
            <a:pPr indent="457200" lvl="0" marL="0" rtl="0" algn="l">
              <a:lnSpc>
                <a:spcPct val="90000"/>
              </a:lnSpc>
              <a:spcBef>
                <a:spcPts val="1000"/>
              </a:spcBef>
              <a:spcAft>
                <a:spcPts val="0"/>
              </a:spcAft>
              <a:buClr>
                <a:schemeClr val="dk1"/>
              </a:buClr>
              <a:buSzPts val="3600"/>
              <a:buNone/>
            </a:pPr>
            <a:r>
              <a:rPr lang="en-US" sz="2000">
                <a:solidFill>
                  <a:srgbClr val="FF00FF"/>
                </a:solidFill>
                <a:latin typeface="Courier New"/>
                <a:ea typeface="Courier New"/>
                <a:cs typeface="Courier New"/>
                <a:sym typeface="Courier New"/>
              </a:rPr>
              <a:t>app.use(express.static(path.join(__dirname, 'public')))</a:t>
            </a:r>
            <a:endParaRPr sz="2000">
              <a:solidFill>
                <a:srgbClr val="FF00FF"/>
              </a:solidFill>
              <a:latin typeface="Courier New"/>
              <a:ea typeface="Courier New"/>
              <a:cs typeface="Courier New"/>
              <a:sym typeface="Courier New"/>
            </a:endParaRPr>
          </a:p>
          <a:p>
            <a:pPr indent="-406400" lvl="0" marL="457200" rtl="0" algn="l">
              <a:lnSpc>
                <a:spcPct val="115000"/>
              </a:lnSpc>
              <a:spcBef>
                <a:spcPts val="1200"/>
              </a:spcBef>
              <a:spcAft>
                <a:spcPts val="0"/>
              </a:spcAft>
              <a:buSzPts val="2800"/>
              <a:buChar char="●"/>
            </a:pPr>
            <a:r>
              <a:rPr b="1" lang="en-US"/>
              <a:t>__dirname</a:t>
            </a:r>
            <a:r>
              <a:rPr lang="en-US"/>
              <a:t>: là đường dẫn tuyệt đối đến thư mục ứng dụng của chúng ta.</a:t>
            </a:r>
            <a:endParaRPr/>
          </a:p>
          <a:p>
            <a:pPr indent="-406400" lvl="0" marL="457200" rtl="0" algn="l">
              <a:lnSpc>
                <a:spcPct val="115000"/>
              </a:lnSpc>
              <a:spcBef>
                <a:spcPts val="0"/>
              </a:spcBef>
              <a:spcAft>
                <a:spcPts val="0"/>
              </a:spcAft>
              <a:buSzPts val="2800"/>
              <a:buChar char="●"/>
            </a:pPr>
            <a:r>
              <a:rPr b="1" lang="en-US"/>
              <a:t>public</a:t>
            </a:r>
            <a:r>
              <a:rPr lang="en-US"/>
              <a:t>: tên thư mục.</a:t>
            </a:r>
            <a:endParaRPr sz="4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11517337414_0_110"/>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Demo</a:t>
            </a:r>
            <a:endParaRPr/>
          </a:p>
        </p:txBody>
      </p:sp>
      <p:sp>
        <p:nvSpPr>
          <p:cNvPr id="311" name="Google Shape;311;g11517337414_0_110"/>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rPr lang="en-US"/>
              <a:t>Sử dụng static file để hiển thị ảnh trong ExpressJS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12563113601_0_207"/>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Open Sans"/>
              <a:buNone/>
            </a:pPr>
            <a:r>
              <a:rPr lang="en-US"/>
              <a:t>Tóm tắt</a:t>
            </a:r>
            <a:endParaRPr/>
          </a:p>
        </p:txBody>
      </p:sp>
      <p:sp>
        <p:nvSpPr>
          <p:cNvPr id="318" name="Google Shape;318;g12563113601_0_207"/>
          <p:cNvSpPr txBox="1"/>
          <p:nvPr>
            <p:ph idx="1" type="body"/>
          </p:nvPr>
        </p:nvSpPr>
        <p:spPr>
          <a:xfrm>
            <a:off x="838200" y="1262800"/>
            <a:ext cx="10515600" cy="531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Qua bài học này, chúng ta đã tìm hiểu:</a:t>
            </a:r>
            <a:endParaRPr/>
          </a:p>
          <a:p>
            <a:pPr indent="-406400" lvl="0" marL="457200" rtl="0" algn="l">
              <a:lnSpc>
                <a:spcPct val="90000"/>
              </a:lnSpc>
              <a:spcBef>
                <a:spcPts val="1000"/>
              </a:spcBef>
              <a:spcAft>
                <a:spcPts val="0"/>
              </a:spcAft>
              <a:buSzPts val="2800"/>
              <a:buChar char="•"/>
            </a:pPr>
            <a:r>
              <a:rPr lang="en-US"/>
              <a:t>Tìm hiểu cấu trúc dự án ExpressJS</a:t>
            </a:r>
            <a:endParaRPr/>
          </a:p>
          <a:p>
            <a:pPr indent="-406400" lvl="0" marL="457200" rtl="0" algn="l">
              <a:lnSpc>
                <a:spcPct val="90000"/>
              </a:lnSpc>
              <a:spcBef>
                <a:spcPts val="1000"/>
              </a:spcBef>
              <a:spcAft>
                <a:spcPts val="0"/>
              </a:spcAft>
              <a:buSzPts val="2800"/>
              <a:buChar char="•"/>
            </a:pPr>
            <a:r>
              <a:rPr lang="en-US"/>
              <a:t>Sử dụng công cụ express-generator</a:t>
            </a:r>
            <a:endParaRPr/>
          </a:p>
          <a:p>
            <a:pPr indent="-406400" lvl="0" marL="457200" rtl="0" algn="l">
              <a:lnSpc>
                <a:spcPct val="90000"/>
              </a:lnSpc>
              <a:spcBef>
                <a:spcPts val="1000"/>
              </a:spcBef>
              <a:spcAft>
                <a:spcPts val="0"/>
              </a:spcAft>
              <a:buSzPts val="2800"/>
              <a:buChar char="•"/>
            </a:pPr>
            <a:r>
              <a:rPr lang="en-US"/>
              <a:t> Tổng quan mô hình web và HTTP</a:t>
            </a:r>
            <a:endParaRPr/>
          </a:p>
          <a:p>
            <a:pPr indent="-406400" lvl="0" marL="457200" rtl="0" algn="l">
              <a:lnSpc>
                <a:spcPct val="90000"/>
              </a:lnSpc>
              <a:spcBef>
                <a:spcPts val="1000"/>
              </a:spcBef>
              <a:spcAft>
                <a:spcPts val="0"/>
              </a:spcAft>
              <a:buSzPts val="2800"/>
              <a:buChar char="•"/>
            </a:pPr>
            <a:r>
              <a:rPr lang="en-US"/>
              <a:t>Tìm hiểu template engine Ejs</a:t>
            </a:r>
            <a:endParaRPr/>
          </a:p>
          <a:p>
            <a:pPr indent="-406400" lvl="0" marL="457200" rtl="0" algn="l">
              <a:lnSpc>
                <a:spcPct val="90000"/>
              </a:lnSpc>
              <a:spcBef>
                <a:spcPts val="1000"/>
              </a:spcBef>
              <a:spcAft>
                <a:spcPts val="0"/>
              </a:spcAft>
              <a:buSzPts val="2800"/>
              <a:buChar char="•"/>
            </a:pPr>
            <a:r>
              <a:rPr lang="en-US"/>
              <a:t>Tìm hiểu Routing trong ExpressJS</a:t>
            </a:r>
            <a:endParaRPr/>
          </a:p>
          <a:p>
            <a:pPr indent="-406400" lvl="0" marL="457200" rtl="0" algn="l">
              <a:lnSpc>
                <a:spcPct val="90000"/>
              </a:lnSpc>
              <a:spcBef>
                <a:spcPts val="1000"/>
              </a:spcBef>
              <a:spcAft>
                <a:spcPts val="0"/>
              </a:spcAft>
              <a:buSzPts val="2800"/>
              <a:buChar char="•"/>
            </a:pPr>
            <a:r>
              <a:rPr lang="en-US"/>
              <a:t>Xử lý được Requests</a:t>
            </a:r>
            <a:endParaRPr/>
          </a:p>
          <a:p>
            <a:pPr indent="-406400" lvl="0" marL="457200" rtl="0" algn="l">
              <a:lnSpc>
                <a:spcPct val="90000"/>
              </a:lnSpc>
              <a:spcBef>
                <a:spcPts val="1000"/>
              </a:spcBef>
              <a:spcAft>
                <a:spcPts val="0"/>
              </a:spcAft>
              <a:buSzPts val="2800"/>
              <a:buChar char="•"/>
            </a:pPr>
            <a:r>
              <a:rPr lang="en-US"/>
              <a:t>Phản hồi kết quả (Response)</a:t>
            </a:r>
            <a:endParaRPr/>
          </a:p>
          <a:p>
            <a:pPr indent="-406400" lvl="0" marL="457200" rtl="0" algn="l">
              <a:lnSpc>
                <a:spcPct val="90000"/>
              </a:lnSpc>
              <a:spcBef>
                <a:spcPts val="1000"/>
              </a:spcBef>
              <a:spcAft>
                <a:spcPts val="0"/>
              </a:spcAft>
              <a:buSzPts val="2800"/>
              <a:buChar char="•"/>
            </a:pPr>
            <a:r>
              <a:rPr lang="en-US"/>
              <a:t>Tìm hiểu static file trong ExpressJS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2563113601_0_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 ExpressJS là gì?</a:t>
            </a:r>
            <a:endParaRPr/>
          </a:p>
        </p:txBody>
      </p:sp>
      <p:sp>
        <p:nvSpPr>
          <p:cNvPr id="114" name="Google Shape;114;g12563113601_0_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6000"/>
              <a:buFont typeface="Arial"/>
              <a:buNone/>
            </a:pPr>
            <a:r>
              <a:rPr lang="en-US" sz="6000">
                <a:latin typeface="Open Sans SemiBold"/>
                <a:ea typeface="Open Sans SemiBold"/>
                <a:cs typeface="Open Sans SemiBold"/>
                <a:sym typeface="Open Sans SemiBold"/>
              </a:rPr>
              <a:t> ExpressJS Framework</a:t>
            </a:r>
            <a:endParaRPr/>
          </a:p>
        </p:txBody>
      </p:sp>
      <p:sp>
        <p:nvSpPr>
          <p:cNvPr id="121" name="Google Shape;121;p5"/>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lnSpc>
                <a:spcPct val="115000"/>
              </a:lnSpc>
              <a:spcBef>
                <a:spcPts val="1200"/>
              </a:spcBef>
              <a:spcAft>
                <a:spcPts val="0"/>
              </a:spcAft>
              <a:buSzPts val="2800"/>
              <a:buChar char="•"/>
            </a:pPr>
            <a:r>
              <a:rPr lang="en-US" sz="2500"/>
              <a:t>ExpressJS là một</a:t>
            </a:r>
            <a:r>
              <a:rPr lang="en-US" sz="2500" u="sng">
                <a:solidFill>
                  <a:schemeClr val="hlink"/>
                </a:solidFill>
                <a:hlinkClick r:id="rId3"/>
              </a:rPr>
              <a:t> </a:t>
            </a:r>
            <a:r>
              <a:rPr lang="en-US" sz="2500"/>
              <a:t>framework ứng dụng web có mã nguồn mở và miễn phí được xây dựng trên nền tảng Node.js.</a:t>
            </a:r>
            <a:endParaRPr sz="1100">
              <a:latin typeface="Arial"/>
              <a:ea typeface="Arial"/>
              <a:cs typeface="Arial"/>
              <a:sym typeface="Arial"/>
            </a:endParaRPr>
          </a:p>
          <a:p>
            <a:pPr indent="-387350" lvl="0" marL="457200" rtl="0" algn="l">
              <a:lnSpc>
                <a:spcPct val="90000"/>
              </a:lnSpc>
              <a:spcBef>
                <a:spcPts val="0"/>
              </a:spcBef>
              <a:spcAft>
                <a:spcPts val="0"/>
              </a:spcAft>
              <a:buSzPts val="2500"/>
              <a:buChar char="•"/>
            </a:pPr>
            <a:r>
              <a:rPr lang="en-US" sz="2500"/>
              <a:t>ExpressJS hỗ trợ nâng cao các chức năng của NodeJS. Nếu bạn không sử dụng ExpressJS, bạn phải thực hiện rất nhiều lập trình phức tạp để xây dựng một API hiệu quả. ExpressJS đã giúp cho việc lập trình trong NodeJS trở nên dễ dàng hơn rất nhiều.</a:t>
            </a:r>
            <a:endParaRPr sz="2500"/>
          </a:p>
          <a:p>
            <a:pPr indent="0" lvl="0" marL="0" rtl="0" algn="l">
              <a:lnSpc>
                <a:spcPct val="90000"/>
              </a:lnSpc>
              <a:spcBef>
                <a:spcPts val="0"/>
              </a:spcBef>
              <a:spcAft>
                <a:spcPts val="0"/>
              </a:spcAft>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12a3d9ba46b_0_6"/>
          <p:cNvSpPr txBox="1"/>
          <p:nvPr>
            <p:ph type="title"/>
          </p:nvPr>
        </p:nvSpPr>
        <p:spPr>
          <a:xfrm>
            <a:off x="838200" y="159419"/>
            <a:ext cx="10515600" cy="81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None/>
            </a:pPr>
            <a:r>
              <a:rPr lang="en-US"/>
              <a:t>ExpressJS được dùng để làm gì?</a:t>
            </a:r>
            <a:endParaRPr/>
          </a:p>
        </p:txBody>
      </p:sp>
      <p:sp>
        <p:nvSpPr>
          <p:cNvPr id="128" name="Google Shape;128;g12a3d9ba46b_0_6"/>
          <p:cNvSpPr txBox="1"/>
          <p:nvPr>
            <p:ph idx="1" type="body"/>
          </p:nvPr>
        </p:nvSpPr>
        <p:spPr>
          <a:xfrm>
            <a:off x="838200" y="1120022"/>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800"/>
              <a:buChar char="•"/>
            </a:pPr>
            <a:r>
              <a:rPr lang="en-US"/>
              <a:t>ExpressJS đón các Requests của Brower gửi đến.</a:t>
            </a:r>
            <a:endParaRPr/>
          </a:p>
          <a:p>
            <a:pPr indent="-406400" lvl="0" marL="457200" rtl="0" algn="l">
              <a:lnSpc>
                <a:spcPct val="90000"/>
              </a:lnSpc>
              <a:spcBef>
                <a:spcPts val="0"/>
              </a:spcBef>
              <a:spcAft>
                <a:spcPts val="0"/>
              </a:spcAft>
              <a:buSzPts val="2800"/>
              <a:buChar char="•"/>
            </a:pPr>
            <a:r>
              <a:rPr lang="en-US"/>
              <a:t>ExpressJS xử lý logic.</a:t>
            </a:r>
            <a:endParaRPr/>
          </a:p>
          <a:p>
            <a:pPr indent="-406400" lvl="0" marL="457200" rtl="0" algn="l">
              <a:lnSpc>
                <a:spcPct val="90000"/>
              </a:lnSpc>
              <a:spcBef>
                <a:spcPts val="0"/>
              </a:spcBef>
              <a:spcAft>
                <a:spcPts val="0"/>
              </a:spcAft>
              <a:buSzPts val="2800"/>
              <a:buChar char="•"/>
            </a:pPr>
            <a:r>
              <a:rPr lang="en-US"/>
              <a:t>ExpressJS phản hồi Response cho người dùng.</a:t>
            </a:r>
            <a:endParaRPr/>
          </a:p>
          <a:p>
            <a:pPr indent="0" lvl="0" marL="457200" rtl="0" algn="l">
              <a:lnSpc>
                <a:spcPct val="90000"/>
              </a:lnSpc>
              <a:spcBef>
                <a:spcPts val="1000"/>
              </a:spcBef>
              <a:spcAft>
                <a:spcPts val="0"/>
              </a:spcAft>
              <a:buSzPts val="2800"/>
              <a:buNone/>
            </a:pPr>
            <a:r>
              <a:t/>
            </a:r>
            <a:endParaRPr/>
          </a:p>
        </p:txBody>
      </p:sp>
      <p:pic>
        <p:nvPicPr>
          <p:cNvPr id="129" name="Google Shape;129;g12a3d9ba46b_0_6"/>
          <p:cNvPicPr preferRelativeResize="0"/>
          <p:nvPr/>
        </p:nvPicPr>
        <p:blipFill rotWithShape="1">
          <a:blip r:embed="rId3">
            <a:alphaModFix/>
          </a:blip>
          <a:srcRect b="0" l="0" r="0" t="0"/>
          <a:stretch/>
        </p:blipFill>
        <p:spPr>
          <a:xfrm>
            <a:off x="2382250" y="2681138"/>
            <a:ext cx="6400800" cy="2657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1517337414_0_22"/>
          <p:cNvSpPr txBox="1"/>
          <p:nvPr>
            <p:ph type="title"/>
          </p:nvPr>
        </p:nvSpPr>
        <p:spPr>
          <a:xfrm>
            <a:off x="831850" y="1736763"/>
            <a:ext cx="105156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6000"/>
              <a:buNone/>
            </a:pPr>
            <a:r>
              <a:rPr lang="en-US"/>
              <a:t>Cài đặt ExpressJS</a:t>
            </a:r>
            <a:endParaRPr/>
          </a:p>
        </p:txBody>
      </p:sp>
      <p:sp>
        <p:nvSpPr>
          <p:cNvPr id="136" name="Google Shape;136;g11517337414_0_22"/>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title"/>
          </p:nvPr>
        </p:nvSpPr>
        <p:spPr>
          <a:xfrm>
            <a:off x="838200" y="159419"/>
            <a:ext cx="10515600" cy="814187"/>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lang="en-US" sz="6000">
                <a:latin typeface="Open Sans SemiBold"/>
                <a:ea typeface="Open Sans SemiBold"/>
                <a:cs typeface="Open Sans SemiBold"/>
                <a:sym typeface="Open Sans SemiBold"/>
              </a:rPr>
              <a:t>Cài đặt ExpressJS</a:t>
            </a:r>
            <a:endParaRPr/>
          </a:p>
        </p:txBody>
      </p:sp>
      <p:sp>
        <p:nvSpPr>
          <p:cNvPr id="143" name="Google Shape;143;p7"/>
          <p:cNvSpPr txBox="1"/>
          <p:nvPr>
            <p:ph idx="1" type="body"/>
          </p:nvPr>
        </p:nvSpPr>
        <p:spPr>
          <a:xfrm>
            <a:off x="838200" y="1100597"/>
            <a:ext cx="10515600" cy="50568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0"/>
              </a:spcBef>
              <a:spcAft>
                <a:spcPts val="0"/>
              </a:spcAft>
              <a:buSzPts val="2800"/>
              <a:buChar char="•"/>
            </a:pPr>
            <a:r>
              <a:rPr lang="en-US"/>
              <a:t>ExpressJS có sẵn trên npm. Cài đặt ExpressJS bằng command: </a:t>
            </a:r>
            <a:endParaRPr/>
          </a:p>
          <a:p>
            <a:pPr indent="0" lvl="0" marL="0" rtl="0" algn="l">
              <a:lnSpc>
                <a:spcPct val="100000"/>
              </a:lnSpc>
              <a:spcBef>
                <a:spcPts val="0"/>
              </a:spcBef>
              <a:spcAft>
                <a:spcPts val="0"/>
              </a:spcAft>
              <a:buSzPts val="2800"/>
              <a:buNone/>
            </a:pPr>
            <a:r>
              <a:rPr b="1" lang="en-US" sz="2300">
                <a:solidFill>
                  <a:srgbClr val="9900FF"/>
                </a:solidFill>
                <a:latin typeface="Courier New"/>
                <a:ea typeface="Courier New"/>
                <a:cs typeface="Courier New"/>
                <a:sym typeface="Courier New"/>
              </a:rPr>
              <a:t>   npm install express --save</a:t>
            </a:r>
            <a:endParaRPr/>
          </a:p>
          <a:p>
            <a:pPr indent="-406400" lvl="0" marL="457200" rtl="0" algn="l">
              <a:lnSpc>
                <a:spcPct val="90000"/>
              </a:lnSpc>
              <a:spcBef>
                <a:spcPts val="0"/>
              </a:spcBef>
              <a:spcAft>
                <a:spcPts val="0"/>
              </a:spcAft>
              <a:buSzPts val="2800"/>
              <a:buChar char="•"/>
            </a:pPr>
            <a:r>
              <a:rPr lang="en-US"/>
              <a:t>Sau đó chúng ta cài đặt các thư viện quan trọng khác trong ExpressJS</a:t>
            </a:r>
            <a:endParaRPr/>
          </a:p>
        </p:txBody>
      </p:sp>
      <p:sp>
        <p:nvSpPr>
          <p:cNvPr id="144" name="Google Shape;144;p7"/>
          <p:cNvSpPr txBox="1"/>
          <p:nvPr/>
        </p:nvSpPr>
        <p:spPr>
          <a:xfrm>
            <a:off x="1275300" y="2943300"/>
            <a:ext cx="11117100" cy="124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2300" u="none" cap="none" strike="noStrike">
                <a:solidFill>
                  <a:srgbClr val="9900FF"/>
                </a:solidFill>
                <a:latin typeface="Courier New"/>
                <a:ea typeface="Courier New"/>
                <a:cs typeface="Courier New"/>
                <a:sym typeface="Courier New"/>
              </a:rPr>
              <a:t>npm install body-parser --save</a:t>
            </a:r>
            <a:endParaRPr b="1" i="0" sz="2300" u="none" cap="none" strike="noStrike">
              <a:solidFill>
                <a:srgbClr val="9900FF"/>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100"/>
              <a:buFont typeface="Arial"/>
              <a:buNone/>
            </a:pPr>
            <a:r>
              <a:rPr b="1" i="0" lang="en-US" sz="2300" u="none" cap="none" strike="noStrike">
                <a:solidFill>
                  <a:srgbClr val="9900FF"/>
                </a:solidFill>
                <a:latin typeface="Courier New"/>
                <a:ea typeface="Courier New"/>
                <a:cs typeface="Courier New"/>
                <a:sym typeface="Courier New"/>
              </a:rPr>
              <a:t>npm install cookie-parser --save</a:t>
            </a:r>
            <a:endParaRPr b="1" i="0" sz="2300" u="none" cap="none" strike="noStrike">
              <a:solidFill>
                <a:srgbClr val="9900FF"/>
              </a:solidFill>
              <a:latin typeface="Courier New"/>
              <a:ea typeface="Courier New"/>
              <a:cs typeface="Courier New"/>
              <a:sym typeface="Courier New"/>
            </a:endParaRPr>
          </a:p>
          <a:p>
            <a:pPr indent="0" lvl="0" marL="0" marR="0" rtl="0" algn="l">
              <a:lnSpc>
                <a:spcPct val="115000"/>
              </a:lnSpc>
              <a:spcBef>
                <a:spcPts val="0"/>
              </a:spcBef>
              <a:spcAft>
                <a:spcPts val="0"/>
              </a:spcAft>
              <a:buClr>
                <a:schemeClr val="dk1"/>
              </a:buClr>
              <a:buSzPts val="1100"/>
              <a:buFont typeface="Arial"/>
              <a:buNone/>
            </a:pPr>
            <a:r>
              <a:rPr b="1" i="0" lang="en-US" sz="2300" u="none" cap="none" strike="noStrike">
                <a:solidFill>
                  <a:srgbClr val="9900FF"/>
                </a:solidFill>
                <a:latin typeface="Courier New"/>
                <a:ea typeface="Courier New"/>
                <a:cs typeface="Courier New"/>
                <a:sym typeface="Courier New"/>
              </a:rPr>
              <a:t>npm install multer --save</a:t>
            </a:r>
            <a:endParaRPr b="1" i="0" sz="2300" u="none" cap="none" strike="noStrike">
              <a:solidFill>
                <a:srgbClr val="9900FF"/>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2a3d9ba46b_0_2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lang="en-US"/>
              <a:t>Cấu trúc thư mục dự án ExpressJS</a:t>
            </a:r>
            <a:endParaRPr/>
          </a:p>
        </p:txBody>
      </p:sp>
      <p:sp>
        <p:nvSpPr>
          <p:cNvPr id="151" name="Google Shape;151;g12a3d9ba46b_0_2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deTheme2">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2017-03-15T10:39:15Z</dcterms:created>
  <dc:creator>Nhật Nguyễn Khắc</dc:creator>
</cp:coreProperties>
</file>