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Open Sans" panose="020B0606030504020204" pitchFamily="34" charset="0"/>
      <p:regular r:id="rId35"/>
      <p:bold r:id="rId36"/>
      <p:italic r:id="rId37"/>
      <p:boldItalic r:id="rId38"/>
    </p:embeddedFont>
    <p:embeddedFont>
      <p:font typeface="Open Sans SemiBold" panose="020B0606030504020204" pitchFamily="34" charset="0"/>
      <p:regular r:id="rId39"/>
      <p:bold r:id="rId40"/>
      <p:italic r:id="rId41"/>
      <p:boldItalic r:id="rId42"/>
    </p:embeddedFont>
    <p:embeddedFont>
      <p:font typeface="Tahoma" panose="020B0604030504040204" pitchFamily="34" charset="0"/>
      <p:regular r:id="rId43"/>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guzAHd0D+4cMrBiLiTsUtigwv8o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7"/>
  </p:normalViewPr>
  <p:slideViewPr>
    <p:cSldViewPr snapToGrid="0" snapToObjects="1">
      <p:cViewPr varScale="1">
        <p:scale>
          <a:sx n="89" d="100"/>
          <a:sy n="89" d="100"/>
        </p:scale>
        <p:origin x="89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3a1e2d6458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3a1e2d6458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13a1e2d6458_0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2ad5030d2d_1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g12ad5030d2d_1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g12ad5030d2d_1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2dba028c6b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g12dba028c6b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g12dba028c6b_0_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2ad5030d2d_1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g12ad5030d2d_1_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g12ad5030d2d_1_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ad5030d2d_1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g12ad5030d2d_1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g12ad5030d2d_1_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346be540f1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1346be540f1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g1346be540f1_0_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3af8067e5c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g13af8067e5c_0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g13af8067e5c_0_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3a1e2d6458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3a1e2d6458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13a1e2d6458_0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3a1e2d6458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3a1e2d6458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13a1e2d6458_0_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346be540f1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g1346be540f1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g1346be540f1_0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2ad5030d2d_1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12ad5030d2d_1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g12ad5030d2d_1_6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30a400cf2d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g130a400cf2d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g130a400cf2d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3a1e2d6458_0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3a1e2d6458_0_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g13a1e2d6458_0_4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2a3d9ba46b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g12a3d9ba46b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4" name="Google Shape;254;g12a3d9ba46b_0_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1517337414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0" name="Google Shape;260;g11517337414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2ad5030d2d_1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g12ad5030d2d_1_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g12ad5030d2d_1_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30a400cf2d_0_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g130a400cf2d_0_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g130a400cf2d_0_9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2dd375cd0c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g12dd375cd0c_0_8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g12dd375cd0c_0_8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28</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151733741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g1151733741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g11517337414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563113601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12563113601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g12563113601_0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8" name="Google Shape;11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a3d9ba46b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g12a3d9ba46b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g12a3d9ba46b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2ad5030d2d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g12ad5030d2d_1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g12ad5030d2d_1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346be540f1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g1346be540f1_0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g1346be540f1_0_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1517337414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g11517337414_0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g11517337414_0_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Open Sans"/>
              <a:buNone/>
              <a:defRPr sz="6000">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42"/>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2"/>
          <p:cNvSpPr>
            <a:spLocks noGrp="1"/>
          </p:cNvSpPr>
          <p:nvPr>
            <p:ph type="pic" idx="2"/>
          </p:nvPr>
        </p:nvSpPr>
        <p:spPr>
          <a:xfrm>
            <a:off x="5183188" y="987425"/>
            <a:ext cx="6172200" cy="4873625"/>
          </a:xfrm>
          <a:prstGeom prst="rect">
            <a:avLst/>
          </a:prstGeom>
          <a:noFill/>
          <a:ln>
            <a:noFill/>
          </a:ln>
        </p:spPr>
      </p:sp>
      <p:sp>
        <p:nvSpPr>
          <p:cNvPr id="71" name="Google Shape;71;p4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43"/>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3"/>
          <p:cNvSpPr txBox="1">
            <a:spLocks noGrp="1"/>
          </p:cNvSpPr>
          <p:nvPr>
            <p:ph type="body" idx="1"/>
          </p:nvPr>
        </p:nvSpPr>
        <p:spPr>
          <a:xfrm rot="5400000">
            <a:off x="3567529" y="-1609307"/>
            <a:ext cx="5056942"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44"/>
          <p:cNvSpPr txBox="1">
            <a:spLocks noGrp="1"/>
          </p:cNvSpPr>
          <p:nvPr>
            <p:ph type="title"/>
          </p:nvPr>
        </p:nvSpPr>
        <p:spPr>
          <a:xfrm rot="5400000">
            <a:off x="7481547" y="2304710"/>
            <a:ext cx="5115606"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4"/>
          <p:cNvSpPr txBox="1">
            <a:spLocks noGrp="1"/>
          </p:cNvSpPr>
          <p:nvPr>
            <p:ph type="body" idx="1"/>
          </p:nvPr>
        </p:nvSpPr>
        <p:spPr>
          <a:xfrm rot="5400000">
            <a:off x="2147547" y="-247990"/>
            <a:ext cx="5115606"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5"/>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Open Sans"/>
              <a:buNone/>
              <a:defRPr>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5"/>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Open Sans"/>
                <a:ea typeface="Open Sans"/>
                <a:cs typeface="Open Sans"/>
                <a:sym typeface="Open Sans"/>
              </a:defRPr>
            </a:lvl1pPr>
            <a:lvl2pPr marL="914400" lvl="1" indent="-406400" algn="l">
              <a:lnSpc>
                <a:spcPct val="90000"/>
              </a:lnSpc>
              <a:spcBef>
                <a:spcPts val="500"/>
              </a:spcBef>
              <a:spcAft>
                <a:spcPts val="0"/>
              </a:spcAft>
              <a:buClr>
                <a:schemeClr val="dk1"/>
              </a:buClr>
              <a:buSzPts val="2800"/>
              <a:buChar char="•"/>
              <a:defRPr sz="2800">
                <a:latin typeface="Open Sans"/>
                <a:ea typeface="Open Sans"/>
                <a:cs typeface="Open Sans"/>
                <a:sym typeface="Open Sans"/>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3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Open Sans SemiBold"/>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2" name="Google Shape;32;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p:cSld name="Custom">
    <p:spTree>
      <p:nvGrpSpPr>
        <p:cNvPr id="1" name="Shape 3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36"/>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38"/>
          <p:cNvSpPr txBox="1">
            <a:spLocks noGrp="1"/>
          </p:cNvSpPr>
          <p:nvPr>
            <p:ph type="title"/>
          </p:nvPr>
        </p:nvSpPr>
        <p:spPr>
          <a:xfrm>
            <a:off x="839788" y="898071"/>
            <a:ext cx="10515600" cy="7926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3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3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3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39"/>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41"/>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4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3"/>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000"/>
              <a:buFont typeface="Open Sans SemiBold"/>
              <a:buNone/>
              <a:defRPr sz="4000" b="1" i="0" u="none" strike="noStrike" cap="none">
                <a:solidFill>
                  <a:schemeClr val="dk1"/>
                </a:solidFill>
                <a:latin typeface="Open Sans SemiBold"/>
                <a:ea typeface="Open Sans SemiBold"/>
                <a:cs typeface="Open Sans SemiBold"/>
                <a:sym typeface="Open Sa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3"/>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cxnSp>
        <p:nvCxnSpPr>
          <p:cNvPr id="15" name="Google Shape;15;p33"/>
          <p:cNvCxnSpPr/>
          <p:nvPr/>
        </p:nvCxnSpPr>
        <p:spPr>
          <a:xfrm rot="10800000">
            <a:off x="838202" y="893620"/>
            <a:ext cx="10386389" cy="0"/>
          </a:xfrm>
          <a:prstGeom prst="straightConnector1">
            <a:avLst/>
          </a:prstGeom>
          <a:noFill/>
          <a:ln w="25400" cap="flat" cmpd="sng">
            <a:solidFill>
              <a:srgbClr val="272780"/>
            </a:solidFill>
            <a:prstDash val="solid"/>
            <a:miter lim="800000"/>
            <a:headEnd type="none" w="sm" len="sm"/>
            <a:tailEnd type="none" w="sm" len="sm"/>
          </a:ln>
        </p:spPr>
      </p:cxnSp>
      <p:pic>
        <p:nvPicPr>
          <p:cNvPr id="16" name="Google Shape;16;p33"/>
          <p:cNvPicPr preferRelativeResize="0"/>
          <p:nvPr/>
        </p:nvPicPr>
        <p:blipFill rotWithShape="1">
          <a:blip r:embed="rId14">
            <a:alphaModFix/>
          </a:blip>
          <a:srcRect/>
          <a:stretch/>
        </p:blipFill>
        <p:spPr>
          <a:xfrm>
            <a:off x="11415645" y="139074"/>
            <a:ext cx="657087" cy="65708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336431" y="1122362"/>
            <a:ext cx="9612923" cy="27384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Open Sans"/>
              <a:buNone/>
            </a:pPr>
            <a:r>
              <a:rPr lang="en-US"/>
              <a:t>Bài 11</a:t>
            </a:r>
            <a:br>
              <a:rPr lang="en-US"/>
            </a:br>
            <a:r>
              <a:rPr lang="en-US"/>
              <a:t>Testing</a:t>
            </a:r>
            <a:endParaRPr sz="11000">
              <a:highlight>
                <a:schemeClr val="lt1"/>
              </a:highlight>
            </a:endParaRPr>
          </a:p>
        </p:txBody>
      </p:sp>
      <p:sp>
        <p:nvSpPr>
          <p:cNvPr id="93" name="Google Shape;93;p1"/>
          <p:cNvSpPr txBox="1">
            <a:spLocks noGrp="1"/>
          </p:cNvSpPr>
          <p:nvPr>
            <p:ph type="subTitle" idx="1"/>
          </p:nvPr>
        </p:nvSpPr>
        <p:spPr>
          <a:xfrm>
            <a:off x="1524000" y="41608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Module: </a:t>
            </a:r>
            <a:r>
              <a:rPr lang="en-US" sz="2300">
                <a:latin typeface="Arial"/>
                <a:ea typeface="Arial"/>
                <a:cs typeface="Arial"/>
                <a:sym typeface="Arial"/>
              </a:rPr>
              <a:t>Web Backend Development with Express</a:t>
            </a:r>
            <a:endParaRPr sz="2300">
              <a:latin typeface="Arial"/>
              <a:ea typeface="Arial"/>
              <a:cs typeface="Arial"/>
              <a:sym typeface="Arial"/>
            </a:endParaRPr>
          </a:p>
          <a:p>
            <a:pPr marL="0" lvl="0" indent="0" algn="ctr" rtl="0">
              <a:lnSpc>
                <a:spcPct val="90000"/>
              </a:lnSpc>
              <a:spcBef>
                <a:spcPts val="0"/>
              </a:spcBef>
              <a:spcAft>
                <a:spcPts val="0"/>
              </a:spcAft>
              <a:buClr>
                <a:schemeClr val="dk1"/>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7"/>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6000"/>
              <a:buFont typeface="Arial"/>
              <a:buNone/>
            </a:pPr>
            <a:r>
              <a:rPr lang="en-US"/>
              <a:t>Cài đặt Jest</a:t>
            </a:r>
            <a:endParaRPr/>
          </a:p>
        </p:txBody>
      </p:sp>
      <p:sp>
        <p:nvSpPr>
          <p:cNvPr id="159" name="Google Shape;159;p7"/>
          <p:cNvSpPr txBox="1">
            <a:spLocks noGrp="1"/>
          </p:cNvSpPr>
          <p:nvPr>
            <p:ph type="body" idx="1"/>
          </p:nvPr>
        </p:nvSpPr>
        <p:spPr>
          <a:xfrm>
            <a:off x="838200" y="1100597"/>
            <a:ext cx="10515600" cy="5056800"/>
          </a:xfrm>
          <a:prstGeom prst="rect">
            <a:avLst/>
          </a:prstGeom>
          <a:noFill/>
          <a:ln>
            <a:noFill/>
          </a:ln>
        </p:spPr>
        <p:txBody>
          <a:bodyPr spcFirstLastPara="1" wrap="square" lIns="91425" tIns="45700" rIns="91425" bIns="45700" anchor="t" anchorCtr="0">
            <a:normAutofit/>
          </a:bodyPr>
          <a:lstStyle/>
          <a:p>
            <a:pPr marL="457200" lvl="0" indent="-390525" algn="l" rtl="0">
              <a:lnSpc>
                <a:spcPct val="115000"/>
              </a:lnSpc>
              <a:spcBef>
                <a:spcPts val="0"/>
              </a:spcBef>
              <a:spcAft>
                <a:spcPts val="0"/>
              </a:spcAft>
              <a:buSzPts val="2550"/>
              <a:buChar char="•"/>
            </a:pPr>
            <a:r>
              <a:rPr lang="en-US" sz="2550">
                <a:highlight>
                  <a:srgbClr val="FFFFFF"/>
                </a:highlight>
              </a:rPr>
              <a:t>Cài đặt Jest:</a:t>
            </a:r>
            <a:endParaRPr sz="2550">
              <a:highlight>
                <a:srgbClr val="FFFFFF"/>
              </a:highlight>
            </a:endParaRPr>
          </a:p>
          <a:p>
            <a:pPr marL="457200" lvl="0" indent="0" algn="l" rtl="0">
              <a:lnSpc>
                <a:spcPct val="115000"/>
              </a:lnSpc>
              <a:spcBef>
                <a:spcPts val="0"/>
              </a:spcBef>
              <a:spcAft>
                <a:spcPts val="0"/>
              </a:spcAft>
              <a:buNone/>
            </a:pPr>
            <a:r>
              <a:rPr lang="en-US" sz="1600" b="1">
                <a:solidFill>
                  <a:srgbClr val="C18401"/>
                </a:solidFill>
                <a:latin typeface="Courier New"/>
                <a:ea typeface="Courier New"/>
                <a:cs typeface="Courier New"/>
                <a:sym typeface="Courier New"/>
              </a:rPr>
              <a:t>npm</a:t>
            </a:r>
            <a:r>
              <a:rPr lang="en-US" sz="1600" b="1">
                <a:solidFill>
                  <a:srgbClr val="383A42"/>
                </a:solidFill>
                <a:highlight>
                  <a:srgbClr val="FAFAFA"/>
                </a:highlight>
                <a:latin typeface="Courier New"/>
                <a:ea typeface="Courier New"/>
                <a:cs typeface="Courier New"/>
                <a:sym typeface="Courier New"/>
              </a:rPr>
              <a:t> install --save-dev jest @types/jest ts-jest</a:t>
            </a:r>
            <a:endParaRPr sz="1600" b="1">
              <a:solidFill>
                <a:srgbClr val="383A42"/>
              </a:solidFill>
              <a:highlight>
                <a:srgbClr val="FAFAFA"/>
              </a:highlight>
              <a:latin typeface="Courier New"/>
              <a:ea typeface="Courier New"/>
              <a:cs typeface="Courier New"/>
              <a:sym typeface="Courier New"/>
            </a:endParaRPr>
          </a:p>
          <a:p>
            <a:pPr marL="457200" lvl="0" indent="0" algn="l" rtl="0">
              <a:lnSpc>
                <a:spcPct val="115000"/>
              </a:lnSpc>
              <a:spcBef>
                <a:spcPts val="0"/>
              </a:spcBef>
              <a:spcAft>
                <a:spcPts val="0"/>
              </a:spcAft>
              <a:buNone/>
            </a:pPr>
            <a:endParaRPr sz="1600" b="1">
              <a:solidFill>
                <a:srgbClr val="383A42"/>
              </a:solidFill>
              <a:highlight>
                <a:srgbClr val="FAFAFA"/>
              </a:highlight>
              <a:latin typeface="Courier New"/>
              <a:ea typeface="Courier New"/>
              <a:cs typeface="Courier New"/>
              <a:sym typeface="Courier New"/>
            </a:endParaRPr>
          </a:p>
          <a:p>
            <a:pPr marL="457200" lvl="0" indent="-390525" algn="l" rtl="0">
              <a:lnSpc>
                <a:spcPct val="115000"/>
              </a:lnSpc>
              <a:spcBef>
                <a:spcPts val="0"/>
              </a:spcBef>
              <a:spcAft>
                <a:spcPts val="0"/>
              </a:spcAft>
              <a:buSzPts val="2550"/>
              <a:buChar char="•"/>
            </a:pPr>
            <a:r>
              <a:rPr lang="en-US" sz="2550">
                <a:highlight>
                  <a:schemeClr val="lt1"/>
                </a:highlight>
              </a:rPr>
              <a:t>Cấu hình Jest:</a:t>
            </a:r>
            <a:endParaRPr sz="2550">
              <a:highlight>
                <a:schemeClr val="lt1"/>
              </a:highlight>
            </a:endParaRPr>
          </a:p>
          <a:p>
            <a:pPr marL="457200" lvl="0" indent="0" algn="l" rtl="0">
              <a:lnSpc>
                <a:spcPct val="115000"/>
              </a:lnSpc>
              <a:spcBef>
                <a:spcPts val="0"/>
              </a:spcBef>
              <a:spcAft>
                <a:spcPts val="0"/>
              </a:spcAft>
              <a:buNone/>
            </a:pPr>
            <a:r>
              <a:rPr lang="en-US" sz="1650" b="1">
                <a:solidFill>
                  <a:srgbClr val="E45649"/>
                </a:solidFill>
                <a:latin typeface="Courier New"/>
                <a:ea typeface="Courier New"/>
                <a:cs typeface="Courier New"/>
                <a:sym typeface="Courier New"/>
              </a:rPr>
              <a:t>npx</a:t>
            </a:r>
            <a:r>
              <a:rPr lang="en-US" sz="1650" b="1">
                <a:solidFill>
                  <a:srgbClr val="383A42"/>
                </a:solidFill>
                <a:highlight>
                  <a:srgbClr val="FAFAFA"/>
                </a:highlight>
                <a:latin typeface="Courier New"/>
                <a:ea typeface="Courier New"/>
                <a:cs typeface="Courier New"/>
                <a:sym typeface="Courier New"/>
              </a:rPr>
              <a:t> </a:t>
            </a:r>
            <a:r>
              <a:rPr lang="en-US" sz="1650" b="1">
                <a:solidFill>
                  <a:srgbClr val="E45649"/>
                </a:solidFill>
                <a:latin typeface="Courier New"/>
                <a:ea typeface="Courier New"/>
                <a:cs typeface="Courier New"/>
                <a:sym typeface="Courier New"/>
              </a:rPr>
              <a:t>ts-jest</a:t>
            </a:r>
            <a:r>
              <a:rPr lang="en-US" sz="1650" b="1">
                <a:solidFill>
                  <a:srgbClr val="383A42"/>
                </a:solidFill>
                <a:highlight>
                  <a:srgbClr val="FAFAFA"/>
                </a:highlight>
                <a:latin typeface="Courier New"/>
                <a:ea typeface="Courier New"/>
                <a:cs typeface="Courier New"/>
                <a:sym typeface="Courier New"/>
              </a:rPr>
              <a:t> </a:t>
            </a:r>
            <a:r>
              <a:rPr lang="en-US" sz="1650" b="1">
                <a:solidFill>
                  <a:srgbClr val="E45649"/>
                </a:solidFill>
                <a:latin typeface="Courier New"/>
                <a:ea typeface="Courier New"/>
                <a:cs typeface="Courier New"/>
                <a:sym typeface="Courier New"/>
              </a:rPr>
              <a:t>config</a:t>
            </a:r>
            <a:r>
              <a:rPr lang="en-US" sz="1650" b="1">
                <a:solidFill>
                  <a:srgbClr val="986801"/>
                </a:solidFill>
                <a:latin typeface="Courier New"/>
                <a:ea typeface="Courier New"/>
                <a:cs typeface="Courier New"/>
                <a:sym typeface="Courier New"/>
              </a:rPr>
              <a:t>:init</a:t>
            </a:r>
            <a:endParaRPr sz="3250" b="1">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13a1e2d6458_0_11"/>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Matchers trong Jest</a:t>
            </a:r>
            <a:endParaRPr/>
          </a:p>
        </p:txBody>
      </p:sp>
      <p:sp>
        <p:nvSpPr>
          <p:cNvPr id="166" name="Google Shape;166;g13a1e2d6458_0_11"/>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457200" lvl="0" indent="-381000" algn="l" rtl="0">
              <a:lnSpc>
                <a:spcPct val="115000"/>
              </a:lnSpc>
              <a:spcBef>
                <a:spcPts val="700"/>
              </a:spcBef>
              <a:spcAft>
                <a:spcPts val="0"/>
              </a:spcAft>
              <a:buSzPts val="2400"/>
              <a:buChar char="•"/>
            </a:pPr>
            <a:r>
              <a:rPr lang="en-US" sz="2400">
                <a:highlight>
                  <a:srgbClr val="EEEEEE"/>
                </a:highlight>
              </a:rPr>
              <a:t>toBeNull</a:t>
            </a:r>
            <a:r>
              <a:rPr lang="en-US" sz="2400">
                <a:highlight>
                  <a:srgbClr val="FFFFFF"/>
                </a:highlight>
              </a:rPr>
              <a:t> so sánh với giá trị </a:t>
            </a:r>
            <a:r>
              <a:rPr lang="en-US" sz="2400">
                <a:highlight>
                  <a:srgbClr val="EEEEEE"/>
                </a:highlight>
              </a:rPr>
              <a:t>null</a:t>
            </a:r>
            <a:r>
              <a:rPr lang="en-US" sz="2400">
                <a:highlight>
                  <a:srgbClr val="FFFFFF"/>
                </a:highlight>
              </a:rPr>
              <a:t>.</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EEEEEE"/>
                </a:highlight>
              </a:rPr>
              <a:t>toBeUndefined</a:t>
            </a:r>
            <a:r>
              <a:rPr lang="en-US" sz="2400">
                <a:highlight>
                  <a:srgbClr val="FFFFFF"/>
                </a:highlight>
              </a:rPr>
              <a:t> so sánh với giá trị </a:t>
            </a:r>
            <a:r>
              <a:rPr lang="en-US" sz="2400">
                <a:highlight>
                  <a:srgbClr val="EEEEEE"/>
                </a:highlight>
              </a:rPr>
              <a:t>undefined</a:t>
            </a:r>
            <a:r>
              <a:rPr lang="en-US" sz="2400">
                <a:highlight>
                  <a:srgbClr val="FFFFFF"/>
                </a:highlight>
              </a:rPr>
              <a:t>.</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EEEEEE"/>
                </a:highlight>
              </a:rPr>
              <a:t>toBeDefined</a:t>
            </a:r>
            <a:r>
              <a:rPr lang="en-US" sz="2400">
                <a:highlight>
                  <a:srgbClr val="FFFFFF"/>
                </a:highlight>
              </a:rPr>
              <a:t> là hàm cho kết quả ngược lại </a:t>
            </a:r>
            <a:r>
              <a:rPr lang="en-US" sz="2400">
                <a:highlight>
                  <a:srgbClr val="EEEEEE"/>
                </a:highlight>
              </a:rPr>
              <a:t>toBeUndefined</a:t>
            </a:r>
            <a:r>
              <a:rPr lang="en-US" sz="2400">
                <a:highlight>
                  <a:srgbClr val="FFFFFF"/>
                </a:highlight>
              </a:rPr>
              <a:t>.</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EEEEEE"/>
                </a:highlight>
              </a:rPr>
              <a:t>toBeTruthy</a:t>
            </a:r>
            <a:r>
              <a:rPr lang="en-US" sz="2400">
                <a:highlight>
                  <a:srgbClr val="FFFFFF"/>
                </a:highlight>
              </a:rPr>
              <a:t> so sánh với giá trị true.</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EEEEEE"/>
                </a:highlight>
              </a:rPr>
              <a:t>toBeFalsy</a:t>
            </a:r>
            <a:r>
              <a:rPr lang="en-US" sz="2400">
                <a:highlight>
                  <a:srgbClr val="FFFFFF"/>
                </a:highlight>
              </a:rPr>
              <a:t> so sánh với giá trị false.</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F1F2F3"/>
                </a:highlight>
              </a:rPr>
              <a:t>toBe</a:t>
            </a:r>
            <a:r>
              <a:rPr lang="en-US" sz="2400">
                <a:highlight>
                  <a:srgbClr val="FFFFFF"/>
                </a:highlight>
              </a:rPr>
              <a:t>()</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F1F2F3"/>
                </a:highlight>
              </a:rPr>
              <a:t>toEqual</a:t>
            </a:r>
            <a:r>
              <a:rPr lang="en-US" sz="2400">
                <a:highlight>
                  <a:srgbClr val="FFFFFF"/>
                </a:highlight>
              </a:rPr>
              <a:t>()</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EEEEEE"/>
                </a:highlight>
              </a:rPr>
              <a:t>toMatch</a:t>
            </a:r>
            <a:r>
              <a:rPr lang="en-US" sz="2400">
                <a:highlight>
                  <a:srgbClr val="FFFFFF"/>
                </a:highlight>
              </a:rPr>
              <a:t>()</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F1F2F3"/>
                </a:highlight>
              </a:rPr>
              <a:t>toContain</a:t>
            </a:r>
            <a:r>
              <a:rPr lang="en-US" sz="2400">
                <a:highlight>
                  <a:srgbClr val="FFFFFF"/>
                </a:highlight>
              </a:rPr>
              <a:t>()</a:t>
            </a:r>
            <a:endParaRPr sz="2400">
              <a:highlight>
                <a:srgbClr val="FFFFFF"/>
              </a:highlight>
            </a:endParaRPr>
          </a:p>
          <a:p>
            <a:pPr marL="0" lvl="0" indent="0" algn="l" rtl="0">
              <a:spcBef>
                <a:spcPts val="120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12ad5030d2d_1_25"/>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Demo</a:t>
            </a:r>
            <a:endParaRPr/>
          </a:p>
        </p:txBody>
      </p:sp>
      <p:sp>
        <p:nvSpPr>
          <p:cNvPr id="173" name="Google Shape;173;g12ad5030d2d_1_25"/>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SzPts val="2800"/>
              <a:buNone/>
            </a:pPr>
            <a:r>
              <a:rPr lang="en-US" sz="2750">
                <a:highlight>
                  <a:srgbClr val="FFFFFF"/>
                </a:highlight>
              </a:rPr>
              <a:t>Demo kiểm thử với Jest</a:t>
            </a:r>
            <a:endParaRPr sz="3550" b="1">
              <a:highlight>
                <a:srgbClr val="FFFFFF"/>
              </a:highlight>
            </a:endParaRPr>
          </a:p>
          <a:p>
            <a:pPr marL="0" lvl="0" indent="0" algn="l" rtl="0">
              <a:lnSpc>
                <a:spcPct val="90000"/>
              </a:lnSpc>
              <a:spcBef>
                <a:spcPts val="1200"/>
              </a:spcBef>
              <a:spcAft>
                <a:spcPts val="0"/>
              </a:spcAft>
              <a:buSzPts val="2800"/>
              <a:buNone/>
            </a:pPr>
            <a:endParaRPr sz="2750">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12dba028c6b_0_5"/>
          <p:cNvSpPr txBox="1">
            <a:spLocks noGrp="1"/>
          </p:cNvSpPr>
          <p:nvPr>
            <p:ph type="ctrTitle"/>
          </p:nvPr>
        </p:nvSpPr>
        <p:spPr>
          <a:xfrm>
            <a:off x="729775" y="1122375"/>
            <a:ext cx="9938100" cy="2387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en-US"/>
              <a:t>Tìm hiểu kỹ thuật mocking</a:t>
            </a:r>
            <a:endParaRPr/>
          </a:p>
        </p:txBody>
      </p:sp>
      <p:sp>
        <p:nvSpPr>
          <p:cNvPr id="180" name="Google Shape;180;g12dba028c6b_0_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4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12ad5030d2d_1_46"/>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Mock là gì?</a:t>
            </a:r>
            <a:endParaRPr/>
          </a:p>
        </p:txBody>
      </p:sp>
      <p:sp>
        <p:nvSpPr>
          <p:cNvPr id="187" name="Google Shape;187;g12ad5030d2d_1_46"/>
          <p:cNvSpPr txBox="1">
            <a:spLocks noGrp="1"/>
          </p:cNvSpPr>
          <p:nvPr>
            <p:ph type="body" idx="1"/>
          </p:nvPr>
        </p:nvSpPr>
        <p:spPr>
          <a:xfrm>
            <a:off x="838200" y="1295100"/>
            <a:ext cx="10664700" cy="5076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endParaRPr sz="3100" b="1">
              <a:highlight>
                <a:srgbClr val="FAFAFA"/>
              </a:highlight>
            </a:endParaRPr>
          </a:p>
        </p:txBody>
      </p:sp>
      <p:pic>
        <p:nvPicPr>
          <p:cNvPr id="188" name="Google Shape;188;g12ad5030d2d_1_46"/>
          <p:cNvPicPr preferRelativeResize="0"/>
          <p:nvPr/>
        </p:nvPicPr>
        <p:blipFill>
          <a:blip r:embed="rId3">
            <a:alphaModFix/>
          </a:blip>
          <a:stretch>
            <a:fillRect/>
          </a:stretch>
        </p:blipFill>
        <p:spPr>
          <a:xfrm>
            <a:off x="2105000" y="1377950"/>
            <a:ext cx="8101051" cy="49466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12ad5030d2d_1_55"/>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Trình xử lý lỗi mặc định</a:t>
            </a:r>
            <a:endParaRPr/>
          </a:p>
        </p:txBody>
      </p:sp>
      <p:sp>
        <p:nvSpPr>
          <p:cNvPr id="195" name="Google Shape;195;g12ad5030d2d_1_55"/>
          <p:cNvSpPr txBox="1">
            <a:spLocks noGrp="1"/>
          </p:cNvSpPr>
          <p:nvPr>
            <p:ph type="body" idx="1"/>
          </p:nvPr>
        </p:nvSpPr>
        <p:spPr>
          <a:xfrm>
            <a:off x="973025" y="1120025"/>
            <a:ext cx="10600500" cy="53397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700"/>
              </a:spcBef>
              <a:spcAft>
                <a:spcPts val="0"/>
              </a:spcAft>
              <a:buClr>
                <a:schemeClr val="dk1"/>
              </a:buClr>
              <a:buSzPts val="1100"/>
              <a:buFont typeface="Arial"/>
              <a:buNone/>
            </a:pPr>
            <a:r>
              <a:rPr lang="en-US" sz="2400">
                <a:highlight>
                  <a:srgbClr val="FFFFFF"/>
                </a:highlight>
              </a:rPr>
              <a:t>Mock object (MO) là một đối tượng ảo mô phỏng các tính chất và hành vi nhằm kiểm tra tính đúng đắn của các hoạt động bên trong. Mock object có các đặc điểm sau:</a:t>
            </a:r>
            <a:endParaRPr sz="2400">
              <a:highlight>
                <a:srgbClr val="FFFFFF"/>
              </a:highlight>
            </a:endParaRPr>
          </a:p>
          <a:p>
            <a:pPr marL="457200" lvl="0" indent="-381000" algn="l" rtl="0">
              <a:lnSpc>
                <a:spcPct val="115000"/>
              </a:lnSpc>
              <a:spcBef>
                <a:spcPts val="1600"/>
              </a:spcBef>
              <a:spcAft>
                <a:spcPts val="0"/>
              </a:spcAft>
              <a:buClr>
                <a:schemeClr val="dk1"/>
              </a:buClr>
              <a:buSzPts val="2400"/>
              <a:buFont typeface="Open Sans"/>
              <a:buChar char="●"/>
            </a:pPr>
            <a:r>
              <a:rPr lang="en-US" sz="2400">
                <a:highlight>
                  <a:srgbClr val="FFFFFF"/>
                </a:highlight>
              </a:rPr>
              <a:t>Đơn giản hơn đối tượng thực nhưng vẫn giữ được sự tương tác với các đối tượng khác.</a:t>
            </a:r>
            <a:endParaRPr sz="2400">
              <a:highlight>
                <a:srgbClr val="FFFFFF"/>
              </a:highlight>
            </a:endParaRPr>
          </a:p>
          <a:p>
            <a:pPr marL="457200" lvl="0" indent="-381000" algn="l" rtl="0">
              <a:lnSpc>
                <a:spcPct val="115000"/>
              </a:lnSpc>
              <a:spcBef>
                <a:spcPts val="0"/>
              </a:spcBef>
              <a:spcAft>
                <a:spcPts val="0"/>
              </a:spcAft>
              <a:buClr>
                <a:schemeClr val="dk1"/>
              </a:buClr>
              <a:buSzPts val="2400"/>
              <a:buFont typeface="Open Sans"/>
              <a:buChar char="●"/>
            </a:pPr>
            <a:r>
              <a:rPr lang="en-US" sz="2400">
                <a:highlight>
                  <a:srgbClr val="FFFFFF"/>
                </a:highlight>
              </a:rPr>
              <a:t>Không lặp lại nội dung đối tượng thực.</a:t>
            </a:r>
            <a:endParaRPr sz="2400">
              <a:highlight>
                <a:srgbClr val="FFFFFF"/>
              </a:highlight>
            </a:endParaRPr>
          </a:p>
          <a:p>
            <a:pPr marL="457200" lvl="0" indent="-381000" algn="l" rtl="0">
              <a:lnSpc>
                <a:spcPct val="115000"/>
              </a:lnSpc>
              <a:spcBef>
                <a:spcPts val="0"/>
              </a:spcBef>
              <a:spcAft>
                <a:spcPts val="0"/>
              </a:spcAft>
              <a:buClr>
                <a:schemeClr val="dk1"/>
              </a:buClr>
              <a:buSzPts val="2400"/>
              <a:buFont typeface="Open Sans"/>
              <a:buChar char="●"/>
            </a:pPr>
            <a:r>
              <a:rPr lang="en-US" sz="2400">
                <a:highlight>
                  <a:srgbClr val="FFFFFF"/>
                </a:highlight>
              </a:rPr>
              <a:t>Cho phép thiết lập các trạng thái riêng trợ giúp cho việc thực hiện unit test.</a:t>
            </a:r>
            <a:endParaRPr sz="2400">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1346be540f1_0_24"/>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Mock function</a:t>
            </a:r>
            <a:endParaRPr/>
          </a:p>
        </p:txBody>
      </p:sp>
      <p:sp>
        <p:nvSpPr>
          <p:cNvPr id="202" name="Google Shape;202;g1346be540f1_0_24"/>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800"/>
              <a:buNone/>
            </a:pPr>
            <a:r>
              <a:rPr lang="en-US" sz="2400"/>
              <a:t>Có 2 cách mock function:</a:t>
            </a:r>
            <a:endParaRPr sz="2400"/>
          </a:p>
          <a:p>
            <a:pPr marL="457200" lvl="0" indent="-381000" algn="l" rtl="0">
              <a:lnSpc>
                <a:spcPct val="115000"/>
              </a:lnSpc>
              <a:spcBef>
                <a:spcPts val="0"/>
              </a:spcBef>
              <a:spcAft>
                <a:spcPts val="0"/>
              </a:spcAft>
              <a:buSzPts val="2400"/>
              <a:buChar char="•"/>
            </a:pPr>
            <a:r>
              <a:rPr lang="en-US" sz="2400">
                <a:highlight>
                  <a:srgbClr val="FFFFFF"/>
                </a:highlight>
              </a:rPr>
              <a:t>Tạo 1 function giả để sử dụng.</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FFFFFF"/>
                </a:highlight>
              </a:rPr>
              <a:t>Viết 1 manual mock.</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FFFFFF"/>
                </a:highlight>
              </a:rPr>
              <a:t>Ví dụ:</a:t>
            </a:r>
            <a:endParaRPr sz="2400">
              <a:highlight>
                <a:srgbClr val="FFFFFF"/>
              </a:highlight>
            </a:endParaRPr>
          </a:p>
          <a:p>
            <a:pPr marL="457200" lvl="0" indent="0" algn="l" rtl="0">
              <a:lnSpc>
                <a:spcPct val="115000"/>
              </a:lnSpc>
              <a:spcBef>
                <a:spcPts val="1200"/>
              </a:spcBef>
              <a:spcAft>
                <a:spcPts val="0"/>
              </a:spcAft>
              <a:buNone/>
            </a:pPr>
            <a:r>
              <a:rPr lang="en-US" sz="1600" b="1">
                <a:solidFill>
                  <a:srgbClr val="A626A4"/>
                </a:solidFill>
                <a:highlight>
                  <a:srgbClr val="F6F6F6"/>
                </a:highlight>
                <a:latin typeface="Courier New"/>
                <a:ea typeface="Courier New"/>
                <a:cs typeface="Courier New"/>
                <a:sym typeface="Courier New"/>
              </a:rPr>
              <a:t>const</a:t>
            </a:r>
            <a:r>
              <a:rPr lang="en-US" sz="1600" b="1">
                <a:solidFill>
                  <a:srgbClr val="393A34"/>
                </a:solidFill>
                <a:highlight>
                  <a:srgbClr val="F6F6F6"/>
                </a:highlight>
                <a:latin typeface="Courier New"/>
                <a:ea typeface="Courier New"/>
                <a:cs typeface="Courier New"/>
                <a:sym typeface="Courier New"/>
              </a:rPr>
              <a:t> mockCallback </a:t>
            </a:r>
            <a:r>
              <a:rPr lang="en-US" sz="1600" b="1">
                <a:solidFill>
                  <a:srgbClr val="888888"/>
                </a:solidFill>
                <a:highlight>
                  <a:srgbClr val="F6F6F6"/>
                </a:highlight>
                <a:latin typeface="Courier New"/>
                <a:ea typeface="Courier New"/>
                <a:cs typeface="Courier New"/>
                <a:sym typeface="Courier New"/>
              </a:rPr>
              <a:t>=</a:t>
            </a:r>
            <a:r>
              <a:rPr lang="en-US" sz="1600" b="1">
                <a:solidFill>
                  <a:srgbClr val="393A34"/>
                </a:solidFill>
                <a:highlight>
                  <a:srgbClr val="F6F6F6"/>
                </a:highlight>
                <a:latin typeface="Courier New"/>
                <a:ea typeface="Courier New"/>
                <a:cs typeface="Courier New"/>
                <a:sym typeface="Courier New"/>
              </a:rPr>
              <a:t> jest.</a:t>
            </a:r>
            <a:r>
              <a:rPr lang="en-US" sz="1600" b="1">
                <a:solidFill>
                  <a:srgbClr val="6B2E85"/>
                </a:solidFill>
                <a:highlight>
                  <a:srgbClr val="F6F6F6"/>
                </a:highlight>
                <a:latin typeface="Courier New"/>
                <a:ea typeface="Courier New"/>
                <a:cs typeface="Courier New"/>
                <a:sym typeface="Courier New"/>
              </a:rPr>
              <a:t>fn</a:t>
            </a:r>
            <a:r>
              <a:rPr lang="en-US" sz="1600" b="1">
                <a:solidFill>
                  <a:srgbClr val="393A34"/>
                </a:solidFill>
                <a:highlight>
                  <a:srgbClr val="F6F6F6"/>
                </a:highlight>
                <a:latin typeface="Courier New"/>
                <a:ea typeface="Courier New"/>
                <a:cs typeface="Courier New"/>
                <a:sym typeface="Courier New"/>
              </a:rPr>
              <a:t>(x </a:t>
            </a:r>
            <a:r>
              <a:rPr lang="en-US" sz="1600" b="1">
                <a:solidFill>
                  <a:srgbClr val="888888"/>
                </a:solidFill>
                <a:highlight>
                  <a:srgbClr val="F6F6F6"/>
                </a:highlight>
                <a:latin typeface="Courier New"/>
                <a:ea typeface="Courier New"/>
                <a:cs typeface="Courier New"/>
                <a:sym typeface="Courier New"/>
              </a:rPr>
              <a:t>=&gt;</a:t>
            </a:r>
            <a:r>
              <a:rPr lang="en-US" sz="1600" b="1">
                <a:solidFill>
                  <a:srgbClr val="393A34"/>
                </a:solidFill>
                <a:highlight>
                  <a:srgbClr val="F6F6F6"/>
                </a:highlight>
                <a:latin typeface="Courier New"/>
                <a:ea typeface="Courier New"/>
                <a:cs typeface="Courier New"/>
                <a:sym typeface="Courier New"/>
              </a:rPr>
              <a:t> </a:t>
            </a:r>
            <a:r>
              <a:rPr lang="en-US" sz="1600" b="1">
                <a:solidFill>
                  <a:srgbClr val="986801"/>
                </a:solidFill>
                <a:highlight>
                  <a:srgbClr val="F6F6F6"/>
                </a:highlight>
                <a:latin typeface="Courier New"/>
                <a:ea typeface="Courier New"/>
                <a:cs typeface="Courier New"/>
                <a:sym typeface="Courier New"/>
              </a:rPr>
              <a:t>42</a:t>
            </a:r>
            <a:r>
              <a:rPr lang="en-US" sz="1600" b="1">
                <a:solidFill>
                  <a:srgbClr val="393A34"/>
                </a:solidFill>
                <a:highlight>
                  <a:srgbClr val="F6F6F6"/>
                </a:highlight>
                <a:latin typeface="Courier New"/>
                <a:ea typeface="Courier New"/>
                <a:cs typeface="Courier New"/>
                <a:sym typeface="Courier New"/>
              </a:rPr>
              <a:t> </a:t>
            </a:r>
            <a:r>
              <a:rPr lang="en-US" sz="1600" b="1">
                <a:solidFill>
                  <a:srgbClr val="888888"/>
                </a:solidFill>
                <a:highlight>
                  <a:srgbClr val="F6F6F6"/>
                </a:highlight>
                <a:latin typeface="Courier New"/>
                <a:ea typeface="Courier New"/>
                <a:cs typeface="Courier New"/>
                <a:sym typeface="Courier New"/>
              </a:rPr>
              <a:t>+</a:t>
            </a:r>
            <a:r>
              <a:rPr lang="en-US" sz="1600" b="1">
                <a:solidFill>
                  <a:srgbClr val="393A34"/>
                </a:solidFill>
                <a:highlight>
                  <a:srgbClr val="F6F6F6"/>
                </a:highlight>
                <a:latin typeface="Courier New"/>
                <a:ea typeface="Courier New"/>
                <a:cs typeface="Courier New"/>
                <a:sym typeface="Courier New"/>
              </a:rPr>
              <a:t> x);</a:t>
            </a:r>
            <a:endParaRPr sz="1600" b="1">
              <a:solidFill>
                <a:srgbClr val="393A34"/>
              </a:solidFill>
              <a:highlight>
                <a:srgbClr val="F6F6F6"/>
              </a:highlight>
              <a:latin typeface="Courier New"/>
              <a:ea typeface="Courier New"/>
              <a:cs typeface="Courier New"/>
              <a:sym typeface="Courier New"/>
            </a:endParaRPr>
          </a:p>
          <a:p>
            <a:pPr marL="457200" lvl="0" indent="0" algn="l" rtl="0">
              <a:lnSpc>
                <a:spcPct val="115000"/>
              </a:lnSpc>
              <a:spcBef>
                <a:spcPts val="1200"/>
              </a:spcBef>
              <a:spcAft>
                <a:spcPts val="0"/>
              </a:spcAft>
              <a:buNone/>
            </a:pPr>
            <a:r>
              <a:rPr lang="en-US" sz="1600" b="1">
                <a:solidFill>
                  <a:srgbClr val="6B2E85"/>
                </a:solidFill>
                <a:highlight>
                  <a:srgbClr val="F6F6F6"/>
                </a:highlight>
                <a:latin typeface="Courier New"/>
                <a:ea typeface="Courier New"/>
                <a:cs typeface="Courier New"/>
                <a:sym typeface="Courier New"/>
              </a:rPr>
              <a:t>forEach</a:t>
            </a:r>
            <a:r>
              <a:rPr lang="en-US" sz="1600" b="1">
                <a:solidFill>
                  <a:srgbClr val="393A34"/>
                </a:solidFill>
                <a:highlight>
                  <a:srgbClr val="F6F6F6"/>
                </a:highlight>
                <a:latin typeface="Courier New"/>
                <a:ea typeface="Courier New"/>
                <a:cs typeface="Courier New"/>
                <a:sym typeface="Courier New"/>
              </a:rPr>
              <a:t>([</a:t>
            </a:r>
            <a:r>
              <a:rPr lang="en-US" sz="1600" b="1">
                <a:solidFill>
                  <a:srgbClr val="986801"/>
                </a:solidFill>
                <a:highlight>
                  <a:srgbClr val="F6F6F6"/>
                </a:highlight>
                <a:latin typeface="Courier New"/>
                <a:ea typeface="Courier New"/>
                <a:cs typeface="Courier New"/>
                <a:sym typeface="Courier New"/>
              </a:rPr>
              <a:t>0</a:t>
            </a:r>
            <a:r>
              <a:rPr lang="en-US" sz="1600" b="1">
                <a:solidFill>
                  <a:srgbClr val="393A34"/>
                </a:solidFill>
                <a:highlight>
                  <a:srgbClr val="F6F6F6"/>
                </a:highlight>
                <a:latin typeface="Courier New"/>
                <a:ea typeface="Courier New"/>
                <a:cs typeface="Courier New"/>
                <a:sym typeface="Courier New"/>
              </a:rPr>
              <a:t>, </a:t>
            </a:r>
            <a:r>
              <a:rPr lang="en-US" sz="1600" b="1">
                <a:solidFill>
                  <a:srgbClr val="986801"/>
                </a:solidFill>
                <a:highlight>
                  <a:srgbClr val="F6F6F6"/>
                </a:highlight>
                <a:latin typeface="Courier New"/>
                <a:ea typeface="Courier New"/>
                <a:cs typeface="Courier New"/>
                <a:sym typeface="Courier New"/>
              </a:rPr>
              <a:t>1</a:t>
            </a:r>
            <a:r>
              <a:rPr lang="en-US" sz="1600" b="1">
                <a:solidFill>
                  <a:srgbClr val="393A34"/>
                </a:solidFill>
                <a:highlight>
                  <a:srgbClr val="F6F6F6"/>
                </a:highlight>
                <a:latin typeface="Courier New"/>
                <a:ea typeface="Courier New"/>
                <a:cs typeface="Courier New"/>
                <a:sym typeface="Courier New"/>
              </a:rPr>
              <a:t>], mockCallback);</a:t>
            </a:r>
            <a:endParaRPr sz="1600" b="1">
              <a:solidFill>
                <a:srgbClr val="393A34"/>
              </a:solidFill>
              <a:highlight>
                <a:srgbClr val="F6F6F6"/>
              </a:highlight>
              <a:latin typeface="Courier New"/>
              <a:ea typeface="Courier New"/>
              <a:cs typeface="Courier New"/>
              <a:sym typeface="Courier New"/>
            </a:endParaRPr>
          </a:p>
          <a:p>
            <a:pPr marL="457200" lvl="0" indent="0" algn="l" rtl="0">
              <a:lnSpc>
                <a:spcPct val="115000"/>
              </a:lnSpc>
              <a:spcBef>
                <a:spcPts val="1200"/>
              </a:spcBef>
              <a:spcAft>
                <a:spcPts val="0"/>
              </a:spcAft>
              <a:buNone/>
            </a:pPr>
            <a:r>
              <a:rPr lang="en-US" sz="1600" b="1">
                <a:solidFill>
                  <a:srgbClr val="6B2E85"/>
                </a:solidFill>
                <a:highlight>
                  <a:srgbClr val="F6F6F6"/>
                </a:highlight>
                <a:latin typeface="Courier New"/>
                <a:ea typeface="Courier New"/>
                <a:cs typeface="Courier New"/>
                <a:sym typeface="Courier New"/>
              </a:rPr>
              <a:t>expect</a:t>
            </a:r>
            <a:r>
              <a:rPr lang="en-US" sz="1600" b="1">
                <a:solidFill>
                  <a:srgbClr val="393A34"/>
                </a:solidFill>
                <a:highlight>
                  <a:srgbClr val="F6F6F6"/>
                </a:highlight>
                <a:latin typeface="Courier New"/>
                <a:ea typeface="Courier New"/>
                <a:cs typeface="Courier New"/>
                <a:sym typeface="Courier New"/>
              </a:rPr>
              <a:t>(mockCallback.mock.calls.length).</a:t>
            </a:r>
            <a:r>
              <a:rPr lang="en-US" sz="1600" b="1">
                <a:solidFill>
                  <a:srgbClr val="6B2E85"/>
                </a:solidFill>
                <a:highlight>
                  <a:srgbClr val="F6F6F6"/>
                </a:highlight>
                <a:latin typeface="Courier New"/>
                <a:ea typeface="Courier New"/>
                <a:cs typeface="Courier New"/>
                <a:sym typeface="Courier New"/>
              </a:rPr>
              <a:t>toBe</a:t>
            </a:r>
            <a:r>
              <a:rPr lang="en-US" sz="1600" b="1">
                <a:solidFill>
                  <a:srgbClr val="393A34"/>
                </a:solidFill>
                <a:highlight>
                  <a:srgbClr val="F6F6F6"/>
                </a:highlight>
                <a:latin typeface="Courier New"/>
                <a:ea typeface="Courier New"/>
                <a:cs typeface="Courier New"/>
                <a:sym typeface="Courier New"/>
              </a:rPr>
              <a:t>(</a:t>
            </a:r>
            <a:r>
              <a:rPr lang="en-US" sz="1600" b="1">
                <a:solidFill>
                  <a:srgbClr val="986801"/>
                </a:solidFill>
                <a:highlight>
                  <a:srgbClr val="F6F6F6"/>
                </a:highlight>
                <a:latin typeface="Courier New"/>
                <a:ea typeface="Courier New"/>
                <a:cs typeface="Courier New"/>
                <a:sym typeface="Courier New"/>
              </a:rPr>
              <a:t>2</a:t>
            </a:r>
            <a:r>
              <a:rPr lang="en-US" sz="1600" b="1">
                <a:solidFill>
                  <a:srgbClr val="393A34"/>
                </a:solidFill>
                <a:highlight>
                  <a:srgbClr val="F6F6F6"/>
                </a:highlight>
                <a:latin typeface="Courier New"/>
                <a:ea typeface="Courier New"/>
                <a:cs typeface="Courier New"/>
                <a:sym typeface="Courier New"/>
              </a:rPr>
              <a:t>);</a:t>
            </a:r>
            <a:endParaRPr sz="1600" b="1">
              <a:solidFill>
                <a:srgbClr val="393A34"/>
              </a:solidFill>
              <a:highlight>
                <a:srgbClr val="F6F6F6"/>
              </a:highlight>
              <a:latin typeface="Courier New"/>
              <a:ea typeface="Courier New"/>
              <a:cs typeface="Courier New"/>
              <a:sym typeface="Courier New"/>
            </a:endParaRPr>
          </a:p>
          <a:p>
            <a:pPr marL="457200" lvl="0" indent="0" algn="l" rtl="0">
              <a:lnSpc>
                <a:spcPct val="115000"/>
              </a:lnSpc>
              <a:spcBef>
                <a:spcPts val="1200"/>
              </a:spcBef>
              <a:spcAft>
                <a:spcPts val="0"/>
              </a:spcAft>
              <a:buNone/>
            </a:pPr>
            <a:r>
              <a:rPr lang="en-US" sz="1600" b="1">
                <a:solidFill>
                  <a:srgbClr val="6B2E85"/>
                </a:solidFill>
                <a:highlight>
                  <a:srgbClr val="F6F6F6"/>
                </a:highlight>
                <a:latin typeface="Courier New"/>
                <a:ea typeface="Courier New"/>
                <a:cs typeface="Courier New"/>
                <a:sym typeface="Courier New"/>
              </a:rPr>
              <a:t>expect</a:t>
            </a:r>
            <a:r>
              <a:rPr lang="en-US" sz="1600" b="1">
                <a:solidFill>
                  <a:srgbClr val="393A34"/>
                </a:solidFill>
                <a:highlight>
                  <a:srgbClr val="F6F6F6"/>
                </a:highlight>
                <a:latin typeface="Courier New"/>
                <a:ea typeface="Courier New"/>
                <a:cs typeface="Courier New"/>
                <a:sym typeface="Courier New"/>
              </a:rPr>
              <a:t>(mockCallback.mock.calls[</a:t>
            </a:r>
            <a:r>
              <a:rPr lang="en-US" sz="1600" b="1">
                <a:solidFill>
                  <a:srgbClr val="986801"/>
                </a:solidFill>
                <a:highlight>
                  <a:srgbClr val="F6F6F6"/>
                </a:highlight>
                <a:latin typeface="Courier New"/>
                <a:ea typeface="Courier New"/>
                <a:cs typeface="Courier New"/>
                <a:sym typeface="Courier New"/>
              </a:rPr>
              <a:t>0</a:t>
            </a:r>
            <a:r>
              <a:rPr lang="en-US" sz="1600" b="1">
                <a:solidFill>
                  <a:srgbClr val="393A34"/>
                </a:solidFill>
                <a:highlight>
                  <a:srgbClr val="F6F6F6"/>
                </a:highlight>
                <a:latin typeface="Courier New"/>
                <a:ea typeface="Courier New"/>
                <a:cs typeface="Courier New"/>
                <a:sym typeface="Courier New"/>
              </a:rPr>
              <a:t>][</a:t>
            </a:r>
            <a:r>
              <a:rPr lang="en-US" sz="1600" b="1">
                <a:solidFill>
                  <a:srgbClr val="986801"/>
                </a:solidFill>
                <a:highlight>
                  <a:srgbClr val="F6F6F6"/>
                </a:highlight>
                <a:latin typeface="Courier New"/>
                <a:ea typeface="Courier New"/>
                <a:cs typeface="Courier New"/>
                <a:sym typeface="Courier New"/>
              </a:rPr>
              <a:t>0</a:t>
            </a:r>
            <a:r>
              <a:rPr lang="en-US" sz="1600" b="1">
                <a:solidFill>
                  <a:srgbClr val="393A34"/>
                </a:solidFill>
                <a:highlight>
                  <a:srgbClr val="F6F6F6"/>
                </a:highlight>
                <a:latin typeface="Courier New"/>
                <a:ea typeface="Courier New"/>
                <a:cs typeface="Courier New"/>
                <a:sym typeface="Courier New"/>
              </a:rPr>
              <a:t>]).</a:t>
            </a:r>
            <a:r>
              <a:rPr lang="en-US" sz="1600" b="1">
                <a:solidFill>
                  <a:srgbClr val="6B2E85"/>
                </a:solidFill>
                <a:highlight>
                  <a:srgbClr val="F6F6F6"/>
                </a:highlight>
                <a:latin typeface="Courier New"/>
                <a:ea typeface="Courier New"/>
                <a:cs typeface="Courier New"/>
                <a:sym typeface="Courier New"/>
              </a:rPr>
              <a:t>toBe</a:t>
            </a:r>
            <a:r>
              <a:rPr lang="en-US" sz="1600" b="1">
                <a:solidFill>
                  <a:srgbClr val="393A34"/>
                </a:solidFill>
                <a:highlight>
                  <a:srgbClr val="F6F6F6"/>
                </a:highlight>
                <a:latin typeface="Courier New"/>
                <a:ea typeface="Courier New"/>
                <a:cs typeface="Courier New"/>
                <a:sym typeface="Courier New"/>
              </a:rPr>
              <a:t>(</a:t>
            </a:r>
            <a:r>
              <a:rPr lang="en-US" sz="1600" b="1">
                <a:solidFill>
                  <a:srgbClr val="986801"/>
                </a:solidFill>
                <a:highlight>
                  <a:srgbClr val="F6F6F6"/>
                </a:highlight>
                <a:latin typeface="Courier New"/>
                <a:ea typeface="Courier New"/>
                <a:cs typeface="Courier New"/>
                <a:sym typeface="Courier New"/>
              </a:rPr>
              <a:t>0</a:t>
            </a:r>
            <a:r>
              <a:rPr lang="en-US" sz="1600" b="1">
                <a:solidFill>
                  <a:srgbClr val="393A34"/>
                </a:solidFill>
                <a:highlight>
                  <a:srgbClr val="F6F6F6"/>
                </a:highlight>
                <a:latin typeface="Courier New"/>
                <a:ea typeface="Courier New"/>
                <a:cs typeface="Courier New"/>
                <a:sym typeface="Courier New"/>
              </a:rPr>
              <a:t>);</a:t>
            </a:r>
            <a:endParaRPr sz="1600" b="1">
              <a:solidFill>
                <a:srgbClr val="393A34"/>
              </a:solidFill>
              <a:highlight>
                <a:srgbClr val="F6F6F6"/>
              </a:highlight>
              <a:latin typeface="Courier New"/>
              <a:ea typeface="Courier New"/>
              <a:cs typeface="Courier New"/>
              <a:sym typeface="Courier New"/>
            </a:endParaRPr>
          </a:p>
          <a:p>
            <a:pPr marL="457200" lvl="0" indent="0" algn="l" rtl="0">
              <a:lnSpc>
                <a:spcPct val="115000"/>
              </a:lnSpc>
              <a:spcBef>
                <a:spcPts val="1200"/>
              </a:spcBef>
              <a:spcAft>
                <a:spcPts val="0"/>
              </a:spcAft>
              <a:buNone/>
            </a:pPr>
            <a:r>
              <a:rPr lang="en-US" sz="1600" b="1">
                <a:solidFill>
                  <a:srgbClr val="6B2E85"/>
                </a:solidFill>
                <a:highlight>
                  <a:srgbClr val="F6F6F6"/>
                </a:highlight>
                <a:latin typeface="Courier New"/>
                <a:ea typeface="Courier New"/>
                <a:cs typeface="Courier New"/>
                <a:sym typeface="Courier New"/>
              </a:rPr>
              <a:t>expect</a:t>
            </a:r>
            <a:r>
              <a:rPr lang="en-US" sz="1600" b="1">
                <a:solidFill>
                  <a:srgbClr val="393A34"/>
                </a:solidFill>
                <a:highlight>
                  <a:srgbClr val="F6F6F6"/>
                </a:highlight>
                <a:latin typeface="Courier New"/>
                <a:ea typeface="Courier New"/>
                <a:cs typeface="Courier New"/>
                <a:sym typeface="Courier New"/>
              </a:rPr>
              <a:t>(mockCallback.mock.calls[</a:t>
            </a:r>
            <a:r>
              <a:rPr lang="en-US" sz="1600" b="1">
                <a:solidFill>
                  <a:srgbClr val="986801"/>
                </a:solidFill>
                <a:highlight>
                  <a:srgbClr val="F6F6F6"/>
                </a:highlight>
                <a:latin typeface="Courier New"/>
                <a:ea typeface="Courier New"/>
                <a:cs typeface="Courier New"/>
                <a:sym typeface="Courier New"/>
              </a:rPr>
              <a:t>1</a:t>
            </a:r>
            <a:r>
              <a:rPr lang="en-US" sz="1600" b="1">
                <a:solidFill>
                  <a:srgbClr val="393A34"/>
                </a:solidFill>
                <a:highlight>
                  <a:srgbClr val="F6F6F6"/>
                </a:highlight>
                <a:latin typeface="Courier New"/>
                <a:ea typeface="Courier New"/>
                <a:cs typeface="Courier New"/>
                <a:sym typeface="Courier New"/>
              </a:rPr>
              <a:t>][</a:t>
            </a:r>
            <a:r>
              <a:rPr lang="en-US" sz="1600" b="1">
                <a:solidFill>
                  <a:srgbClr val="986801"/>
                </a:solidFill>
                <a:highlight>
                  <a:srgbClr val="F6F6F6"/>
                </a:highlight>
                <a:latin typeface="Courier New"/>
                <a:ea typeface="Courier New"/>
                <a:cs typeface="Courier New"/>
                <a:sym typeface="Courier New"/>
              </a:rPr>
              <a:t>0</a:t>
            </a:r>
            <a:r>
              <a:rPr lang="en-US" sz="1600" b="1">
                <a:solidFill>
                  <a:srgbClr val="393A34"/>
                </a:solidFill>
                <a:highlight>
                  <a:srgbClr val="F6F6F6"/>
                </a:highlight>
                <a:latin typeface="Courier New"/>
                <a:ea typeface="Courier New"/>
                <a:cs typeface="Courier New"/>
                <a:sym typeface="Courier New"/>
              </a:rPr>
              <a:t>]).</a:t>
            </a:r>
            <a:r>
              <a:rPr lang="en-US" sz="1600" b="1">
                <a:solidFill>
                  <a:srgbClr val="6B2E85"/>
                </a:solidFill>
                <a:highlight>
                  <a:srgbClr val="F6F6F6"/>
                </a:highlight>
                <a:latin typeface="Courier New"/>
                <a:ea typeface="Courier New"/>
                <a:cs typeface="Courier New"/>
                <a:sym typeface="Courier New"/>
              </a:rPr>
              <a:t>toBe</a:t>
            </a:r>
            <a:r>
              <a:rPr lang="en-US" sz="1600" b="1">
                <a:solidFill>
                  <a:srgbClr val="393A34"/>
                </a:solidFill>
                <a:highlight>
                  <a:srgbClr val="F6F6F6"/>
                </a:highlight>
                <a:latin typeface="Courier New"/>
                <a:ea typeface="Courier New"/>
                <a:cs typeface="Courier New"/>
                <a:sym typeface="Courier New"/>
              </a:rPr>
              <a:t>(</a:t>
            </a:r>
            <a:r>
              <a:rPr lang="en-US" sz="1600" b="1">
                <a:solidFill>
                  <a:srgbClr val="986801"/>
                </a:solidFill>
                <a:highlight>
                  <a:srgbClr val="F6F6F6"/>
                </a:highlight>
                <a:latin typeface="Courier New"/>
                <a:ea typeface="Courier New"/>
                <a:cs typeface="Courier New"/>
                <a:sym typeface="Courier New"/>
              </a:rPr>
              <a:t>1</a:t>
            </a:r>
            <a:r>
              <a:rPr lang="en-US" sz="1600" b="1">
                <a:solidFill>
                  <a:srgbClr val="393A34"/>
                </a:solidFill>
                <a:highlight>
                  <a:srgbClr val="F6F6F6"/>
                </a:highlight>
                <a:latin typeface="Courier New"/>
                <a:ea typeface="Courier New"/>
                <a:cs typeface="Courier New"/>
                <a:sym typeface="Courier New"/>
              </a:rPr>
              <a:t>);</a:t>
            </a:r>
            <a:endParaRPr sz="1600" b="1">
              <a:solidFill>
                <a:srgbClr val="393A34"/>
              </a:solidFill>
              <a:highlight>
                <a:srgbClr val="F6F6F6"/>
              </a:highlight>
              <a:latin typeface="Courier New"/>
              <a:ea typeface="Courier New"/>
              <a:cs typeface="Courier New"/>
              <a:sym typeface="Courier New"/>
            </a:endParaRPr>
          </a:p>
          <a:p>
            <a:pPr marL="457200" lvl="0" indent="0" algn="l" rtl="0">
              <a:lnSpc>
                <a:spcPct val="115000"/>
              </a:lnSpc>
              <a:spcBef>
                <a:spcPts val="1200"/>
              </a:spcBef>
              <a:spcAft>
                <a:spcPts val="1200"/>
              </a:spcAft>
              <a:buNone/>
            </a:pPr>
            <a:r>
              <a:rPr lang="en-US" sz="1600" b="1">
                <a:solidFill>
                  <a:srgbClr val="6B2E85"/>
                </a:solidFill>
                <a:highlight>
                  <a:srgbClr val="F6F6F6"/>
                </a:highlight>
                <a:latin typeface="Courier New"/>
                <a:ea typeface="Courier New"/>
                <a:cs typeface="Courier New"/>
                <a:sym typeface="Courier New"/>
              </a:rPr>
              <a:t>expect</a:t>
            </a:r>
            <a:r>
              <a:rPr lang="en-US" sz="1600" b="1">
                <a:solidFill>
                  <a:srgbClr val="393A34"/>
                </a:solidFill>
                <a:highlight>
                  <a:srgbClr val="F6F6F6"/>
                </a:highlight>
                <a:latin typeface="Courier New"/>
                <a:ea typeface="Courier New"/>
                <a:cs typeface="Courier New"/>
                <a:sym typeface="Courier New"/>
              </a:rPr>
              <a:t>(mockCallback.mock.results[</a:t>
            </a:r>
            <a:r>
              <a:rPr lang="en-US" sz="1600" b="1">
                <a:solidFill>
                  <a:srgbClr val="986801"/>
                </a:solidFill>
                <a:highlight>
                  <a:srgbClr val="F6F6F6"/>
                </a:highlight>
                <a:latin typeface="Courier New"/>
                <a:ea typeface="Courier New"/>
                <a:cs typeface="Courier New"/>
                <a:sym typeface="Courier New"/>
              </a:rPr>
              <a:t>0</a:t>
            </a:r>
            <a:r>
              <a:rPr lang="en-US" sz="1600" b="1">
                <a:solidFill>
                  <a:srgbClr val="393A34"/>
                </a:solidFill>
                <a:highlight>
                  <a:srgbClr val="F6F6F6"/>
                </a:highlight>
                <a:latin typeface="Courier New"/>
                <a:ea typeface="Courier New"/>
                <a:cs typeface="Courier New"/>
                <a:sym typeface="Courier New"/>
              </a:rPr>
              <a:t>].value).</a:t>
            </a:r>
            <a:r>
              <a:rPr lang="en-US" sz="1600" b="1">
                <a:solidFill>
                  <a:srgbClr val="6B2E85"/>
                </a:solidFill>
                <a:highlight>
                  <a:srgbClr val="F6F6F6"/>
                </a:highlight>
                <a:latin typeface="Courier New"/>
                <a:ea typeface="Courier New"/>
                <a:cs typeface="Courier New"/>
                <a:sym typeface="Courier New"/>
              </a:rPr>
              <a:t>toBe</a:t>
            </a:r>
            <a:r>
              <a:rPr lang="en-US" sz="1600" b="1">
                <a:solidFill>
                  <a:srgbClr val="393A34"/>
                </a:solidFill>
                <a:highlight>
                  <a:srgbClr val="F6F6F6"/>
                </a:highlight>
                <a:latin typeface="Courier New"/>
                <a:ea typeface="Courier New"/>
                <a:cs typeface="Courier New"/>
                <a:sym typeface="Courier New"/>
              </a:rPr>
              <a:t>(</a:t>
            </a:r>
            <a:r>
              <a:rPr lang="en-US" sz="1600" b="1">
                <a:solidFill>
                  <a:srgbClr val="986801"/>
                </a:solidFill>
                <a:highlight>
                  <a:srgbClr val="F6F6F6"/>
                </a:highlight>
                <a:latin typeface="Courier New"/>
                <a:ea typeface="Courier New"/>
                <a:cs typeface="Courier New"/>
                <a:sym typeface="Courier New"/>
              </a:rPr>
              <a:t>42</a:t>
            </a:r>
            <a:r>
              <a:rPr lang="en-US" sz="1600" b="1">
                <a:solidFill>
                  <a:srgbClr val="393A34"/>
                </a:solidFill>
                <a:highlight>
                  <a:srgbClr val="F6F6F6"/>
                </a:highlight>
                <a:latin typeface="Courier New"/>
                <a:ea typeface="Courier New"/>
                <a:cs typeface="Courier New"/>
                <a:sym typeface="Courier New"/>
              </a:rPr>
              <a:t>);</a:t>
            </a:r>
            <a:endParaRPr sz="1600" b="1">
              <a:highlight>
                <a:srgbClr val="FFFFFF"/>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13af8067e5c_0_2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Mock module</a:t>
            </a:r>
            <a:endParaRPr/>
          </a:p>
        </p:txBody>
      </p:sp>
      <p:sp>
        <p:nvSpPr>
          <p:cNvPr id="209" name="Google Shape;209;g13af8067e5c_0_2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800"/>
              <a:buNone/>
            </a:pPr>
            <a:r>
              <a:rPr lang="en-US"/>
              <a:t>Ví dụ:</a:t>
            </a:r>
            <a:endParaRPr/>
          </a:p>
          <a:p>
            <a:pPr marL="0" lvl="0" indent="0" algn="l" rtl="0">
              <a:lnSpc>
                <a:spcPct val="90000"/>
              </a:lnSpc>
              <a:spcBef>
                <a:spcPts val="1000"/>
              </a:spcBef>
              <a:spcAft>
                <a:spcPts val="0"/>
              </a:spcAft>
              <a:buClr>
                <a:schemeClr val="dk1"/>
              </a:buClr>
              <a:buSzPts val="1100"/>
              <a:buFont typeface="Arial"/>
              <a:buNone/>
            </a:pPr>
            <a:r>
              <a:rPr lang="en-US" sz="1600" b="1">
                <a:solidFill>
                  <a:srgbClr val="A626A4"/>
                </a:solidFill>
                <a:highlight>
                  <a:srgbClr val="FFFFFF"/>
                </a:highlight>
                <a:latin typeface="Courier New"/>
                <a:ea typeface="Courier New"/>
                <a:cs typeface="Courier New"/>
                <a:sym typeface="Courier New"/>
              </a:rPr>
              <a:t>import</a:t>
            </a:r>
            <a:r>
              <a:rPr lang="en-US" sz="1600" b="1">
                <a:solidFill>
                  <a:srgbClr val="393A34"/>
                </a:solidFill>
                <a:highlight>
                  <a:srgbClr val="FFFFFF"/>
                </a:highlight>
                <a:latin typeface="Courier New"/>
                <a:ea typeface="Courier New"/>
                <a:cs typeface="Courier New"/>
                <a:sym typeface="Courier New"/>
              </a:rPr>
              <a:t> axios </a:t>
            </a:r>
            <a:r>
              <a:rPr lang="en-US" sz="1600" b="1">
                <a:solidFill>
                  <a:srgbClr val="A626A4"/>
                </a:solidFill>
                <a:highlight>
                  <a:srgbClr val="FFFFFF"/>
                </a:highlight>
                <a:latin typeface="Courier New"/>
                <a:ea typeface="Courier New"/>
                <a:cs typeface="Courier New"/>
                <a:sym typeface="Courier New"/>
              </a:rPr>
              <a:t>from</a:t>
            </a:r>
            <a:r>
              <a:rPr lang="en-US" sz="1600" b="1">
                <a:solidFill>
                  <a:srgbClr val="393A34"/>
                </a:solidFill>
                <a:highlight>
                  <a:srgbClr val="FFFFFF"/>
                </a:highlight>
                <a:latin typeface="Courier New"/>
                <a:ea typeface="Courier New"/>
                <a:cs typeface="Courier New"/>
                <a:sym typeface="Courier New"/>
              </a:rPr>
              <a:t> </a:t>
            </a:r>
            <a:r>
              <a:rPr lang="en-US" sz="1600" b="1">
                <a:solidFill>
                  <a:srgbClr val="50A14F"/>
                </a:solidFill>
                <a:highlight>
                  <a:srgbClr val="FFFFFF"/>
                </a:highlight>
                <a:latin typeface="Courier New"/>
                <a:ea typeface="Courier New"/>
                <a:cs typeface="Courier New"/>
                <a:sym typeface="Courier New"/>
              </a:rPr>
              <a:t>'axios'</a:t>
            </a:r>
            <a:r>
              <a:rPr lang="en-US" sz="1600" b="1">
                <a:solidFill>
                  <a:srgbClr val="393A34"/>
                </a:solidFill>
                <a:highlight>
                  <a:srgbClr val="FFFFFF"/>
                </a:highlight>
                <a:latin typeface="Courier New"/>
                <a:ea typeface="Courier New"/>
                <a:cs typeface="Courier New"/>
                <a:sym typeface="Courier New"/>
              </a:rPr>
              <a:t>;</a:t>
            </a:r>
            <a:endParaRPr sz="1600" b="1">
              <a:solidFill>
                <a:srgbClr val="393A34"/>
              </a:solidFill>
              <a:highlight>
                <a:srgbClr val="FFFFFF"/>
              </a:highlight>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ts val="1100"/>
              <a:buFont typeface="Arial"/>
              <a:buNone/>
            </a:pPr>
            <a:r>
              <a:rPr lang="en-US" sz="1600" b="1">
                <a:solidFill>
                  <a:srgbClr val="A626A4"/>
                </a:solidFill>
                <a:highlight>
                  <a:srgbClr val="FFFFFF"/>
                </a:highlight>
                <a:latin typeface="Courier New"/>
                <a:ea typeface="Courier New"/>
                <a:cs typeface="Courier New"/>
                <a:sym typeface="Courier New"/>
              </a:rPr>
              <a:t>import</a:t>
            </a:r>
            <a:r>
              <a:rPr lang="en-US" sz="1600" b="1">
                <a:solidFill>
                  <a:srgbClr val="393A34"/>
                </a:solidFill>
                <a:highlight>
                  <a:srgbClr val="FFFFFF"/>
                </a:highlight>
                <a:latin typeface="Courier New"/>
                <a:ea typeface="Courier New"/>
                <a:cs typeface="Courier New"/>
                <a:sym typeface="Courier New"/>
              </a:rPr>
              <a:t> Users </a:t>
            </a:r>
            <a:r>
              <a:rPr lang="en-US" sz="1600" b="1">
                <a:solidFill>
                  <a:srgbClr val="A626A4"/>
                </a:solidFill>
                <a:highlight>
                  <a:srgbClr val="FFFFFF"/>
                </a:highlight>
                <a:latin typeface="Courier New"/>
                <a:ea typeface="Courier New"/>
                <a:cs typeface="Courier New"/>
                <a:sym typeface="Courier New"/>
              </a:rPr>
              <a:t>from</a:t>
            </a:r>
            <a:r>
              <a:rPr lang="en-US" sz="1600" b="1">
                <a:solidFill>
                  <a:srgbClr val="393A34"/>
                </a:solidFill>
                <a:highlight>
                  <a:srgbClr val="FFFFFF"/>
                </a:highlight>
                <a:latin typeface="Courier New"/>
                <a:ea typeface="Courier New"/>
                <a:cs typeface="Courier New"/>
                <a:sym typeface="Courier New"/>
              </a:rPr>
              <a:t> </a:t>
            </a:r>
            <a:r>
              <a:rPr lang="en-US" sz="1600" b="1">
                <a:solidFill>
                  <a:srgbClr val="50A14F"/>
                </a:solidFill>
                <a:highlight>
                  <a:srgbClr val="FFFFFF"/>
                </a:highlight>
                <a:latin typeface="Courier New"/>
                <a:ea typeface="Courier New"/>
                <a:cs typeface="Courier New"/>
                <a:sym typeface="Courier New"/>
              </a:rPr>
              <a:t>'./users'</a:t>
            </a:r>
            <a:r>
              <a:rPr lang="en-US" sz="1600" b="1">
                <a:solidFill>
                  <a:srgbClr val="393A34"/>
                </a:solidFill>
                <a:highlight>
                  <a:srgbClr val="FFFFFF"/>
                </a:highlight>
                <a:latin typeface="Courier New"/>
                <a:ea typeface="Courier New"/>
                <a:cs typeface="Courier New"/>
                <a:sym typeface="Courier New"/>
              </a:rPr>
              <a:t>;</a:t>
            </a:r>
            <a:endParaRPr sz="1600" b="1">
              <a:solidFill>
                <a:srgbClr val="393A34"/>
              </a:solidFill>
              <a:highlight>
                <a:srgbClr val="FFFFFF"/>
              </a:highlight>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ts val="1100"/>
              <a:buFont typeface="Arial"/>
              <a:buNone/>
            </a:pPr>
            <a:r>
              <a:rPr lang="en-US" sz="1600" b="1">
                <a:solidFill>
                  <a:srgbClr val="393A34"/>
                </a:solidFill>
                <a:highlight>
                  <a:srgbClr val="FFFFFF"/>
                </a:highlight>
                <a:latin typeface="Courier New"/>
                <a:ea typeface="Courier New"/>
                <a:cs typeface="Courier New"/>
                <a:sym typeface="Courier New"/>
              </a:rPr>
              <a:t>jest.</a:t>
            </a:r>
            <a:r>
              <a:rPr lang="en-US" sz="1600" b="1">
                <a:solidFill>
                  <a:srgbClr val="6B2E85"/>
                </a:solidFill>
                <a:highlight>
                  <a:srgbClr val="FFFFFF"/>
                </a:highlight>
                <a:latin typeface="Courier New"/>
                <a:ea typeface="Courier New"/>
                <a:cs typeface="Courier New"/>
                <a:sym typeface="Courier New"/>
              </a:rPr>
              <a:t>mock</a:t>
            </a:r>
            <a:r>
              <a:rPr lang="en-US" sz="1600" b="1">
                <a:solidFill>
                  <a:srgbClr val="393A34"/>
                </a:solidFill>
                <a:highlight>
                  <a:srgbClr val="FFFFFF"/>
                </a:highlight>
                <a:latin typeface="Courier New"/>
                <a:ea typeface="Courier New"/>
                <a:cs typeface="Courier New"/>
                <a:sym typeface="Courier New"/>
              </a:rPr>
              <a:t>(</a:t>
            </a:r>
            <a:r>
              <a:rPr lang="en-US" sz="1600" b="1">
                <a:solidFill>
                  <a:srgbClr val="50A14F"/>
                </a:solidFill>
                <a:highlight>
                  <a:srgbClr val="FFFFFF"/>
                </a:highlight>
                <a:latin typeface="Courier New"/>
                <a:ea typeface="Courier New"/>
                <a:cs typeface="Courier New"/>
                <a:sym typeface="Courier New"/>
              </a:rPr>
              <a:t>'axios'</a:t>
            </a:r>
            <a:r>
              <a:rPr lang="en-US" sz="1600" b="1">
                <a:solidFill>
                  <a:srgbClr val="393A34"/>
                </a:solidFill>
                <a:highlight>
                  <a:srgbClr val="FFFFFF"/>
                </a:highlight>
                <a:latin typeface="Courier New"/>
                <a:ea typeface="Courier New"/>
                <a:cs typeface="Courier New"/>
                <a:sym typeface="Courier New"/>
              </a:rPr>
              <a:t>);</a:t>
            </a:r>
            <a:endParaRPr sz="1600" b="1">
              <a:solidFill>
                <a:srgbClr val="393A34"/>
              </a:solidFill>
              <a:highlight>
                <a:srgbClr val="FFFFFF"/>
              </a:highlight>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ts val="1100"/>
              <a:buFont typeface="Arial"/>
              <a:buNone/>
            </a:pPr>
            <a:r>
              <a:rPr lang="en-US" sz="1600" b="1">
                <a:solidFill>
                  <a:srgbClr val="6B2E85"/>
                </a:solidFill>
                <a:highlight>
                  <a:srgbClr val="FFFFFF"/>
                </a:highlight>
                <a:latin typeface="Courier New"/>
                <a:ea typeface="Courier New"/>
                <a:cs typeface="Courier New"/>
                <a:sym typeface="Courier New"/>
              </a:rPr>
              <a:t>test</a:t>
            </a:r>
            <a:r>
              <a:rPr lang="en-US" sz="1600" b="1">
                <a:solidFill>
                  <a:srgbClr val="393A34"/>
                </a:solidFill>
                <a:highlight>
                  <a:srgbClr val="FFFFFF"/>
                </a:highlight>
                <a:latin typeface="Courier New"/>
                <a:ea typeface="Courier New"/>
                <a:cs typeface="Courier New"/>
                <a:sym typeface="Courier New"/>
              </a:rPr>
              <a:t>(</a:t>
            </a:r>
            <a:r>
              <a:rPr lang="en-US" sz="1600" b="1">
                <a:solidFill>
                  <a:srgbClr val="50A14F"/>
                </a:solidFill>
                <a:highlight>
                  <a:srgbClr val="FFFFFF"/>
                </a:highlight>
                <a:latin typeface="Courier New"/>
                <a:ea typeface="Courier New"/>
                <a:cs typeface="Courier New"/>
                <a:sym typeface="Courier New"/>
              </a:rPr>
              <a:t>'should fetch users'</a:t>
            </a:r>
            <a:r>
              <a:rPr lang="en-US" sz="1600" b="1">
                <a:solidFill>
                  <a:srgbClr val="393A34"/>
                </a:solidFill>
                <a:highlight>
                  <a:srgbClr val="FFFFFF"/>
                </a:highlight>
                <a:latin typeface="Courier New"/>
                <a:ea typeface="Courier New"/>
                <a:cs typeface="Courier New"/>
                <a:sym typeface="Courier New"/>
              </a:rPr>
              <a:t>, () </a:t>
            </a:r>
            <a:r>
              <a:rPr lang="en-US" sz="1600" b="1">
                <a:solidFill>
                  <a:srgbClr val="888888"/>
                </a:solidFill>
                <a:highlight>
                  <a:srgbClr val="FFFFFF"/>
                </a:highlight>
                <a:latin typeface="Courier New"/>
                <a:ea typeface="Courier New"/>
                <a:cs typeface="Courier New"/>
                <a:sym typeface="Courier New"/>
              </a:rPr>
              <a:t>=&gt;</a:t>
            </a:r>
            <a:r>
              <a:rPr lang="en-US" sz="1600" b="1">
                <a:solidFill>
                  <a:srgbClr val="393A34"/>
                </a:solidFill>
                <a:highlight>
                  <a:srgbClr val="FFFFFF"/>
                </a:highlight>
                <a:latin typeface="Courier New"/>
                <a:ea typeface="Courier New"/>
                <a:cs typeface="Courier New"/>
                <a:sym typeface="Courier New"/>
              </a:rPr>
              <a:t> {</a:t>
            </a:r>
            <a:endParaRPr sz="1600" b="1">
              <a:solidFill>
                <a:srgbClr val="393A34"/>
              </a:solidFill>
              <a:highlight>
                <a:srgbClr val="FFFFFF"/>
              </a:highlight>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ts val="1100"/>
              <a:buFont typeface="Arial"/>
              <a:buNone/>
            </a:pPr>
            <a:r>
              <a:rPr lang="en-US" sz="1600" b="1">
                <a:solidFill>
                  <a:srgbClr val="393A34"/>
                </a:solidFill>
                <a:highlight>
                  <a:srgbClr val="FFFFFF"/>
                </a:highlight>
                <a:latin typeface="Courier New"/>
                <a:ea typeface="Courier New"/>
                <a:cs typeface="Courier New"/>
                <a:sym typeface="Courier New"/>
              </a:rPr>
              <a:t> </a:t>
            </a:r>
            <a:r>
              <a:rPr lang="en-US" sz="1600" b="1">
                <a:solidFill>
                  <a:srgbClr val="A626A4"/>
                </a:solidFill>
                <a:highlight>
                  <a:srgbClr val="FFFFFF"/>
                </a:highlight>
                <a:latin typeface="Courier New"/>
                <a:ea typeface="Courier New"/>
                <a:cs typeface="Courier New"/>
                <a:sym typeface="Courier New"/>
              </a:rPr>
              <a:t>const</a:t>
            </a:r>
            <a:r>
              <a:rPr lang="en-US" sz="1600" b="1">
                <a:solidFill>
                  <a:srgbClr val="393A34"/>
                </a:solidFill>
                <a:highlight>
                  <a:srgbClr val="FFFFFF"/>
                </a:highlight>
                <a:latin typeface="Courier New"/>
                <a:ea typeface="Courier New"/>
                <a:cs typeface="Courier New"/>
                <a:sym typeface="Courier New"/>
              </a:rPr>
              <a:t> users </a:t>
            </a:r>
            <a:r>
              <a:rPr lang="en-US" sz="1600" b="1">
                <a:solidFill>
                  <a:srgbClr val="888888"/>
                </a:solidFill>
                <a:highlight>
                  <a:srgbClr val="FFFFFF"/>
                </a:highlight>
                <a:latin typeface="Courier New"/>
                <a:ea typeface="Courier New"/>
                <a:cs typeface="Courier New"/>
                <a:sym typeface="Courier New"/>
              </a:rPr>
              <a:t>=</a:t>
            </a:r>
            <a:r>
              <a:rPr lang="en-US" sz="1600" b="1">
                <a:solidFill>
                  <a:srgbClr val="393A34"/>
                </a:solidFill>
                <a:highlight>
                  <a:srgbClr val="FFFFFF"/>
                </a:highlight>
                <a:latin typeface="Courier New"/>
                <a:ea typeface="Courier New"/>
                <a:cs typeface="Courier New"/>
                <a:sym typeface="Courier New"/>
              </a:rPr>
              <a:t> [{</a:t>
            </a:r>
            <a:r>
              <a:rPr lang="en-US" sz="1600" b="1">
                <a:solidFill>
                  <a:srgbClr val="986801"/>
                </a:solidFill>
                <a:highlight>
                  <a:srgbClr val="FFFFFF"/>
                </a:highlight>
                <a:latin typeface="Courier New"/>
                <a:ea typeface="Courier New"/>
                <a:cs typeface="Courier New"/>
                <a:sym typeface="Courier New"/>
              </a:rPr>
              <a:t>name</a:t>
            </a:r>
            <a:r>
              <a:rPr lang="en-US" sz="1600" b="1">
                <a:solidFill>
                  <a:srgbClr val="888888"/>
                </a:solidFill>
                <a:highlight>
                  <a:srgbClr val="FFFFFF"/>
                </a:highlight>
                <a:latin typeface="Courier New"/>
                <a:ea typeface="Courier New"/>
                <a:cs typeface="Courier New"/>
                <a:sym typeface="Courier New"/>
              </a:rPr>
              <a:t>:</a:t>
            </a:r>
            <a:r>
              <a:rPr lang="en-US" sz="1600" b="1">
                <a:solidFill>
                  <a:srgbClr val="393A34"/>
                </a:solidFill>
                <a:highlight>
                  <a:srgbClr val="FFFFFF"/>
                </a:highlight>
                <a:latin typeface="Courier New"/>
                <a:ea typeface="Courier New"/>
                <a:cs typeface="Courier New"/>
                <a:sym typeface="Courier New"/>
              </a:rPr>
              <a:t> </a:t>
            </a:r>
            <a:r>
              <a:rPr lang="en-US" sz="1600" b="1">
                <a:solidFill>
                  <a:srgbClr val="50A14F"/>
                </a:solidFill>
                <a:highlight>
                  <a:srgbClr val="FFFFFF"/>
                </a:highlight>
                <a:latin typeface="Courier New"/>
                <a:ea typeface="Courier New"/>
                <a:cs typeface="Courier New"/>
                <a:sym typeface="Courier New"/>
              </a:rPr>
              <a:t>'Bob'</a:t>
            </a:r>
            <a:r>
              <a:rPr lang="en-US" sz="1600" b="1">
                <a:solidFill>
                  <a:srgbClr val="393A34"/>
                </a:solidFill>
                <a:highlight>
                  <a:srgbClr val="FFFFFF"/>
                </a:highlight>
                <a:latin typeface="Courier New"/>
                <a:ea typeface="Courier New"/>
                <a:cs typeface="Courier New"/>
                <a:sym typeface="Courier New"/>
              </a:rPr>
              <a:t>}];</a:t>
            </a:r>
            <a:endParaRPr sz="1600" b="1">
              <a:solidFill>
                <a:srgbClr val="393A34"/>
              </a:solidFill>
              <a:highlight>
                <a:srgbClr val="FFFFFF"/>
              </a:highlight>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ts val="1100"/>
              <a:buFont typeface="Arial"/>
              <a:buNone/>
            </a:pPr>
            <a:r>
              <a:rPr lang="en-US" sz="1600" b="1">
                <a:solidFill>
                  <a:srgbClr val="393A34"/>
                </a:solidFill>
                <a:highlight>
                  <a:srgbClr val="FFFFFF"/>
                </a:highlight>
                <a:latin typeface="Courier New"/>
                <a:ea typeface="Courier New"/>
                <a:cs typeface="Courier New"/>
                <a:sym typeface="Courier New"/>
              </a:rPr>
              <a:t> </a:t>
            </a:r>
            <a:r>
              <a:rPr lang="en-US" sz="1600" b="1">
                <a:solidFill>
                  <a:srgbClr val="A626A4"/>
                </a:solidFill>
                <a:highlight>
                  <a:srgbClr val="FFFFFF"/>
                </a:highlight>
                <a:latin typeface="Courier New"/>
                <a:ea typeface="Courier New"/>
                <a:cs typeface="Courier New"/>
                <a:sym typeface="Courier New"/>
              </a:rPr>
              <a:t>const</a:t>
            </a:r>
            <a:r>
              <a:rPr lang="en-US" sz="1600" b="1">
                <a:solidFill>
                  <a:srgbClr val="393A34"/>
                </a:solidFill>
                <a:highlight>
                  <a:srgbClr val="FFFFFF"/>
                </a:highlight>
                <a:latin typeface="Courier New"/>
                <a:ea typeface="Courier New"/>
                <a:cs typeface="Courier New"/>
                <a:sym typeface="Courier New"/>
              </a:rPr>
              <a:t> resp </a:t>
            </a:r>
            <a:r>
              <a:rPr lang="en-US" sz="1600" b="1">
                <a:solidFill>
                  <a:srgbClr val="888888"/>
                </a:solidFill>
                <a:highlight>
                  <a:srgbClr val="FFFFFF"/>
                </a:highlight>
                <a:latin typeface="Courier New"/>
                <a:ea typeface="Courier New"/>
                <a:cs typeface="Courier New"/>
                <a:sym typeface="Courier New"/>
              </a:rPr>
              <a:t>=</a:t>
            </a:r>
            <a:r>
              <a:rPr lang="en-US" sz="1600" b="1">
                <a:solidFill>
                  <a:srgbClr val="393A34"/>
                </a:solidFill>
                <a:highlight>
                  <a:srgbClr val="FFFFFF"/>
                </a:highlight>
                <a:latin typeface="Courier New"/>
                <a:ea typeface="Courier New"/>
                <a:cs typeface="Courier New"/>
                <a:sym typeface="Courier New"/>
              </a:rPr>
              <a:t> {</a:t>
            </a:r>
            <a:r>
              <a:rPr lang="en-US" sz="1600" b="1">
                <a:solidFill>
                  <a:srgbClr val="986801"/>
                </a:solidFill>
                <a:highlight>
                  <a:srgbClr val="FFFFFF"/>
                </a:highlight>
                <a:latin typeface="Courier New"/>
                <a:ea typeface="Courier New"/>
                <a:cs typeface="Courier New"/>
                <a:sym typeface="Courier New"/>
              </a:rPr>
              <a:t>data</a:t>
            </a:r>
            <a:r>
              <a:rPr lang="en-US" sz="1600" b="1">
                <a:solidFill>
                  <a:srgbClr val="888888"/>
                </a:solidFill>
                <a:highlight>
                  <a:srgbClr val="FFFFFF"/>
                </a:highlight>
                <a:latin typeface="Courier New"/>
                <a:ea typeface="Courier New"/>
                <a:cs typeface="Courier New"/>
                <a:sym typeface="Courier New"/>
              </a:rPr>
              <a:t>:</a:t>
            </a:r>
            <a:r>
              <a:rPr lang="en-US" sz="1600" b="1">
                <a:solidFill>
                  <a:srgbClr val="393A34"/>
                </a:solidFill>
                <a:highlight>
                  <a:srgbClr val="FFFFFF"/>
                </a:highlight>
                <a:latin typeface="Courier New"/>
                <a:ea typeface="Courier New"/>
                <a:cs typeface="Courier New"/>
                <a:sym typeface="Courier New"/>
              </a:rPr>
              <a:t> users};</a:t>
            </a:r>
            <a:endParaRPr sz="1600" b="1">
              <a:solidFill>
                <a:srgbClr val="393A34"/>
              </a:solidFill>
              <a:highlight>
                <a:srgbClr val="FFFFFF"/>
              </a:highlight>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ts val="1100"/>
              <a:buFont typeface="Arial"/>
              <a:buNone/>
            </a:pPr>
            <a:r>
              <a:rPr lang="en-US" sz="1600" b="1">
                <a:solidFill>
                  <a:srgbClr val="393A34"/>
                </a:solidFill>
                <a:highlight>
                  <a:srgbClr val="FFFFFF"/>
                </a:highlight>
                <a:latin typeface="Courier New"/>
                <a:ea typeface="Courier New"/>
                <a:cs typeface="Courier New"/>
                <a:sym typeface="Courier New"/>
              </a:rPr>
              <a:t> axios.get.</a:t>
            </a:r>
            <a:r>
              <a:rPr lang="en-US" sz="1600" b="1">
                <a:solidFill>
                  <a:srgbClr val="6B2E85"/>
                </a:solidFill>
                <a:highlight>
                  <a:srgbClr val="FFFFFF"/>
                </a:highlight>
                <a:latin typeface="Courier New"/>
                <a:ea typeface="Courier New"/>
                <a:cs typeface="Courier New"/>
                <a:sym typeface="Courier New"/>
              </a:rPr>
              <a:t>mockResolvedValue</a:t>
            </a:r>
            <a:r>
              <a:rPr lang="en-US" sz="1600" b="1">
                <a:solidFill>
                  <a:srgbClr val="393A34"/>
                </a:solidFill>
                <a:highlight>
                  <a:srgbClr val="FFFFFF"/>
                </a:highlight>
                <a:latin typeface="Courier New"/>
                <a:ea typeface="Courier New"/>
                <a:cs typeface="Courier New"/>
                <a:sym typeface="Courier New"/>
              </a:rPr>
              <a:t>(resp);</a:t>
            </a:r>
            <a:endParaRPr sz="1600" b="1">
              <a:solidFill>
                <a:srgbClr val="393A34"/>
              </a:solidFill>
              <a:highlight>
                <a:srgbClr val="FFFFFF"/>
              </a:highlight>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ts val="1100"/>
              <a:buFont typeface="Arial"/>
              <a:buNone/>
            </a:pPr>
            <a:r>
              <a:rPr lang="en-US" sz="1600" b="1">
                <a:solidFill>
                  <a:srgbClr val="393A34"/>
                </a:solidFill>
                <a:highlight>
                  <a:srgbClr val="FFFFFF"/>
                </a:highlight>
                <a:latin typeface="Courier New"/>
                <a:ea typeface="Courier New"/>
                <a:cs typeface="Courier New"/>
                <a:sym typeface="Courier New"/>
              </a:rPr>
              <a:t> </a:t>
            </a:r>
            <a:r>
              <a:rPr lang="en-US" sz="1600" b="1">
                <a:solidFill>
                  <a:srgbClr val="A626A4"/>
                </a:solidFill>
                <a:highlight>
                  <a:srgbClr val="FFFFFF"/>
                </a:highlight>
                <a:latin typeface="Courier New"/>
                <a:ea typeface="Courier New"/>
                <a:cs typeface="Courier New"/>
                <a:sym typeface="Courier New"/>
              </a:rPr>
              <a:t>return</a:t>
            </a:r>
            <a:r>
              <a:rPr lang="en-US" sz="1600" b="1">
                <a:solidFill>
                  <a:srgbClr val="393A34"/>
                </a:solidFill>
                <a:highlight>
                  <a:srgbClr val="FFFFFF"/>
                </a:highlight>
                <a:latin typeface="Courier New"/>
                <a:ea typeface="Courier New"/>
                <a:cs typeface="Courier New"/>
                <a:sym typeface="Courier New"/>
              </a:rPr>
              <a:t> Users.</a:t>
            </a:r>
            <a:r>
              <a:rPr lang="en-US" sz="1600" b="1">
                <a:solidFill>
                  <a:srgbClr val="6B2E85"/>
                </a:solidFill>
                <a:highlight>
                  <a:srgbClr val="FFFFFF"/>
                </a:highlight>
                <a:latin typeface="Courier New"/>
                <a:ea typeface="Courier New"/>
                <a:cs typeface="Courier New"/>
                <a:sym typeface="Courier New"/>
              </a:rPr>
              <a:t>all</a:t>
            </a:r>
            <a:r>
              <a:rPr lang="en-US" sz="1600" b="1">
                <a:solidFill>
                  <a:srgbClr val="393A34"/>
                </a:solidFill>
                <a:highlight>
                  <a:srgbClr val="FFFFFF"/>
                </a:highlight>
                <a:latin typeface="Courier New"/>
                <a:ea typeface="Courier New"/>
                <a:cs typeface="Courier New"/>
                <a:sym typeface="Courier New"/>
              </a:rPr>
              <a:t>().</a:t>
            </a:r>
            <a:r>
              <a:rPr lang="en-US" sz="1600" b="1">
                <a:solidFill>
                  <a:srgbClr val="6B2E85"/>
                </a:solidFill>
                <a:highlight>
                  <a:srgbClr val="FFFFFF"/>
                </a:highlight>
                <a:latin typeface="Courier New"/>
                <a:ea typeface="Courier New"/>
                <a:cs typeface="Courier New"/>
                <a:sym typeface="Courier New"/>
              </a:rPr>
              <a:t>then</a:t>
            </a:r>
            <a:r>
              <a:rPr lang="en-US" sz="1600" b="1">
                <a:solidFill>
                  <a:srgbClr val="393A34"/>
                </a:solidFill>
                <a:highlight>
                  <a:srgbClr val="FFFFFF"/>
                </a:highlight>
                <a:latin typeface="Courier New"/>
                <a:ea typeface="Courier New"/>
                <a:cs typeface="Courier New"/>
                <a:sym typeface="Courier New"/>
              </a:rPr>
              <a:t>(data </a:t>
            </a:r>
            <a:r>
              <a:rPr lang="en-US" sz="1600" b="1">
                <a:solidFill>
                  <a:srgbClr val="888888"/>
                </a:solidFill>
                <a:highlight>
                  <a:srgbClr val="FFFFFF"/>
                </a:highlight>
                <a:latin typeface="Courier New"/>
                <a:ea typeface="Courier New"/>
                <a:cs typeface="Courier New"/>
                <a:sym typeface="Courier New"/>
              </a:rPr>
              <a:t>=&gt;</a:t>
            </a:r>
            <a:r>
              <a:rPr lang="en-US" sz="1600" b="1">
                <a:solidFill>
                  <a:srgbClr val="393A34"/>
                </a:solidFill>
                <a:highlight>
                  <a:srgbClr val="FFFFFF"/>
                </a:highlight>
                <a:latin typeface="Courier New"/>
                <a:ea typeface="Courier New"/>
                <a:cs typeface="Courier New"/>
                <a:sym typeface="Courier New"/>
              </a:rPr>
              <a:t> </a:t>
            </a:r>
            <a:r>
              <a:rPr lang="en-US" sz="1600" b="1">
                <a:solidFill>
                  <a:srgbClr val="6B2E85"/>
                </a:solidFill>
                <a:highlight>
                  <a:srgbClr val="FFFFFF"/>
                </a:highlight>
                <a:latin typeface="Courier New"/>
                <a:ea typeface="Courier New"/>
                <a:cs typeface="Courier New"/>
                <a:sym typeface="Courier New"/>
              </a:rPr>
              <a:t>expect</a:t>
            </a:r>
            <a:r>
              <a:rPr lang="en-US" sz="1600" b="1">
                <a:solidFill>
                  <a:srgbClr val="393A34"/>
                </a:solidFill>
                <a:highlight>
                  <a:srgbClr val="FFFFFF"/>
                </a:highlight>
                <a:latin typeface="Courier New"/>
                <a:ea typeface="Courier New"/>
                <a:cs typeface="Courier New"/>
                <a:sym typeface="Courier New"/>
              </a:rPr>
              <a:t>(data).</a:t>
            </a:r>
            <a:r>
              <a:rPr lang="en-US" sz="1600" b="1">
                <a:solidFill>
                  <a:srgbClr val="6B2E85"/>
                </a:solidFill>
                <a:highlight>
                  <a:srgbClr val="FFFFFF"/>
                </a:highlight>
                <a:latin typeface="Courier New"/>
                <a:ea typeface="Courier New"/>
                <a:cs typeface="Courier New"/>
                <a:sym typeface="Courier New"/>
              </a:rPr>
              <a:t>toEqual</a:t>
            </a:r>
            <a:r>
              <a:rPr lang="en-US" sz="1600" b="1">
                <a:solidFill>
                  <a:srgbClr val="393A34"/>
                </a:solidFill>
                <a:highlight>
                  <a:srgbClr val="FFFFFF"/>
                </a:highlight>
                <a:latin typeface="Courier New"/>
                <a:ea typeface="Courier New"/>
                <a:cs typeface="Courier New"/>
                <a:sym typeface="Courier New"/>
              </a:rPr>
              <a:t>(users));</a:t>
            </a:r>
            <a:endParaRPr sz="1600" b="1">
              <a:solidFill>
                <a:srgbClr val="393A34"/>
              </a:solidFill>
              <a:highlight>
                <a:srgbClr val="FFFFFF"/>
              </a:highlight>
              <a:latin typeface="Courier New"/>
              <a:ea typeface="Courier New"/>
              <a:cs typeface="Courier New"/>
              <a:sym typeface="Courier New"/>
            </a:endParaRPr>
          </a:p>
          <a:p>
            <a:pPr marL="0" lvl="0" indent="0" algn="l" rtl="0">
              <a:lnSpc>
                <a:spcPct val="90000"/>
              </a:lnSpc>
              <a:spcBef>
                <a:spcPts val="1000"/>
              </a:spcBef>
              <a:spcAft>
                <a:spcPts val="0"/>
              </a:spcAft>
              <a:buSzPts val="2800"/>
              <a:buNone/>
            </a:pPr>
            <a:r>
              <a:rPr lang="en-US" sz="1600" b="1">
                <a:solidFill>
                  <a:srgbClr val="393A34"/>
                </a:solidFill>
                <a:highlight>
                  <a:srgbClr val="FFFFFF"/>
                </a:highlight>
                <a:latin typeface="Courier New"/>
                <a:ea typeface="Courier New"/>
                <a:cs typeface="Courier New"/>
                <a:sym typeface="Courier New"/>
              </a:rPr>
              <a:t>});</a:t>
            </a:r>
            <a:endParaRPr sz="1600" b="1">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13a1e2d6458_0_26"/>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Mock request và response</a:t>
            </a:r>
            <a:endParaRPr/>
          </a:p>
        </p:txBody>
      </p:sp>
      <p:sp>
        <p:nvSpPr>
          <p:cNvPr id="216" name="Google Shape;216;g13a1e2d6458_0_26"/>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457200" lvl="0" indent="-406400" algn="l" rtl="0">
              <a:spcBef>
                <a:spcPts val="1000"/>
              </a:spcBef>
              <a:spcAft>
                <a:spcPts val="0"/>
              </a:spcAft>
              <a:buSzPts val="2800"/>
              <a:buChar char="•"/>
            </a:pPr>
            <a:r>
              <a:rPr lang="en-US"/>
              <a:t>Mock request:</a:t>
            </a:r>
            <a:endParaRPr/>
          </a:p>
          <a:p>
            <a:pPr marL="457200" lvl="0" indent="0" algn="l" rtl="0">
              <a:spcBef>
                <a:spcPts val="1000"/>
              </a:spcBef>
              <a:spcAft>
                <a:spcPts val="0"/>
              </a:spcAft>
              <a:buNone/>
            </a:pPr>
            <a:r>
              <a:rPr lang="en-US" sz="1600" b="1">
                <a:solidFill>
                  <a:srgbClr val="A626A4"/>
                </a:solidFill>
                <a:highlight>
                  <a:srgbClr val="FFFFFF"/>
                </a:highlight>
                <a:latin typeface="Courier New"/>
                <a:ea typeface="Courier New"/>
                <a:cs typeface="Courier New"/>
                <a:sym typeface="Courier New"/>
              </a:rPr>
              <a:t>const</a:t>
            </a:r>
            <a:r>
              <a:rPr lang="en-US" sz="1600" b="1">
                <a:solidFill>
                  <a:srgbClr val="383A42"/>
                </a:solidFill>
                <a:highlight>
                  <a:srgbClr val="FFFFFF"/>
                </a:highlight>
                <a:latin typeface="Courier New"/>
                <a:ea typeface="Courier New"/>
                <a:cs typeface="Courier New"/>
                <a:sym typeface="Courier New"/>
              </a:rPr>
              <a:t> mockRequest = {</a:t>
            </a:r>
            <a:endParaRPr sz="1600" b="1">
              <a:solidFill>
                <a:srgbClr val="383A42"/>
              </a:solidFill>
              <a:highlight>
                <a:srgbClr val="FFFFFF"/>
              </a:highlight>
              <a:latin typeface="Courier New"/>
              <a:ea typeface="Courier New"/>
              <a:cs typeface="Courier New"/>
              <a:sym typeface="Courier New"/>
            </a:endParaRPr>
          </a:p>
          <a:p>
            <a:pPr marL="457200" lvl="0" indent="0" algn="l" rtl="0">
              <a:spcBef>
                <a:spcPts val="1000"/>
              </a:spcBef>
              <a:spcAft>
                <a:spcPts val="0"/>
              </a:spcAft>
              <a:buNone/>
            </a:pPr>
            <a:r>
              <a:rPr lang="en-US" sz="1600" b="1">
                <a:solidFill>
                  <a:srgbClr val="383A42"/>
                </a:solidFill>
                <a:highlight>
                  <a:srgbClr val="FFFFFF"/>
                </a:highlight>
                <a:latin typeface="Courier New"/>
                <a:ea typeface="Courier New"/>
                <a:cs typeface="Courier New"/>
                <a:sym typeface="Courier New"/>
              </a:rPr>
              <a:t>    </a:t>
            </a:r>
            <a:r>
              <a:rPr lang="en-US" sz="1600" b="1">
                <a:solidFill>
                  <a:srgbClr val="986801"/>
                </a:solidFill>
                <a:highlight>
                  <a:srgbClr val="FFFFFF"/>
                </a:highlight>
                <a:latin typeface="Courier New"/>
                <a:ea typeface="Courier New"/>
                <a:cs typeface="Courier New"/>
                <a:sym typeface="Courier New"/>
              </a:rPr>
              <a:t>body</a:t>
            </a:r>
            <a:r>
              <a:rPr lang="en-US" sz="1600" b="1">
                <a:solidFill>
                  <a:srgbClr val="383A42"/>
                </a:solidFill>
                <a:highlight>
                  <a:srgbClr val="FFFFFF"/>
                </a:highlight>
                <a:latin typeface="Courier New"/>
                <a:ea typeface="Courier New"/>
                <a:cs typeface="Courier New"/>
                <a:sym typeface="Courier New"/>
              </a:rPr>
              <a:t>: {</a:t>
            </a:r>
            <a:endParaRPr sz="1600" b="1">
              <a:solidFill>
                <a:srgbClr val="383A42"/>
              </a:solidFill>
              <a:highlight>
                <a:srgbClr val="FFFFFF"/>
              </a:highlight>
              <a:latin typeface="Courier New"/>
              <a:ea typeface="Courier New"/>
              <a:cs typeface="Courier New"/>
              <a:sym typeface="Courier New"/>
            </a:endParaRPr>
          </a:p>
          <a:p>
            <a:pPr marL="457200" lvl="0" indent="0" algn="l" rtl="0">
              <a:spcBef>
                <a:spcPts val="1000"/>
              </a:spcBef>
              <a:spcAft>
                <a:spcPts val="0"/>
              </a:spcAft>
              <a:buNone/>
            </a:pPr>
            <a:r>
              <a:rPr lang="en-US" sz="1600" b="1">
                <a:solidFill>
                  <a:srgbClr val="383A42"/>
                </a:solidFill>
                <a:highlight>
                  <a:srgbClr val="FFFFFF"/>
                </a:highlight>
                <a:latin typeface="Courier New"/>
                <a:ea typeface="Courier New"/>
                <a:cs typeface="Courier New"/>
                <a:sym typeface="Courier New"/>
              </a:rPr>
              <a:t>    </a:t>
            </a:r>
            <a:r>
              <a:rPr lang="en-US" sz="1600" b="1">
                <a:solidFill>
                  <a:srgbClr val="986801"/>
                </a:solidFill>
                <a:highlight>
                  <a:srgbClr val="FFFFFF"/>
                </a:highlight>
                <a:latin typeface="Courier New"/>
                <a:ea typeface="Courier New"/>
                <a:cs typeface="Courier New"/>
                <a:sym typeface="Courier New"/>
              </a:rPr>
              <a:t>firstName</a:t>
            </a:r>
            <a:r>
              <a:rPr lang="en-US" sz="1600" b="1">
                <a:solidFill>
                  <a:srgbClr val="383A42"/>
                </a:solidFill>
                <a:highlight>
                  <a:srgbClr val="FFFFFF"/>
                </a:highlight>
                <a:latin typeface="Courier New"/>
                <a:ea typeface="Courier New"/>
                <a:cs typeface="Courier New"/>
                <a:sym typeface="Courier New"/>
              </a:rPr>
              <a:t>: </a:t>
            </a:r>
            <a:r>
              <a:rPr lang="en-US" sz="1600" b="1">
                <a:solidFill>
                  <a:srgbClr val="50A14F"/>
                </a:solidFill>
                <a:highlight>
                  <a:srgbClr val="FFFFFF"/>
                </a:highlight>
                <a:latin typeface="Courier New"/>
                <a:ea typeface="Courier New"/>
                <a:cs typeface="Courier New"/>
                <a:sym typeface="Courier New"/>
              </a:rPr>
              <a:t>'J'</a:t>
            </a:r>
            <a:r>
              <a:rPr lang="en-US" sz="1600" b="1">
                <a:solidFill>
                  <a:srgbClr val="383A42"/>
                </a:solidFill>
                <a:highlight>
                  <a:srgbClr val="FFFFFF"/>
                </a:highlight>
                <a:latin typeface="Courier New"/>
                <a:ea typeface="Courier New"/>
                <a:cs typeface="Courier New"/>
                <a:sym typeface="Courier New"/>
              </a:rPr>
              <a:t>,</a:t>
            </a:r>
            <a:endParaRPr sz="1600" b="1">
              <a:solidFill>
                <a:srgbClr val="383A42"/>
              </a:solidFill>
              <a:highlight>
                <a:srgbClr val="FFFFFF"/>
              </a:highlight>
              <a:latin typeface="Courier New"/>
              <a:ea typeface="Courier New"/>
              <a:cs typeface="Courier New"/>
              <a:sym typeface="Courier New"/>
            </a:endParaRPr>
          </a:p>
          <a:p>
            <a:pPr marL="457200" lvl="0" indent="0" algn="l" rtl="0">
              <a:spcBef>
                <a:spcPts val="1000"/>
              </a:spcBef>
              <a:spcAft>
                <a:spcPts val="0"/>
              </a:spcAft>
              <a:buNone/>
            </a:pPr>
            <a:r>
              <a:rPr lang="en-US" sz="1600" b="1">
                <a:solidFill>
                  <a:srgbClr val="383A42"/>
                </a:solidFill>
                <a:highlight>
                  <a:srgbClr val="FFFFFF"/>
                </a:highlight>
                <a:latin typeface="Courier New"/>
                <a:ea typeface="Courier New"/>
                <a:cs typeface="Courier New"/>
                <a:sym typeface="Courier New"/>
              </a:rPr>
              <a:t>    </a:t>
            </a:r>
            <a:r>
              <a:rPr lang="en-US" sz="1600" b="1">
                <a:solidFill>
                  <a:srgbClr val="986801"/>
                </a:solidFill>
                <a:highlight>
                  <a:srgbClr val="FFFFFF"/>
                </a:highlight>
                <a:latin typeface="Courier New"/>
                <a:ea typeface="Courier New"/>
                <a:cs typeface="Courier New"/>
                <a:sym typeface="Courier New"/>
              </a:rPr>
              <a:t>lastName</a:t>
            </a:r>
            <a:r>
              <a:rPr lang="en-US" sz="1600" b="1">
                <a:solidFill>
                  <a:srgbClr val="383A42"/>
                </a:solidFill>
                <a:highlight>
                  <a:srgbClr val="FFFFFF"/>
                </a:highlight>
                <a:latin typeface="Courier New"/>
                <a:ea typeface="Courier New"/>
                <a:cs typeface="Courier New"/>
                <a:sym typeface="Courier New"/>
              </a:rPr>
              <a:t>: </a:t>
            </a:r>
            <a:r>
              <a:rPr lang="en-US" sz="1600" b="1">
                <a:solidFill>
                  <a:srgbClr val="50A14F"/>
                </a:solidFill>
                <a:highlight>
                  <a:srgbClr val="FFFFFF"/>
                </a:highlight>
                <a:latin typeface="Courier New"/>
                <a:ea typeface="Courier New"/>
                <a:cs typeface="Courier New"/>
                <a:sym typeface="Courier New"/>
              </a:rPr>
              <a:t>'Doe'</a:t>
            </a:r>
            <a:r>
              <a:rPr lang="en-US" sz="1600" b="1">
                <a:solidFill>
                  <a:srgbClr val="383A42"/>
                </a:solidFill>
                <a:highlight>
                  <a:srgbClr val="FFFFFF"/>
                </a:highlight>
                <a:latin typeface="Courier New"/>
                <a:ea typeface="Courier New"/>
                <a:cs typeface="Courier New"/>
                <a:sym typeface="Courier New"/>
              </a:rPr>
              <a:t>,</a:t>
            </a:r>
            <a:endParaRPr sz="1600" b="1">
              <a:solidFill>
                <a:srgbClr val="383A42"/>
              </a:solidFill>
              <a:highlight>
                <a:srgbClr val="FFFFFF"/>
              </a:highlight>
              <a:latin typeface="Courier New"/>
              <a:ea typeface="Courier New"/>
              <a:cs typeface="Courier New"/>
              <a:sym typeface="Courier New"/>
            </a:endParaRPr>
          </a:p>
          <a:p>
            <a:pPr marL="457200" lvl="0" indent="0" algn="l" rtl="0">
              <a:spcBef>
                <a:spcPts val="1000"/>
              </a:spcBef>
              <a:spcAft>
                <a:spcPts val="0"/>
              </a:spcAft>
              <a:buNone/>
            </a:pPr>
            <a:r>
              <a:rPr lang="en-US" sz="1600" b="1">
                <a:solidFill>
                  <a:srgbClr val="383A42"/>
                </a:solidFill>
                <a:highlight>
                  <a:srgbClr val="FFFFFF"/>
                </a:highlight>
                <a:latin typeface="Courier New"/>
                <a:ea typeface="Courier New"/>
                <a:cs typeface="Courier New"/>
                <a:sym typeface="Courier New"/>
              </a:rPr>
              <a:t>    </a:t>
            </a:r>
            <a:r>
              <a:rPr lang="en-US" sz="1600" b="1">
                <a:solidFill>
                  <a:srgbClr val="986801"/>
                </a:solidFill>
                <a:highlight>
                  <a:srgbClr val="FFFFFF"/>
                </a:highlight>
                <a:latin typeface="Courier New"/>
                <a:ea typeface="Courier New"/>
                <a:cs typeface="Courier New"/>
                <a:sym typeface="Courier New"/>
              </a:rPr>
              <a:t>email</a:t>
            </a:r>
            <a:r>
              <a:rPr lang="en-US" sz="1600" b="1">
                <a:solidFill>
                  <a:srgbClr val="383A42"/>
                </a:solidFill>
                <a:highlight>
                  <a:srgbClr val="FFFFFF"/>
                </a:highlight>
                <a:latin typeface="Courier New"/>
                <a:ea typeface="Courier New"/>
                <a:cs typeface="Courier New"/>
                <a:sym typeface="Courier New"/>
              </a:rPr>
              <a:t>: </a:t>
            </a:r>
            <a:r>
              <a:rPr lang="en-US" sz="1600" b="1">
                <a:solidFill>
                  <a:srgbClr val="50A14F"/>
                </a:solidFill>
                <a:highlight>
                  <a:srgbClr val="FFFFFF"/>
                </a:highlight>
                <a:latin typeface="Courier New"/>
                <a:ea typeface="Courier New"/>
                <a:cs typeface="Courier New"/>
                <a:sym typeface="Courier New"/>
              </a:rPr>
              <a:t>'jdoe@abc123.com'</a:t>
            </a:r>
            <a:r>
              <a:rPr lang="en-US" sz="1600" b="1">
                <a:solidFill>
                  <a:srgbClr val="383A42"/>
                </a:solidFill>
                <a:highlight>
                  <a:srgbClr val="FFFFFF"/>
                </a:highlight>
                <a:latin typeface="Courier New"/>
                <a:ea typeface="Courier New"/>
                <a:cs typeface="Courier New"/>
                <a:sym typeface="Courier New"/>
              </a:rPr>
              <a:t>,</a:t>
            </a:r>
            <a:endParaRPr sz="1600" b="1">
              <a:solidFill>
                <a:srgbClr val="383A42"/>
              </a:solidFill>
              <a:highlight>
                <a:srgbClr val="FFFFFF"/>
              </a:highlight>
              <a:latin typeface="Courier New"/>
              <a:ea typeface="Courier New"/>
              <a:cs typeface="Courier New"/>
              <a:sym typeface="Courier New"/>
            </a:endParaRPr>
          </a:p>
          <a:p>
            <a:pPr marL="457200" lvl="0" indent="0" algn="l" rtl="0">
              <a:spcBef>
                <a:spcPts val="1000"/>
              </a:spcBef>
              <a:spcAft>
                <a:spcPts val="0"/>
              </a:spcAft>
              <a:buNone/>
            </a:pPr>
            <a:r>
              <a:rPr lang="en-US" sz="1600" b="1">
                <a:solidFill>
                  <a:srgbClr val="383A42"/>
                </a:solidFill>
                <a:highlight>
                  <a:srgbClr val="FFFFFF"/>
                </a:highlight>
                <a:latin typeface="Courier New"/>
                <a:ea typeface="Courier New"/>
                <a:cs typeface="Courier New"/>
                <a:sym typeface="Courier New"/>
              </a:rPr>
              <a:t>    </a:t>
            </a:r>
            <a:r>
              <a:rPr lang="en-US" sz="1600" b="1">
                <a:solidFill>
                  <a:srgbClr val="986801"/>
                </a:solidFill>
                <a:highlight>
                  <a:srgbClr val="FFFFFF"/>
                </a:highlight>
                <a:latin typeface="Courier New"/>
                <a:ea typeface="Courier New"/>
                <a:cs typeface="Courier New"/>
                <a:sym typeface="Courier New"/>
              </a:rPr>
              <a:t>password</a:t>
            </a:r>
            <a:r>
              <a:rPr lang="en-US" sz="1600" b="1">
                <a:solidFill>
                  <a:srgbClr val="383A42"/>
                </a:solidFill>
                <a:highlight>
                  <a:srgbClr val="FFFFFF"/>
                </a:highlight>
                <a:latin typeface="Courier New"/>
                <a:ea typeface="Courier New"/>
                <a:cs typeface="Courier New"/>
                <a:sym typeface="Courier New"/>
              </a:rPr>
              <a:t>: </a:t>
            </a:r>
            <a:r>
              <a:rPr lang="en-US" sz="1600" b="1">
                <a:solidFill>
                  <a:srgbClr val="50A14F"/>
                </a:solidFill>
                <a:highlight>
                  <a:srgbClr val="FFFFFF"/>
                </a:highlight>
                <a:latin typeface="Courier New"/>
                <a:ea typeface="Courier New"/>
                <a:cs typeface="Courier New"/>
                <a:sym typeface="Courier New"/>
              </a:rPr>
              <a:t>'Abcd1234'</a:t>
            </a:r>
            <a:r>
              <a:rPr lang="en-US" sz="1600" b="1">
                <a:solidFill>
                  <a:srgbClr val="383A42"/>
                </a:solidFill>
                <a:highlight>
                  <a:srgbClr val="FFFFFF"/>
                </a:highlight>
                <a:latin typeface="Courier New"/>
                <a:ea typeface="Courier New"/>
                <a:cs typeface="Courier New"/>
                <a:sym typeface="Courier New"/>
              </a:rPr>
              <a:t>,</a:t>
            </a:r>
            <a:endParaRPr sz="1600" b="1">
              <a:solidFill>
                <a:srgbClr val="383A42"/>
              </a:solidFill>
              <a:highlight>
                <a:srgbClr val="FFFFFF"/>
              </a:highlight>
              <a:latin typeface="Courier New"/>
              <a:ea typeface="Courier New"/>
              <a:cs typeface="Courier New"/>
              <a:sym typeface="Courier New"/>
            </a:endParaRPr>
          </a:p>
          <a:p>
            <a:pPr marL="457200" lvl="0" indent="0" algn="l" rtl="0">
              <a:spcBef>
                <a:spcPts val="1000"/>
              </a:spcBef>
              <a:spcAft>
                <a:spcPts val="0"/>
              </a:spcAft>
              <a:buNone/>
            </a:pPr>
            <a:r>
              <a:rPr lang="en-US" sz="1600" b="1">
                <a:solidFill>
                  <a:srgbClr val="383A42"/>
                </a:solidFill>
                <a:highlight>
                  <a:srgbClr val="FFFFFF"/>
                </a:highlight>
                <a:latin typeface="Courier New"/>
                <a:ea typeface="Courier New"/>
                <a:cs typeface="Courier New"/>
                <a:sym typeface="Courier New"/>
              </a:rPr>
              <a:t>    </a:t>
            </a:r>
            <a:r>
              <a:rPr lang="en-US" sz="1600" b="1">
                <a:solidFill>
                  <a:srgbClr val="986801"/>
                </a:solidFill>
                <a:highlight>
                  <a:srgbClr val="FFFFFF"/>
                </a:highlight>
                <a:latin typeface="Courier New"/>
                <a:ea typeface="Courier New"/>
                <a:cs typeface="Courier New"/>
                <a:sym typeface="Courier New"/>
              </a:rPr>
              <a:t>passwordConfirm</a:t>
            </a:r>
            <a:r>
              <a:rPr lang="en-US" sz="1600" b="1">
                <a:solidFill>
                  <a:srgbClr val="383A42"/>
                </a:solidFill>
                <a:highlight>
                  <a:srgbClr val="FFFFFF"/>
                </a:highlight>
                <a:latin typeface="Courier New"/>
                <a:ea typeface="Courier New"/>
                <a:cs typeface="Courier New"/>
                <a:sym typeface="Courier New"/>
              </a:rPr>
              <a:t>: </a:t>
            </a:r>
            <a:r>
              <a:rPr lang="en-US" sz="1600" b="1">
                <a:solidFill>
                  <a:srgbClr val="50A14F"/>
                </a:solidFill>
                <a:highlight>
                  <a:srgbClr val="FFFFFF"/>
                </a:highlight>
                <a:latin typeface="Courier New"/>
                <a:ea typeface="Courier New"/>
                <a:cs typeface="Courier New"/>
                <a:sym typeface="Courier New"/>
              </a:rPr>
              <a:t>'Abcd1234'</a:t>
            </a:r>
            <a:r>
              <a:rPr lang="en-US" sz="1600" b="1">
                <a:solidFill>
                  <a:srgbClr val="383A42"/>
                </a:solidFill>
                <a:highlight>
                  <a:srgbClr val="FFFFFF"/>
                </a:highlight>
                <a:latin typeface="Courier New"/>
                <a:ea typeface="Courier New"/>
                <a:cs typeface="Courier New"/>
                <a:sym typeface="Courier New"/>
              </a:rPr>
              <a:t>,</a:t>
            </a:r>
            <a:endParaRPr sz="1600" b="1">
              <a:solidFill>
                <a:srgbClr val="383A42"/>
              </a:solidFill>
              <a:highlight>
                <a:srgbClr val="FFFFFF"/>
              </a:highlight>
              <a:latin typeface="Courier New"/>
              <a:ea typeface="Courier New"/>
              <a:cs typeface="Courier New"/>
              <a:sym typeface="Courier New"/>
            </a:endParaRPr>
          </a:p>
          <a:p>
            <a:pPr marL="457200" lvl="0" indent="0" algn="l" rtl="0">
              <a:spcBef>
                <a:spcPts val="1000"/>
              </a:spcBef>
              <a:spcAft>
                <a:spcPts val="0"/>
              </a:spcAft>
              <a:buNone/>
            </a:pPr>
            <a:r>
              <a:rPr lang="en-US" sz="1600" b="1">
                <a:solidFill>
                  <a:srgbClr val="383A42"/>
                </a:solidFill>
                <a:highlight>
                  <a:srgbClr val="FFFFFF"/>
                </a:highlight>
                <a:latin typeface="Courier New"/>
                <a:ea typeface="Courier New"/>
                <a:cs typeface="Courier New"/>
                <a:sym typeface="Courier New"/>
              </a:rPr>
              <a:t>    </a:t>
            </a:r>
            <a:r>
              <a:rPr lang="en-US" sz="1600" b="1">
                <a:solidFill>
                  <a:srgbClr val="986801"/>
                </a:solidFill>
                <a:highlight>
                  <a:srgbClr val="FFFFFF"/>
                </a:highlight>
                <a:latin typeface="Courier New"/>
                <a:ea typeface="Courier New"/>
                <a:cs typeface="Courier New"/>
                <a:sym typeface="Courier New"/>
              </a:rPr>
              <a:t>company</a:t>
            </a:r>
            <a:r>
              <a:rPr lang="en-US" sz="1600" b="1">
                <a:solidFill>
                  <a:srgbClr val="383A42"/>
                </a:solidFill>
                <a:highlight>
                  <a:srgbClr val="FFFFFF"/>
                </a:highlight>
                <a:latin typeface="Courier New"/>
                <a:ea typeface="Courier New"/>
                <a:cs typeface="Courier New"/>
                <a:sym typeface="Courier New"/>
              </a:rPr>
              <a:t>: </a:t>
            </a:r>
            <a:r>
              <a:rPr lang="en-US" sz="1600" b="1">
                <a:solidFill>
                  <a:srgbClr val="50A14F"/>
                </a:solidFill>
                <a:highlight>
                  <a:srgbClr val="FFFFFF"/>
                </a:highlight>
                <a:latin typeface="Courier New"/>
                <a:ea typeface="Courier New"/>
                <a:cs typeface="Courier New"/>
                <a:sym typeface="Courier New"/>
              </a:rPr>
              <a:t>'ABC Inc.'</a:t>
            </a:r>
            <a:r>
              <a:rPr lang="en-US" sz="1600" b="1">
                <a:solidFill>
                  <a:srgbClr val="383A42"/>
                </a:solidFill>
                <a:highlight>
                  <a:srgbClr val="FFFFFF"/>
                </a:highlight>
                <a:latin typeface="Courier New"/>
                <a:ea typeface="Courier New"/>
                <a:cs typeface="Courier New"/>
                <a:sym typeface="Courier New"/>
              </a:rPr>
              <a:t>,</a:t>
            </a:r>
            <a:endParaRPr sz="1600" b="1">
              <a:solidFill>
                <a:srgbClr val="383A42"/>
              </a:solidFill>
              <a:highlight>
                <a:srgbClr val="FFFFFF"/>
              </a:highlight>
              <a:latin typeface="Courier New"/>
              <a:ea typeface="Courier New"/>
              <a:cs typeface="Courier New"/>
              <a:sym typeface="Courier New"/>
            </a:endParaRPr>
          </a:p>
          <a:p>
            <a:pPr marL="457200" lvl="0" indent="0" algn="l" rtl="0">
              <a:spcBef>
                <a:spcPts val="1000"/>
              </a:spcBef>
              <a:spcAft>
                <a:spcPts val="0"/>
              </a:spcAft>
              <a:buNone/>
            </a:pPr>
            <a:r>
              <a:rPr lang="en-US" sz="1600" b="1">
                <a:solidFill>
                  <a:srgbClr val="383A42"/>
                </a:solidFill>
                <a:highlight>
                  <a:srgbClr val="FFFFFF"/>
                </a:highlight>
                <a:latin typeface="Courier New"/>
                <a:ea typeface="Courier New"/>
                <a:cs typeface="Courier New"/>
                <a:sym typeface="Courier New"/>
              </a:rPr>
              <a:t>    },</a:t>
            </a:r>
            <a:endParaRPr sz="1600" b="1">
              <a:solidFill>
                <a:srgbClr val="383A42"/>
              </a:solidFill>
              <a:highlight>
                <a:srgbClr val="FFFFFF"/>
              </a:highlight>
              <a:latin typeface="Courier New"/>
              <a:ea typeface="Courier New"/>
              <a:cs typeface="Courier New"/>
              <a:sym typeface="Courier New"/>
            </a:endParaRPr>
          </a:p>
          <a:p>
            <a:pPr marL="457200" lvl="0" indent="0" algn="l" rtl="0">
              <a:spcBef>
                <a:spcPts val="1000"/>
              </a:spcBef>
              <a:spcAft>
                <a:spcPts val="0"/>
              </a:spcAft>
              <a:buNone/>
            </a:pPr>
            <a:r>
              <a:rPr lang="en-US" sz="1600" b="1">
                <a:solidFill>
                  <a:srgbClr val="383A42"/>
                </a:solidFill>
                <a:highlight>
                  <a:srgbClr val="FFFFFF"/>
                </a:highlight>
                <a:latin typeface="Courier New"/>
                <a:ea typeface="Courier New"/>
                <a:cs typeface="Courier New"/>
                <a:sym typeface="Courier New"/>
              </a:rPr>
              <a:t>} </a:t>
            </a:r>
            <a:r>
              <a:rPr lang="en-US" sz="1600" b="1">
                <a:solidFill>
                  <a:srgbClr val="A626A4"/>
                </a:solidFill>
                <a:highlight>
                  <a:srgbClr val="FFFFFF"/>
                </a:highlight>
                <a:latin typeface="Courier New"/>
                <a:ea typeface="Courier New"/>
                <a:cs typeface="Courier New"/>
                <a:sym typeface="Courier New"/>
              </a:rPr>
              <a:t>as</a:t>
            </a:r>
            <a:r>
              <a:rPr lang="en-US" sz="1600" b="1">
                <a:solidFill>
                  <a:srgbClr val="383A42"/>
                </a:solidFill>
                <a:highlight>
                  <a:srgbClr val="FFFFFF"/>
                </a:highlight>
                <a:latin typeface="Courier New"/>
                <a:ea typeface="Courier New"/>
                <a:cs typeface="Courier New"/>
                <a:sym typeface="Courier New"/>
              </a:rPr>
              <a:t> </a:t>
            </a:r>
            <a:r>
              <a:rPr lang="en-US" sz="1600" b="1">
                <a:highlight>
                  <a:srgbClr val="FFFFFF"/>
                </a:highlight>
                <a:latin typeface="Courier New"/>
                <a:ea typeface="Courier New"/>
                <a:cs typeface="Courier New"/>
                <a:sym typeface="Courier New"/>
              </a:rPr>
              <a:t>Request</a:t>
            </a:r>
            <a:r>
              <a:rPr lang="en-US" sz="1600" b="1">
                <a:solidFill>
                  <a:srgbClr val="383A42"/>
                </a:solidFill>
                <a:highlight>
                  <a:srgbClr val="FFFFFF"/>
                </a:highlight>
                <a:latin typeface="Courier New"/>
                <a:ea typeface="Courier New"/>
                <a:cs typeface="Courier New"/>
                <a:sym typeface="Courier New"/>
              </a:rPr>
              <a:t>;</a:t>
            </a:r>
            <a:endParaRPr sz="1600" b="1">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13a1e2d6458_0_33"/>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23" name="Google Shape;223;g13a1e2d6458_0_33"/>
          <p:cNvSpPr txBox="1">
            <a:spLocks noGrp="1"/>
          </p:cNvSpPr>
          <p:nvPr>
            <p:ph type="body" idx="1"/>
          </p:nvPr>
        </p:nvSpPr>
        <p:spPr>
          <a:xfrm>
            <a:off x="838200" y="1120022"/>
            <a:ext cx="10515600" cy="5056800"/>
          </a:xfrm>
          <a:prstGeom prst="rect">
            <a:avLst/>
          </a:prstGeom>
        </p:spPr>
        <p:txBody>
          <a:bodyPr spcFirstLastPara="1" wrap="square" lIns="91425" tIns="45700" rIns="91425" bIns="45700" anchor="t" anchorCtr="0">
            <a:normAutofit/>
          </a:bodyPr>
          <a:lstStyle/>
          <a:p>
            <a:pPr marL="457200" lvl="0" indent="-406400" algn="l" rtl="0">
              <a:spcBef>
                <a:spcPts val="1000"/>
              </a:spcBef>
              <a:spcAft>
                <a:spcPts val="0"/>
              </a:spcAft>
              <a:buSzPts val="2800"/>
              <a:buChar char="•"/>
            </a:pPr>
            <a:r>
              <a:rPr lang="en-US"/>
              <a:t>Mock response:</a:t>
            </a:r>
            <a:endParaRPr/>
          </a:p>
          <a:p>
            <a:pPr marL="457200" lvl="0" indent="0" algn="l" rtl="0">
              <a:spcBef>
                <a:spcPts val="1000"/>
              </a:spcBef>
              <a:spcAft>
                <a:spcPts val="0"/>
              </a:spcAft>
              <a:buNone/>
            </a:pPr>
            <a:r>
              <a:rPr lang="en-US" sz="1600" b="1">
                <a:solidFill>
                  <a:srgbClr val="A626A4"/>
                </a:solidFill>
                <a:highlight>
                  <a:schemeClr val="lt1"/>
                </a:highlight>
                <a:latin typeface="Courier New"/>
                <a:ea typeface="Courier New"/>
                <a:cs typeface="Courier New"/>
                <a:sym typeface="Courier New"/>
              </a:rPr>
              <a:t>const</a:t>
            </a:r>
            <a:r>
              <a:rPr lang="en-US" sz="1600" b="1">
                <a:solidFill>
                  <a:srgbClr val="E5EFF5"/>
                </a:solidFill>
                <a:highlight>
                  <a:schemeClr val="lt1"/>
                </a:highlight>
                <a:latin typeface="Courier New"/>
                <a:ea typeface="Courier New"/>
                <a:cs typeface="Courier New"/>
                <a:sym typeface="Courier New"/>
              </a:rPr>
              <a:t> </a:t>
            </a:r>
            <a:r>
              <a:rPr lang="en-US" sz="1600" b="1">
                <a:solidFill>
                  <a:srgbClr val="A6E22E"/>
                </a:solidFill>
                <a:highlight>
                  <a:schemeClr val="lt1"/>
                </a:highlight>
                <a:latin typeface="Courier New"/>
                <a:ea typeface="Courier New"/>
                <a:cs typeface="Courier New"/>
                <a:sym typeface="Courier New"/>
              </a:rPr>
              <a:t>mockResponse</a:t>
            </a:r>
            <a:r>
              <a:rPr lang="en-US" sz="1600" b="1">
                <a:solidFill>
                  <a:srgbClr val="E5EFF5"/>
                </a:solidFill>
                <a:highlight>
                  <a:schemeClr val="lt1"/>
                </a:highlight>
                <a:latin typeface="Courier New"/>
                <a:ea typeface="Courier New"/>
                <a:cs typeface="Courier New"/>
                <a:sym typeface="Courier New"/>
              </a:rPr>
              <a:t> </a:t>
            </a:r>
            <a:r>
              <a:rPr lang="en-US" sz="1600" b="1">
                <a:solidFill>
                  <a:srgbClr val="F92672"/>
                </a:solidFill>
                <a:highlight>
                  <a:schemeClr val="lt1"/>
                </a:highlight>
                <a:latin typeface="Courier New"/>
                <a:ea typeface="Courier New"/>
                <a:cs typeface="Courier New"/>
                <a:sym typeface="Courier New"/>
              </a:rPr>
              <a:t>=</a:t>
            </a:r>
            <a:r>
              <a:rPr lang="en-US" sz="1600" b="1">
                <a:solidFill>
                  <a:srgbClr val="E5EFF5"/>
                </a:solidFill>
                <a:highlight>
                  <a:schemeClr val="lt1"/>
                </a:highlight>
                <a:latin typeface="Courier New"/>
                <a:ea typeface="Courier New"/>
                <a:cs typeface="Courier New"/>
                <a:sym typeface="Courier New"/>
              </a:rPr>
              <a:t> </a:t>
            </a:r>
            <a:r>
              <a:rPr lang="en-US" sz="1600" b="1">
                <a:highlight>
                  <a:schemeClr val="lt1"/>
                </a:highlight>
                <a:latin typeface="Courier New"/>
                <a:ea typeface="Courier New"/>
                <a:cs typeface="Courier New"/>
                <a:sym typeface="Courier New"/>
              </a:rPr>
              <a:t>()</a:t>
            </a:r>
            <a:r>
              <a:rPr lang="en-US" sz="1600" b="1">
                <a:solidFill>
                  <a:srgbClr val="E5EFF5"/>
                </a:solidFill>
                <a:highlight>
                  <a:schemeClr val="lt1"/>
                </a:highlight>
                <a:latin typeface="Courier New"/>
                <a:ea typeface="Courier New"/>
                <a:cs typeface="Courier New"/>
                <a:sym typeface="Courier New"/>
              </a:rPr>
              <a:t> </a:t>
            </a:r>
            <a:r>
              <a:rPr lang="en-US" sz="1600" b="1">
                <a:highlight>
                  <a:schemeClr val="lt1"/>
                </a:highlight>
                <a:latin typeface="Courier New"/>
                <a:ea typeface="Courier New"/>
                <a:cs typeface="Courier New"/>
                <a:sym typeface="Courier New"/>
              </a:rPr>
              <a:t>=&gt;</a:t>
            </a:r>
            <a:r>
              <a:rPr lang="en-US" sz="1600" b="1">
                <a:solidFill>
                  <a:srgbClr val="E5EFF5"/>
                </a:solidFill>
                <a:highlight>
                  <a:schemeClr val="lt1"/>
                </a:highlight>
                <a:latin typeface="Courier New"/>
                <a:ea typeface="Courier New"/>
                <a:cs typeface="Courier New"/>
                <a:sym typeface="Courier New"/>
              </a:rPr>
              <a:t> </a:t>
            </a:r>
            <a:r>
              <a:rPr lang="en-US" sz="1600" b="1">
                <a:highlight>
                  <a:schemeClr val="lt1"/>
                </a:highlight>
                <a:latin typeface="Courier New"/>
                <a:ea typeface="Courier New"/>
                <a:cs typeface="Courier New"/>
                <a:sym typeface="Courier New"/>
              </a:rPr>
              <a:t>{</a:t>
            </a:r>
            <a:endParaRPr sz="1600" b="1">
              <a:solidFill>
                <a:srgbClr val="E5EFF5"/>
              </a:solidFill>
              <a:highlight>
                <a:schemeClr val="lt1"/>
              </a:highlight>
              <a:latin typeface="Courier New"/>
              <a:ea typeface="Courier New"/>
              <a:cs typeface="Courier New"/>
              <a:sym typeface="Courier New"/>
            </a:endParaRPr>
          </a:p>
          <a:p>
            <a:pPr marL="457200" lvl="0" indent="0" algn="l" rtl="0">
              <a:spcBef>
                <a:spcPts val="1000"/>
              </a:spcBef>
              <a:spcAft>
                <a:spcPts val="0"/>
              </a:spcAft>
              <a:buNone/>
            </a:pPr>
            <a:r>
              <a:rPr lang="en-US" sz="1600" b="1">
                <a:solidFill>
                  <a:srgbClr val="E5EFF5"/>
                </a:solidFill>
                <a:highlight>
                  <a:schemeClr val="lt1"/>
                </a:highlight>
                <a:latin typeface="Courier New"/>
                <a:ea typeface="Courier New"/>
                <a:cs typeface="Courier New"/>
                <a:sym typeface="Courier New"/>
              </a:rPr>
              <a:t>  </a:t>
            </a:r>
            <a:r>
              <a:rPr lang="en-US" sz="1600" b="1">
                <a:solidFill>
                  <a:srgbClr val="A626A4"/>
                </a:solidFill>
                <a:highlight>
                  <a:schemeClr val="lt1"/>
                </a:highlight>
                <a:latin typeface="Courier New"/>
                <a:ea typeface="Courier New"/>
                <a:cs typeface="Courier New"/>
                <a:sym typeface="Courier New"/>
              </a:rPr>
              <a:t>const</a:t>
            </a:r>
            <a:r>
              <a:rPr lang="en-US" sz="1600" b="1">
                <a:solidFill>
                  <a:srgbClr val="E5EFF5"/>
                </a:solidFill>
                <a:highlight>
                  <a:schemeClr val="lt1"/>
                </a:highlight>
                <a:latin typeface="Courier New"/>
                <a:ea typeface="Courier New"/>
                <a:cs typeface="Courier New"/>
                <a:sym typeface="Courier New"/>
              </a:rPr>
              <a:t> </a:t>
            </a:r>
            <a:r>
              <a:rPr lang="en-US" sz="1600" b="1">
                <a:solidFill>
                  <a:srgbClr val="A6E22E"/>
                </a:solidFill>
                <a:highlight>
                  <a:schemeClr val="lt1"/>
                </a:highlight>
                <a:latin typeface="Courier New"/>
                <a:ea typeface="Courier New"/>
                <a:cs typeface="Courier New"/>
                <a:sym typeface="Courier New"/>
              </a:rPr>
              <a:t>res</a:t>
            </a:r>
            <a:r>
              <a:rPr lang="en-US" sz="1600" b="1">
                <a:solidFill>
                  <a:srgbClr val="E5EFF5"/>
                </a:solidFill>
                <a:highlight>
                  <a:schemeClr val="lt1"/>
                </a:highlight>
                <a:latin typeface="Courier New"/>
                <a:ea typeface="Courier New"/>
                <a:cs typeface="Courier New"/>
                <a:sym typeface="Courier New"/>
              </a:rPr>
              <a:t> </a:t>
            </a:r>
            <a:r>
              <a:rPr lang="en-US" sz="1600" b="1">
                <a:solidFill>
                  <a:srgbClr val="F92672"/>
                </a:solidFill>
                <a:highlight>
                  <a:schemeClr val="lt1"/>
                </a:highlight>
                <a:latin typeface="Courier New"/>
                <a:ea typeface="Courier New"/>
                <a:cs typeface="Courier New"/>
                <a:sym typeface="Courier New"/>
              </a:rPr>
              <a:t>=</a:t>
            </a:r>
            <a:r>
              <a:rPr lang="en-US" sz="1600" b="1">
                <a:solidFill>
                  <a:srgbClr val="E5EFF5"/>
                </a:solidFill>
                <a:highlight>
                  <a:schemeClr val="lt1"/>
                </a:highlight>
                <a:latin typeface="Courier New"/>
                <a:ea typeface="Courier New"/>
                <a:cs typeface="Courier New"/>
                <a:sym typeface="Courier New"/>
              </a:rPr>
              <a:t> </a:t>
            </a:r>
            <a:r>
              <a:rPr lang="en-US" sz="1600" b="1">
                <a:highlight>
                  <a:schemeClr val="lt1"/>
                </a:highlight>
                <a:latin typeface="Courier New"/>
                <a:ea typeface="Courier New"/>
                <a:cs typeface="Courier New"/>
                <a:sym typeface="Courier New"/>
              </a:rPr>
              <a:t>{};</a:t>
            </a:r>
            <a:endParaRPr sz="1600" b="1">
              <a:solidFill>
                <a:srgbClr val="E5EFF5"/>
              </a:solidFill>
              <a:highlight>
                <a:schemeClr val="lt1"/>
              </a:highlight>
              <a:latin typeface="Courier New"/>
              <a:ea typeface="Courier New"/>
              <a:cs typeface="Courier New"/>
              <a:sym typeface="Courier New"/>
            </a:endParaRPr>
          </a:p>
          <a:p>
            <a:pPr marL="457200" lvl="0" indent="0" algn="l" rtl="0">
              <a:spcBef>
                <a:spcPts val="1000"/>
              </a:spcBef>
              <a:spcAft>
                <a:spcPts val="0"/>
              </a:spcAft>
              <a:buNone/>
            </a:pPr>
            <a:r>
              <a:rPr lang="en-US" sz="1600" b="1">
                <a:solidFill>
                  <a:srgbClr val="E5EFF5"/>
                </a:solidFill>
                <a:highlight>
                  <a:schemeClr val="lt1"/>
                </a:highlight>
                <a:latin typeface="Courier New"/>
                <a:ea typeface="Courier New"/>
                <a:cs typeface="Courier New"/>
                <a:sym typeface="Courier New"/>
              </a:rPr>
              <a:t>  </a:t>
            </a:r>
            <a:r>
              <a:rPr lang="en-US" sz="1600" b="1">
                <a:solidFill>
                  <a:srgbClr val="A6E22E"/>
                </a:solidFill>
                <a:highlight>
                  <a:schemeClr val="lt1"/>
                </a:highlight>
                <a:latin typeface="Courier New"/>
                <a:ea typeface="Courier New"/>
                <a:cs typeface="Courier New"/>
                <a:sym typeface="Courier New"/>
              </a:rPr>
              <a:t>res</a:t>
            </a:r>
            <a:r>
              <a:rPr lang="en-US" sz="1600" b="1">
                <a:highlight>
                  <a:schemeClr val="lt1"/>
                </a:highlight>
                <a:latin typeface="Courier New"/>
                <a:ea typeface="Courier New"/>
                <a:cs typeface="Courier New"/>
                <a:sym typeface="Courier New"/>
              </a:rPr>
              <a:t>.</a:t>
            </a:r>
            <a:r>
              <a:rPr lang="en-US" sz="1600" b="1">
                <a:solidFill>
                  <a:srgbClr val="A6E22E"/>
                </a:solidFill>
                <a:highlight>
                  <a:schemeClr val="lt1"/>
                </a:highlight>
                <a:latin typeface="Courier New"/>
                <a:ea typeface="Courier New"/>
                <a:cs typeface="Courier New"/>
                <a:sym typeface="Courier New"/>
              </a:rPr>
              <a:t>status</a:t>
            </a:r>
            <a:r>
              <a:rPr lang="en-US" sz="1600" b="1">
                <a:solidFill>
                  <a:srgbClr val="E5EFF5"/>
                </a:solidFill>
                <a:highlight>
                  <a:schemeClr val="lt1"/>
                </a:highlight>
                <a:latin typeface="Courier New"/>
                <a:ea typeface="Courier New"/>
                <a:cs typeface="Courier New"/>
                <a:sym typeface="Courier New"/>
              </a:rPr>
              <a:t> </a:t>
            </a:r>
            <a:r>
              <a:rPr lang="en-US" sz="1600" b="1">
                <a:solidFill>
                  <a:srgbClr val="F92672"/>
                </a:solidFill>
                <a:highlight>
                  <a:schemeClr val="lt1"/>
                </a:highlight>
                <a:latin typeface="Courier New"/>
                <a:ea typeface="Courier New"/>
                <a:cs typeface="Courier New"/>
                <a:sym typeface="Courier New"/>
              </a:rPr>
              <a:t>=</a:t>
            </a:r>
            <a:r>
              <a:rPr lang="en-US" sz="1600" b="1">
                <a:solidFill>
                  <a:srgbClr val="E5EFF5"/>
                </a:solidFill>
                <a:highlight>
                  <a:schemeClr val="lt1"/>
                </a:highlight>
                <a:latin typeface="Courier New"/>
                <a:ea typeface="Courier New"/>
                <a:cs typeface="Courier New"/>
                <a:sym typeface="Courier New"/>
              </a:rPr>
              <a:t> </a:t>
            </a:r>
            <a:r>
              <a:rPr lang="en-US" sz="1600" b="1">
                <a:solidFill>
                  <a:srgbClr val="A6E22E"/>
                </a:solidFill>
                <a:highlight>
                  <a:schemeClr val="lt1"/>
                </a:highlight>
                <a:latin typeface="Courier New"/>
                <a:ea typeface="Courier New"/>
                <a:cs typeface="Courier New"/>
                <a:sym typeface="Courier New"/>
              </a:rPr>
              <a:t>jest</a:t>
            </a:r>
            <a:r>
              <a:rPr lang="en-US" sz="1600" b="1">
                <a:highlight>
                  <a:schemeClr val="lt1"/>
                </a:highlight>
                <a:latin typeface="Courier New"/>
                <a:ea typeface="Courier New"/>
                <a:cs typeface="Courier New"/>
                <a:sym typeface="Courier New"/>
              </a:rPr>
              <a:t>.</a:t>
            </a:r>
            <a:r>
              <a:rPr lang="en-US" sz="1600" b="1">
                <a:solidFill>
                  <a:srgbClr val="A6E22E"/>
                </a:solidFill>
                <a:highlight>
                  <a:schemeClr val="lt1"/>
                </a:highlight>
                <a:latin typeface="Courier New"/>
                <a:ea typeface="Courier New"/>
                <a:cs typeface="Courier New"/>
                <a:sym typeface="Courier New"/>
              </a:rPr>
              <a:t>fn</a:t>
            </a:r>
            <a:r>
              <a:rPr lang="en-US" sz="1600" b="1">
                <a:highlight>
                  <a:schemeClr val="lt1"/>
                </a:highlight>
                <a:latin typeface="Courier New"/>
                <a:ea typeface="Courier New"/>
                <a:cs typeface="Courier New"/>
                <a:sym typeface="Courier New"/>
              </a:rPr>
              <a:t>().</a:t>
            </a:r>
            <a:r>
              <a:rPr lang="en-US" sz="1600" b="1">
                <a:solidFill>
                  <a:srgbClr val="A6E22E"/>
                </a:solidFill>
                <a:highlight>
                  <a:schemeClr val="lt1"/>
                </a:highlight>
                <a:latin typeface="Courier New"/>
                <a:ea typeface="Courier New"/>
                <a:cs typeface="Courier New"/>
                <a:sym typeface="Courier New"/>
              </a:rPr>
              <a:t>mockReturnValue</a:t>
            </a:r>
            <a:r>
              <a:rPr lang="en-US" sz="1600" b="1">
                <a:highlight>
                  <a:schemeClr val="lt1"/>
                </a:highlight>
                <a:latin typeface="Courier New"/>
                <a:ea typeface="Courier New"/>
                <a:cs typeface="Courier New"/>
                <a:sym typeface="Courier New"/>
              </a:rPr>
              <a:t>(</a:t>
            </a:r>
            <a:r>
              <a:rPr lang="en-US" sz="1600" b="1">
                <a:solidFill>
                  <a:srgbClr val="A6E22E"/>
                </a:solidFill>
                <a:highlight>
                  <a:schemeClr val="lt1"/>
                </a:highlight>
                <a:latin typeface="Courier New"/>
                <a:ea typeface="Courier New"/>
                <a:cs typeface="Courier New"/>
                <a:sym typeface="Courier New"/>
              </a:rPr>
              <a:t>res</a:t>
            </a:r>
            <a:r>
              <a:rPr lang="en-US" sz="1600" b="1">
                <a:highlight>
                  <a:schemeClr val="lt1"/>
                </a:highlight>
                <a:latin typeface="Courier New"/>
                <a:ea typeface="Courier New"/>
                <a:cs typeface="Courier New"/>
                <a:sym typeface="Courier New"/>
              </a:rPr>
              <a:t>);</a:t>
            </a:r>
            <a:endParaRPr sz="1600" b="1">
              <a:solidFill>
                <a:srgbClr val="E5EFF5"/>
              </a:solidFill>
              <a:highlight>
                <a:schemeClr val="lt1"/>
              </a:highlight>
              <a:latin typeface="Courier New"/>
              <a:ea typeface="Courier New"/>
              <a:cs typeface="Courier New"/>
              <a:sym typeface="Courier New"/>
            </a:endParaRPr>
          </a:p>
          <a:p>
            <a:pPr marL="457200" lvl="0" indent="0" algn="l" rtl="0">
              <a:spcBef>
                <a:spcPts val="1000"/>
              </a:spcBef>
              <a:spcAft>
                <a:spcPts val="0"/>
              </a:spcAft>
              <a:buNone/>
            </a:pPr>
            <a:r>
              <a:rPr lang="en-US" sz="1600" b="1">
                <a:solidFill>
                  <a:srgbClr val="E5EFF5"/>
                </a:solidFill>
                <a:highlight>
                  <a:schemeClr val="lt1"/>
                </a:highlight>
                <a:latin typeface="Courier New"/>
                <a:ea typeface="Courier New"/>
                <a:cs typeface="Courier New"/>
                <a:sym typeface="Courier New"/>
              </a:rPr>
              <a:t>  </a:t>
            </a:r>
            <a:r>
              <a:rPr lang="en-US" sz="1600" b="1">
                <a:solidFill>
                  <a:srgbClr val="A6E22E"/>
                </a:solidFill>
                <a:highlight>
                  <a:schemeClr val="lt1"/>
                </a:highlight>
                <a:latin typeface="Courier New"/>
                <a:ea typeface="Courier New"/>
                <a:cs typeface="Courier New"/>
                <a:sym typeface="Courier New"/>
              </a:rPr>
              <a:t>res</a:t>
            </a:r>
            <a:r>
              <a:rPr lang="en-US" sz="1600" b="1">
                <a:highlight>
                  <a:schemeClr val="lt1"/>
                </a:highlight>
                <a:latin typeface="Courier New"/>
                <a:ea typeface="Courier New"/>
                <a:cs typeface="Courier New"/>
                <a:sym typeface="Courier New"/>
              </a:rPr>
              <a:t>.</a:t>
            </a:r>
            <a:r>
              <a:rPr lang="en-US" sz="1600" b="1">
                <a:solidFill>
                  <a:srgbClr val="A6E22E"/>
                </a:solidFill>
                <a:highlight>
                  <a:schemeClr val="lt1"/>
                </a:highlight>
                <a:latin typeface="Courier New"/>
                <a:ea typeface="Courier New"/>
                <a:cs typeface="Courier New"/>
                <a:sym typeface="Courier New"/>
              </a:rPr>
              <a:t>json</a:t>
            </a:r>
            <a:r>
              <a:rPr lang="en-US" sz="1600" b="1">
                <a:solidFill>
                  <a:srgbClr val="E5EFF5"/>
                </a:solidFill>
                <a:highlight>
                  <a:schemeClr val="lt1"/>
                </a:highlight>
                <a:latin typeface="Courier New"/>
                <a:ea typeface="Courier New"/>
                <a:cs typeface="Courier New"/>
                <a:sym typeface="Courier New"/>
              </a:rPr>
              <a:t> </a:t>
            </a:r>
            <a:r>
              <a:rPr lang="en-US" sz="1600" b="1">
                <a:solidFill>
                  <a:srgbClr val="F92672"/>
                </a:solidFill>
                <a:highlight>
                  <a:schemeClr val="lt1"/>
                </a:highlight>
                <a:latin typeface="Courier New"/>
                <a:ea typeface="Courier New"/>
                <a:cs typeface="Courier New"/>
                <a:sym typeface="Courier New"/>
              </a:rPr>
              <a:t>=</a:t>
            </a:r>
            <a:r>
              <a:rPr lang="en-US" sz="1600" b="1">
                <a:solidFill>
                  <a:srgbClr val="E5EFF5"/>
                </a:solidFill>
                <a:highlight>
                  <a:schemeClr val="lt1"/>
                </a:highlight>
                <a:latin typeface="Courier New"/>
                <a:ea typeface="Courier New"/>
                <a:cs typeface="Courier New"/>
                <a:sym typeface="Courier New"/>
              </a:rPr>
              <a:t> </a:t>
            </a:r>
            <a:r>
              <a:rPr lang="en-US" sz="1600" b="1">
                <a:solidFill>
                  <a:srgbClr val="A6E22E"/>
                </a:solidFill>
                <a:highlight>
                  <a:schemeClr val="lt1"/>
                </a:highlight>
                <a:latin typeface="Courier New"/>
                <a:ea typeface="Courier New"/>
                <a:cs typeface="Courier New"/>
                <a:sym typeface="Courier New"/>
              </a:rPr>
              <a:t>jest</a:t>
            </a:r>
            <a:r>
              <a:rPr lang="en-US" sz="1600" b="1">
                <a:highlight>
                  <a:schemeClr val="lt1"/>
                </a:highlight>
                <a:latin typeface="Courier New"/>
                <a:ea typeface="Courier New"/>
                <a:cs typeface="Courier New"/>
                <a:sym typeface="Courier New"/>
              </a:rPr>
              <a:t>.</a:t>
            </a:r>
            <a:r>
              <a:rPr lang="en-US" sz="1600" b="1">
                <a:solidFill>
                  <a:srgbClr val="A6E22E"/>
                </a:solidFill>
                <a:highlight>
                  <a:schemeClr val="lt1"/>
                </a:highlight>
                <a:latin typeface="Courier New"/>
                <a:ea typeface="Courier New"/>
                <a:cs typeface="Courier New"/>
                <a:sym typeface="Courier New"/>
              </a:rPr>
              <a:t>fn</a:t>
            </a:r>
            <a:r>
              <a:rPr lang="en-US" sz="1600" b="1">
                <a:highlight>
                  <a:schemeClr val="lt1"/>
                </a:highlight>
                <a:latin typeface="Courier New"/>
                <a:ea typeface="Courier New"/>
                <a:cs typeface="Courier New"/>
                <a:sym typeface="Courier New"/>
              </a:rPr>
              <a:t>().</a:t>
            </a:r>
            <a:r>
              <a:rPr lang="en-US" sz="1600" b="1">
                <a:solidFill>
                  <a:srgbClr val="A6E22E"/>
                </a:solidFill>
                <a:highlight>
                  <a:schemeClr val="lt1"/>
                </a:highlight>
                <a:latin typeface="Courier New"/>
                <a:ea typeface="Courier New"/>
                <a:cs typeface="Courier New"/>
                <a:sym typeface="Courier New"/>
              </a:rPr>
              <a:t>mockReturnValue</a:t>
            </a:r>
            <a:r>
              <a:rPr lang="en-US" sz="1600" b="1">
                <a:highlight>
                  <a:schemeClr val="lt1"/>
                </a:highlight>
                <a:latin typeface="Courier New"/>
                <a:ea typeface="Courier New"/>
                <a:cs typeface="Courier New"/>
                <a:sym typeface="Courier New"/>
              </a:rPr>
              <a:t>(</a:t>
            </a:r>
            <a:r>
              <a:rPr lang="en-US" sz="1600" b="1">
                <a:solidFill>
                  <a:srgbClr val="A6E22E"/>
                </a:solidFill>
                <a:highlight>
                  <a:schemeClr val="lt1"/>
                </a:highlight>
                <a:latin typeface="Courier New"/>
                <a:ea typeface="Courier New"/>
                <a:cs typeface="Courier New"/>
                <a:sym typeface="Courier New"/>
              </a:rPr>
              <a:t>res</a:t>
            </a:r>
            <a:r>
              <a:rPr lang="en-US" sz="1600" b="1">
                <a:highlight>
                  <a:schemeClr val="lt1"/>
                </a:highlight>
                <a:latin typeface="Courier New"/>
                <a:ea typeface="Courier New"/>
                <a:cs typeface="Courier New"/>
                <a:sym typeface="Courier New"/>
              </a:rPr>
              <a:t>);</a:t>
            </a:r>
            <a:endParaRPr sz="1600" b="1">
              <a:solidFill>
                <a:srgbClr val="E5EFF5"/>
              </a:solidFill>
              <a:highlight>
                <a:schemeClr val="lt1"/>
              </a:highlight>
              <a:latin typeface="Courier New"/>
              <a:ea typeface="Courier New"/>
              <a:cs typeface="Courier New"/>
              <a:sym typeface="Courier New"/>
            </a:endParaRPr>
          </a:p>
          <a:p>
            <a:pPr marL="457200" lvl="0" indent="0" algn="l" rtl="0">
              <a:spcBef>
                <a:spcPts val="1000"/>
              </a:spcBef>
              <a:spcAft>
                <a:spcPts val="0"/>
              </a:spcAft>
              <a:buNone/>
            </a:pPr>
            <a:r>
              <a:rPr lang="en-US" sz="1600" b="1">
                <a:solidFill>
                  <a:srgbClr val="E5EFF5"/>
                </a:solidFill>
                <a:highlight>
                  <a:schemeClr val="lt1"/>
                </a:highlight>
                <a:latin typeface="Courier New"/>
                <a:ea typeface="Courier New"/>
                <a:cs typeface="Courier New"/>
                <a:sym typeface="Courier New"/>
              </a:rPr>
              <a:t>  </a:t>
            </a:r>
            <a:r>
              <a:rPr lang="en-US" sz="1600" b="1">
                <a:solidFill>
                  <a:srgbClr val="A626A4"/>
                </a:solidFill>
                <a:highlight>
                  <a:schemeClr val="lt1"/>
                </a:highlight>
                <a:latin typeface="Courier New"/>
                <a:ea typeface="Courier New"/>
                <a:cs typeface="Courier New"/>
                <a:sym typeface="Courier New"/>
              </a:rPr>
              <a:t>return</a:t>
            </a:r>
            <a:r>
              <a:rPr lang="en-US" sz="1600" b="1">
                <a:solidFill>
                  <a:srgbClr val="E5EFF5"/>
                </a:solidFill>
                <a:highlight>
                  <a:schemeClr val="lt1"/>
                </a:highlight>
                <a:latin typeface="Courier New"/>
                <a:ea typeface="Courier New"/>
                <a:cs typeface="Courier New"/>
                <a:sym typeface="Courier New"/>
              </a:rPr>
              <a:t> </a:t>
            </a:r>
            <a:r>
              <a:rPr lang="en-US" sz="1600" b="1">
                <a:solidFill>
                  <a:srgbClr val="A6E22E"/>
                </a:solidFill>
                <a:highlight>
                  <a:schemeClr val="lt1"/>
                </a:highlight>
                <a:latin typeface="Courier New"/>
                <a:ea typeface="Courier New"/>
                <a:cs typeface="Courier New"/>
                <a:sym typeface="Courier New"/>
              </a:rPr>
              <a:t>res</a:t>
            </a:r>
            <a:r>
              <a:rPr lang="en-US" sz="1600" b="1">
                <a:highlight>
                  <a:schemeClr val="lt1"/>
                </a:highlight>
                <a:latin typeface="Courier New"/>
                <a:ea typeface="Courier New"/>
                <a:cs typeface="Courier New"/>
                <a:sym typeface="Courier New"/>
              </a:rPr>
              <a:t>;</a:t>
            </a:r>
            <a:endParaRPr sz="1600" b="1">
              <a:solidFill>
                <a:srgbClr val="E5EFF5"/>
              </a:solidFill>
              <a:highlight>
                <a:schemeClr val="lt1"/>
              </a:highlight>
              <a:latin typeface="Courier New"/>
              <a:ea typeface="Courier New"/>
              <a:cs typeface="Courier New"/>
              <a:sym typeface="Courier New"/>
            </a:endParaRPr>
          </a:p>
          <a:p>
            <a:pPr marL="457200" lvl="0" indent="0" algn="l" rtl="0">
              <a:spcBef>
                <a:spcPts val="1000"/>
              </a:spcBef>
              <a:spcAft>
                <a:spcPts val="0"/>
              </a:spcAft>
              <a:buNone/>
            </a:pPr>
            <a:r>
              <a:rPr lang="en-US" sz="1600" b="1">
                <a:highlight>
                  <a:schemeClr val="lt1"/>
                </a:highlight>
                <a:latin typeface="Courier New"/>
                <a:ea typeface="Courier New"/>
                <a:cs typeface="Courier New"/>
                <a:sym typeface="Courier New"/>
              </a:rPr>
              <a:t>};</a:t>
            </a:r>
            <a:endParaRPr sz="1600" b="1">
              <a:highlight>
                <a:schemeClr val="lt1"/>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Open Sans"/>
              <a:buNone/>
            </a:pPr>
            <a:r>
              <a:rPr lang="en-US"/>
              <a:t>Mục tiêu</a:t>
            </a:r>
            <a:endParaRPr/>
          </a:p>
        </p:txBody>
      </p:sp>
      <p:sp>
        <p:nvSpPr>
          <p:cNvPr id="100" name="Google Shape;100;p2"/>
          <p:cNvSpPr txBox="1">
            <a:spLocks noGrp="1"/>
          </p:cNvSpPr>
          <p:nvPr>
            <p:ph type="body" idx="1"/>
          </p:nvPr>
        </p:nvSpPr>
        <p:spPr>
          <a:xfrm>
            <a:off x="838200" y="1452282"/>
            <a:ext cx="10515600" cy="50928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SzPts val="2800"/>
              <a:buChar char="•"/>
            </a:pPr>
            <a:r>
              <a:rPr lang="en-US">
                <a:highlight>
                  <a:srgbClr val="FFFFFF"/>
                </a:highlight>
              </a:rPr>
              <a:t>Tìm hiểu về kiểm thử tích hợp</a:t>
            </a:r>
            <a:endParaRPr>
              <a:highlight>
                <a:srgbClr val="FFFFFF"/>
              </a:highlight>
            </a:endParaRPr>
          </a:p>
          <a:p>
            <a:pPr marL="457200" lvl="0" indent="-406400" algn="l" rtl="0">
              <a:lnSpc>
                <a:spcPct val="90000"/>
              </a:lnSpc>
              <a:spcBef>
                <a:spcPts val="0"/>
              </a:spcBef>
              <a:spcAft>
                <a:spcPts val="0"/>
              </a:spcAft>
              <a:buSzPts val="2800"/>
              <a:buChar char="•"/>
            </a:pPr>
            <a:r>
              <a:rPr lang="en-US">
                <a:highlight>
                  <a:srgbClr val="FFFFFF"/>
                </a:highlight>
              </a:rPr>
              <a:t>Sử dụng Jest trong unit test</a:t>
            </a:r>
            <a:endParaRPr>
              <a:highlight>
                <a:srgbClr val="FFFFFF"/>
              </a:highlight>
            </a:endParaRPr>
          </a:p>
          <a:p>
            <a:pPr marL="457200" lvl="0" indent="-406400" algn="l" rtl="0">
              <a:lnSpc>
                <a:spcPct val="90000"/>
              </a:lnSpc>
              <a:spcBef>
                <a:spcPts val="0"/>
              </a:spcBef>
              <a:spcAft>
                <a:spcPts val="0"/>
              </a:spcAft>
              <a:buSzPts val="2800"/>
              <a:buChar char="•"/>
            </a:pPr>
            <a:r>
              <a:rPr lang="en-US">
                <a:highlight>
                  <a:srgbClr val="FFFFFF"/>
                </a:highlight>
              </a:rPr>
              <a:t>Tìm hiểu kỹ thuật mocking</a:t>
            </a:r>
            <a:endParaRPr>
              <a:highlight>
                <a:srgbClr val="FFFFFF"/>
              </a:highlight>
            </a:endParaRPr>
          </a:p>
          <a:p>
            <a:pPr marL="457200" lvl="0" indent="-406400" algn="l" rtl="0">
              <a:lnSpc>
                <a:spcPct val="90000"/>
              </a:lnSpc>
              <a:spcBef>
                <a:spcPts val="0"/>
              </a:spcBef>
              <a:spcAft>
                <a:spcPts val="0"/>
              </a:spcAft>
              <a:buSzPts val="2800"/>
              <a:buChar char="•"/>
            </a:pPr>
            <a:r>
              <a:rPr lang="en-US">
                <a:highlight>
                  <a:srgbClr val="FFFFFF"/>
                </a:highlight>
              </a:rPr>
              <a:t>Tìm hiểu về kiểm thử các hàm bất đồng bộ trong Jest</a:t>
            </a:r>
            <a:endParaRPr>
              <a:highlight>
                <a:srgbClr val="FFFFFF"/>
              </a:highlight>
            </a:endParaRPr>
          </a:p>
          <a:p>
            <a:pPr marL="457200" lvl="0" indent="-406400" algn="l" rtl="0">
              <a:lnSpc>
                <a:spcPct val="90000"/>
              </a:lnSpc>
              <a:spcBef>
                <a:spcPts val="0"/>
              </a:spcBef>
              <a:spcAft>
                <a:spcPts val="0"/>
              </a:spcAft>
              <a:buSzPts val="2800"/>
              <a:buChar char="•"/>
            </a:pPr>
            <a:r>
              <a:rPr lang="en-US">
                <a:highlight>
                  <a:srgbClr val="FFFFFF"/>
                </a:highlight>
              </a:rPr>
              <a:t>Tìm hiểu các thư viện mocking phổ biến cho Express</a:t>
            </a:r>
            <a:endParaRPr>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1346be540f1_0_42"/>
          <p:cNvSpPr txBox="1">
            <a:spLocks noGrp="1"/>
          </p:cNvSpPr>
          <p:nvPr>
            <p:ph type="ctrTitle"/>
          </p:nvPr>
        </p:nvSpPr>
        <p:spPr>
          <a:xfrm>
            <a:off x="1524000" y="1113008"/>
            <a:ext cx="9144000" cy="3930000"/>
          </a:xfrm>
          <a:prstGeom prst="rect">
            <a:avLst/>
          </a:prstGeom>
          <a:noFill/>
          <a:ln>
            <a:noFill/>
          </a:ln>
        </p:spPr>
        <p:txBody>
          <a:bodyPr spcFirstLastPara="1" wrap="square" lIns="91425" tIns="45700" rIns="91425" bIns="45700" anchor="b" anchorCtr="0">
            <a:noAutofit/>
          </a:bodyPr>
          <a:lstStyle/>
          <a:p>
            <a:pPr marL="0" lvl="0" indent="0" algn="l" rtl="0">
              <a:lnSpc>
                <a:spcPct val="130000"/>
              </a:lnSpc>
              <a:spcBef>
                <a:spcPts val="0"/>
              </a:spcBef>
              <a:spcAft>
                <a:spcPts val="400"/>
              </a:spcAft>
              <a:buSzPts val="6000"/>
              <a:buNone/>
            </a:pPr>
            <a:r>
              <a:rPr lang="en-US" sz="4400">
                <a:highlight>
                  <a:srgbClr val="FFFFFF"/>
                </a:highlight>
              </a:rPr>
              <a:t>Kiểm thử các hàm bất đồng bộ trong Express</a:t>
            </a:r>
            <a:endParaRPr sz="87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12ad5030d2d_1_63"/>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Promise</a:t>
            </a:r>
            <a:endParaRPr/>
          </a:p>
        </p:txBody>
      </p:sp>
      <p:sp>
        <p:nvSpPr>
          <p:cNvPr id="236" name="Google Shape;236;g12ad5030d2d_1_63"/>
          <p:cNvSpPr txBox="1">
            <a:spLocks noGrp="1"/>
          </p:cNvSpPr>
          <p:nvPr>
            <p:ph type="body" idx="1"/>
          </p:nvPr>
        </p:nvSpPr>
        <p:spPr>
          <a:xfrm>
            <a:off x="800775" y="1101325"/>
            <a:ext cx="10342200" cy="5378700"/>
          </a:xfrm>
          <a:prstGeom prst="rect">
            <a:avLst/>
          </a:prstGeom>
          <a:noFill/>
          <a:ln>
            <a:noFill/>
          </a:ln>
        </p:spPr>
        <p:txBody>
          <a:bodyPr spcFirstLastPara="1" wrap="square" lIns="91425" tIns="45700" rIns="91425" bIns="45700" anchor="t" anchorCtr="0">
            <a:normAutofit/>
          </a:bodyPr>
          <a:lstStyle/>
          <a:p>
            <a:pPr marL="457200" lvl="0" indent="-381000" algn="l" rtl="0">
              <a:lnSpc>
                <a:spcPct val="115000"/>
              </a:lnSpc>
              <a:spcBef>
                <a:spcPts val="0"/>
              </a:spcBef>
              <a:spcAft>
                <a:spcPts val="0"/>
              </a:spcAft>
              <a:buSzPts val="2400"/>
              <a:buChar char="•"/>
            </a:pPr>
            <a:r>
              <a:rPr lang="en-US" sz="2400">
                <a:highlight>
                  <a:srgbClr val="FFFFFF"/>
                </a:highlight>
              </a:rPr>
              <a:t>Jest sẽ chờ promise trả về resolve. Nếu trả về rejected thì test fail.</a:t>
            </a:r>
            <a:endParaRPr sz="2400">
              <a:highlight>
                <a:srgbClr val="FFFFFF"/>
              </a:highlight>
            </a:endParaRPr>
          </a:p>
          <a:p>
            <a:pPr marL="457200" lvl="0" indent="-381000" algn="l" rtl="0">
              <a:lnSpc>
                <a:spcPct val="115000"/>
              </a:lnSpc>
              <a:spcBef>
                <a:spcPts val="0"/>
              </a:spcBef>
              <a:spcAft>
                <a:spcPts val="0"/>
              </a:spcAft>
              <a:buSzPts val="2400"/>
              <a:buChar char="•"/>
            </a:pPr>
            <a:r>
              <a:rPr lang="en-US" sz="2400">
                <a:highlight>
                  <a:srgbClr val="FFFFFF"/>
                </a:highlight>
              </a:rPr>
              <a:t>Ví dụ:</a:t>
            </a:r>
            <a:endParaRPr sz="2400">
              <a:highlight>
                <a:srgbClr val="FFFFFF"/>
              </a:highlight>
            </a:endParaRPr>
          </a:p>
          <a:p>
            <a:pPr marL="457200" lvl="0" indent="0" algn="l" rtl="0">
              <a:lnSpc>
                <a:spcPct val="115000"/>
              </a:lnSpc>
              <a:spcBef>
                <a:spcPts val="1200"/>
              </a:spcBef>
              <a:spcAft>
                <a:spcPts val="0"/>
              </a:spcAft>
              <a:buNone/>
            </a:pPr>
            <a:r>
              <a:rPr lang="en-US" sz="1600" b="1">
                <a:solidFill>
                  <a:srgbClr val="6B2E85"/>
                </a:solidFill>
                <a:highlight>
                  <a:srgbClr val="F6F6F6"/>
                </a:highlight>
                <a:latin typeface="Courier New"/>
                <a:ea typeface="Courier New"/>
                <a:cs typeface="Courier New"/>
                <a:sym typeface="Courier New"/>
              </a:rPr>
              <a:t>test</a:t>
            </a:r>
            <a:r>
              <a:rPr lang="en-US" sz="1600" b="1">
                <a:solidFill>
                  <a:srgbClr val="393A34"/>
                </a:solidFill>
                <a:highlight>
                  <a:srgbClr val="F6F6F6"/>
                </a:highlight>
                <a:latin typeface="Courier New"/>
                <a:ea typeface="Courier New"/>
                <a:cs typeface="Courier New"/>
                <a:sym typeface="Courier New"/>
              </a:rPr>
              <a:t>(</a:t>
            </a:r>
            <a:r>
              <a:rPr lang="en-US" sz="1600" b="1">
                <a:solidFill>
                  <a:srgbClr val="C21325"/>
                </a:solidFill>
                <a:highlight>
                  <a:srgbClr val="F6F6F6"/>
                </a:highlight>
                <a:latin typeface="Courier New"/>
                <a:ea typeface="Courier New"/>
                <a:cs typeface="Courier New"/>
                <a:sym typeface="Courier New"/>
              </a:rPr>
              <a:t>'the data is peanut butter'</a:t>
            </a:r>
            <a:r>
              <a:rPr lang="en-US" sz="1600" b="1">
                <a:solidFill>
                  <a:srgbClr val="393A34"/>
                </a:solidFill>
                <a:highlight>
                  <a:srgbClr val="F6F6F6"/>
                </a:highlight>
                <a:latin typeface="Courier New"/>
                <a:ea typeface="Courier New"/>
                <a:cs typeface="Courier New"/>
                <a:sym typeface="Courier New"/>
              </a:rPr>
              <a:t>, () </a:t>
            </a:r>
            <a:r>
              <a:rPr lang="en-US" sz="1600" b="1">
                <a:solidFill>
                  <a:srgbClr val="888888"/>
                </a:solidFill>
                <a:highlight>
                  <a:srgbClr val="F6F6F6"/>
                </a:highlight>
                <a:latin typeface="Courier New"/>
                <a:ea typeface="Courier New"/>
                <a:cs typeface="Courier New"/>
                <a:sym typeface="Courier New"/>
              </a:rPr>
              <a:t>=&gt;</a:t>
            </a:r>
            <a:r>
              <a:rPr lang="en-US" sz="1600" b="1">
                <a:solidFill>
                  <a:srgbClr val="393A34"/>
                </a:solidFill>
                <a:highlight>
                  <a:srgbClr val="F6F6F6"/>
                </a:highlight>
                <a:latin typeface="Courier New"/>
                <a:ea typeface="Courier New"/>
                <a:cs typeface="Courier New"/>
                <a:sym typeface="Courier New"/>
              </a:rPr>
              <a:t> {</a:t>
            </a:r>
            <a:endParaRPr sz="1600" b="1">
              <a:solidFill>
                <a:srgbClr val="393A34"/>
              </a:solidFill>
              <a:highlight>
                <a:srgbClr val="F6F6F6"/>
              </a:highlight>
              <a:latin typeface="Courier New"/>
              <a:ea typeface="Courier New"/>
              <a:cs typeface="Courier New"/>
              <a:sym typeface="Courier New"/>
            </a:endParaRPr>
          </a:p>
          <a:p>
            <a:pPr marL="457200" lvl="0" indent="0" algn="l" rtl="0">
              <a:lnSpc>
                <a:spcPct val="115000"/>
              </a:lnSpc>
              <a:spcBef>
                <a:spcPts val="1200"/>
              </a:spcBef>
              <a:spcAft>
                <a:spcPts val="0"/>
              </a:spcAft>
              <a:buNone/>
            </a:pPr>
            <a:r>
              <a:rPr lang="en-US" sz="1600" b="1">
                <a:solidFill>
                  <a:srgbClr val="297A29"/>
                </a:solidFill>
                <a:highlight>
                  <a:srgbClr val="F6F6F6"/>
                </a:highlight>
                <a:latin typeface="Courier New"/>
                <a:ea typeface="Courier New"/>
                <a:cs typeface="Courier New"/>
                <a:sym typeface="Courier New"/>
              </a:rPr>
              <a:t>return</a:t>
            </a:r>
            <a:r>
              <a:rPr lang="en-US" sz="1600" b="1">
                <a:solidFill>
                  <a:srgbClr val="393A34"/>
                </a:solidFill>
                <a:highlight>
                  <a:srgbClr val="F6F6F6"/>
                </a:highlight>
                <a:latin typeface="Courier New"/>
                <a:ea typeface="Courier New"/>
                <a:cs typeface="Courier New"/>
                <a:sym typeface="Courier New"/>
              </a:rPr>
              <a:t> </a:t>
            </a:r>
            <a:r>
              <a:rPr lang="en-US" sz="1600" b="1">
                <a:solidFill>
                  <a:srgbClr val="6B2E85"/>
                </a:solidFill>
                <a:highlight>
                  <a:srgbClr val="F6F6F6"/>
                </a:highlight>
                <a:latin typeface="Courier New"/>
                <a:ea typeface="Courier New"/>
                <a:cs typeface="Courier New"/>
                <a:sym typeface="Courier New"/>
              </a:rPr>
              <a:t>fetchData</a:t>
            </a:r>
            <a:r>
              <a:rPr lang="en-US" sz="1600" b="1">
                <a:solidFill>
                  <a:srgbClr val="393A34"/>
                </a:solidFill>
                <a:highlight>
                  <a:srgbClr val="F6F6F6"/>
                </a:highlight>
                <a:latin typeface="Courier New"/>
                <a:ea typeface="Courier New"/>
                <a:cs typeface="Courier New"/>
                <a:sym typeface="Courier New"/>
              </a:rPr>
              <a:t>().</a:t>
            </a:r>
            <a:r>
              <a:rPr lang="en-US" sz="1600" b="1">
                <a:solidFill>
                  <a:srgbClr val="6B2E85"/>
                </a:solidFill>
                <a:highlight>
                  <a:srgbClr val="F6F6F6"/>
                </a:highlight>
                <a:latin typeface="Courier New"/>
                <a:ea typeface="Courier New"/>
                <a:cs typeface="Courier New"/>
                <a:sym typeface="Courier New"/>
              </a:rPr>
              <a:t>then</a:t>
            </a:r>
            <a:r>
              <a:rPr lang="en-US" sz="1600" b="1">
                <a:solidFill>
                  <a:srgbClr val="393A34"/>
                </a:solidFill>
                <a:highlight>
                  <a:srgbClr val="F6F6F6"/>
                </a:highlight>
                <a:latin typeface="Courier New"/>
                <a:ea typeface="Courier New"/>
                <a:cs typeface="Courier New"/>
                <a:sym typeface="Courier New"/>
              </a:rPr>
              <a:t>(data </a:t>
            </a:r>
            <a:r>
              <a:rPr lang="en-US" sz="1600" b="1">
                <a:solidFill>
                  <a:srgbClr val="888888"/>
                </a:solidFill>
                <a:highlight>
                  <a:srgbClr val="F6F6F6"/>
                </a:highlight>
                <a:latin typeface="Courier New"/>
                <a:ea typeface="Courier New"/>
                <a:cs typeface="Courier New"/>
                <a:sym typeface="Courier New"/>
              </a:rPr>
              <a:t>=&gt;</a:t>
            </a:r>
            <a:r>
              <a:rPr lang="en-US" sz="1600" b="1">
                <a:solidFill>
                  <a:srgbClr val="393A34"/>
                </a:solidFill>
                <a:highlight>
                  <a:srgbClr val="F6F6F6"/>
                </a:highlight>
                <a:latin typeface="Courier New"/>
                <a:ea typeface="Courier New"/>
                <a:cs typeface="Courier New"/>
                <a:sym typeface="Courier New"/>
              </a:rPr>
              <a:t> {</a:t>
            </a:r>
            <a:endParaRPr sz="1600" b="1">
              <a:solidFill>
                <a:srgbClr val="393A34"/>
              </a:solidFill>
              <a:highlight>
                <a:srgbClr val="F6F6F6"/>
              </a:highlight>
              <a:latin typeface="Courier New"/>
              <a:ea typeface="Courier New"/>
              <a:cs typeface="Courier New"/>
              <a:sym typeface="Courier New"/>
            </a:endParaRPr>
          </a:p>
          <a:p>
            <a:pPr marL="457200" lvl="0" indent="0" algn="l" rtl="0">
              <a:lnSpc>
                <a:spcPct val="115000"/>
              </a:lnSpc>
              <a:spcBef>
                <a:spcPts val="1200"/>
              </a:spcBef>
              <a:spcAft>
                <a:spcPts val="0"/>
              </a:spcAft>
              <a:buNone/>
            </a:pPr>
            <a:r>
              <a:rPr lang="en-US" sz="1600" b="1">
                <a:solidFill>
                  <a:srgbClr val="6B2E85"/>
                </a:solidFill>
                <a:highlight>
                  <a:srgbClr val="F6F6F6"/>
                </a:highlight>
                <a:latin typeface="Courier New"/>
                <a:ea typeface="Courier New"/>
                <a:cs typeface="Courier New"/>
                <a:sym typeface="Courier New"/>
              </a:rPr>
              <a:t>expect</a:t>
            </a:r>
            <a:r>
              <a:rPr lang="en-US" sz="1600" b="1">
                <a:solidFill>
                  <a:srgbClr val="393A34"/>
                </a:solidFill>
                <a:highlight>
                  <a:srgbClr val="F6F6F6"/>
                </a:highlight>
                <a:latin typeface="Courier New"/>
                <a:ea typeface="Courier New"/>
                <a:cs typeface="Courier New"/>
                <a:sym typeface="Courier New"/>
              </a:rPr>
              <a:t>(data).</a:t>
            </a:r>
            <a:r>
              <a:rPr lang="en-US" sz="1600" b="1">
                <a:solidFill>
                  <a:srgbClr val="6B2E85"/>
                </a:solidFill>
                <a:highlight>
                  <a:srgbClr val="F6F6F6"/>
                </a:highlight>
                <a:latin typeface="Courier New"/>
                <a:ea typeface="Courier New"/>
                <a:cs typeface="Courier New"/>
                <a:sym typeface="Courier New"/>
              </a:rPr>
              <a:t>toBe</a:t>
            </a:r>
            <a:r>
              <a:rPr lang="en-US" sz="1600" b="1">
                <a:solidFill>
                  <a:srgbClr val="393A34"/>
                </a:solidFill>
                <a:highlight>
                  <a:srgbClr val="F6F6F6"/>
                </a:highlight>
                <a:latin typeface="Courier New"/>
                <a:ea typeface="Courier New"/>
                <a:cs typeface="Courier New"/>
                <a:sym typeface="Courier New"/>
              </a:rPr>
              <a:t>(</a:t>
            </a:r>
            <a:r>
              <a:rPr lang="en-US" sz="1600" b="1">
                <a:solidFill>
                  <a:srgbClr val="C21325"/>
                </a:solidFill>
                <a:highlight>
                  <a:srgbClr val="F6F6F6"/>
                </a:highlight>
                <a:latin typeface="Courier New"/>
                <a:ea typeface="Courier New"/>
                <a:cs typeface="Courier New"/>
                <a:sym typeface="Courier New"/>
              </a:rPr>
              <a:t>'peanut butter'</a:t>
            </a:r>
            <a:r>
              <a:rPr lang="en-US" sz="1600" b="1">
                <a:solidFill>
                  <a:srgbClr val="393A34"/>
                </a:solidFill>
                <a:highlight>
                  <a:srgbClr val="F6F6F6"/>
                </a:highlight>
                <a:latin typeface="Courier New"/>
                <a:ea typeface="Courier New"/>
                <a:cs typeface="Courier New"/>
                <a:sym typeface="Courier New"/>
              </a:rPr>
              <a:t>);</a:t>
            </a:r>
            <a:endParaRPr sz="1600" b="1">
              <a:solidFill>
                <a:srgbClr val="393A34"/>
              </a:solidFill>
              <a:highlight>
                <a:srgbClr val="F6F6F6"/>
              </a:highlight>
              <a:latin typeface="Courier New"/>
              <a:ea typeface="Courier New"/>
              <a:cs typeface="Courier New"/>
              <a:sym typeface="Courier New"/>
            </a:endParaRPr>
          </a:p>
          <a:p>
            <a:pPr marL="457200" lvl="0" indent="0" algn="l" rtl="0">
              <a:lnSpc>
                <a:spcPct val="115000"/>
              </a:lnSpc>
              <a:spcBef>
                <a:spcPts val="1200"/>
              </a:spcBef>
              <a:spcAft>
                <a:spcPts val="0"/>
              </a:spcAft>
              <a:buNone/>
            </a:pPr>
            <a:r>
              <a:rPr lang="en-US" sz="1600" b="1">
                <a:solidFill>
                  <a:srgbClr val="393A34"/>
                </a:solidFill>
                <a:highlight>
                  <a:srgbClr val="F6F6F6"/>
                </a:highlight>
                <a:latin typeface="Courier New"/>
                <a:ea typeface="Courier New"/>
                <a:cs typeface="Courier New"/>
                <a:sym typeface="Courier New"/>
              </a:rPr>
              <a:t>});</a:t>
            </a:r>
            <a:endParaRPr sz="1600" b="1">
              <a:solidFill>
                <a:srgbClr val="393A34"/>
              </a:solidFill>
              <a:highlight>
                <a:srgbClr val="F6F6F6"/>
              </a:highlight>
              <a:latin typeface="Courier New"/>
              <a:ea typeface="Courier New"/>
              <a:cs typeface="Courier New"/>
              <a:sym typeface="Courier New"/>
            </a:endParaRPr>
          </a:p>
          <a:p>
            <a:pPr marL="457200" lvl="0" indent="0" algn="l" rtl="0">
              <a:lnSpc>
                <a:spcPct val="115000"/>
              </a:lnSpc>
              <a:spcBef>
                <a:spcPts val="1200"/>
              </a:spcBef>
              <a:spcAft>
                <a:spcPts val="0"/>
              </a:spcAft>
              <a:buNone/>
            </a:pPr>
            <a:r>
              <a:rPr lang="en-US" sz="1600" b="1">
                <a:solidFill>
                  <a:srgbClr val="393A34"/>
                </a:solidFill>
                <a:highlight>
                  <a:srgbClr val="F6F6F6"/>
                </a:highlight>
                <a:latin typeface="Courier New"/>
                <a:ea typeface="Courier New"/>
                <a:cs typeface="Courier New"/>
                <a:sym typeface="Courier New"/>
              </a:rPr>
              <a:t>});</a:t>
            </a:r>
            <a:endParaRPr sz="1600" b="1">
              <a:solidFill>
                <a:srgbClr val="393A34"/>
              </a:solidFill>
              <a:highlight>
                <a:srgbClr val="F6F6F6"/>
              </a:highlight>
              <a:latin typeface="Courier New"/>
              <a:ea typeface="Courier New"/>
              <a:cs typeface="Courier New"/>
              <a:sym typeface="Courier New"/>
            </a:endParaRPr>
          </a:p>
          <a:p>
            <a:pPr marL="0" lvl="0" indent="0" algn="l" rtl="0">
              <a:lnSpc>
                <a:spcPct val="115000"/>
              </a:lnSpc>
              <a:spcBef>
                <a:spcPts val="1200"/>
              </a:spcBef>
              <a:spcAft>
                <a:spcPts val="0"/>
              </a:spcAft>
              <a:buNone/>
            </a:pPr>
            <a:endParaRPr sz="1100">
              <a:solidFill>
                <a:srgbClr val="393A34"/>
              </a:solidFill>
              <a:highlight>
                <a:srgbClr val="F6F6F6"/>
              </a:highlight>
              <a:latin typeface="Courier New"/>
              <a:ea typeface="Courier New"/>
              <a:cs typeface="Courier New"/>
              <a:sym typeface="Courier New"/>
            </a:endParaRPr>
          </a:p>
          <a:p>
            <a:pPr marL="457200" lvl="0" indent="0" algn="l" rtl="0">
              <a:lnSpc>
                <a:spcPct val="115000"/>
              </a:lnSpc>
              <a:spcBef>
                <a:spcPts val="0"/>
              </a:spcBef>
              <a:spcAft>
                <a:spcPts val="0"/>
              </a:spcAft>
              <a:buNone/>
            </a:pPr>
            <a:endParaRPr sz="2400">
              <a:highlight>
                <a:srgbClr val="FFFFFF"/>
              </a:highlight>
            </a:endParaRPr>
          </a:p>
          <a:p>
            <a:pPr marL="0" lvl="0" indent="0" algn="l" rtl="0">
              <a:lnSpc>
                <a:spcPct val="90000"/>
              </a:lnSpc>
              <a:spcBef>
                <a:spcPts val="1200"/>
              </a:spcBef>
              <a:spcAft>
                <a:spcPts val="0"/>
              </a:spcAft>
              <a:buSzPts val="2800"/>
              <a:buNone/>
            </a:pPr>
            <a:endParaRPr sz="2400">
              <a:highlight>
                <a:srgbClr val="FFFFFF"/>
              </a:highlight>
            </a:endParaRPr>
          </a:p>
          <a:p>
            <a:pPr marL="0" lvl="0" indent="0" algn="l" rtl="0">
              <a:lnSpc>
                <a:spcPct val="90000"/>
              </a:lnSpc>
              <a:spcBef>
                <a:spcPts val="0"/>
              </a:spcBef>
              <a:spcAft>
                <a:spcPts val="0"/>
              </a:spcAft>
              <a:buSzPts val="2800"/>
              <a:buNone/>
            </a:pPr>
            <a:endParaRPr sz="2650">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130a400cf2d_0_56"/>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Async/Await</a:t>
            </a:r>
            <a:endParaRPr/>
          </a:p>
        </p:txBody>
      </p:sp>
      <p:sp>
        <p:nvSpPr>
          <p:cNvPr id="243" name="Google Shape;243;g130a400cf2d_0_56"/>
          <p:cNvSpPr txBox="1">
            <a:spLocks noGrp="1"/>
          </p:cNvSpPr>
          <p:nvPr>
            <p:ph type="body" idx="1"/>
          </p:nvPr>
        </p:nvSpPr>
        <p:spPr>
          <a:xfrm>
            <a:off x="1066800" y="1120025"/>
            <a:ext cx="10132500" cy="50766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SzPts val="2400"/>
              <a:buChar char="•"/>
            </a:pPr>
            <a:r>
              <a:rPr lang="en-US" sz="2400">
                <a:highlight>
                  <a:srgbClr val="FFFFFF"/>
                </a:highlight>
              </a:rPr>
              <a:t>Để test với async/await chúng ta dùng từ khóa async phía trước.</a:t>
            </a:r>
            <a:endParaRPr sz="2400">
              <a:highlight>
                <a:srgbClr val="FFFFFF"/>
              </a:highlight>
            </a:endParaRPr>
          </a:p>
          <a:p>
            <a:pPr marL="457200" lvl="0" indent="-381000" algn="l" rtl="0">
              <a:lnSpc>
                <a:spcPct val="90000"/>
              </a:lnSpc>
              <a:spcBef>
                <a:spcPts val="0"/>
              </a:spcBef>
              <a:spcAft>
                <a:spcPts val="0"/>
              </a:spcAft>
              <a:buSzPts val="2400"/>
              <a:buChar char="•"/>
            </a:pPr>
            <a:r>
              <a:rPr lang="en-US" sz="2400">
                <a:highlight>
                  <a:srgbClr val="FFFFFF"/>
                </a:highlight>
              </a:rPr>
              <a:t>Ví dụ:</a:t>
            </a:r>
            <a:endParaRPr sz="2400">
              <a:highlight>
                <a:srgbClr val="FFFFFF"/>
              </a:highlight>
            </a:endParaRPr>
          </a:p>
          <a:p>
            <a:pPr marL="457200" lvl="0" indent="0" algn="l" rtl="0">
              <a:lnSpc>
                <a:spcPct val="90000"/>
              </a:lnSpc>
              <a:spcBef>
                <a:spcPts val="0"/>
              </a:spcBef>
              <a:spcAft>
                <a:spcPts val="0"/>
              </a:spcAft>
              <a:buNone/>
            </a:pPr>
            <a:r>
              <a:rPr lang="en-US" sz="1600" b="1">
                <a:solidFill>
                  <a:srgbClr val="6B2E85"/>
                </a:solidFill>
                <a:highlight>
                  <a:srgbClr val="F6F6F6"/>
                </a:highlight>
                <a:latin typeface="Courier New"/>
                <a:ea typeface="Courier New"/>
                <a:cs typeface="Courier New"/>
                <a:sym typeface="Courier New"/>
              </a:rPr>
              <a:t>test</a:t>
            </a:r>
            <a:r>
              <a:rPr lang="en-US" sz="1600" b="1">
                <a:solidFill>
                  <a:srgbClr val="393A34"/>
                </a:solidFill>
                <a:highlight>
                  <a:srgbClr val="F6F6F6"/>
                </a:highlight>
                <a:latin typeface="Courier New"/>
                <a:ea typeface="Courier New"/>
                <a:cs typeface="Courier New"/>
                <a:sym typeface="Courier New"/>
              </a:rPr>
              <a:t>(</a:t>
            </a:r>
            <a:r>
              <a:rPr lang="en-US" sz="1600" b="1">
                <a:solidFill>
                  <a:srgbClr val="C21325"/>
                </a:solidFill>
                <a:highlight>
                  <a:srgbClr val="F6F6F6"/>
                </a:highlight>
                <a:latin typeface="Courier New"/>
                <a:ea typeface="Courier New"/>
                <a:cs typeface="Courier New"/>
                <a:sym typeface="Courier New"/>
              </a:rPr>
              <a:t>'the data is peanut butter'</a:t>
            </a:r>
            <a:r>
              <a:rPr lang="en-US" sz="1600" b="1">
                <a:solidFill>
                  <a:srgbClr val="393A34"/>
                </a:solidFill>
                <a:highlight>
                  <a:srgbClr val="F6F6F6"/>
                </a:highlight>
                <a:latin typeface="Courier New"/>
                <a:ea typeface="Courier New"/>
                <a:cs typeface="Courier New"/>
                <a:sym typeface="Courier New"/>
              </a:rPr>
              <a:t>, </a:t>
            </a:r>
            <a:r>
              <a:rPr lang="en-US" sz="1600" b="1">
                <a:solidFill>
                  <a:srgbClr val="297A29"/>
                </a:solidFill>
                <a:highlight>
                  <a:srgbClr val="F6F6F6"/>
                </a:highlight>
                <a:latin typeface="Courier New"/>
                <a:ea typeface="Courier New"/>
                <a:cs typeface="Courier New"/>
                <a:sym typeface="Courier New"/>
              </a:rPr>
              <a:t>async</a:t>
            </a:r>
            <a:r>
              <a:rPr lang="en-US" sz="1600" b="1">
                <a:solidFill>
                  <a:srgbClr val="393A34"/>
                </a:solidFill>
                <a:highlight>
                  <a:srgbClr val="F6F6F6"/>
                </a:highlight>
                <a:latin typeface="Courier New"/>
                <a:ea typeface="Courier New"/>
                <a:cs typeface="Courier New"/>
                <a:sym typeface="Courier New"/>
              </a:rPr>
              <a:t> () </a:t>
            </a:r>
            <a:r>
              <a:rPr lang="en-US" sz="1600" b="1">
                <a:solidFill>
                  <a:srgbClr val="888888"/>
                </a:solidFill>
                <a:highlight>
                  <a:srgbClr val="F6F6F6"/>
                </a:highlight>
                <a:latin typeface="Courier New"/>
                <a:ea typeface="Courier New"/>
                <a:cs typeface="Courier New"/>
                <a:sym typeface="Courier New"/>
              </a:rPr>
              <a:t>=&gt;</a:t>
            </a:r>
            <a:r>
              <a:rPr lang="en-US" sz="1600" b="1">
                <a:solidFill>
                  <a:srgbClr val="393A34"/>
                </a:solidFill>
                <a:highlight>
                  <a:srgbClr val="F6F6F6"/>
                </a:highlight>
                <a:latin typeface="Courier New"/>
                <a:ea typeface="Courier New"/>
                <a:cs typeface="Courier New"/>
                <a:sym typeface="Courier New"/>
              </a:rPr>
              <a:t> {</a:t>
            </a:r>
            <a:endParaRPr sz="1600" b="1">
              <a:solidFill>
                <a:srgbClr val="393A34"/>
              </a:solidFill>
              <a:highlight>
                <a:srgbClr val="F6F6F6"/>
              </a:highlight>
              <a:latin typeface="Courier New"/>
              <a:ea typeface="Courier New"/>
              <a:cs typeface="Courier New"/>
              <a:sym typeface="Courier New"/>
            </a:endParaRPr>
          </a:p>
          <a:p>
            <a:pPr marL="457200" lvl="0" indent="0" algn="l" rtl="0">
              <a:lnSpc>
                <a:spcPct val="90000"/>
              </a:lnSpc>
              <a:spcBef>
                <a:spcPts val="0"/>
              </a:spcBef>
              <a:spcAft>
                <a:spcPts val="0"/>
              </a:spcAft>
              <a:buNone/>
            </a:pPr>
            <a:r>
              <a:rPr lang="en-US" sz="1600" b="1">
                <a:solidFill>
                  <a:srgbClr val="297A29"/>
                </a:solidFill>
                <a:highlight>
                  <a:srgbClr val="F6F6F6"/>
                </a:highlight>
                <a:latin typeface="Courier New"/>
                <a:ea typeface="Courier New"/>
                <a:cs typeface="Courier New"/>
                <a:sym typeface="Courier New"/>
              </a:rPr>
              <a:t>const</a:t>
            </a:r>
            <a:r>
              <a:rPr lang="en-US" sz="1600" b="1">
                <a:solidFill>
                  <a:srgbClr val="393A34"/>
                </a:solidFill>
                <a:highlight>
                  <a:srgbClr val="F6F6F6"/>
                </a:highlight>
                <a:latin typeface="Courier New"/>
                <a:ea typeface="Courier New"/>
                <a:cs typeface="Courier New"/>
                <a:sym typeface="Courier New"/>
              </a:rPr>
              <a:t> data </a:t>
            </a:r>
            <a:r>
              <a:rPr lang="en-US" sz="1600" b="1">
                <a:solidFill>
                  <a:srgbClr val="888888"/>
                </a:solidFill>
                <a:highlight>
                  <a:srgbClr val="F6F6F6"/>
                </a:highlight>
                <a:latin typeface="Courier New"/>
                <a:ea typeface="Courier New"/>
                <a:cs typeface="Courier New"/>
                <a:sym typeface="Courier New"/>
              </a:rPr>
              <a:t>=</a:t>
            </a:r>
            <a:r>
              <a:rPr lang="en-US" sz="1600" b="1">
                <a:solidFill>
                  <a:srgbClr val="393A34"/>
                </a:solidFill>
                <a:highlight>
                  <a:srgbClr val="F6F6F6"/>
                </a:highlight>
                <a:latin typeface="Courier New"/>
                <a:ea typeface="Courier New"/>
                <a:cs typeface="Courier New"/>
                <a:sym typeface="Courier New"/>
              </a:rPr>
              <a:t> </a:t>
            </a:r>
            <a:r>
              <a:rPr lang="en-US" sz="1600" b="1">
                <a:solidFill>
                  <a:srgbClr val="297A29"/>
                </a:solidFill>
                <a:highlight>
                  <a:srgbClr val="F6F6F6"/>
                </a:highlight>
                <a:latin typeface="Courier New"/>
                <a:ea typeface="Courier New"/>
                <a:cs typeface="Courier New"/>
                <a:sym typeface="Courier New"/>
              </a:rPr>
              <a:t>await</a:t>
            </a:r>
            <a:r>
              <a:rPr lang="en-US" sz="1600" b="1">
                <a:solidFill>
                  <a:srgbClr val="393A34"/>
                </a:solidFill>
                <a:highlight>
                  <a:srgbClr val="F6F6F6"/>
                </a:highlight>
                <a:latin typeface="Courier New"/>
                <a:ea typeface="Courier New"/>
                <a:cs typeface="Courier New"/>
                <a:sym typeface="Courier New"/>
              </a:rPr>
              <a:t> </a:t>
            </a:r>
            <a:r>
              <a:rPr lang="en-US" sz="1600" b="1">
                <a:solidFill>
                  <a:srgbClr val="6B2E85"/>
                </a:solidFill>
                <a:highlight>
                  <a:srgbClr val="F6F6F6"/>
                </a:highlight>
                <a:latin typeface="Courier New"/>
                <a:ea typeface="Courier New"/>
                <a:cs typeface="Courier New"/>
                <a:sym typeface="Courier New"/>
              </a:rPr>
              <a:t>fetchData</a:t>
            </a:r>
            <a:r>
              <a:rPr lang="en-US" sz="1600" b="1">
                <a:solidFill>
                  <a:srgbClr val="393A34"/>
                </a:solidFill>
                <a:highlight>
                  <a:srgbClr val="F6F6F6"/>
                </a:highlight>
                <a:latin typeface="Courier New"/>
                <a:ea typeface="Courier New"/>
                <a:cs typeface="Courier New"/>
                <a:sym typeface="Courier New"/>
              </a:rPr>
              <a:t>();</a:t>
            </a:r>
            <a:endParaRPr sz="1600" b="1">
              <a:solidFill>
                <a:srgbClr val="393A34"/>
              </a:solidFill>
              <a:highlight>
                <a:srgbClr val="F6F6F6"/>
              </a:highlight>
              <a:latin typeface="Courier New"/>
              <a:ea typeface="Courier New"/>
              <a:cs typeface="Courier New"/>
              <a:sym typeface="Courier New"/>
            </a:endParaRPr>
          </a:p>
          <a:p>
            <a:pPr marL="457200" lvl="0" indent="0" algn="l" rtl="0">
              <a:lnSpc>
                <a:spcPct val="90000"/>
              </a:lnSpc>
              <a:spcBef>
                <a:spcPts val="0"/>
              </a:spcBef>
              <a:spcAft>
                <a:spcPts val="0"/>
              </a:spcAft>
              <a:buNone/>
            </a:pPr>
            <a:r>
              <a:rPr lang="en-US" sz="1600" b="1">
                <a:solidFill>
                  <a:srgbClr val="6B2E85"/>
                </a:solidFill>
                <a:highlight>
                  <a:srgbClr val="F6F6F6"/>
                </a:highlight>
                <a:latin typeface="Courier New"/>
                <a:ea typeface="Courier New"/>
                <a:cs typeface="Courier New"/>
                <a:sym typeface="Courier New"/>
              </a:rPr>
              <a:t>expect</a:t>
            </a:r>
            <a:r>
              <a:rPr lang="en-US" sz="1600" b="1">
                <a:solidFill>
                  <a:srgbClr val="393A34"/>
                </a:solidFill>
                <a:highlight>
                  <a:srgbClr val="F6F6F6"/>
                </a:highlight>
                <a:latin typeface="Courier New"/>
                <a:ea typeface="Courier New"/>
                <a:cs typeface="Courier New"/>
                <a:sym typeface="Courier New"/>
              </a:rPr>
              <a:t>(data).</a:t>
            </a:r>
            <a:r>
              <a:rPr lang="en-US" sz="1600" b="1">
                <a:solidFill>
                  <a:srgbClr val="6B2E85"/>
                </a:solidFill>
                <a:highlight>
                  <a:srgbClr val="F6F6F6"/>
                </a:highlight>
                <a:latin typeface="Courier New"/>
                <a:ea typeface="Courier New"/>
                <a:cs typeface="Courier New"/>
                <a:sym typeface="Courier New"/>
              </a:rPr>
              <a:t>toBe</a:t>
            </a:r>
            <a:r>
              <a:rPr lang="en-US" sz="1600" b="1">
                <a:solidFill>
                  <a:srgbClr val="393A34"/>
                </a:solidFill>
                <a:highlight>
                  <a:srgbClr val="F6F6F6"/>
                </a:highlight>
                <a:latin typeface="Courier New"/>
                <a:ea typeface="Courier New"/>
                <a:cs typeface="Courier New"/>
                <a:sym typeface="Courier New"/>
              </a:rPr>
              <a:t>(</a:t>
            </a:r>
            <a:r>
              <a:rPr lang="en-US" sz="1600" b="1">
                <a:solidFill>
                  <a:srgbClr val="C21325"/>
                </a:solidFill>
                <a:highlight>
                  <a:srgbClr val="F6F6F6"/>
                </a:highlight>
                <a:latin typeface="Courier New"/>
                <a:ea typeface="Courier New"/>
                <a:cs typeface="Courier New"/>
                <a:sym typeface="Courier New"/>
              </a:rPr>
              <a:t>'peanut butter'</a:t>
            </a:r>
            <a:r>
              <a:rPr lang="en-US" sz="1600" b="1">
                <a:solidFill>
                  <a:srgbClr val="393A34"/>
                </a:solidFill>
                <a:highlight>
                  <a:srgbClr val="F6F6F6"/>
                </a:highlight>
                <a:latin typeface="Courier New"/>
                <a:ea typeface="Courier New"/>
                <a:cs typeface="Courier New"/>
                <a:sym typeface="Courier New"/>
              </a:rPr>
              <a:t>);</a:t>
            </a:r>
            <a:endParaRPr sz="1600" b="1">
              <a:solidFill>
                <a:srgbClr val="393A34"/>
              </a:solidFill>
              <a:highlight>
                <a:srgbClr val="F6F6F6"/>
              </a:highlight>
              <a:latin typeface="Courier New"/>
              <a:ea typeface="Courier New"/>
              <a:cs typeface="Courier New"/>
              <a:sym typeface="Courier New"/>
            </a:endParaRPr>
          </a:p>
          <a:p>
            <a:pPr marL="457200" lvl="0" indent="0" algn="l" rtl="0">
              <a:lnSpc>
                <a:spcPct val="90000"/>
              </a:lnSpc>
              <a:spcBef>
                <a:spcPts val="0"/>
              </a:spcBef>
              <a:spcAft>
                <a:spcPts val="0"/>
              </a:spcAft>
              <a:buNone/>
            </a:pPr>
            <a:r>
              <a:rPr lang="en-US" sz="1600" b="1">
                <a:solidFill>
                  <a:srgbClr val="393A34"/>
                </a:solidFill>
                <a:highlight>
                  <a:srgbClr val="F6F6F6"/>
                </a:highlight>
                <a:latin typeface="Courier New"/>
                <a:ea typeface="Courier New"/>
                <a:cs typeface="Courier New"/>
                <a:sym typeface="Courier New"/>
              </a:rPr>
              <a:t>});</a:t>
            </a:r>
            <a:endParaRPr sz="1600" b="1">
              <a:solidFill>
                <a:srgbClr val="393A34"/>
              </a:solidFill>
              <a:highlight>
                <a:srgbClr val="F6F6F6"/>
              </a:highlight>
              <a:latin typeface="Courier New"/>
              <a:ea typeface="Courier New"/>
              <a:cs typeface="Courier New"/>
              <a:sym typeface="Courier New"/>
            </a:endParaRPr>
          </a:p>
          <a:p>
            <a:pPr marL="457200" lvl="0" indent="0" algn="l" rtl="0">
              <a:lnSpc>
                <a:spcPct val="90000"/>
              </a:lnSpc>
              <a:spcBef>
                <a:spcPts val="0"/>
              </a:spcBef>
              <a:spcAft>
                <a:spcPts val="0"/>
              </a:spcAft>
              <a:buNone/>
            </a:pPr>
            <a:endParaRPr sz="1600" b="1">
              <a:solidFill>
                <a:srgbClr val="393A34"/>
              </a:solidFill>
              <a:highlight>
                <a:srgbClr val="F6F6F6"/>
              </a:highlight>
              <a:latin typeface="Courier New"/>
              <a:ea typeface="Courier New"/>
              <a:cs typeface="Courier New"/>
              <a:sym typeface="Courier New"/>
            </a:endParaRPr>
          </a:p>
          <a:p>
            <a:pPr marL="457200" lvl="0" indent="0" algn="l" rtl="0">
              <a:lnSpc>
                <a:spcPct val="90000"/>
              </a:lnSpc>
              <a:spcBef>
                <a:spcPts val="0"/>
              </a:spcBef>
              <a:spcAft>
                <a:spcPts val="0"/>
              </a:spcAft>
              <a:buNone/>
            </a:pPr>
            <a:r>
              <a:rPr lang="en-US" sz="1600" b="1">
                <a:solidFill>
                  <a:srgbClr val="6B2E85"/>
                </a:solidFill>
                <a:highlight>
                  <a:srgbClr val="F6F6F6"/>
                </a:highlight>
                <a:latin typeface="Courier New"/>
                <a:ea typeface="Courier New"/>
                <a:cs typeface="Courier New"/>
                <a:sym typeface="Courier New"/>
              </a:rPr>
              <a:t>test</a:t>
            </a:r>
            <a:r>
              <a:rPr lang="en-US" sz="1600" b="1">
                <a:solidFill>
                  <a:srgbClr val="393A34"/>
                </a:solidFill>
                <a:highlight>
                  <a:srgbClr val="F6F6F6"/>
                </a:highlight>
                <a:latin typeface="Courier New"/>
                <a:ea typeface="Courier New"/>
                <a:cs typeface="Courier New"/>
                <a:sym typeface="Courier New"/>
              </a:rPr>
              <a:t>(</a:t>
            </a:r>
            <a:r>
              <a:rPr lang="en-US" sz="1600" b="1">
                <a:solidFill>
                  <a:srgbClr val="C21325"/>
                </a:solidFill>
                <a:highlight>
                  <a:srgbClr val="F6F6F6"/>
                </a:highlight>
                <a:latin typeface="Courier New"/>
                <a:ea typeface="Courier New"/>
                <a:cs typeface="Courier New"/>
                <a:sym typeface="Courier New"/>
              </a:rPr>
              <a:t>'the fetch fails with an error'</a:t>
            </a:r>
            <a:r>
              <a:rPr lang="en-US" sz="1600" b="1">
                <a:solidFill>
                  <a:srgbClr val="393A34"/>
                </a:solidFill>
                <a:highlight>
                  <a:srgbClr val="F6F6F6"/>
                </a:highlight>
                <a:latin typeface="Courier New"/>
                <a:ea typeface="Courier New"/>
                <a:cs typeface="Courier New"/>
                <a:sym typeface="Courier New"/>
              </a:rPr>
              <a:t>, </a:t>
            </a:r>
            <a:r>
              <a:rPr lang="en-US" sz="1600" b="1">
                <a:solidFill>
                  <a:srgbClr val="297A29"/>
                </a:solidFill>
                <a:highlight>
                  <a:srgbClr val="F6F6F6"/>
                </a:highlight>
                <a:latin typeface="Courier New"/>
                <a:ea typeface="Courier New"/>
                <a:cs typeface="Courier New"/>
                <a:sym typeface="Courier New"/>
              </a:rPr>
              <a:t>async</a:t>
            </a:r>
            <a:r>
              <a:rPr lang="en-US" sz="1600" b="1">
                <a:solidFill>
                  <a:srgbClr val="393A34"/>
                </a:solidFill>
                <a:highlight>
                  <a:srgbClr val="F6F6F6"/>
                </a:highlight>
                <a:latin typeface="Courier New"/>
                <a:ea typeface="Courier New"/>
                <a:cs typeface="Courier New"/>
                <a:sym typeface="Courier New"/>
              </a:rPr>
              <a:t> () </a:t>
            </a:r>
            <a:r>
              <a:rPr lang="en-US" sz="1600" b="1">
                <a:solidFill>
                  <a:srgbClr val="888888"/>
                </a:solidFill>
                <a:highlight>
                  <a:srgbClr val="F6F6F6"/>
                </a:highlight>
                <a:latin typeface="Courier New"/>
                <a:ea typeface="Courier New"/>
                <a:cs typeface="Courier New"/>
                <a:sym typeface="Courier New"/>
              </a:rPr>
              <a:t>=&gt;</a:t>
            </a:r>
            <a:r>
              <a:rPr lang="en-US" sz="1600" b="1">
                <a:solidFill>
                  <a:srgbClr val="393A34"/>
                </a:solidFill>
                <a:highlight>
                  <a:srgbClr val="F6F6F6"/>
                </a:highlight>
                <a:latin typeface="Courier New"/>
                <a:ea typeface="Courier New"/>
                <a:cs typeface="Courier New"/>
                <a:sym typeface="Courier New"/>
              </a:rPr>
              <a:t> {</a:t>
            </a:r>
            <a:endParaRPr sz="1600" b="1">
              <a:solidFill>
                <a:srgbClr val="393A34"/>
              </a:solidFill>
              <a:highlight>
                <a:srgbClr val="F6F6F6"/>
              </a:highlight>
              <a:latin typeface="Courier New"/>
              <a:ea typeface="Courier New"/>
              <a:cs typeface="Courier New"/>
              <a:sym typeface="Courier New"/>
            </a:endParaRPr>
          </a:p>
          <a:p>
            <a:pPr marL="457200" lvl="0" indent="0" algn="l" rtl="0">
              <a:lnSpc>
                <a:spcPct val="90000"/>
              </a:lnSpc>
              <a:spcBef>
                <a:spcPts val="0"/>
              </a:spcBef>
              <a:spcAft>
                <a:spcPts val="0"/>
              </a:spcAft>
              <a:buNone/>
            </a:pPr>
            <a:r>
              <a:rPr lang="en-US" sz="1600" b="1">
                <a:solidFill>
                  <a:srgbClr val="393A34"/>
                </a:solidFill>
                <a:highlight>
                  <a:srgbClr val="F6F6F6"/>
                </a:highlight>
                <a:latin typeface="Courier New"/>
                <a:ea typeface="Courier New"/>
                <a:cs typeface="Courier New"/>
                <a:sym typeface="Courier New"/>
              </a:rPr>
              <a:t>expect.</a:t>
            </a:r>
            <a:r>
              <a:rPr lang="en-US" sz="1600" b="1">
                <a:solidFill>
                  <a:srgbClr val="6B2E85"/>
                </a:solidFill>
                <a:highlight>
                  <a:srgbClr val="F6F6F6"/>
                </a:highlight>
                <a:latin typeface="Courier New"/>
                <a:ea typeface="Courier New"/>
                <a:cs typeface="Courier New"/>
                <a:sym typeface="Courier New"/>
              </a:rPr>
              <a:t>assertions</a:t>
            </a:r>
            <a:r>
              <a:rPr lang="en-US" sz="1600" b="1">
                <a:solidFill>
                  <a:srgbClr val="393A34"/>
                </a:solidFill>
                <a:highlight>
                  <a:srgbClr val="F6F6F6"/>
                </a:highlight>
                <a:latin typeface="Courier New"/>
                <a:ea typeface="Courier New"/>
                <a:cs typeface="Courier New"/>
                <a:sym typeface="Courier New"/>
              </a:rPr>
              <a:t>(</a:t>
            </a:r>
            <a:r>
              <a:rPr lang="en-US" sz="1600" b="1">
                <a:solidFill>
                  <a:srgbClr val="1373C2"/>
                </a:solidFill>
                <a:highlight>
                  <a:srgbClr val="F6F6F6"/>
                </a:highlight>
                <a:latin typeface="Courier New"/>
                <a:ea typeface="Courier New"/>
                <a:cs typeface="Courier New"/>
                <a:sym typeface="Courier New"/>
              </a:rPr>
              <a:t>1</a:t>
            </a:r>
            <a:r>
              <a:rPr lang="en-US" sz="1600" b="1">
                <a:solidFill>
                  <a:srgbClr val="393A34"/>
                </a:solidFill>
                <a:highlight>
                  <a:srgbClr val="F6F6F6"/>
                </a:highlight>
                <a:latin typeface="Courier New"/>
                <a:ea typeface="Courier New"/>
                <a:cs typeface="Courier New"/>
                <a:sym typeface="Courier New"/>
              </a:rPr>
              <a:t>);</a:t>
            </a:r>
            <a:endParaRPr sz="1600" b="1">
              <a:solidFill>
                <a:srgbClr val="393A34"/>
              </a:solidFill>
              <a:highlight>
                <a:srgbClr val="F6F6F6"/>
              </a:highlight>
              <a:latin typeface="Courier New"/>
              <a:ea typeface="Courier New"/>
              <a:cs typeface="Courier New"/>
              <a:sym typeface="Courier New"/>
            </a:endParaRPr>
          </a:p>
          <a:p>
            <a:pPr marL="457200" lvl="0" indent="0" algn="l" rtl="0">
              <a:lnSpc>
                <a:spcPct val="90000"/>
              </a:lnSpc>
              <a:spcBef>
                <a:spcPts val="0"/>
              </a:spcBef>
              <a:spcAft>
                <a:spcPts val="0"/>
              </a:spcAft>
              <a:buNone/>
            </a:pPr>
            <a:r>
              <a:rPr lang="en-US" sz="1600" b="1">
                <a:solidFill>
                  <a:srgbClr val="297A29"/>
                </a:solidFill>
                <a:highlight>
                  <a:srgbClr val="F6F6F6"/>
                </a:highlight>
                <a:latin typeface="Courier New"/>
                <a:ea typeface="Courier New"/>
                <a:cs typeface="Courier New"/>
                <a:sym typeface="Courier New"/>
              </a:rPr>
              <a:t>try</a:t>
            </a:r>
            <a:r>
              <a:rPr lang="en-US" sz="1600" b="1">
                <a:solidFill>
                  <a:srgbClr val="393A34"/>
                </a:solidFill>
                <a:highlight>
                  <a:srgbClr val="F6F6F6"/>
                </a:highlight>
                <a:latin typeface="Courier New"/>
                <a:ea typeface="Courier New"/>
                <a:cs typeface="Courier New"/>
                <a:sym typeface="Courier New"/>
              </a:rPr>
              <a:t> {</a:t>
            </a:r>
            <a:endParaRPr sz="1600" b="1">
              <a:solidFill>
                <a:srgbClr val="393A34"/>
              </a:solidFill>
              <a:highlight>
                <a:srgbClr val="F6F6F6"/>
              </a:highlight>
              <a:latin typeface="Courier New"/>
              <a:ea typeface="Courier New"/>
              <a:cs typeface="Courier New"/>
              <a:sym typeface="Courier New"/>
            </a:endParaRPr>
          </a:p>
          <a:p>
            <a:pPr marL="457200" lvl="0" indent="0" algn="l" rtl="0">
              <a:lnSpc>
                <a:spcPct val="90000"/>
              </a:lnSpc>
              <a:spcBef>
                <a:spcPts val="0"/>
              </a:spcBef>
              <a:spcAft>
                <a:spcPts val="0"/>
              </a:spcAft>
              <a:buNone/>
            </a:pPr>
            <a:r>
              <a:rPr lang="en-US" sz="1600" b="1">
                <a:solidFill>
                  <a:srgbClr val="297A29"/>
                </a:solidFill>
                <a:highlight>
                  <a:srgbClr val="F6F6F6"/>
                </a:highlight>
                <a:latin typeface="Courier New"/>
                <a:ea typeface="Courier New"/>
                <a:cs typeface="Courier New"/>
                <a:sym typeface="Courier New"/>
              </a:rPr>
              <a:t>await</a:t>
            </a:r>
            <a:r>
              <a:rPr lang="en-US" sz="1600" b="1">
                <a:solidFill>
                  <a:srgbClr val="393A34"/>
                </a:solidFill>
                <a:highlight>
                  <a:srgbClr val="F6F6F6"/>
                </a:highlight>
                <a:latin typeface="Courier New"/>
                <a:ea typeface="Courier New"/>
                <a:cs typeface="Courier New"/>
                <a:sym typeface="Courier New"/>
              </a:rPr>
              <a:t> </a:t>
            </a:r>
            <a:r>
              <a:rPr lang="en-US" sz="1600" b="1">
                <a:solidFill>
                  <a:srgbClr val="6B2E85"/>
                </a:solidFill>
                <a:highlight>
                  <a:srgbClr val="F6F6F6"/>
                </a:highlight>
                <a:latin typeface="Courier New"/>
                <a:ea typeface="Courier New"/>
                <a:cs typeface="Courier New"/>
                <a:sym typeface="Courier New"/>
              </a:rPr>
              <a:t>fetchData</a:t>
            </a:r>
            <a:r>
              <a:rPr lang="en-US" sz="1600" b="1">
                <a:solidFill>
                  <a:srgbClr val="393A34"/>
                </a:solidFill>
                <a:highlight>
                  <a:srgbClr val="F6F6F6"/>
                </a:highlight>
                <a:latin typeface="Courier New"/>
                <a:ea typeface="Courier New"/>
                <a:cs typeface="Courier New"/>
                <a:sym typeface="Courier New"/>
              </a:rPr>
              <a:t>();</a:t>
            </a:r>
            <a:endParaRPr sz="1600" b="1">
              <a:solidFill>
                <a:srgbClr val="393A34"/>
              </a:solidFill>
              <a:highlight>
                <a:srgbClr val="F6F6F6"/>
              </a:highlight>
              <a:latin typeface="Courier New"/>
              <a:ea typeface="Courier New"/>
              <a:cs typeface="Courier New"/>
              <a:sym typeface="Courier New"/>
            </a:endParaRPr>
          </a:p>
          <a:p>
            <a:pPr marL="457200" lvl="0" indent="0" algn="l" rtl="0">
              <a:lnSpc>
                <a:spcPct val="90000"/>
              </a:lnSpc>
              <a:spcBef>
                <a:spcPts val="0"/>
              </a:spcBef>
              <a:spcAft>
                <a:spcPts val="0"/>
              </a:spcAft>
              <a:buNone/>
            </a:pPr>
            <a:r>
              <a:rPr lang="en-US" sz="1600" b="1">
                <a:solidFill>
                  <a:srgbClr val="393A34"/>
                </a:solidFill>
                <a:highlight>
                  <a:srgbClr val="F6F6F6"/>
                </a:highlight>
                <a:latin typeface="Courier New"/>
                <a:ea typeface="Courier New"/>
                <a:cs typeface="Courier New"/>
                <a:sym typeface="Courier New"/>
              </a:rPr>
              <a:t>} </a:t>
            </a:r>
            <a:r>
              <a:rPr lang="en-US" sz="1600" b="1">
                <a:solidFill>
                  <a:srgbClr val="297A29"/>
                </a:solidFill>
                <a:highlight>
                  <a:srgbClr val="F6F6F6"/>
                </a:highlight>
                <a:latin typeface="Courier New"/>
                <a:ea typeface="Courier New"/>
                <a:cs typeface="Courier New"/>
                <a:sym typeface="Courier New"/>
              </a:rPr>
              <a:t>catch</a:t>
            </a:r>
            <a:r>
              <a:rPr lang="en-US" sz="1600" b="1">
                <a:solidFill>
                  <a:srgbClr val="393A34"/>
                </a:solidFill>
                <a:highlight>
                  <a:srgbClr val="F6F6F6"/>
                </a:highlight>
                <a:latin typeface="Courier New"/>
                <a:ea typeface="Courier New"/>
                <a:cs typeface="Courier New"/>
                <a:sym typeface="Courier New"/>
              </a:rPr>
              <a:t> (e) {</a:t>
            </a:r>
            <a:endParaRPr sz="1600" b="1">
              <a:solidFill>
                <a:srgbClr val="393A34"/>
              </a:solidFill>
              <a:highlight>
                <a:srgbClr val="F6F6F6"/>
              </a:highlight>
              <a:latin typeface="Courier New"/>
              <a:ea typeface="Courier New"/>
              <a:cs typeface="Courier New"/>
              <a:sym typeface="Courier New"/>
            </a:endParaRPr>
          </a:p>
          <a:p>
            <a:pPr marL="457200" lvl="0" indent="0" algn="l" rtl="0">
              <a:lnSpc>
                <a:spcPct val="90000"/>
              </a:lnSpc>
              <a:spcBef>
                <a:spcPts val="0"/>
              </a:spcBef>
              <a:spcAft>
                <a:spcPts val="0"/>
              </a:spcAft>
              <a:buNone/>
            </a:pPr>
            <a:r>
              <a:rPr lang="en-US" sz="1600" b="1">
                <a:solidFill>
                  <a:srgbClr val="6B2E85"/>
                </a:solidFill>
                <a:highlight>
                  <a:srgbClr val="F6F6F6"/>
                </a:highlight>
                <a:latin typeface="Courier New"/>
                <a:ea typeface="Courier New"/>
                <a:cs typeface="Courier New"/>
                <a:sym typeface="Courier New"/>
              </a:rPr>
              <a:t>expect</a:t>
            </a:r>
            <a:r>
              <a:rPr lang="en-US" sz="1600" b="1">
                <a:solidFill>
                  <a:srgbClr val="393A34"/>
                </a:solidFill>
                <a:highlight>
                  <a:srgbClr val="F6F6F6"/>
                </a:highlight>
                <a:latin typeface="Courier New"/>
                <a:ea typeface="Courier New"/>
                <a:cs typeface="Courier New"/>
                <a:sym typeface="Courier New"/>
              </a:rPr>
              <a:t>(e).</a:t>
            </a:r>
            <a:r>
              <a:rPr lang="en-US" sz="1600" b="1">
                <a:solidFill>
                  <a:srgbClr val="6B2E85"/>
                </a:solidFill>
                <a:highlight>
                  <a:srgbClr val="F6F6F6"/>
                </a:highlight>
                <a:latin typeface="Courier New"/>
                <a:ea typeface="Courier New"/>
                <a:cs typeface="Courier New"/>
                <a:sym typeface="Courier New"/>
              </a:rPr>
              <a:t>toMatch</a:t>
            </a:r>
            <a:r>
              <a:rPr lang="en-US" sz="1600" b="1">
                <a:solidFill>
                  <a:srgbClr val="393A34"/>
                </a:solidFill>
                <a:highlight>
                  <a:srgbClr val="F6F6F6"/>
                </a:highlight>
                <a:latin typeface="Courier New"/>
                <a:ea typeface="Courier New"/>
                <a:cs typeface="Courier New"/>
                <a:sym typeface="Courier New"/>
              </a:rPr>
              <a:t>(</a:t>
            </a:r>
            <a:r>
              <a:rPr lang="en-US" sz="1600" b="1">
                <a:solidFill>
                  <a:srgbClr val="C21325"/>
                </a:solidFill>
                <a:highlight>
                  <a:srgbClr val="F6F6F6"/>
                </a:highlight>
                <a:latin typeface="Courier New"/>
                <a:ea typeface="Courier New"/>
                <a:cs typeface="Courier New"/>
                <a:sym typeface="Courier New"/>
              </a:rPr>
              <a:t>'error'</a:t>
            </a:r>
            <a:r>
              <a:rPr lang="en-US" sz="1600" b="1">
                <a:solidFill>
                  <a:srgbClr val="393A34"/>
                </a:solidFill>
                <a:highlight>
                  <a:srgbClr val="F6F6F6"/>
                </a:highlight>
                <a:latin typeface="Courier New"/>
                <a:ea typeface="Courier New"/>
                <a:cs typeface="Courier New"/>
                <a:sym typeface="Courier New"/>
              </a:rPr>
              <a:t>);</a:t>
            </a:r>
            <a:endParaRPr sz="1600" b="1">
              <a:solidFill>
                <a:srgbClr val="393A34"/>
              </a:solidFill>
              <a:highlight>
                <a:srgbClr val="F6F6F6"/>
              </a:highlight>
              <a:latin typeface="Courier New"/>
              <a:ea typeface="Courier New"/>
              <a:cs typeface="Courier New"/>
              <a:sym typeface="Courier New"/>
            </a:endParaRPr>
          </a:p>
          <a:p>
            <a:pPr marL="457200" lvl="0" indent="0" algn="l" rtl="0">
              <a:lnSpc>
                <a:spcPct val="90000"/>
              </a:lnSpc>
              <a:spcBef>
                <a:spcPts val="0"/>
              </a:spcBef>
              <a:spcAft>
                <a:spcPts val="0"/>
              </a:spcAft>
              <a:buNone/>
            </a:pPr>
            <a:r>
              <a:rPr lang="en-US" sz="1600" b="1">
                <a:solidFill>
                  <a:srgbClr val="393A34"/>
                </a:solidFill>
                <a:highlight>
                  <a:srgbClr val="F6F6F6"/>
                </a:highlight>
                <a:latin typeface="Courier New"/>
                <a:ea typeface="Courier New"/>
                <a:cs typeface="Courier New"/>
                <a:sym typeface="Courier New"/>
              </a:rPr>
              <a:t>}</a:t>
            </a:r>
            <a:endParaRPr sz="1600" b="1">
              <a:solidFill>
                <a:srgbClr val="393A34"/>
              </a:solidFill>
              <a:highlight>
                <a:srgbClr val="F6F6F6"/>
              </a:highlight>
              <a:latin typeface="Courier New"/>
              <a:ea typeface="Courier New"/>
              <a:cs typeface="Courier New"/>
              <a:sym typeface="Courier New"/>
            </a:endParaRPr>
          </a:p>
          <a:p>
            <a:pPr marL="457200" lvl="0" indent="0" algn="l" rtl="0">
              <a:lnSpc>
                <a:spcPct val="90000"/>
              </a:lnSpc>
              <a:spcBef>
                <a:spcPts val="0"/>
              </a:spcBef>
              <a:spcAft>
                <a:spcPts val="0"/>
              </a:spcAft>
              <a:buNone/>
            </a:pPr>
            <a:r>
              <a:rPr lang="en-US" sz="1600" b="1">
                <a:solidFill>
                  <a:srgbClr val="393A34"/>
                </a:solidFill>
                <a:highlight>
                  <a:srgbClr val="F6F6F6"/>
                </a:highlight>
                <a:latin typeface="Courier New"/>
                <a:ea typeface="Courier New"/>
                <a:cs typeface="Courier New"/>
                <a:sym typeface="Courier New"/>
              </a:rPr>
              <a:t>});</a:t>
            </a:r>
            <a:endParaRPr sz="1600" b="1">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13a1e2d6458_0_46"/>
          <p:cNvSpPr txBox="1">
            <a:spLocks noGrp="1"/>
          </p:cNvSpPr>
          <p:nvPr>
            <p:ph type="title"/>
          </p:nvPr>
        </p:nvSpPr>
        <p:spPr>
          <a:xfrm>
            <a:off x="838200" y="159419"/>
            <a:ext cx="10515600" cy="814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Callback</a:t>
            </a:r>
            <a:endParaRPr/>
          </a:p>
        </p:txBody>
      </p:sp>
      <p:sp>
        <p:nvSpPr>
          <p:cNvPr id="250" name="Google Shape;250;g13a1e2d6458_0_46"/>
          <p:cNvSpPr txBox="1">
            <a:spLocks noGrp="1"/>
          </p:cNvSpPr>
          <p:nvPr>
            <p:ph type="body" idx="1"/>
          </p:nvPr>
        </p:nvSpPr>
        <p:spPr>
          <a:xfrm>
            <a:off x="838200" y="1120025"/>
            <a:ext cx="10515600" cy="5485500"/>
          </a:xfrm>
          <a:prstGeom prst="rect">
            <a:avLst/>
          </a:prstGeom>
        </p:spPr>
        <p:txBody>
          <a:bodyPr spcFirstLastPara="1" wrap="square" lIns="91425" tIns="45700" rIns="91425" bIns="45700" anchor="t" anchorCtr="0">
            <a:normAutofit/>
          </a:bodyPr>
          <a:lstStyle/>
          <a:p>
            <a:pPr marL="457200" lvl="0" indent="-381000" algn="l" rtl="0">
              <a:spcBef>
                <a:spcPts val="1000"/>
              </a:spcBef>
              <a:spcAft>
                <a:spcPts val="0"/>
              </a:spcAft>
              <a:buSzPts val="2400"/>
              <a:buChar char="•"/>
            </a:pPr>
            <a:r>
              <a:rPr lang="en-US" sz="2400">
                <a:highlight>
                  <a:srgbClr val="FFFFFF"/>
                </a:highlight>
              </a:rPr>
              <a:t>Sử dụng đối số done để test với callback.</a:t>
            </a:r>
            <a:endParaRPr sz="2400">
              <a:highlight>
                <a:srgbClr val="FFFFFF"/>
              </a:highlight>
            </a:endParaRPr>
          </a:p>
          <a:p>
            <a:pPr marL="457200" lvl="0" indent="-381000" algn="l" rtl="0">
              <a:spcBef>
                <a:spcPts val="0"/>
              </a:spcBef>
              <a:spcAft>
                <a:spcPts val="0"/>
              </a:spcAft>
              <a:buSzPts val="2400"/>
              <a:buChar char="•"/>
            </a:pPr>
            <a:r>
              <a:rPr lang="en-US" sz="2400">
                <a:highlight>
                  <a:srgbClr val="FFFFFF"/>
                </a:highlight>
              </a:rPr>
              <a:t>Ví dụ:</a:t>
            </a:r>
            <a:endParaRPr sz="2400">
              <a:highlight>
                <a:srgbClr val="FFFFFF"/>
              </a:highlight>
            </a:endParaRPr>
          </a:p>
          <a:p>
            <a:pPr marL="457200" lvl="0" indent="0" algn="l" rtl="0">
              <a:spcBef>
                <a:spcPts val="1000"/>
              </a:spcBef>
              <a:spcAft>
                <a:spcPts val="0"/>
              </a:spcAft>
              <a:buNone/>
            </a:pPr>
            <a:r>
              <a:rPr lang="en-US" sz="1500" b="1">
                <a:solidFill>
                  <a:srgbClr val="6B2E85"/>
                </a:solidFill>
                <a:highlight>
                  <a:srgbClr val="F6F6F6"/>
                </a:highlight>
                <a:latin typeface="Courier New"/>
                <a:ea typeface="Courier New"/>
                <a:cs typeface="Courier New"/>
                <a:sym typeface="Courier New"/>
              </a:rPr>
              <a:t>test</a:t>
            </a:r>
            <a:r>
              <a:rPr lang="en-US" sz="1500" b="1">
                <a:solidFill>
                  <a:srgbClr val="393A34"/>
                </a:solidFill>
                <a:highlight>
                  <a:srgbClr val="F6F6F6"/>
                </a:highlight>
                <a:latin typeface="Courier New"/>
                <a:ea typeface="Courier New"/>
                <a:cs typeface="Courier New"/>
                <a:sym typeface="Courier New"/>
              </a:rPr>
              <a:t>(</a:t>
            </a:r>
            <a:r>
              <a:rPr lang="en-US" sz="1500" b="1">
                <a:solidFill>
                  <a:srgbClr val="C21325"/>
                </a:solidFill>
                <a:highlight>
                  <a:srgbClr val="F6F6F6"/>
                </a:highlight>
                <a:latin typeface="Courier New"/>
                <a:ea typeface="Courier New"/>
                <a:cs typeface="Courier New"/>
                <a:sym typeface="Courier New"/>
              </a:rPr>
              <a:t>'the data is peanut butter'</a:t>
            </a:r>
            <a:r>
              <a:rPr lang="en-US" sz="1500" b="1">
                <a:solidFill>
                  <a:srgbClr val="393A34"/>
                </a:solidFill>
                <a:highlight>
                  <a:srgbClr val="F6F6F6"/>
                </a:highlight>
                <a:latin typeface="Courier New"/>
                <a:ea typeface="Courier New"/>
                <a:cs typeface="Courier New"/>
                <a:sym typeface="Courier New"/>
              </a:rPr>
              <a:t>, done </a:t>
            </a:r>
            <a:r>
              <a:rPr lang="en-US" sz="1500" b="1">
                <a:solidFill>
                  <a:srgbClr val="888888"/>
                </a:solidFill>
                <a:highlight>
                  <a:srgbClr val="F6F6F6"/>
                </a:highlight>
                <a:latin typeface="Courier New"/>
                <a:ea typeface="Courier New"/>
                <a:cs typeface="Courier New"/>
                <a:sym typeface="Courier New"/>
              </a:rPr>
              <a:t>=&gt;</a:t>
            </a:r>
            <a:r>
              <a:rPr lang="en-US" sz="1500" b="1">
                <a:solidFill>
                  <a:srgbClr val="393A34"/>
                </a:solidFill>
                <a:highlight>
                  <a:srgbClr val="F6F6F6"/>
                </a:highlight>
                <a:latin typeface="Courier New"/>
                <a:ea typeface="Courier New"/>
                <a:cs typeface="Courier New"/>
                <a:sym typeface="Courier New"/>
              </a:rPr>
              <a:t> {</a:t>
            </a:r>
            <a:endParaRPr sz="1500" b="1">
              <a:solidFill>
                <a:srgbClr val="393A34"/>
              </a:solidFill>
              <a:highlight>
                <a:srgbClr val="F6F6F6"/>
              </a:highlight>
              <a:latin typeface="Courier New"/>
              <a:ea typeface="Courier New"/>
              <a:cs typeface="Courier New"/>
              <a:sym typeface="Courier New"/>
            </a:endParaRPr>
          </a:p>
          <a:p>
            <a:pPr marL="457200" lvl="0" indent="0" algn="l" rtl="0">
              <a:spcBef>
                <a:spcPts val="1000"/>
              </a:spcBef>
              <a:spcAft>
                <a:spcPts val="0"/>
              </a:spcAft>
              <a:buNone/>
            </a:pPr>
            <a:r>
              <a:rPr lang="en-US" sz="1500" b="1">
                <a:solidFill>
                  <a:srgbClr val="297A29"/>
                </a:solidFill>
                <a:highlight>
                  <a:srgbClr val="F6F6F6"/>
                </a:highlight>
                <a:latin typeface="Courier New"/>
                <a:ea typeface="Courier New"/>
                <a:cs typeface="Courier New"/>
                <a:sym typeface="Courier New"/>
              </a:rPr>
              <a:t>function</a:t>
            </a:r>
            <a:r>
              <a:rPr lang="en-US" sz="1500" b="1">
                <a:solidFill>
                  <a:srgbClr val="393A34"/>
                </a:solidFill>
                <a:highlight>
                  <a:srgbClr val="F6F6F6"/>
                </a:highlight>
                <a:latin typeface="Courier New"/>
                <a:ea typeface="Courier New"/>
                <a:cs typeface="Courier New"/>
                <a:sym typeface="Courier New"/>
              </a:rPr>
              <a:t> </a:t>
            </a:r>
            <a:r>
              <a:rPr lang="en-US" sz="1500" b="1">
                <a:solidFill>
                  <a:srgbClr val="6B2E85"/>
                </a:solidFill>
                <a:highlight>
                  <a:srgbClr val="F6F6F6"/>
                </a:highlight>
                <a:latin typeface="Courier New"/>
                <a:ea typeface="Courier New"/>
                <a:cs typeface="Courier New"/>
                <a:sym typeface="Courier New"/>
              </a:rPr>
              <a:t>callback</a:t>
            </a:r>
            <a:r>
              <a:rPr lang="en-US" sz="1500" b="1">
                <a:solidFill>
                  <a:srgbClr val="393A34"/>
                </a:solidFill>
                <a:highlight>
                  <a:srgbClr val="F6F6F6"/>
                </a:highlight>
                <a:latin typeface="Courier New"/>
                <a:ea typeface="Courier New"/>
                <a:cs typeface="Courier New"/>
                <a:sym typeface="Courier New"/>
              </a:rPr>
              <a:t>(error, data) {</a:t>
            </a:r>
            <a:endParaRPr sz="1500" b="1">
              <a:solidFill>
                <a:srgbClr val="393A34"/>
              </a:solidFill>
              <a:highlight>
                <a:srgbClr val="F6F6F6"/>
              </a:highlight>
              <a:latin typeface="Courier New"/>
              <a:ea typeface="Courier New"/>
              <a:cs typeface="Courier New"/>
              <a:sym typeface="Courier New"/>
            </a:endParaRPr>
          </a:p>
          <a:p>
            <a:pPr marL="457200" lvl="0" indent="0" algn="l" rtl="0">
              <a:spcBef>
                <a:spcPts val="1000"/>
              </a:spcBef>
              <a:spcAft>
                <a:spcPts val="0"/>
              </a:spcAft>
              <a:buNone/>
            </a:pPr>
            <a:r>
              <a:rPr lang="en-US" sz="1500" b="1">
                <a:solidFill>
                  <a:srgbClr val="297A29"/>
                </a:solidFill>
                <a:highlight>
                  <a:srgbClr val="F6F6F6"/>
                </a:highlight>
                <a:latin typeface="Courier New"/>
                <a:ea typeface="Courier New"/>
                <a:cs typeface="Courier New"/>
                <a:sym typeface="Courier New"/>
              </a:rPr>
              <a:t>if</a:t>
            </a:r>
            <a:r>
              <a:rPr lang="en-US" sz="1500" b="1">
                <a:solidFill>
                  <a:srgbClr val="393A34"/>
                </a:solidFill>
                <a:highlight>
                  <a:srgbClr val="F6F6F6"/>
                </a:highlight>
                <a:latin typeface="Courier New"/>
                <a:ea typeface="Courier New"/>
                <a:cs typeface="Courier New"/>
                <a:sym typeface="Courier New"/>
              </a:rPr>
              <a:t> (error) {</a:t>
            </a:r>
            <a:endParaRPr sz="1500" b="1">
              <a:solidFill>
                <a:srgbClr val="393A34"/>
              </a:solidFill>
              <a:highlight>
                <a:srgbClr val="F6F6F6"/>
              </a:highlight>
              <a:latin typeface="Courier New"/>
              <a:ea typeface="Courier New"/>
              <a:cs typeface="Courier New"/>
              <a:sym typeface="Courier New"/>
            </a:endParaRPr>
          </a:p>
          <a:p>
            <a:pPr marL="457200" lvl="0" indent="0" algn="l" rtl="0">
              <a:spcBef>
                <a:spcPts val="1000"/>
              </a:spcBef>
              <a:spcAft>
                <a:spcPts val="0"/>
              </a:spcAft>
              <a:buNone/>
            </a:pPr>
            <a:r>
              <a:rPr lang="en-US" sz="1500" b="1">
                <a:solidFill>
                  <a:srgbClr val="6B2E85"/>
                </a:solidFill>
                <a:highlight>
                  <a:srgbClr val="F6F6F6"/>
                </a:highlight>
                <a:latin typeface="Courier New"/>
                <a:ea typeface="Courier New"/>
                <a:cs typeface="Courier New"/>
                <a:sym typeface="Courier New"/>
              </a:rPr>
              <a:t>done</a:t>
            </a:r>
            <a:r>
              <a:rPr lang="en-US" sz="1500" b="1">
                <a:solidFill>
                  <a:srgbClr val="393A34"/>
                </a:solidFill>
                <a:highlight>
                  <a:srgbClr val="F6F6F6"/>
                </a:highlight>
                <a:latin typeface="Courier New"/>
                <a:ea typeface="Courier New"/>
                <a:cs typeface="Courier New"/>
                <a:sym typeface="Courier New"/>
              </a:rPr>
              <a:t>(error);</a:t>
            </a:r>
            <a:endParaRPr sz="1500" b="1">
              <a:solidFill>
                <a:srgbClr val="393A34"/>
              </a:solidFill>
              <a:highlight>
                <a:srgbClr val="F6F6F6"/>
              </a:highlight>
              <a:latin typeface="Courier New"/>
              <a:ea typeface="Courier New"/>
              <a:cs typeface="Courier New"/>
              <a:sym typeface="Courier New"/>
            </a:endParaRPr>
          </a:p>
          <a:p>
            <a:pPr marL="457200" lvl="0" indent="0" algn="l" rtl="0">
              <a:spcBef>
                <a:spcPts val="1000"/>
              </a:spcBef>
              <a:spcAft>
                <a:spcPts val="0"/>
              </a:spcAft>
              <a:buNone/>
            </a:pPr>
            <a:r>
              <a:rPr lang="en-US" sz="1500" b="1">
                <a:solidFill>
                  <a:srgbClr val="297A29"/>
                </a:solidFill>
                <a:highlight>
                  <a:srgbClr val="F6F6F6"/>
                </a:highlight>
                <a:latin typeface="Courier New"/>
                <a:ea typeface="Courier New"/>
                <a:cs typeface="Courier New"/>
                <a:sym typeface="Courier New"/>
              </a:rPr>
              <a:t>return</a:t>
            </a:r>
            <a:r>
              <a:rPr lang="en-US" sz="1500" b="1">
                <a:solidFill>
                  <a:srgbClr val="393A34"/>
                </a:solidFill>
                <a:highlight>
                  <a:srgbClr val="F6F6F6"/>
                </a:highlight>
                <a:latin typeface="Courier New"/>
                <a:ea typeface="Courier New"/>
                <a:cs typeface="Courier New"/>
                <a:sym typeface="Courier New"/>
              </a:rPr>
              <a:t>;</a:t>
            </a:r>
            <a:endParaRPr sz="1500" b="1">
              <a:solidFill>
                <a:srgbClr val="393A34"/>
              </a:solidFill>
              <a:highlight>
                <a:srgbClr val="F6F6F6"/>
              </a:highlight>
              <a:latin typeface="Courier New"/>
              <a:ea typeface="Courier New"/>
              <a:cs typeface="Courier New"/>
              <a:sym typeface="Courier New"/>
            </a:endParaRPr>
          </a:p>
          <a:p>
            <a:pPr marL="457200" lvl="0" indent="0" algn="l" rtl="0">
              <a:spcBef>
                <a:spcPts val="1000"/>
              </a:spcBef>
              <a:spcAft>
                <a:spcPts val="0"/>
              </a:spcAft>
              <a:buNone/>
            </a:pPr>
            <a:r>
              <a:rPr lang="en-US" sz="1500" b="1">
                <a:solidFill>
                  <a:srgbClr val="393A34"/>
                </a:solidFill>
                <a:highlight>
                  <a:srgbClr val="F6F6F6"/>
                </a:highlight>
                <a:latin typeface="Courier New"/>
                <a:ea typeface="Courier New"/>
                <a:cs typeface="Courier New"/>
                <a:sym typeface="Courier New"/>
              </a:rPr>
              <a:t>}</a:t>
            </a:r>
            <a:endParaRPr sz="1500" b="1">
              <a:solidFill>
                <a:srgbClr val="393A34"/>
              </a:solidFill>
              <a:highlight>
                <a:srgbClr val="F6F6F6"/>
              </a:highlight>
              <a:latin typeface="Courier New"/>
              <a:ea typeface="Courier New"/>
              <a:cs typeface="Courier New"/>
              <a:sym typeface="Courier New"/>
            </a:endParaRPr>
          </a:p>
          <a:p>
            <a:pPr marL="457200" lvl="0" indent="0" algn="l" rtl="0">
              <a:spcBef>
                <a:spcPts val="1000"/>
              </a:spcBef>
              <a:spcAft>
                <a:spcPts val="0"/>
              </a:spcAft>
              <a:buNone/>
            </a:pPr>
            <a:r>
              <a:rPr lang="en-US" sz="1500" b="1">
                <a:solidFill>
                  <a:srgbClr val="297A29"/>
                </a:solidFill>
                <a:highlight>
                  <a:srgbClr val="F6F6F6"/>
                </a:highlight>
                <a:latin typeface="Courier New"/>
                <a:ea typeface="Courier New"/>
                <a:cs typeface="Courier New"/>
                <a:sym typeface="Courier New"/>
              </a:rPr>
              <a:t>try</a:t>
            </a:r>
            <a:r>
              <a:rPr lang="en-US" sz="1500" b="1">
                <a:solidFill>
                  <a:srgbClr val="393A34"/>
                </a:solidFill>
                <a:highlight>
                  <a:srgbClr val="F6F6F6"/>
                </a:highlight>
                <a:latin typeface="Courier New"/>
                <a:ea typeface="Courier New"/>
                <a:cs typeface="Courier New"/>
                <a:sym typeface="Courier New"/>
              </a:rPr>
              <a:t> {</a:t>
            </a:r>
            <a:endParaRPr sz="1500" b="1">
              <a:solidFill>
                <a:srgbClr val="393A34"/>
              </a:solidFill>
              <a:highlight>
                <a:srgbClr val="F6F6F6"/>
              </a:highlight>
              <a:latin typeface="Courier New"/>
              <a:ea typeface="Courier New"/>
              <a:cs typeface="Courier New"/>
              <a:sym typeface="Courier New"/>
            </a:endParaRPr>
          </a:p>
          <a:p>
            <a:pPr marL="457200" lvl="0" indent="0" algn="l" rtl="0">
              <a:spcBef>
                <a:spcPts val="1000"/>
              </a:spcBef>
              <a:spcAft>
                <a:spcPts val="0"/>
              </a:spcAft>
              <a:buNone/>
            </a:pPr>
            <a:r>
              <a:rPr lang="en-US" sz="1500" b="1">
                <a:solidFill>
                  <a:srgbClr val="6B2E85"/>
                </a:solidFill>
                <a:highlight>
                  <a:srgbClr val="F6F6F6"/>
                </a:highlight>
                <a:latin typeface="Courier New"/>
                <a:ea typeface="Courier New"/>
                <a:cs typeface="Courier New"/>
                <a:sym typeface="Courier New"/>
              </a:rPr>
              <a:t>expect</a:t>
            </a:r>
            <a:r>
              <a:rPr lang="en-US" sz="1500" b="1">
                <a:solidFill>
                  <a:srgbClr val="393A34"/>
                </a:solidFill>
                <a:highlight>
                  <a:srgbClr val="F6F6F6"/>
                </a:highlight>
                <a:latin typeface="Courier New"/>
                <a:ea typeface="Courier New"/>
                <a:cs typeface="Courier New"/>
                <a:sym typeface="Courier New"/>
              </a:rPr>
              <a:t>(data).</a:t>
            </a:r>
            <a:r>
              <a:rPr lang="en-US" sz="1500" b="1">
                <a:solidFill>
                  <a:srgbClr val="6B2E85"/>
                </a:solidFill>
                <a:highlight>
                  <a:srgbClr val="F6F6F6"/>
                </a:highlight>
                <a:latin typeface="Courier New"/>
                <a:ea typeface="Courier New"/>
                <a:cs typeface="Courier New"/>
                <a:sym typeface="Courier New"/>
              </a:rPr>
              <a:t>toBe</a:t>
            </a:r>
            <a:r>
              <a:rPr lang="en-US" sz="1500" b="1">
                <a:solidFill>
                  <a:srgbClr val="393A34"/>
                </a:solidFill>
                <a:highlight>
                  <a:srgbClr val="F6F6F6"/>
                </a:highlight>
                <a:latin typeface="Courier New"/>
                <a:ea typeface="Courier New"/>
                <a:cs typeface="Courier New"/>
                <a:sym typeface="Courier New"/>
              </a:rPr>
              <a:t>(</a:t>
            </a:r>
            <a:r>
              <a:rPr lang="en-US" sz="1500" b="1">
                <a:solidFill>
                  <a:srgbClr val="C21325"/>
                </a:solidFill>
                <a:highlight>
                  <a:srgbClr val="F6F6F6"/>
                </a:highlight>
                <a:latin typeface="Courier New"/>
                <a:ea typeface="Courier New"/>
                <a:cs typeface="Courier New"/>
                <a:sym typeface="Courier New"/>
              </a:rPr>
              <a:t>'peanut butter'</a:t>
            </a:r>
            <a:r>
              <a:rPr lang="en-US" sz="1500" b="1">
                <a:solidFill>
                  <a:srgbClr val="393A34"/>
                </a:solidFill>
                <a:highlight>
                  <a:srgbClr val="F6F6F6"/>
                </a:highlight>
                <a:latin typeface="Courier New"/>
                <a:ea typeface="Courier New"/>
                <a:cs typeface="Courier New"/>
                <a:sym typeface="Courier New"/>
              </a:rPr>
              <a:t>);</a:t>
            </a:r>
            <a:endParaRPr sz="1500" b="1">
              <a:solidFill>
                <a:srgbClr val="393A34"/>
              </a:solidFill>
              <a:highlight>
                <a:srgbClr val="F6F6F6"/>
              </a:highlight>
              <a:latin typeface="Courier New"/>
              <a:ea typeface="Courier New"/>
              <a:cs typeface="Courier New"/>
              <a:sym typeface="Courier New"/>
            </a:endParaRPr>
          </a:p>
          <a:p>
            <a:pPr marL="457200" lvl="0" indent="0" algn="l" rtl="0">
              <a:spcBef>
                <a:spcPts val="1000"/>
              </a:spcBef>
              <a:spcAft>
                <a:spcPts val="0"/>
              </a:spcAft>
              <a:buNone/>
            </a:pPr>
            <a:r>
              <a:rPr lang="en-US" sz="1500" b="1">
                <a:solidFill>
                  <a:srgbClr val="6B2E85"/>
                </a:solidFill>
                <a:highlight>
                  <a:srgbClr val="F6F6F6"/>
                </a:highlight>
                <a:latin typeface="Courier New"/>
                <a:ea typeface="Courier New"/>
                <a:cs typeface="Courier New"/>
                <a:sym typeface="Courier New"/>
              </a:rPr>
              <a:t>done</a:t>
            </a:r>
            <a:r>
              <a:rPr lang="en-US" sz="1500" b="1">
                <a:solidFill>
                  <a:srgbClr val="393A34"/>
                </a:solidFill>
                <a:highlight>
                  <a:srgbClr val="F6F6F6"/>
                </a:highlight>
                <a:latin typeface="Courier New"/>
                <a:ea typeface="Courier New"/>
                <a:cs typeface="Courier New"/>
                <a:sym typeface="Courier New"/>
              </a:rPr>
              <a:t>();</a:t>
            </a:r>
            <a:endParaRPr sz="1500" b="1">
              <a:solidFill>
                <a:srgbClr val="393A34"/>
              </a:solidFill>
              <a:highlight>
                <a:srgbClr val="F6F6F6"/>
              </a:highlight>
              <a:latin typeface="Courier New"/>
              <a:ea typeface="Courier New"/>
              <a:cs typeface="Courier New"/>
              <a:sym typeface="Courier New"/>
            </a:endParaRPr>
          </a:p>
          <a:p>
            <a:pPr marL="457200" lvl="0" indent="0" algn="l" rtl="0">
              <a:spcBef>
                <a:spcPts val="1000"/>
              </a:spcBef>
              <a:spcAft>
                <a:spcPts val="0"/>
              </a:spcAft>
              <a:buNone/>
            </a:pPr>
            <a:r>
              <a:rPr lang="en-US" sz="1500" b="1">
                <a:solidFill>
                  <a:srgbClr val="393A34"/>
                </a:solidFill>
                <a:highlight>
                  <a:srgbClr val="F6F6F6"/>
                </a:highlight>
                <a:latin typeface="Courier New"/>
                <a:ea typeface="Courier New"/>
                <a:cs typeface="Courier New"/>
                <a:sym typeface="Courier New"/>
              </a:rPr>
              <a:t>} </a:t>
            </a:r>
            <a:r>
              <a:rPr lang="en-US" sz="1500" b="1">
                <a:solidFill>
                  <a:srgbClr val="297A29"/>
                </a:solidFill>
                <a:highlight>
                  <a:srgbClr val="F6F6F6"/>
                </a:highlight>
                <a:latin typeface="Courier New"/>
                <a:ea typeface="Courier New"/>
                <a:cs typeface="Courier New"/>
                <a:sym typeface="Courier New"/>
              </a:rPr>
              <a:t>catch</a:t>
            </a:r>
            <a:r>
              <a:rPr lang="en-US" sz="1500" b="1">
                <a:solidFill>
                  <a:srgbClr val="393A34"/>
                </a:solidFill>
                <a:highlight>
                  <a:srgbClr val="F6F6F6"/>
                </a:highlight>
                <a:latin typeface="Courier New"/>
                <a:ea typeface="Courier New"/>
                <a:cs typeface="Courier New"/>
                <a:sym typeface="Courier New"/>
              </a:rPr>
              <a:t> (error) {</a:t>
            </a:r>
            <a:endParaRPr sz="1500" b="1">
              <a:solidFill>
                <a:srgbClr val="393A34"/>
              </a:solidFill>
              <a:highlight>
                <a:srgbClr val="F6F6F6"/>
              </a:highlight>
              <a:latin typeface="Courier New"/>
              <a:ea typeface="Courier New"/>
              <a:cs typeface="Courier New"/>
              <a:sym typeface="Courier New"/>
            </a:endParaRPr>
          </a:p>
          <a:p>
            <a:pPr marL="457200" lvl="0" indent="0" algn="l" rtl="0">
              <a:spcBef>
                <a:spcPts val="1000"/>
              </a:spcBef>
              <a:spcAft>
                <a:spcPts val="0"/>
              </a:spcAft>
              <a:buNone/>
            </a:pPr>
            <a:r>
              <a:rPr lang="en-US" sz="1500" b="1">
                <a:solidFill>
                  <a:srgbClr val="6B2E85"/>
                </a:solidFill>
                <a:highlight>
                  <a:srgbClr val="F6F6F6"/>
                </a:highlight>
                <a:latin typeface="Courier New"/>
                <a:ea typeface="Courier New"/>
                <a:cs typeface="Courier New"/>
                <a:sym typeface="Courier New"/>
              </a:rPr>
              <a:t>done</a:t>
            </a:r>
            <a:r>
              <a:rPr lang="en-US" sz="1500" b="1">
                <a:solidFill>
                  <a:srgbClr val="393A34"/>
                </a:solidFill>
                <a:highlight>
                  <a:srgbClr val="F6F6F6"/>
                </a:highlight>
                <a:latin typeface="Courier New"/>
                <a:ea typeface="Courier New"/>
                <a:cs typeface="Courier New"/>
                <a:sym typeface="Courier New"/>
              </a:rPr>
              <a:t>(error);</a:t>
            </a:r>
            <a:endParaRPr sz="1500" b="1">
              <a:solidFill>
                <a:srgbClr val="393A34"/>
              </a:solidFill>
              <a:highlight>
                <a:srgbClr val="F6F6F6"/>
              </a:highlight>
              <a:latin typeface="Courier New"/>
              <a:ea typeface="Courier New"/>
              <a:cs typeface="Courier New"/>
              <a:sym typeface="Courier New"/>
            </a:endParaRPr>
          </a:p>
          <a:p>
            <a:pPr marL="457200" lvl="0" indent="0" algn="l" rtl="0">
              <a:spcBef>
                <a:spcPts val="1000"/>
              </a:spcBef>
              <a:spcAft>
                <a:spcPts val="0"/>
              </a:spcAft>
              <a:buNone/>
            </a:pPr>
            <a:r>
              <a:rPr lang="en-US" sz="1500" b="1">
                <a:solidFill>
                  <a:srgbClr val="393A34"/>
                </a:solidFill>
                <a:highlight>
                  <a:srgbClr val="F6F6F6"/>
                </a:highlight>
                <a:latin typeface="Courier New"/>
                <a:ea typeface="Courier New"/>
                <a:cs typeface="Courier New"/>
                <a:sym typeface="Courier New"/>
              </a:rPr>
              <a:t>}}</a:t>
            </a:r>
            <a:endParaRPr sz="1500" b="1">
              <a:solidFill>
                <a:srgbClr val="393A34"/>
              </a:solidFill>
              <a:highlight>
                <a:srgbClr val="F6F6F6"/>
              </a:highlight>
              <a:latin typeface="Courier New"/>
              <a:ea typeface="Courier New"/>
              <a:cs typeface="Courier New"/>
              <a:sym typeface="Courier New"/>
            </a:endParaRPr>
          </a:p>
          <a:p>
            <a:pPr marL="457200" lvl="0" indent="0" algn="l" rtl="0">
              <a:spcBef>
                <a:spcPts val="1000"/>
              </a:spcBef>
              <a:spcAft>
                <a:spcPts val="0"/>
              </a:spcAft>
              <a:buNone/>
            </a:pPr>
            <a:r>
              <a:rPr lang="en-US" sz="1500" b="1">
                <a:solidFill>
                  <a:srgbClr val="6B2E85"/>
                </a:solidFill>
                <a:highlight>
                  <a:srgbClr val="F6F6F6"/>
                </a:highlight>
                <a:latin typeface="Courier New"/>
                <a:ea typeface="Courier New"/>
                <a:cs typeface="Courier New"/>
                <a:sym typeface="Courier New"/>
              </a:rPr>
              <a:t>fetchData</a:t>
            </a:r>
            <a:r>
              <a:rPr lang="en-US" sz="1500" b="1">
                <a:solidFill>
                  <a:srgbClr val="393A34"/>
                </a:solidFill>
                <a:highlight>
                  <a:srgbClr val="F6F6F6"/>
                </a:highlight>
                <a:latin typeface="Courier New"/>
                <a:ea typeface="Courier New"/>
                <a:cs typeface="Courier New"/>
                <a:sym typeface="Courier New"/>
              </a:rPr>
              <a:t>(callback);</a:t>
            </a:r>
            <a:endParaRPr sz="1500" b="1">
              <a:solidFill>
                <a:srgbClr val="393A34"/>
              </a:solidFill>
              <a:highlight>
                <a:srgbClr val="F6F6F6"/>
              </a:highlight>
              <a:latin typeface="Courier New"/>
              <a:ea typeface="Courier New"/>
              <a:cs typeface="Courier New"/>
              <a:sym typeface="Courier New"/>
            </a:endParaRPr>
          </a:p>
          <a:p>
            <a:pPr marL="457200" lvl="0" indent="0" algn="l" rtl="0">
              <a:spcBef>
                <a:spcPts val="1000"/>
              </a:spcBef>
              <a:spcAft>
                <a:spcPts val="0"/>
              </a:spcAft>
              <a:buNone/>
            </a:pPr>
            <a:r>
              <a:rPr lang="en-US" sz="1500" b="1">
                <a:solidFill>
                  <a:srgbClr val="393A34"/>
                </a:solidFill>
                <a:highlight>
                  <a:srgbClr val="F6F6F6"/>
                </a:highlight>
                <a:latin typeface="Courier New"/>
                <a:ea typeface="Courier New"/>
                <a:cs typeface="Courier New"/>
                <a:sym typeface="Courier New"/>
              </a:rPr>
              <a:t>});</a:t>
            </a:r>
            <a:endParaRPr b="1">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12a3d9ba46b_0_32"/>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6000"/>
              <a:buNone/>
            </a:pPr>
            <a:r>
              <a:rPr lang="en-US"/>
              <a:t>Các thư viện mocking phổ biến cho Jest</a:t>
            </a:r>
            <a:endParaRPr/>
          </a:p>
        </p:txBody>
      </p:sp>
      <p:sp>
        <p:nvSpPr>
          <p:cNvPr id="257" name="Google Shape;257;g12a3d9ba46b_0_32"/>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1000"/>
              </a:spcBef>
              <a:spcAft>
                <a:spcPts val="0"/>
              </a:spcAft>
              <a:buSzPts val="24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1"/>
        <p:cNvGrpSpPr/>
        <p:nvPr/>
      </p:nvGrpSpPr>
      <p:grpSpPr>
        <a:xfrm>
          <a:off x="0" y="0"/>
          <a:ext cx="0" cy="0"/>
          <a:chOff x="0" y="0"/>
          <a:chExt cx="0" cy="0"/>
        </a:xfrm>
      </p:grpSpPr>
      <p:sp>
        <p:nvSpPr>
          <p:cNvPr id="262" name="Google Shape;262;g11517337414_0_11"/>
          <p:cNvSpPr/>
          <p:nvPr/>
        </p:nvSpPr>
        <p:spPr>
          <a:xfrm>
            <a:off x="713225" y="1081199"/>
            <a:ext cx="11042100" cy="5342100"/>
          </a:xfrm>
          <a:prstGeom prst="rect">
            <a:avLst/>
          </a:prstGeom>
          <a:noFill/>
          <a:ln>
            <a:noFill/>
          </a:ln>
        </p:spPr>
        <p:txBody>
          <a:bodyPr spcFirstLastPara="1" wrap="square" lIns="0" tIns="0" rIns="0" bIns="0" anchor="t" anchorCtr="0">
            <a:noAutofit/>
          </a:bodyPr>
          <a:lstStyle/>
          <a:p>
            <a:pPr marL="457200" lvl="0" indent="-390525" algn="l" rtl="0">
              <a:lnSpc>
                <a:spcPct val="115000"/>
              </a:lnSpc>
              <a:spcBef>
                <a:spcPts val="0"/>
              </a:spcBef>
              <a:spcAft>
                <a:spcPts val="0"/>
              </a:spcAft>
              <a:buClr>
                <a:schemeClr val="dk1"/>
              </a:buClr>
              <a:buSzPts val="2550"/>
              <a:buChar char="•"/>
            </a:pPr>
            <a:r>
              <a:rPr lang="en-US" sz="2550">
                <a:solidFill>
                  <a:schemeClr val="dk1"/>
                </a:solidFill>
                <a:highlight>
                  <a:schemeClr val="lt1"/>
                </a:highlight>
                <a:latin typeface="Open Sans"/>
                <a:ea typeface="Open Sans"/>
                <a:cs typeface="Open Sans"/>
                <a:sym typeface="Open Sans"/>
              </a:rPr>
              <a:t>Cài đặt Jest:</a:t>
            </a:r>
            <a:endParaRPr sz="2550">
              <a:solidFill>
                <a:schemeClr val="dk1"/>
              </a:solidFill>
              <a:highlight>
                <a:schemeClr val="lt1"/>
              </a:highlight>
              <a:latin typeface="Open Sans"/>
              <a:ea typeface="Open Sans"/>
              <a:cs typeface="Open Sans"/>
              <a:sym typeface="Open Sans"/>
            </a:endParaRPr>
          </a:p>
          <a:p>
            <a:pPr marL="457200" lvl="0" indent="0" algn="l" rtl="0">
              <a:lnSpc>
                <a:spcPct val="115000"/>
              </a:lnSpc>
              <a:spcBef>
                <a:spcPts val="0"/>
              </a:spcBef>
              <a:spcAft>
                <a:spcPts val="0"/>
              </a:spcAft>
              <a:buClr>
                <a:schemeClr val="dk1"/>
              </a:buClr>
              <a:buSzPts val="1100"/>
              <a:buFont typeface="Arial"/>
              <a:buNone/>
            </a:pPr>
            <a:r>
              <a:rPr lang="en-US" sz="1600" b="1">
                <a:solidFill>
                  <a:srgbClr val="C18401"/>
                </a:solidFill>
                <a:latin typeface="Courier New"/>
                <a:ea typeface="Courier New"/>
                <a:cs typeface="Courier New"/>
                <a:sym typeface="Courier New"/>
              </a:rPr>
              <a:t>npm</a:t>
            </a:r>
            <a:r>
              <a:rPr lang="en-US" sz="1600" b="1">
                <a:solidFill>
                  <a:srgbClr val="383A42"/>
                </a:solidFill>
                <a:highlight>
                  <a:srgbClr val="FAFAFA"/>
                </a:highlight>
                <a:latin typeface="Courier New"/>
                <a:ea typeface="Courier New"/>
                <a:cs typeface="Courier New"/>
                <a:sym typeface="Courier New"/>
              </a:rPr>
              <a:t> install --save-dev jest @types/jest ts-jest</a:t>
            </a:r>
            <a:endParaRPr sz="1600" b="1">
              <a:solidFill>
                <a:srgbClr val="383A42"/>
              </a:solidFill>
              <a:highlight>
                <a:srgbClr val="FAFAFA"/>
              </a:highlight>
              <a:latin typeface="Courier New"/>
              <a:ea typeface="Courier New"/>
              <a:cs typeface="Courier New"/>
              <a:sym typeface="Courier New"/>
            </a:endParaRPr>
          </a:p>
          <a:p>
            <a:pPr marL="457200" lvl="0" indent="0" algn="l" rtl="0">
              <a:lnSpc>
                <a:spcPct val="115000"/>
              </a:lnSpc>
              <a:spcBef>
                <a:spcPts val="0"/>
              </a:spcBef>
              <a:spcAft>
                <a:spcPts val="0"/>
              </a:spcAft>
              <a:buClr>
                <a:schemeClr val="dk1"/>
              </a:buClr>
              <a:buSzPts val="1100"/>
              <a:buFont typeface="Arial"/>
              <a:buNone/>
            </a:pPr>
            <a:endParaRPr sz="1600" b="1">
              <a:solidFill>
                <a:srgbClr val="383A42"/>
              </a:solidFill>
              <a:highlight>
                <a:srgbClr val="FAFAFA"/>
              </a:highlight>
              <a:latin typeface="Courier New"/>
              <a:ea typeface="Courier New"/>
              <a:cs typeface="Courier New"/>
              <a:sym typeface="Courier New"/>
            </a:endParaRPr>
          </a:p>
          <a:p>
            <a:pPr marL="457200" lvl="0" indent="-390525" algn="l" rtl="0">
              <a:lnSpc>
                <a:spcPct val="115000"/>
              </a:lnSpc>
              <a:spcBef>
                <a:spcPts val="0"/>
              </a:spcBef>
              <a:spcAft>
                <a:spcPts val="0"/>
              </a:spcAft>
              <a:buClr>
                <a:schemeClr val="dk1"/>
              </a:buClr>
              <a:buSzPts val="2550"/>
              <a:buChar char="•"/>
            </a:pPr>
            <a:r>
              <a:rPr lang="en-US" sz="2550">
                <a:solidFill>
                  <a:schemeClr val="dk1"/>
                </a:solidFill>
                <a:highlight>
                  <a:schemeClr val="lt1"/>
                </a:highlight>
                <a:latin typeface="Open Sans"/>
                <a:ea typeface="Open Sans"/>
                <a:cs typeface="Open Sans"/>
                <a:sym typeface="Open Sans"/>
              </a:rPr>
              <a:t>Cấu hình Jest:</a:t>
            </a:r>
            <a:endParaRPr sz="2550">
              <a:solidFill>
                <a:schemeClr val="dk1"/>
              </a:solidFill>
              <a:highlight>
                <a:schemeClr val="lt1"/>
              </a:highlight>
              <a:latin typeface="Open Sans"/>
              <a:ea typeface="Open Sans"/>
              <a:cs typeface="Open Sans"/>
              <a:sym typeface="Open Sans"/>
            </a:endParaRPr>
          </a:p>
          <a:p>
            <a:pPr marL="457200" lvl="0" indent="0" algn="l" rtl="0">
              <a:lnSpc>
                <a:spcPct val="115000"/>
              </a:lnSpc>
              <a:spcBef>
                <a:spcPts val="0"/>
              </a:spcBef>
              <a:spcAft>
                <a:spcPts val="0"/>
              </a:spcAft>
              <a:buClr>
                <a:schemeClr val="dk1"/>
              </a:buClr>
              <a:buSzPts val="1100"/>
              <a:buFont typeface="Arial"/>
              <a:buNone/>
            </a:pPr>
            <a:r>
              <a:rPr lang="en-US" sz="1650" b="1">
                <a:solidFill>
                  <a:srgbClr val="E45649"/>
                </a:solidFill>
                <a:latin typeface="Courier New"/>
                <a:ea typeface="Courier New"/>
                <a:cs typeface="Courier New"/>
                <a:sym typeface="Courier New"/>
              </a:rPr>
              <a:t>npx</a:t>
            </a:r>
            <a:r>
              <a:rPr lang="en-US" sz="1650" b="1">
                <a:solidFill>
                  <a:srgbClr val="383A42"/>
                </a:solidFill>
                <a:highlight>
                  <a:srgbClr val="FAFAFA"/>
                </a:highlight>
                <a:latin typeface="Courier New"/>
                <a:ea typeface="Courier New"/>
                <a:cs typeface="Courier New"/>
                <a:sym typeface="Courier New"/>
              </a:rPr>
              <a:t> </a:t>
            </a:r>
            <a:r>
              <a:rPr lang="en-US" sz="1650" b="1">
                <a:solidFill>
                  <a:srgbClr val="E45649"/>
                </a:solidFill>
                <a:latin typeface="Courier New"/>
                <a:ea typeface="Courier New"/>
                <a:cs typeface="Courier New"/>
                <a:sym typeface="Courier New"/>
              </a:rPr>
              <a:t>ts-jest</a:t>
            </a:r>
            <a:r>
              <a:rPr lang="en-US" sz="1650" b="1">
                <a:solidFill>
                  <a:srgbClr val="383A42"/>
                </a:solidFill>
                <a:highlight>
                  <a:srgbClr val="FAFAFA"/>
                </a:highlight>
                <a:latin typeface="Courier New"/>
                <a:ea typeface="Courier New"/>
                <a:cs typeface="Courier New"/>
                <a:sym typeface="Courier New"/>
              </a:rPr>
              <a:t> </a:t>
            </a:r>
            <a:r>
              <a:rPr lang="en-US" sz="1650" b="1">
                <a:solidFill>
                  <a:srgbClr val="E45649"/>
                </a:solidFill>
                <a:latin typeface="Courier New"/>
                <a:ea typeface="Courier New"/>
                <a:cs typeface="Courier New"/>
                <a:sym typeface="Courier New"/>
              </a:rPr>
              <a:t>config</a:t>
            </a:r>
            <a:r>
              <a:rPr lang="en-US" sz="1650" b="1">
                <a:solidFill>
                  <a:srgbClr val="986801"/>
                </a:solidFill>
                <a:latin typeface="Courier New"/>
                <a:ea typeface="Courier New"/>
                <a:cs typeface="Courier New"/>
                <a:sym typeface="Courier New"/>
              </a:rPr>
              <a:t>:init</a:t>
            </a:r>
            <a:endParaRPr sz="2650">
              <a:solidFill>
                <a:schemeClr val="dk1"/>
              </a:solidFill>
              <a:highlight>
                <a:srgbClr val="FFFFFF"/>
              </a:highlight>
              <a:latin typeface="Open Sans"/>
              <a:ea typeface="Open Sans"/>
              <a:cs typeface="Open Sans"/>
              <a:sym typeface="Open Sans"/>
            </a:endParaRPr>
          </a:p>
        </p:txBody>
      </p:sp>
      <p:pic>
        <p:nvPicPr>
          <p:cNvPr id="263" name="Google Shape;263;g11517337414_0_11"/>
          <p:cNvPicPr preferRelativeResize="0"/>
          <p:nvPr/>
        </p:nvPicPr>
        <p:blipFill rotWithShape="1">
          <a:blip r:embed="rId3">
            <a:alphaModFix/>
          </a:blip>
          <a:srcRect/>
          <a:stretch/>
        </p:blipFill>
        <p:spPr>
          <a:xfrm>
            <a:off x="11414760" y="137160"/>
            <a:ext cx="664464" cy="664464"/>
          </a:xfrm>
          <a:prstGeom prst="rect">
            <a:avLst/>
          </a:prstGeom>
          <a:noFill/>
          <a:ln>
            <a:noFill/>
          </a:ln>
        </p:spPr>
      </p:pic>
      <p:sp>
        <p:nvSpPr>
          <p:cNvPr id="264" name="Google Shape;264;g11517337414_0_11"/>
          <p:cNvSpPr/>
          <p:nvPr/>
        </p:nvSpPr>
        <p:spPr>
          <a:xfrm>
            <a:off x="713222" y="222500"/>
            <a:ext cx="7796100" cy="603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500"/>
              <a:buFont typeface="Arial"/>
              <a:buNone/>
            </a:pPr>
            <a:r>
              <a:rPr lang="en-US" sz="3500" b="1">
                <a:solidFill>
                  <a:schemeClr val="dk1"/>
                </a:solidFill>
                <a:latin typeface="Tahoma"/>
                <a:ea typeface="Tahoma"/>
                <a:cs typeface="Tahoma"/>
                <a:sym typeface="Tahoma"/>
              </a:rPr>
              <a:t>Jest</a:t>
            </a:r>
            <a:endParaRPr sz="3500" b="1" i="0" u="none" strike="noStrike" cap="none">
              <a:solidFill>
                <a:schemeClr val="dk1"/>
              </a:solidFill>
              <a:latin typeface="Tahoma"/>
              <a:ea typeface="Tahoma"/>
              <a:cs typeface="Tahoma"/>
              <a:sym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12ad5030d2d_1_91"/>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Sinon</a:t>
            </a:r>
            <a:endParaRPr/>
          </a:p>
        </p:txBody>
      </p:sp>
      <p:sp>
        <p:nvSpPr>
          <p:cNvPr id="271" name="Google Shape;271;g12ad5030d2d_1_91"/>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457200" lvl="0" indent="-390525" algn="l" rtl="0">
              <a:lnSpc>
                <a:spcPct val="115000"/>
              </a:lnSpc>
              <a:spcBef>
                <a:spcPts val="0"/>
              </a:spcBef>
              <a:spcAft>
                <a:spcPts val="0"/>
              </a:spcAft>
              <a:buSzPts val="2550"/>
              <a:buChar char="•"/>
            </a:pPr>
            <a:r>
              <a:rPr lang="en-US" sz="2550">
                <a:highlight>
                  <a:schemeClr val="lt1"/>
                </a:highlight>
              </a:rPr>
              <a:t>Cài đặt:</a:t>
            </a:r>
            <a:endParaRPr sz="2550">
              <a:highlight>
                <a:schemeClr val="lt1"/>
              </a:highlight>
            </a:endParaRPr>
          </a:p>
          <a:p>
            <a:pPr marL="457200" lvl="0" indent="0" algn="l" rtl="0">
              <a:lnSpc>
                <a:spcPct val="115000"/>
              </a:lnSpc>
              <a:spcBef>
                <a:spcPts val="0"/>
              </a:spcBef>
              <a:spcAft>
                <a:spcPts val="0"/>
              </a:spcAft>
              <a:buClr>
                <a:schemeClr val="dk1"/>
              </a:buClr>
              <a:buSzPts val="1100"/>
              <a:buFont typeface="Arial"/>
              <a:buNone/>
            </a:pPr>
            <a:r>
              <a:rPr lang="en-US" sz="1650" b="1">
                <a:solidFill>
                  <a:srgbClr val="C18401"/>
                </a:solidFill>
                <a:latin typeface="Courier New"/>
                <a:ea typeface="Courier New"/>
                <a:cs typeface="Courier New"/>
                <a:sym typeface="Courier New"/>
              </a:rPr>
              <a:t>npm</a:t>
            </a:r>
            <a:r>
              <a:rPr lang="en-US" sz="1650" b="1">
                <a:solidFill>
                  <a:srgbClr val="383A42"/>
                </a:solidFill>
                <a:highlight>
                  <a:srgbClr val="FAFAFA"/>
                </a:highlight>
                <a:latin typeface="Courier New"/>
                <a:ea typeface="Courier New"/>
                <a:cs typeface="Courier New"/>
                <a:sym typeface="Courier New"/>
              </a:rPr>
              <a:t> install sinon</a:t>
            </a:r>
            <a:endParaRPr sz="4050" b="1">
              <a:highlight>
                <a:srgbClr val="FFFFFF"/>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130a400cf2d_0_9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Mocha</a:t>
            </a:r>
            <a:endParaRPr/>
          </a:p>
        </p:txBody>
      </p:sp>
      <p:sp>
        <p:nvSpPr>
          <p:cNvPr id="278" name="Google Shape;278;g130a400cf2d_0_9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457200" lvl="0" indent="-390525" algn="l" rtl="0">
              <a:lnSpc>
                <a:spcPct val="115000"/>
              </a:lnSpc>
              <a:spcBef>
                <a:spcPts val="0"/>
              </a:spcBef>
              <a:spcAft>
                <a:spcPts val="0"/>
              </a:spcAft>
              <a:buSzPts val="2550"/>
              <a:buChar char="•"/>
            </a:pPr>
            <a:r>
              <a:rPr lang="en-US" sz="2550">
                <a:highlight>
                  <a:schemeClr val="lt1"/>
                </a:highlight>
              </a:rPr>
              <a:t>Cài đặt:</a:t>
            </a:r>
            <a:endParaRPr sz="2550">
              <a:highlight>
                <a:schemeClr val="lt1"/>
              </a:highlight>
            </a:endParaRPr>
          </a:p>
          <a:p>
            <a:pPr marL="457200" lvl="0" indent="0" algn="l" rtl="0">
              <a:lnSpc>
                <a:spcPct val="115000"/>
              </a:lnSpc>
              <a:spcBef>
                <a:spcPts val="0"/>
              </a:spcBef>
              <a:spcAft>
                <a:spcPts val="0"/>
              </a:spcAft>
              <a:buClr>
                <a:schemeClr val="dk1"/>
              </a:buClr>
              <a:buSzPts val="1100"/>
              <a:buFont typeface="Arial"/>
              <a:buNone/>
            </a:pPr>
            <a:r>
              <a:rPr lang="en-US" sz="1600" b="1">
                <a:solidFill>
                  <a:srgbClr val="383A42"/>
                </a:solidFill>
                <a:highlight>
                  <a:srgbClr val="FAFAFA"/>
                </a:highlight>
                <a:latin typeface="Courier New"/>
                <a:ea typeface="Courier New"/>
                <a:cs typeface="Courier New"/>
                <a:sym typeface="Courier New"/>
              </a:rPr>
              <a:t>npm </a:t>
            </a:r>
            <a:r>
              <a:rPr lang="en-US" sz="1600" b="1">
                <a:solidFill>
                  <a:srgbClr val="A626A4"/>
                </a:solidFill>
                <a:latin typeface="Courier New"/>
                <a:ea typeface="Courier New"/>
                <a:cs typeface="Courier New"/>
                <a:sym typeface="Courier New"/>
              </a:rPr>
              <a:t>install</a:t>
            </a:r>
            <a:r>
              <a:rPr lang="en-US" sz="1600" b="1">
                <a:solidFill>
                  <a:srgbClr val="383A42"/>
                </a:solidFill>
                <a:highlight>
                  <a:srgbClr val="FAFAFA"/>
                </a:highlight>
                <a:latin typeface="Courier New"/>
                <a:ea typeface="Courier New"/>
                <a:cs typeface="Courier New"/>
                <a:sym typeface="Courier New"/>
              </a:rPr>
              <a:t> mocha chai </a:t>
            </a:r>
            <a:r>
              <a:rPr lang="en-US" sz="1600" b="1" i="1">
                <a:solidFill>
                  <a:srgbClr val="A0A1A7"/>
                </a:solidFill>
                <a:latin typeface="Courier New"/>
                <a:ea typeface="Courier New"/>
                <a:cs typeface="Courier New"/>
                <a:sym typeface="Courier New"/>
              </a:rPr>
              <a:t>--save-dev</a:t>
            </a:r>
            <a:endParaRPr sz="1600" b="1">
              <a:highlight>
                <a:srgbClr val="FFFFFF"/>
              </a:highlight>
            </a:endParaRPr>
          </a:p>
          <a:p>
            <a:pPr marL="0" lvl="0" indent="0" algn="l" rtl="0">
              <a:lnSpc>
                <a:spcPct val="115000"/>
              </a:lnSpc>
              <a:spcBef>
                <a:spcPts val="0"/>
              </a:spcBef>
              <a:spcAft>
                <a:spcPts val="0"/>
              </a:spcAft>
              <a:buSzPts val="2800"/>
              <a:buNone/>
            </a:pPr>
            <a:endParaRPr sz="2600">
              <a:highlight>
                <a:srgbClr val="FFFFFF"/>
              </a:highlight>
            </a:endParaRPr>
          </a:p>
          <a:p>
            <a:pPr marL="0" lvl="0" indent="0" algn="l" rtl="0">
              <a:lnSpc>
                <a:spcPct val="115000"/>
              </a:lnSpc>
              <a:spcBef>
                <a:spcPts val="0"/>
              </a:spcBef>
              <a:spcAft>
                <a:spcPts val="0"/>
              </a:spcAft>
              <a:buSzPts val="2800"/>
              <a:buNone/>
            </a:pPr>
            <a:endParaRPr sz="2600">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12dd375cd0c_0_84"/>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dirty="0" err="1"/>
              <a:t>Tổng</a:t>
            </a:r>
            <a:r>
              <a:rPr lang="en-US" dirty="0"/>
              <a:t> </a:t>
            </a:r>
            <a:r>
              <a:rPr lang="en-US" dirty="0" err="1"/>
              <a:t>kết</a:t>
            </a:r>
            <a:endParaRPr dirty="0"/>
          </a:p>
        </p:txBody>
      </p:sp>
      <p:sp>
        <p:nvSpPr>
          <p:cNvPr id="285" name="Google Shape;285;g12dd375cd0c_0_84"/>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Font typeface="Arial"/>
              <a:buNone/>
            </a:pPr>
            <a:r>
              <a:rPr lang="en-US" dirty="0"/>
              <a:t>Qua </a:t>
            </a:r>
            <a:r>
              <a:rPr lang="en-US" dirty="0" err="1"/>
              <a:t>bài</a:t>
            </a:r>
            <a:r>
              <a:rPr lang="en-US" dirty="0"/>
              <a:t> </a:t>
            </a:r>
            <a:r>
              <a:rPr lang="en-US" dirty="0" err="1"/>
              <a:t>học</a:t>
            </a:r>
            <a:r>
              <a:rPr lang="en-US" dirty="0"/>
              <a:t> </a:t>
            </a:r>
            <a:r>
              <a:rPr lang="en-US" dirty="0" err="1"/>
              <a:t>này</a:t>
            </a:r>
            <a:r>
              <a:rPr lang="en-US" dirty="0"/>
              <a:t>, </a:t>
            </a:r>
            <a:r>
              <a:rPr lang="en-US" dirty="0" err="1"/>
              <a:t>chúng</a:t>
            </a:r>
            <a:r>
              <a:rPr lang="en-US" dirty="0"/>
              <a:t> ta </a:t>
            </a:r>
            <a:r>
              <a:rPr lang="en-US" dirty="0" err="1"/>
              <a:t>đã</a:t>
            </a:r>
            <a:r>
              <a:rPr lang="en-US" dirty="0"/>
              <a:t> </a:t>
            </a:r>
            <a:r>
              <a:rPr lang="en-US" dirty="0" err="1"/>
              <a:t>tìm</a:t>
            </a:r>
            <a:r>
              <a:rPr lang="en-US" dirty="0"/>
              <a:t> </a:t>
            </a:r>
            <a:r>
              <a:rPr lang="en-US" dirty="0" err="1"/>
              <a:t>hiểu</a:t>
            </a:r>
            <a:r>
              <a:rPr lang="en-US" dirty="0"/>
              <a:t>:</a:t>
            </a:r>
            <a:endParaRPr dirty="0"/>
          </a:p>
          <a:p>
            <a:pPr marL="457200" lvl="0" indent="-406400" algn="l" rtl="0">
              <a:spcBef>
                <a:spcPts val="1000"/>
              </a:spcBef>
              <a:spcAft>
                <a:spcPts val="0"/>
              </a:spcAft>
              <a:buSzPts val="2800"/>
              <a:buChar char="•"/>
            </a:pPr>
            <a:r>
              <a:rPr lang="en-US" dirty="0" err="1">
                <a:highlight>
                  <a:schemeClr val="lt1"/>
                </a:highlight>
              </a:rPr>
              <a:t>Tìm</a:t>
            </a:r>
            <a:r>
              <a:rPr lang="en-US" dirty="0">
                <a:highlight>
                  <a:schemeClr val="lt1"/>
                </a:highlight>
              </a:rPr>
              <a:t> </a:t>
            </a:r>
            <a:r>
              <a:rPr lang="en-US" dirty="0" err="1">
                <a:highlight>
                  <a:schemeClr val="lt1"/>
                </a:highlight>
              </a:rPr>
              <a:t>hiểu</a:t>
            </a:r>
            <a:r>
              <a:rPr lang="en-US" dirty="0">
                <a:highlight>
                  <a:schemeClr val="lt1"/>
                </a:highlight>
              </a:rPr>
              <a:t> </a:t>
            </a:r>
            <a:r>
              <a:rPr lang="en-US" dirty="0" err="1">
                <a:highlight>
                  <a:schemeClr val="lt1"/>
                </a:highlight>
              </a:rPr>
              <a:t>về</a:t>
            </a:r>
            <a:r>
              <a:rPr lang="en-US" dirty="0">
                <a:highlight>
                  <a:schemeClr val="lt1"/>
                </a:highlight>
              </a:rPr>
              <a:t> </a:t>
            </a:r>
            <a:r>
              <a:rPr lang="en-US" dirty="0" err="1">
                <a:highlight>
                  <a:schemeClr val="lt1"/>
                </a:highlight>
              </a:rPr>
              <a:t>kiểm</a:t>
            </a:r>
            <a:r>
              <a:rPr lang="en-US" dirty="0">
                <a:highlight>
                  <a:schemeClr val="lt1"/>
                </a:highlight>
              </a:rPr>
              <a:t> </a:t>
            </a:r>
            <a:r>
              <a:rPr lang="en-US" dirty="0" err="1">
                <a:highlight>
                  <a:schemeClr val="lt1"/>
                </a:highlight>
              </a:rPr>
              <a:t>thử</a:t>
            </a:r>
            <a:r>
              <a:rPr lang="en-US" dirty="0">
                <a:highlight>
                  <a:schemeClr val="lt1"/>
                </a:highlight>
              </a:rPr>
              <a:t> </a:t>
            </a:r>
            <a:r>
              <a:rPr lang="en-US" dirty="0" err="1">
                <a:highlight>
                  <a:schemeClr val="lt1"/>
                </a:highlight>
              </a:rPr>
              <a:t>tích</a:t>
            </a:r>
            <a:r>
              <a:rPr lang="en-US" dirty="0">
                <a:highlight>
                  <a:schemeClr val="lt1"/>
                </a:highlight>
              </a:rPr>
              <a:t> </a:t>
            </a:r>
            <a:r>
              <a:rPr lang="en-US">
                <a:highlight>
                  <a:schemeClr val="lt1"/>
                </a:highlight>
              </a:rPr>
              <a:t>hợp</a:t>
            </a:r>
            <a:endParaRPr>
              <a:highlight>
                <a:schemeClr val="lt1"/>
              </a:highlight>
            </a:endParaRPr>
          </a:p>
          <a:p>
            <a:pPr marL="457200" lvl="0" indent="-406400" algn="l" rtl="0">
              <a:spcBef>
                <a:spcPts val="0"/>
              </a:spcBef>
              <a:spcAft>
                <a:spcPts val="0"/>
              </a:spcAft>
              <a:buSzPts val="2800"/>
              <a:buChar char="•"/>
            </a:pPr>
            <a:r>
              <a:rPr lang="en-US" dirty="0" err="1">
                <a:highlight>
                  <a:schemeClr val="lt1"/>
                </a:highlight>
              </a:rPr>
              <a:t>Sử</a:t>
            </a:r>
            <a:r>
              <a:rPr lang="en-US" dirty="0">
                <a:highlight>
                  <a:schemeClr val="lt1"/>
                </a:highlight>
              </a:rPr>
              <a:t> </a:t>
            </a:r>
            <a:r>
              <a:rPr lang="en-US" dirty="0" err="1">
                <a:highlight>
                  <a:schemeClr val="lt1"/>
                </a:highlight>
              </a:rPr>
              <a:t>dụng</a:t>
            </a:r>
            <a:r>
              <a:rPr lang="en-US" dirty="0">
                <a:highlight>
                  <a:schemeClr val="lt1"/>
                </a:highlight>
              </a:rPr>
              <a:t> Jest </a:t>
            </a:r>
            <a:r>
              <a:rPr lang="en-US" dirty="0" err="1">
                <a:highlight>
                  <a:schemeClr val="lt1"/>
                </a:highlight>
              </a:rPr>
              <a:t>trong</a:t>
            </a:r>
            <a:r>
              <a:rPr lang="en-US" dirty="0">
                <a:highlight>
                  <a:schemeClr val="lt1"/>
                </a:highlight>
              </a:rPr>
              <a:t> unit test</a:t>
            </a:r>
            <a:endParaRPr dirty="0">
              <a:highlight>
                <a:schemeClr val="lt1"/>
              </a:highlight>
            </a:endParaRPr>
          </a:p>
          <a:p>
            <a:pPr marL="457200" lvl="0" indent="-406400" algn="l" rtl="0">
              <a:spcBef>
                <a:spcPts val="0"/>
              </a:spcBef>
              <a:spcAft>
                <a:spcPts val="0"/>
              </a:spcAft>
              <a:buSzPts val="2800"/>
              <a:buChar char="•"/>
            </a:pPr>
            <a:r>
              <a:rPr lang="en-US" dirty="0" err="1">
                <a:highlight>
                  <a:schemeClr val="lt1"/>
                </a:highlight>
              </a:rPr>
              <a:t>Tìm</a:t>
            </a:r>
            <a:r>
              <a:rPr lang="en-US" dirty="0">
                <a:highlight>
                  <a:schemeClr val="lt1"/>
                </a:highlight>
              </a:rPr>
              <a:t> </a:t>
            </a:r>
            <a:r>
              <a:rPr lang="en-US" dirty="0" err="1">
                <a:highlight>
                  <a:schemeClr val="lt1"/>
                </a:highlight>
              </a:rPr>
              <a:t>hiểu</a:t>
            </a:r>
            <a:r>
              <a:rPr lang="en-US" dirty="0">
                <a:highlight>
                  <a:schemeClr val="lt1"/>
                </a:highlight>
              </a:rPr>
              <a:t> </a:t>
            </a:r>
            <a:r>
              <a:rPr lang="en-US" dirty="0" err="1">
                <a:highlight>
                  <a:schemeClr val="lt1"/>
                </a:highlight>
              </a:rPr>
              <a:t>kỹ</a:t>
            </a:r>
            <a:r>
              <a:rPr lang="en-US" dirty="0">
                <a:highlight>
                  <a:schemeClr val="lt1"/>
                </a:highlight>
              </a:rPr>
              <a:t> </a:t>
            </a:r>
            <a:r>
              <a:rPr lang="en-US" dirty="0" err="1">
                <a:highlight>
                  <a:schemeClr val="lt1"/>
                </a:highlight>
              </a:rPr>
              <a:t>thuật</a:t>
            </a:r>
            <a:r>
              <a:rPr lang="en-US" dirty="0">
                <a:highlight>
                  <a:schemeClr val="lt1"/>
                </a:highlight>
              </a:rPr>
              <a:t> mocking</a:t>
            </a:r>
            <a:endParaRPr dirty="0">
              <a:highlight>
                <a:schemeClr val="lt1"/>
              </a:highlight>
            </a:endParaRPr>
          </a:p>
          <a:p>
            <a:pPr marL="457200" lvl="0" indent="-406400" algn="l" rtl="0">
              <a:spcBef>
                <a:spcPts val="0"/>
              </a:spcBef>
              <a:spcAft>
                <a:spcPts val="0"/>
              </a:spcAft>
              <a:buSzPts val="2800"/>
              <a:buChar char="•"/>
            </a:pPr>
            <a:r>
              <a:rPr lang="en-US" dirty="0" err="1">
                <a:highlight>
                  <a:schemeClr val="lt1"/>
                </a:highlight>
              </a:rPr>
              <a:t>Tìm</a:t>
            </a:r>
            <a:r>
              <a:rPr lang="en-US" dirty="0">
                <a:highlight>
                  <a:schemeClr val="lt1"/>
                </a:highlight>
              </a:rPr>
              <a:t> </a:t>
            </a:r>
            <a:r>
              <a:rPr lang="en-US" dirty="0" err="1">
                <a:highlight>
                  <a:schemeClr val="lt1"/>
                </a:highlight>
              </a:rPr>
              <a:t>hiểu</a:t>
            </a:r>
            <a:r>
              <a:rPr lang="en-US" dirty="0">
                <a:highlight>
                  <a:schemeClr val="lt1"/>
                </a:highlight>
              </a:rPr>
              <a:t> </a:t>
            </a:r>
            <a:r>
              <a:rPr lang="en-US" dirty="0" err="1">
                <a:highlight>
                  <a:schemeClr val="lt1"/>
                </a:highlight>
              </a:rPr>
              <a:t>về</a:t>
            </a:r>
            <a:r>
              <a:rPr lang="en-US" dirty="0">
                <a:highlight>
                  <a:schemeClr val="lt1"/>
                </a:highlight>
              </a:rPr>
              <a:t> </a:t>
            </a:r>
            <a:r>
              <a:rPr lang="en-US" dirty="0" err="1">
                <a:highlight>
                  <a:schemeClr val="lt1"/>
                </a:highlight>
              </a:rPr>
              <a:t>kiểm</a:t>
            </a:r>
            <a:r>
              <a:rPr lang="en-US" dirty="0">
                <a:highlight>
                  <a:schemeClr val="lt1"/>
                </a:highlight>
              </a:rPr>
              <a:t> </a:t>
            </a:r>
            <a:r>
              <a:rPr lang="en-US" dirty="0" err="1">
                <a:highlight>
                  <a:schemeClr val="lt1"/>
                </a:highlight>
              </a:rPr>
              <a:t>thử</a:t>
            </a:r>
            <a:r>
              <a:rPr lang="en-US" dirty="0">
                <a:highlight>
                  <a:schemeClr val="lt1"/>
                </a:highlight>
              </a:rPr>
              <a:t> </a:t>
            </a:r>
            <a:r>
              <a:rPr lang="en-US" dirty="0" err="1">
                <a:highlight>
                  <a:schemeClr val="lt1"/>
                </a:highlight>
              </a:rPr>
              <a:t>các</a:t>
            </a:r>
            <a:r>
              <a:rPr lang="en-US" dirty="0">
                <a:highlight>
                  <a:schemeClr val="lt1"/>
                </a:highlight>
              </a:rPr>
              <a:t> </a:t>
            </a:r>
            <a:r>
              <a:rPr lang="en-US" dirty="0" err="1">
                <a:highlight>
                  <a:schemeClr val="lt1"/>
                </a:highlight>
              </a:rPr>
              <a:t>hàm</a:t>
            </a:r>
            <a:r>
              <a:rPr lang="en-US" dirty="0">
                <a:highlight>
                  <a:schemeClr val="lt1"/>
                </a:highlight>
              </a:rPr>
              <a:t> </a:t>
            </a:r>
            <a:r>
              <a:rPr lang="en-US" dirty="0" err="1">
                <a:highlight>
                  <a:schemeClr val="lt1"/>
                </a:highlight>
              </a:rPr>
              <a:t>bất</a:t>
            </a:r>
            <a:r>
              <a:rPr lang="en-US" dirty="0">
                <a:highlight>
                  <a:schemeClr val="lt1"/>
                </a:highlight>
              </a:rPr>
              <a:t> </a:t>
            </a:r>
            <a:r>
              <a:rPr lang="en-US" dirty="0" err="1">
                <a:highlight>
                  <a:schemeClr val="lt1"/>
                </a:highlight>
              </a:rPr>
              <a:t>đồng</a:t>
            </a:r>
            <a:r>
              <a:rPr lang="en-US" dirty="0">
                <a:highlight>
                  <a:schemeClr val="lt1"/>
                </a:highlight>
              </a:rPr>
              <a:t> </a:t>
            </a:r>
            <a:r>
              <a:rPr lang="en-US" dirty="0" err="1">
                <a:highlight>
                  <a:schemeClr val="lt1"/>
                </a:highlight>
              </a:rPr>
              <a:t>bộ</a:t>
            </a:r>
            <a:r>
              <a:rPr lang="en-US" dirty="0">
                <a:highlight>
                  <a:schemeClr val="lt1"/>
                </a:highlight>
              </a:rPr>
              <a:t> </a:t>
            </a:r>
            <a:r>
              <a:rPr lang="en-US" dirty="0" err="1">
                <a:highlight>
                  <a:schemeClr val="lt1"/>
                </a:highlight>
              </a:rPr>
              <a:t>trong</a:t>
            </a:r>
            <a:r>
              <a:rPr lang="en-US" dirty="0">
                <a:highlight>
                  <a:schemeClr val="lt1"/>
                </a:highlight>
              </a:rPr>
              <a:t> Jest</a:t>
            </a:r>
            <a:endParaRPr dirty="0">
              <a:highlight>
                <a:schemeClr val="lt1"/>
              </a:highlight>
            </a:endParaRPr>
          </a:p>
          <a:p>
            <a:pPr marL="457200" lvl="0" indent="-406400" algn="l" rtl="0">
              <a:spcBef>
                <a:spcPts val="0"/>
              </a:spcBef>
              <a:spcAft>
                <a:spcPts val="0"/>
              </a:spcAft>
              <a:buSzPts val="2800"/>
              <a:buChar char="•"/>
            </a:pPr>
            <a:r>
              <a:rPr lang="en-US" dirty="0" err="1">
                <a:highlight>
                  <a:schemeClr val="lt1"/>
                </a:highlight>
              </a:rPr>
              <a:t>Tìm</a:t>
            </a:r>
            <a:r>
              <a:rPr lang="en-US" dirty="0">
                <a:highlight>
                  <a:schemeClr val="lt1"/>
                </a:highlight>
              </a:rPr>
              <a:t> </a:t>
            </a:r>
            <a:r>
              <a:rPr lang="en-US" dirty="0" err="1">
                <a:highlight>
                  <a:schemeClr val="lt1"/>
                </a:highlight>
              </a:rPr>
              <a:t>hiểu</a:t>
            </a:r>
            <a:r>
              <a:rPr lang="en-US" dirty="0">
                <a:highlight>
                  <a:schemeClr val="lt1"/>
                </a:highlight>
              </a:rPr>
              <a:t> </a:t>
            </a:r>
            <a:r>
              <a:rPr lang="en-US" dirty="0" err="1">
                <a:highlight>
                  <a:schemeClr val="lt1"/>
                </a:highlight>
              </a:rPr>
              <a:t>các</a:t>
            </a:r>
            <a:r>
              <a:rPr lang="en-US" dirty="0">
                <a:highlight>
                  <a:schemeClr val="lt1"/>
                </a:highlight>
              </a:rPr>
              <a:t> </a:t>
            </a:r>
            <a:r>
              <a:rPr lang="en-US" dirty="0" err="1">
                <a:highlight>
                  <a:schemeClr val="lt1"/>
                </a:highlight>
              </a:rPr>
              <a:t>thư</a:t>
            </a:r>
            <a:r>
              <a:rPr lang="en-US" dirty="0">
                <a:highlight>
                  <a:schemeClr val="lt1"/>
                </a:highlight>
              </a:rPr>
              <a:t> </a:t>
            </a:r>
            <a:r>
              <a:rPr lang="en-US" dirty="0" err="1">
                <a:highlight>
                  <a:schemeClr val="lt1"/>
                </a:highlight>
              </a:rPr>
              <a:t>viện</a:t>
            </a:r>
            <a:r>
              <a:rPr lang="en-US" dirty="0">
                <a:highlight>
                  <a:schemeClr val="lt1"/>
                </a:highlight>
              </a:rPr>
              <a:t> mocking </a:t>
            </a:r>
            <a:r>
              <a:rPr lang="en-US" dirty="0" err="1">
                <a:highlight>
                  <a:schemeClr val="lt1"/>
                </a:highlight>
              </a:rPr>
              <a:t>phổ</a:t>
            </a:r>
            <a:r>
              <a:rPr lang="en-US" dirty="0">
                <a:highlight>
                  <a:schemeClr val="lt1"/>
                </a:highlight>
              </a:rPr>
              <a:t> </a:t>
            </a:r>
            <a:r>
              <a:rPr lang="en-US" dirty="0" err="1">
                <a:highlight>
                  <a:schemeClr val="lt1"/>
                </a:highlight>
              </a:rPr>
              <a:t>biến</a:t>
            </a:r>
            <a:r>
              <a:rPr lang="en-US" dirty="0">
                <a:highlight>
                  <a:schemeClr val="lt1"/>
                </a:highlight>
              </a:rPr>
              <a:t> </a:t>
            </a:r>
            <a:r>
              <a:rPr lang="en-US" dirty="0" err="1">
                <a:highlight>
                  <a:schemeClr val="lt1"/>
                </a:highlight>
              </a:rPr>
              <a:t>cho</a:t>
            </a:r>
            <a:r>
              <a:rPr lang="en-US" dirty="0">
                <a:highlight>
                  <a:schemeClr val="lt1"/>
                </a:highlight>
              </a:rPr>
              <a:t> Express</a:t>
            </a:r>
            <a:endParaRPr dirty="0">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1517337414_0_0"/>
          <p:cNvSpPr txBox="1">
            <a:spLocks noGrp="1"/>
          </p:cNvSpPr>
          <p:nvPr>
            <p:ph type="title"/>
          </p:nvPr>
        </p:nvSpPr>
        <p:spPr>
          <a:xfrm>
            <a:off x="794425" y="1736763"/>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en-US"/>
              <a:t>Thảo luận</a:t>
            </a:r>
            <a:endParaRPr/>
          </a:p>
        </p:txBody>
      </p:sp>
      <p:sp>
        <p:nvSpPr>
          <p:cNvPr id="107" name="Google Shape;107;g11517337414_0_0"/>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400"/>
              <a:buNone/>
            </a:pPr>
            <a:r>
              <a:rPr lang="en-US"/>
              <a:t>Các bạn đã từng nghe tới unit test hay chưa?</a:t>
            </a:r>
            <a:endParaRPr/>
          </a:p>
          <a:p>
            <a:pPr marL="0" lvl="0" indent="0" algn="l" rtl="0">
              <a:lnSpc>
                <a:spcPct val="90000"/>
              </a:lnSpc>
              <a:spcBef>
                <a:spcPts val="1000"/>
              </a:spcBef>
              <a:spcAft>
                <a:spcPts val="0"/>
              </a:spcAft>
              <a:buSzPts val="2400"/>
              <a:buNone/>
            </a:pPr>
            <a:r>
              <a:rPr lang="en-US"/>
              <a:t>Nó là gì?</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12563113601_0_7"/>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en-US"/>
              <a:t>Tìm hiểu kiểm thử tích hợp (Integration Testing)</a:t>
            </a:r>
            <a:endParaRPr/>
          </a:p>
        </p:txBody>
      </p:sp>
      <p:sp>
        <p:nvSpPr>
          <p:cNvPr id="114" name="Google Shape;114;g12563113601_0_7"/>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4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6000"/>
              <a:buFont typeface="Arial"/>
              <a:buNone/>
            </a:pPr>
            <a:r>
              <a:rPr lang="en-US" sz="4500">
                <a:latin typeface="Open Sans SemiBold"/>
                <a:ea typeface="Open Sans SemiBold"/>
                <a:cs typeface="Open Sans SemiBold"/>
                <a:sym typeface="Open Sans SemiBold"/>
              </a:rPr>
              <a:t>Integration testing là gì?</a:t>
            </a:r>
            <a:endParaRPr sz="2500"/>
          </a:p>
        </p:txBody>
      </p:sp>
      <p:sp>
        <p:nvSpPr>
          <p:cNvPr id="121" name="Google Shape;121;p5"/>
          <p:cNvSpPr txBox="1">
            <a:spLocks noGrp="1"/>
          </p:cNvSpPr>
          <p:nvPr>
            <p:ph type="body" idx="1"/>
          </p:nvPr>
        </p:nvSpPr>
        <p:spPr>
          <a:xfrm>
            <a:off x="800775" y="1120022"/>
            <a:ext cx="10515600" cy="5056800"/>
          </a:xfrm>
          <a:prstGeom prst="rect">
            <a:avLst/>
          </a:prstGeom>
          <a:noFill/>
          <a:ln>
            <a:noFill/>
          </a:ln>
        </p:spPr>
        <p:txBody>
          <a:bodyPr spcFirstLastPara="1" wrap="square" lIns="91425" tIns="45700" rIns="91425" bIns="45700" anchor="t" anchorCtr="0">
            <a:normAutofit/>
          </a:bodyPr>
          <a:lstStyle/>
          <a:p>
            <a:pPr marL="457200" lvl="0" indent="-387350" algn="l" rtl="0">
              <a:lnSpc>
                <a:spcPct val="115000"/>
              </a:lnSpc>
              <a:spcBef>
                <a:spcPts val="0"/>
              </a:spcBef>
              <a:spcAft>
                <a:spcPts val="0"/>
              </a:spcAft>
              <a:buClr>
                <a:schemeClr val="dk1"/>
              </a:buClr>
              <a:buSzPts val="2500"/>
              <a:buFont typeface="Open Sans"/>
              <a:buChar char="●"/>
            </a:pPr>
            <a:r>
              <a:rPr lang="en-US" sz="2500">
                <a:highlight>
                  <a:srgbClr val="FFFFFF"/>
                </a:highlight>
              </a:rPr>
              <a:t>Kiểm thử tích hợp (Integration testing) là một giai đoạn trong kiểm thử phần mềm. Mỗi module phần mềm riêng biệt được kết hợp lại và kiểm thử theo nhóm.</a:t>
            </a:r>
            <a:endParaRPr sz="2500">
              <a:highlight>
                <a:srgbClr val="FFFFFF"/>
              </a:highlight>
            </a:endParaRPr>
          </a:p>
          <a:p>
            <a:pPr marL="457200" lvl="0" indent="-387350" algn="l" rtl="0">
              <a:lnSpc>
                <a:spcPct val="115000"/>
              </a:lnSpc>
              <a:spcBef>
                <a:spcPts val="0"/>
              </a:spcBef>
              <a:spcAft>
                <a:spcPts val="0"/>
              </a:spcAft>
              <a:buClr>
                <a:schemeClr val="dk1"/>
              </a:buClr>
              <a:buSzPts val="2500"/>
              <a:buFont typeface="Open Sans"/>
              <a:buChar char="●"/>
            </a:pPr>
            <a:r>
              <a:rPr lang="en-US" sz="2500">
                <a:highlight>
                  <a:srgbClr val="FFFFFF"/>
                </a:highlight>
              </a:rPr>
              <a:t>Kiểm thử tích hợp xảy ra sau kiểm thử đơn vị (Unit Test) và trước kiểm thử xác nhận.</a:t>
            </a:r>
            <a:endParaRPr sz="2500">
              <a:highlight>
                <a:srgbClr val="FFFFFF"/>
              </a:highlight>
            </a:endParaRPr>
          </a:p>
        </p:txBody>
      </p:sp>
      <p:pic>
        <p:nvPicPr>
          <p:cNvPr id="122" name="Google Shape;122;p5"/>
          <p:cNvPicPr preferRelativeResize="0"/>
          <p:nvPr/>
        </p:nvPicPr>
        <p:blipFill>
          <a:blip r:embed="rId3">
            <a:alphaModFix/>
          </a:blip>
          <a:stretch>
            <a:fillRect/>
          </a:stretch>
        </p:blipFill>
        <p:spPr>
          <a:xfrm>
            <a:off x="4371975" y="3162300"/>
            <a:ext cx="4819650" cy="2971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12a3d9ba46b_0_6"/>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Integration tests</a:t>
            </a:r>
            <a:endParaRPr/>
          </a:p>
        </p:txBody>
      </p:sp>
      <p:sp>
        <p:nvSpPr>
          <p:cNvPr id="129" name="Google Shape;129;g12a3d9ba46b_0_6"/>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SzPts val="2800"/>
              <a:buNone/>
            </a:pPr>
            <a:r>
              <a:rPr lang="en-US" sz="2600">
                <a:highlight>
                  <a:srgbClr val="FFFFFF"/>
                </a:highlight>
              </a:rPr>
              <a:t>Integration Tests được sử dụng để kiểm tra nhiều thành phần lớn hơn và có thể mở rộng trên nhiều phần của hệ thống.</a:t>
            </a:r>
            <a:endParaRPr sz="2600">
              <a:highlight>
                <a:srgbClr val="FFFFFF"/>
              </a:highlight>
            </a:endParaRPr>
          </a:p>
          <a:p>
            <a:pPr marL="0" lvl="0" indent="0" algn="l" rtl="0">
              <a:lnSpc>
                <a:spcPct val="115000"/>
              </a:lnSpc>
              <a:spcBef>
                <a:spcPts val="0"/>
              </a:spcBef>
              <a:spcAft>
                <a:spcPts val="0"/>
              </a:spcAft>
              <a:buSzPts val="2800"/>
              <a:buNone/>
            </a:pPr>
            <a:r>
              <a:rPr lang="en-US" sz="2600">
                <a:highlight>
                  <a:srgbClr val="FFFFFF"/>
                </a:highlight>
              </a:rPr>
              <a:t>Ví dụ:</a:t>
            </a:r>
            <a:endParaRPr sz="2600">
              <a:highlight>
                <a:srgbClr val="FFFFFF"/>
              </a:highlight>
            </a:endParaRPr>
          </a:p>
          <a:p>
            <a:pPr marL="457200" lvl="0" indent="-393700" algn="l" rtl="0">
              <a:lnSpc>
                <a:spcPct val="115000"/>
              </a:lnSpc>
              <a:spcBef>
                <a:spcPts val="0"/>
              </a:spcBef>
              <a:spcAft>
                <a:spcPts val="0"/>
              </a:spcAft>
              <a:buClr>
                <a:schemeClr val="dk1"/>
              </a:buClr>
              <a:buSzPts val="2600"/>
              <a:buFont typeface="Open Sans"/>
              <a:buChar char="●"/>
            </a:pPr>
            <a:r>
              <a:rPr lang="en-US" sz="2600">
                <a:highlight>
                  <a:srgbClr val="FFFFFF"/>
                </a:highlight>
              </a:rPr>
              <a:t>Truyền các đối số của function không hợp lệ.</a:t>
            </a:r>
            <a:endParaRPr sz="2600">
              <a:highlight>
                <a:srgbClr val="FFFFFF"/>
              </a:highlight>
            </a:endParaRPr>
          </a:p>
          <a:p>
            <a:pPr marL="457200" lvl="0" indent="-393700" algn="l" rtl="0">
              <a:lnSpc>
                <a:spcPct val="115000"/>
              </a:lnSpc>
              <a:spcBef>
                <a:spcPts val="0"/>
              </a:spcBef>
              <a:spcAft>
                <a:spcPts val="0"/>
              </a:spcAft>
              <a:buClr>
                <a:schemeClr val="dk1"/>
              </a:buClr>
              <a:buSzPts val="2600"/>
              <a:buFont typeface="Open Sans"/>
              <a:buChar char="●"/>
            </a:pPr>
            <a:r>
              <a:rPr lang="en-US" sz="2600">
                <a:highlight>
                  <a:srgbClr val="FFFFFF"/>
                </a:highlight>
              </a:rPr>
              <a:t>Database bị lỗi.</a:t>
            </a:r>
            <a:endParaRPr sz="2600">
              <a:highlight>
                <a:srgbClr val="FFFFFF"/>
              </a:highlight>
            </a:endParaRPr>
          </a:p>
          <a:p>
            <a:pPr marL="457200" lvl="0" indent="-393700" algn="l" rtl="0">
              <a:lnSpc>
                <a:spcPct val="115000"/>
              </a:lnSpc>
              <a:spcBef>
                <a:spcPts val="0"/>
              </a:spcBef>
              <a:spcAft>
                <a:spcPts val="0"/>
              </a:spcAft>
              <a:buClr>
                <a:schemeClr val="dk1"/>
              </a:buClr>
              <a:buSzPts val="2600"/>
              <a:buFont typeface="Open Sans"/>
              <a:buChar char="●"/>
            </a:pPr>
            <a:r>
              <a:rPr lang="en-US" sz="2600">
                <a:highlight>
                  <a:srgbClr val="FFFFFF"/>
                </a:highlight>
              </a:rPr>
              <a:t>Tích hợp bộ nhớ cache lỗi.</a:t>
            </a:r>
            <a:endParaRPr sz="2600">
              <a:highlight>
                <a:srgbClr val="FFFFFF"/>
              </a:highlight>
            </a:endParaRPr>
          </a:p>
          <a:p>
            <a:pPr marL="457200" lvl="0" indent="-393700" algn="l" rtl="0">
              <a:lnSpc>
                <a:spcPct val="115000"/>
              </a:lnSpc>
              <a:spcBef>
                <a:spcPts val="0"/>
              </a:spcBef>
              <a:spcAft>
                <a:spcPts val="0"/>
              </a:spcAft>
              <a:buClr>
                <a:schemeClr val="dk1"/>
              </a:buClr>
              <a:buSzPts val="2600"/>
              <a:buFont typeface="Open Sans"/>
              <a:buChar char="●"/>
            </a:pPr>
            <a:r>
              <a:rPr lang="en-US" sz="2600">
                <a:highlight>
                  <a:srgbClr val="FFFFFF"/>
                </a:highlight>
              </a:rPr>
              <a:t>Sai sót trong nghiệp vụ hoặc luồng dữ liệu.</a:t>
            </a:r>
            <a:endParaRPr sz="2600">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12ad5030d2d_1_7"/>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highlight>
                  <a:srgbClr val="FFFFFF"/>
                </a:highlight>
              </a:rPr>
              <a:t>Các quy tắc của Integration Tests</a:t>
            </a:r>
            <a:endParaRPr/>
          </a:p>
        </p:txBody>
      </p:sp>
      <p:sp>
        <p:nvSpPr>
          <p:cNvPr id="136" name="Google Shape;136;g12ad5030d2d_1_7"/>
          <p:cNvSpPr txBox="1">
            <a:spLocks noGrp="1"/>
          </p:cNvSpPr>
          <p:nvPr>
            <p:ph type="body" idx="1"/>
          </p:nvPr>
        </p:nvSpPr>
        <p:spPr>
          <a:xfrm>
            <a:off x="838200" y="1120025"/>
            <a:ext cx="5252700" cy="50568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SzPts val="2800"/>
              <a:buNone/>
            </a:pPr>
            <a:endParaRPr sz="3550" b="1">
              <a:highlight>
                <a:srgbClr val="FFFFFF"/>
              </a:highlight>
            </a:endParaRPr>
          </a:p>
          <a:p>
            <a:pPr marL="0" lvl="0" indent="0" algn="l" rtl="0">
              <a:lnSpc>
                <a:spcPct val="115000"/>
              </a:lnSpc>
              <a:spcBef>
                <a:spcPts val="1200"/>
              </a:spcBef>
              <a:spcAft>
                <a:spcPts val="0"/>
              </a:spcAft>
              <a:buSzPts val="2800"/>
              <a:buNone/>
            </a:pPr>
            <a:endParaRPr sz="2850">
              <a:highlight>
                <a:srgbClr val="FFFFFF"/>
              </a:highlight>
            </a:endParaRPr>
          </a:p>
        </p:txBody>
      </p:sp>
      <p:sp>
        <p:nvSpPr>
          <p:cNvPr id="137" name="Google Shape;137;g12ad5030d2d_1_7"/>
          <p:cNvSpPr txBox="1">
            <a:spLocks noGrp="1"/>
          </p:cNvSpPr>
          <p:nvPr>
            <p:ph type="body" idx="1"/>
          </p:nvPr>
        </p:nvSpPr>
        <p:spPr>
          <a:xfrm>
            <a:off x="990600" y="1272425"/>
            <a:ext cx="5252700" cy="50568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SzPts val="2800"/>
              <a:buNone/>
            </a:pPr>
            <a:endParaRPr sz="3550" b="1">
              <a:highlight>
                <a:srgbClr val="FFFFFF"/>
              </a:highlight>
            </a:endParaRPr>
          </a:p>
          <a:p>
            <a:pPr marL="0" lvl="0" indent="0" algn="l" rtl="0">
              <a:lnSpc>
                <a:spcPct val="115000"/>
              </a:lnSpc>
              <a:spcBef>
                <a:spcPts val="1200"/>
              </a:spcBef>
              <a:spcAft>
                <a:spcPts val="0"/>
              </a:spcAft>
              <a:buSzPts val="2800"/>
              <a:buNone/>
            </a:pPr>
            <a:endParaRPr sz="2850">
              <a:highlight>
                <a:srgbClr val="FFFFFF"/>
              </a:highlight>
            </a:endParaRPr>
          </a:p>
        </p:txBody>
      </p:sp>
      <p:sp>
        <p:nvSpPr>
          <p:cNvPr id="138" name="Google Shape;138;g12ad5030d2d_1_7"/>
          <p:cNvSpPr txBox="1">
            <a:spLocks noGrp="1"/>
          </p:cNvSpPr>
          <p:nvPr>
            <p:ph type="body" idx="1"/>
          </p:nvPr>
        </p:nvSpPr>
        <p:spPr>
          <a:xfrm>
            <a:off x="1143000" y="1424825"/>
            <a:ext cx="10065600" cy="5056800"/>
          </a:xfrm>
          <a:prstGeom prst="rect">
            <a:avLst/>
          </a:prstGeom>
          <a:noFill/>
          <a:ln>
            <a:noFill/>
          </a:ln>
        </p:spPr>
        <p:txBody>
          <a:bodyPr spcFirstLastPara="1" wrap="square" lIns="91425" tIns="45700" rIns="91425" bIns="45700" anchor="t" anchorCtr="0">
            <a:normAutofit/>
          </a:bodyPr>
          <a:lstStyle/>
          <a:p>
            <a:pPr marL="457200" lvl="0" indent="-381000" algn="l" rtl="0">
              <a:lnSpc>
                <a:spcPct val="115000"/>
              </a:lnSpc>
              <a:spcBef>
                <a:spcPts val="0"/>
              </a:spcBef>
              <a:spcAft>
                <a:spcPts val="0"/>
              </a:spcAft>
              <a:buClr>
                <a:schemeClr val="dk1"/>
              </a:buClr>
              <a:buSzPts val="2400"/>
              <a:buFont typeface="Open Sans"/>
              <a:buChar char="●"/>
            </a:pPr>
            <a:r>
              <a:rPr lang="en-US" sz="2400">
                <a:highlight>
                  <a:srgbClr val="FFFFFF"/>
                </a:highlight>
              </a:rPr>
              <a:t>Kiểm tra lặp lại: Chạy cùng 1 bài kiểm tra nhiều lần sẽ luôn đưa ra cùng 1 kết quả.</a:t>
            </a:r>
            <a:endParaRPr sz="2400">
              <a:highlight>
                <a:srgbClr val="FFFFFF"/>
              </a:highlight>
            </a:endParaRPr>
          </a:p>
          <a:p>
            <a:pPr marL="457200" lvl="0" indent="-381000" algn="l" rtl="0">
              <a:lnSpc>
                <a:spcPct val="115000"/>
              </a:lnSpc>
              <a:spcBef>
                <a:spcPts val="0"/>
              </a:spcBef>
              <a:spcAft>
                <a:spcPts val="0"/>
              </a:spcAft>
              <a:buClr>
                <a:schemeClr val="dk1"/>
              </a:buClr>
              <a:buSzPts val="2400"/>
              <a:buFont typeface="Open Sans"/>
              <a:buChar char="●"/>
            </a:pPr>
            <a:r>
              <a:rPr lang="en-US" sz="2400">
                <a:highlight>
                  <a:srgbClr val="FFFFFF"/>
                </a:highlight>
              </a:rPr>
              <a:t>Kiểm tra các hành động có liên quan: Do đây là kiểm tra tính kết nối giữa các module nên cần kiểm tra các kết nối quan trọng giữa các module.</a:t>
            </a:r>
            <a:endParaRPr sz="2400">
              <a:highlight>
                <a:srgbClr val="FFFFFF"/>
              </a:highlight>
            </a:endParaRPr>
          </a:p>
          <a:p>
            <a:pPr marL="457200" lvl="0" indent="-381000" algn="l" rtl="0">
              <a:lnSpc>
                <a:spcPct val="115000"/>
              </a:lnSpc>
              <a:spcBef>
                <a:spcPts val="0"/>
              </a:spcBef>
              <a:spcAft>
                <a:spcPts val="0"/>
              </a:spcAft>
              <a:buClr>
                <a:schemeClr val="dk1"/>
              </a:buClr>
              <a:buSzPts val="2400"/>
              <a:buFont typeface="Open Sans"/>
              <a:buChar char="●"/>
            </a:pPr>
            <a:r>
              <a:rPr lang="en-US" sz="2400">
                <a:highlight>
                  <a:srgbClr val="FFFFFF"/>
                </a:highlight>
              </a:rPr>
              <a:t>Kiểm tra toàn diện.</a:t>
            </a:r>
            <a:endParaRPr sz="2400">
              <a:highlight>
                <a:srgbClr val="FFFFFF"/>
              </a:highlight>
            </a:endParaRPr>
          </a:p>
          <a:p>
            <a:pPr marL="457200" lvl="0" indent="-381000" algn="l" rtl="0">
              <a:lnSpc>
                <a:spcPct val="115000"/>
              </a:lnSpc>
              <a:spcBef>
                <a:spcPts val="0"/>
              </a:spcBef>
              <a:spcAft>
                <a:spcPts val="0"/>
              </a:spcAft>
              <a:buClr>
                <a:schemeClr val="dk1"/>
              </a:buClr>
              <a:buSzPts val="2400"/>
              <a:buFont typeface="Open Sans"/>
              <a:buChar char="●"/>
            </a:pPr>
            <a:r>
              <a:rPr lang="en-US" sz="2400">
                <a:highlight>
                  <a:srgbClr val="FFFFFF"/>
                </a:highlight>
              </a:rPr>
              <a:t>Cài đặt testing 1 cách dễ dàng.</a:t>
            </a:r>
            <a:endParaRPr sz="2400">
              <a:highlight>
                <a:srgbClr val="FFFFFF"/>
              </a:highlight>
            </a:endParaRPr>
          </a:p>
          <a:p>
            <a:pPr marL="457200" lvl="0" indent="-381000" algn="l" rtl="0">
              <a:lnSpc>
                <a:spcPct val="115000"/>
              </a:lnSpc>
              <a:spcBef>
                <a:spcPts val="0"/>
              </a:spcBef>
              <a:spcAft>
                <a:spcPts val="0"/>
              </a:spcAft>
              <a:buClr>
                <a:schemeClr val="dk1"/>
              </a:buClr>
              <a:buSzPts val="2400"/>
              <a:buFont typeface="Open Sans"/>
              <a:buChar char="●"/>
            </a:pPr>
            <a:r>
              <a:rPr lang="en-US" sz="2400">
                <a:highlight>
                  <a:srgbClr val="FFFFFF"/>
                </a:highlight>
              </a:rPr>
              <a:t>Kiểm tra API của bên thứ 3.</a:t>
            </a:r>
            <a:endParaRPr sz="2400">
              <a:highlight>
                <a:srgbClr val="FFFFFF"/>
              </a:highlight>
            </a:endParaRPr>
          </a:p>
          <a:p>
            <a:pPr marL="457200" lvl="0" indent="-381000" algn="l" rtl="0">
              <a:lnSpc>
                <a:spcPct val="115000"/>
              </a:lnSpc>
              <a:spcBef>
                <a:spcPts val="0"/>
              </a:spcBef>
              <a:spcAft>
                <a:spcPts val="0"/>
              </a:spcAft>
              <a:buClr>
                <a:schemeClr val="dk1"/>
              </a:buClr>
              <a:buSzPts val="2400"/>
              <a:buFont typeface="Open Sans"/>
              <a:buChar char="●"/>
            </a:pPr>
            <a:r>
              <a:rPr lang="en-US" sz="2400">
                <a:highlight>
                  <a:srgbClr val="FFFFFF"/>
                </a:highlight>
              </a:rPr>
              <a:t>Loại bỏ test code ở production.</a:t>
            </a:r>
            <a:endParaRPr sz="2400">
              <a:highlight>
                <a:srgbClr val="FFFFFF"/>
              </a:highlight>
            </a:endParaRPr>
          </a:p>
          <a:p>
            <a:pPr marL="457200" lvl="0" indent="-381000" algn="l" rtl="0">
              <a:lnSpc>
                <a:spcPct val="115000"/>
              </a:lnSpc>
              <a:spcBef>
                <a:spcPts val="0"/>
              </a:spcBef>
              <a:spcAft>
                <a:spcPts val="0"/>
              </a:spcAft>
              <a:buClr>
                <a:schemeClr val="dk1"/>
              </a:buClr>
              <a:buSzPts val="2400"/>
              <a:buFont typeface="Open Sans"/>
              <a:buChar char="●"/>
            </a:pPr>
            <a:r>
              <a:rPr lang="en-US" sz="2400">
                <a:highlight>
                  <a:srgbClr val="FFFFFF"/>
                </a:highlight>
              </a:rPr>
              <a:t>Ghi logging.</a:t>
            </a:r>
            <a:endParaRPr sz="2400">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1346be540f1_0_3"/>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None/>
            </a:pPr>
            <a:r>
              <a:rPr lang="en-US"/>
              <a:t>Ví dụ</a:t>
            </a:r>
            <a:endParaRPr/>
          </a:p>
        </p:txBody>
      </p:sp>
      <p:sp>
        <p:nvSpPr>
          <p:cNvPr id="145" name="Google Shape;145;g1346be540f1_0_3"/>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rmAutofit/>
          </a:bodyPr>
          <a:lstStyle/>
          <a:p>
            <a:pPr marL="457200" lvl="0" indent="0" algn="l" rtl="0">
              <a:lnSpc>
                <a:spcPct val="115000"/>
              </a:lnSpc>
              <a:spcBef>
                <a:spcPts val="0"/>
              </a:spcBef>
              <a:spcAft>
                <a:spcPts val="0"/>
              </a:spcAft>
              <a:buSzPts val="2800"/>
              <a:buNone/>
            </a:pPr>
            <a:r>
              <a:rPr lang="en-US" sz="1600" b="1">
                <a:solidFill>
                  <a:srgbClr val="A626A4"/>
                </a:solidFill>
                <a:latin typeface="Courier New"/>
                <a:ea typeface="Courier New"/>
                <a:cs typeface="Courier New"/>
                <a:sym typeface="Courier New"/>
              </a:rPr>
              <a:t>const</a:t>
            </a:r>
            <a:r>
              <a:rPr lang="en-US" sz="1600" b="1">
                <a:solidFill>
                  <a:srgbClr val="383A42"/>
                </a:solidFill>
                <a:highlight>
                  <a:srgbClr val="FAFAFA"/>
                </a:highlight>
                <a:latin typeface="Courier New"/>
                <a:ea typeface="Courier New"/>
                <a:cs typeface="Courier New"/>
                <a:sym typeface="Courier New"/>
              </a:rPr>
              <a:t> co = </a:t>
            </a:r>
            <a:r>
              <a:rPr lang="en-US" sz="1600" b="1">
                <a:solidFill>
                  <a:srgbClr val="C18401"/>
                </a:solidFill>
                <a:latin typeface="Courier New"/>
                <a:ea typeface="Courier New"/>
                <a:cs typeface="Courier New"/>
                <a:sym typeface="Courier New"/>
              </a:rPr>
              <a:t>require</a:t>
            </a:r>
            <a:r>
              <a:rPr lang="en-US" sz="1600" b="1">
                <a:solidFill>
                  <a:srgbClr val="383A42"/>
                </a:solidFill>
                <a:highlight>
                  <a:srgbClr val="FAFAFA"/>
                </a:highlight>
                <a:latin typeface="Courier New"/>
                <a:ea typeface="Courier New"/>
                <a:cs typeface="Courier New"/>
                <a:sym typeface="Courier New"/>
              </a:rPr>
              <a:t>(</a:t>
            </a:r>
            <a:r>
              <a:rPr lang="en-US" sz="1600" b="1">
                <a:solidFill>
                  <a:srgbClr val="50A14F"/>
                </a:solidFill>
                <a:latin typeface="Courier New"/>
                <a:ea typeface="Courier New"/>
                <a:cs typeface="Courier New"/>
                <a:sym typeface="Courier New"/>
              </a:rPr>
              <a:t>'co'</a:t>
            </a:r>
            <a:r>
              <a:rPr lang="en-US" sz="1600" b="1">
                <a:solidFill>
                  <a:srgbClr val="383A42"/>
                </a:solidFill>
                <a:highlight>
                  <a:srgbClr val="FAFAFA"/>
                </a:highlight>
                <a:latin typeface="Courier New"/>
                <a:ea typeface="Courier New"/>
                <a:cs typeface="Courier New"/>
                <a:sym typeface="Courier New"/>
              </a:rPr>
              <a:t>); </a:t>
            </a:r>
            <a:endParaRPr sz="1600" b="1">
              <a:solidFill>
                <a:srgbClr val="383A42"/>
              </a:solidFill>
              <a:highlight>
                <a:srgbClr val="FAFAFA"/>
              </a:highlight>
              <a:latin typeface="Courier New"/>
              <a:ea typeface="Courier New"/>
              <a:cs typeface="Courier New"/>
              <a:sym typeface="Courier New"/>
            </a:endParaRPr>
          </a:p>
          <a:p>
            <a:pPr marL="457200" lvl="0" indent="0" algn="l" rtl="0">
              <a:lnSpc>
                <a:spcPct val="115000"/>
              </a:lnSpc>
              <a:spcBef>
                <a:spcPts val="0"/>
              </a:spcBef>
              <a:spcAft>
                <a:spcPts val="0"/>
              </a:spcAft>
              <a:buSzPts val="2800"/>
              <a:buNone/>
            </a:pPr>
            <a:r>
              <a:rPr lang="en-US" sz="1600" b="1">
                <a:solidFill>
                  <a:srgbClr val="A626A4"/>
                </a:solidFill>
                <a:latin typeface="Courier New"/>
                <a:ea typeface="Courier New"/>
                <a:cs typeface="Courier New"/>
                <a:sym typeface="Courier New"/>
              </a:rPr>
              <a:t>const</a:t>
            </a:r>
            <a:r>
              <a:rPr lang="en-US" sz="1600" b="1">
                <a:solidFill>
                  <a:srgbClr val="383A42"/>
                </a:solidFill>
                <a:highlight>
                  <a:srgbClr val="FAFAFA"/>
                </a:highlight>
                <a:latin typeface="Courier New"/>
                <a:ea typeface="Courier New"/>
                <a:cs typeface="Courier New"/>
                <a:sym typeface="Courier New"/>
              </a:rPr>
              <a:t> test = </a:t>
            </a:r>
            <a:r>
              <a:rPr lang="en-US" sz="1600" b="1">
                <a:solidFill>
                  <a:srgbClr val="C18401"/>
                </a:solidFill>
                <a:latin typeface="Courier New"/>
                <a:ea typeface="Courier New"/>
                <a:cs typeface="Courier New"/>
                <a:sym typeface="Courier New"/>
              </a:rPr>
              <a:t>require</a:t>
            </a:r>
            <a:r>
              <a:rPr lang="en-US" sz="1600" b="1">
                <a:solidFill>
                  <a:srgbClr val="383A42"/>
                </a:solidFill>
                <a:highlight>
                  <a:srgbClr val="FAFAFA"/>
                </a:highlight>
                <a:latin typeface="Courier New"/>
                <a:ea typeface="Courier New"/>
                <a:cs typeface="Courier New"/>
                <a:sym typeface="Courier New"/>
              </a:rPr>
              <a:t>(</a:t>
            </a:r>
            <a:r>
              <a:rPr lang="en-US" sz="1600" b="1">
                <a:solidFill>
                  <a:srgbClr val="50A14F"/>
                </a:solidFill>
                <a:latin typeface="Courier New"/>
                <a:ea typeface="Courier New"/>
                <a:cs typeface="Courier New"/>
                <a:sym typeface="Courier New"/>
              </a:rPr>
              <a:t>'blue-tape'</a:t>
            </a:r>
            <a:r>
              <a:rPr lang="en-US" sz="1600" b="1">
                <a:solidFill>
                  <a:srgbClr val="383A42"/>
                </a:solidFill>
                <a:highlight>
                  <a:srgbClr val="FAFAFA"/>
                </a:highlight>
                <a:latin typeface="Courier New"/>
                <a:ea typeface="Courier New"/>
                <a:cs typeface="Courier New"/>
                <a:sym typeface="Courier New"/>
              </a:rPr>
              <a:t>); </a:t>
            </a:r>
            <a:endParaRPr sz="1600" b="1">
              <a:solidFill>
                <a:srgbClr val="383A42"/>
              </a:solidFill>
              <a:highlight>
                <a:srgbClr val="FAFAFA"/>
              </a:highlight>
              <a:latin typeface="Courier New"/>
              <a:ea typeface="Courier New"/>
              <a:cs typeface="Courier New"/>
              <a:sym typeface="Courier New"/>
            </a:endParaRPr>
          </a:p>
          <a:p>
            <a:pPr marL="457200" lvl="0" indent="0" algn="l" rtl="0">
              <a:lnSpc>
                <a:spcPct val="115000"/>
              </a:lnSpc>
              <a:spcBef>
                <a:spcPts val="0"/>
              </a:spcBef>
              <a:spcAft>
                <a:spcPts val="0"/>
              </a:spcAft>
              <a:buSzPts val="2800"/>
              <a:buNone/>
            </a:pPr>
            <a:r>
              <a:rPr lang="en-US" sz="1600" b="1">
                <a:solidFill>
                  <a:srgbClr val="A626A4"/>
                </a:solidFill>
                <a:latin typeface="Courier New"/>
                <a:ea typeface="Courier New"/>
                <a:cs typeface="Courier New"/>
                <a:sym typeface="Courier New"/>
              </a:rPr>
              <a:t>const</a:t>
            </a:r>
            <a:r>
              <a:rPr lang="en-US" sz="1600" b="1">
                <a:solidFill>
                  <a:srgbClr val="383A42"/>
                </a:solidFill>
                <a:highlight>
                  <a:srgbClr val="FAFAFA"/>
                </a:highlight>
                <a:latin typeface="Courier New"/>
                <a:ea typeface="Courier New"/>
                <a:cs typeface="Courier New"/>
                <a:sym typeface="Courier New"/>
              </a:rPr>
              <a:t> factory = </a:t>
            </a:r>
            <a:r>
              <a:rPr lang="en-US" sz="1600" b="1">
                <a:solidFill>
                  <a:srgbClr val="C18401"/>
                </a:solidFill>
                <a:latin typeface="Courier New"/>
                <a:ea typeface="Courier New"/>
                <a:cs typeface="Courier New"/>
                <a:sym typeface="Courier New"/>
              </a:rPr>
              <a:t>require</a:t>
            </a:r>
            <a:r>
              <a:rPr lang="en-US" sz="1600" b="1">
                <a:solidFill>
                  <a:srgbClr val="383A42"/>
                </a:solidFill>
                <a:highlight>
                  <a:srgbClr val="FAFAFA"/>
                </a:highlight>
                <a:latin typeface="Courier New"/>
                <a:ea typeface="Courier New"/>
                <a:cs typeface="Courier New"/>
                <a:sym typeface="Courier New"/>
              </a:rPr>
              <a:t>(</a:t>
            </a:r>
            <a:r>
              <a:rPr lang="en-US" sz="1600" b="1">
                <a:solidFill>
                  <a:srgbClr val="50A14F"/>
                </a:solidFill>
                <a:latin typeface="Courier New"/>
                <a:ea typeface="Courier New"/>
                <a:cs typeface="Courier New"/>
                <a:sym typeface="Courier New"/>
              </a:rPr>
              <a:t>'factory'</a:t>
            </a:r>
            <a:r>
              <a:rPr lang="en-US" sz="1600" b="1">
                <a:solidFill>
                  <a:srgbClr val="383A42"/>
                </a:solidFill>
                <a:highlight>
                  <a:srgbClr val="FAFAFA"/>
                </a:highlight>
                <a:latin typeface="Courier New"/>
                <a:ea typeface="Courier New"/>
                <a:cs typeface="Courier New"/>
                <a:sym typeface="Courier New"/>
              </a:rPr>
              <a:t>);</a:t>
            </a:r>
            <a:endParaRPr sz="1600" b="1">
              <a:solidFill>
                <a:srgbClr val="383A42"/>
              </a:solidFill>
              <a:highlight>
                <a:srgbClr val="FAFAFA"/>
              </a:highlight>
              <a:latin typeface="Courier New"/>
              <a:ea typeface="Courier New"/>
              <a:cs typeface="Courier New"/>
              <a:sym typeface="Courier New"/>
            </a:endParaRPr>
          </a:p>
          <a:p>
            <a:pPr marL="457200" lvl="0" indent="0" algn="l" rtl="0">
              <a:lnSpc>
                <a:spcPct val="115000"/>
              </a:lnSpc>
              <a:spcBef>
                <a:spcPts val="0"/>
              </a:spcBef>
              <a:spcAft>
                <a:spcPts val="0"/>
              </a:spcAft>
              <a:buSzPts val="2800"/>
              <a:buNone/>
            </a:pPr>
            <a:r>
              <a:rPr lang="en-US" sz="1600" b="1">
                <a:solidFill>
                  <a:srgbClr val="A626A4"/>
                </a:solidFill>
                <a:latin typeface="Courier New"/>
                <a:ea typeface="Courier New"/>
                <a:cs typeface="Courier New"/>
                <a:sym typeface="Courier New"/>
              </a:rPr>
              <a:t>const</a:t>
            </a:r>
            <a:r>
              <a:rPr lang="en-US" sz="1600" b="1">
                <a:solidFill>
                  <a:srgbClr val="383A42"/>
                </a:solidFill>
                <a:highlight>
                  <a:srgbClr val="FAFAFA"/>
                </a:highlight>
                <a:latin typeface="Courier New"/>
                <a:ea typeface="Courier New"/>
                <a:cs typeface="Courier New"/>
                <a:sym typeface="Courier New"/>
              </a:rPr>
              <a:t> superTest = </a:t>
            </a:r>
            <a:r>
              <a:rPr lang="en-US" sz="1600" b="1">
                <a:solidFill>
                  <a:srgbClr val="C18401"/>
                </a:solidFill>
                <a:latin typeface="Courier New"/>
                <a:ea typeface="Courier New"/>
                <a:cs typeface="Courier New"/>
                <a:sym typeface="Courier New"/>
              </a:rPr>
              <a:t>require</a:t>
            </a:r>
            <a:r>
              <a:rPr lang="en-US" sz="1600" b="1">
                <a:solidFill>
                  <a:srgbClr val="383A42"/>
                </a:solidFill>
                <a:highlight>
                  <a:srgbClr val="FAFAFA"/>
                </a:highlight>
                <a:latin typeface="Courier New"/>
                <a:ea typeface="Courier New"/>
                <a:cs typeface="Courier New"/>
                <a:sym typeface="Courier New"/>
              </a:rPr>
              <a:t>(</a:t>
            </a:r>
            <a:r>
              <a:rPr lang="en-US" sz="1600" b="1">
                <a:solidFill>
                  <a:srgbClr val="50A14F"/>
                </a:solidFill>
                <a:latin typeface="Courier New"/>
                <a:ea typeface="Courier New"/>
                <a:cs typeface="Courier New"/>
                <a:sym typeface="Courier New"/>
              </a:rPr>
              <a:t>'../utils/super_test'</a:t>
            </a:r>
            <a:r>
              <a:rPr lang="en-US" sz="1600" b="1">
                <a:solidFill>
                  <a:srgbClr val="383A42"/>
                </a:solidFill>
                <a:highlight>
                  <a:srgbClr val="FAFAFA"/>
                </a:highlight>
                <a:latin typeface="Courier New"/>
                <a:ea typeface="Courier New"/>
                <a:cs typeface="Courier New"/>
                <a:sym typeface="Courier New"/>
              </a:rPr>
              <a:t>);</a:t>
            </a:r>
            <a:endParaRPr sz="1600" b="1">
              <a:solidFill>
                <a:srgbClr val="383A42"/>
              </a:solidFill>
              <a:highlight>
                <a:srgbClr val="FAFAFA"/>
              </a:highlight>
              <a:latin typeface="Courier New"/>
              <a:ea typeface="Courier New"/>
              <a:cs typeface="Courier New"/>
              <a:sym typeface="Courier New"/>
            </a:endParaRPr>
          </a:p>
          <a:p>
            <a:pPr marL="457200" lvl="0" indent="0" algn="l" rtl="0">
              <a:lnSpc>
                <a:spcPct val="115000"/>
              </a:lnSpc>
              <a:spcBef>
                <a:spcPts val="0"/>
              </a:spcBef>
              <a:spcAft>
                <a:spcPts val="0"/>
              </a:spcAft>
              <a:buSzPts val="2800"/>
              <a:buNone/>
            </a:pPr>
            <a:r>
              <a:rPr lang="en-US" sz="1600" b="1">
                <a:solidFill>
                  <a:srgbClr val="A626A4"/>
                </a:solidFill>
                <a:latin typeface="Courier New"/>
                <a:ea typeface="Courier New"/>
                <a:cs typeface="Courier New"/>
                <a:sym typeface="Courier New"/>
              </a:rPr>
              <a:t>const</a:t>
            </a:r>
            <a:r>
              <a:rPr lang="en-US" sz="1600" b="1">
                <a:solidFill>
                  <a:srgbClr val="383A42"/>
                </a:solidFill>
                <a:highlight>
                  <a:srgbClr val="FAFAFA"/>
                </a:highlight>
                <a:latin typeface="Courier New"/>
                <a:ea typeface="Courier New"/>
                <a:cs typeface="Courier New"/>
                <a:sym typeface="Courier New"/>
              </a:rPr>
              <a:t> testEnvironment = </a:t>
            </a:r>
            <a:r>
              <a:rPr lang="en-US" sz="1600" b="1">
                <a:solidFill>
                  <a:srgbClr val="C18401"/>
                </a:solidFill>
                <a:latin typeface="Courier New"/>
                <a:ea typeface="Courier New"/>
                <a:cs typeface="Courier New"/>
                <a:sym typeface="Courier New"/>
              </a:rPr>
              <a:t>require</a:t>
            </a:r>
            <a:r>
              <a:rPr lang="en-US" sz="1600" b="1">
                <a:solidFill>
                  <a:srgbClr val="383A42"/>
                </a:solidFill>
                <a:highlight>
                  <a:srgbClr val="FAFAFA"/>
                </a:highlight>
                <a:latin typeface="Courier New"/>
                <a:ea typeface="Courier New"/>
                <a:cs typeface="Courier New"/>
                <a:sym typeface="Courier New"/>
              </a:rPr>
              <a:t>(</a:t>
            </a:r>
            <a:r>
              <a:rPr lang="en-US" sz="1600" b="1">
                <a:solidFill>
                  <a:srgbClr val="50A14F"/>
                </a:solidFill>
                <a:latin typeface="Courier New"/>
                <a:ea typeface="Courier New"/>
                <a:cs typeface="Courier New"/>
                <a:sym typeface="Courier New"/>
              </a:rPr>
              <a:t>'../utils/test_environment_preparer'</a:t>
            </a:r>
            <a:r>
              <a:rPr lang="en-US" sz="1600" b="1">
                <a:solidFill>
                  <a:srgbClr val="383A42"/>
                </a:solidFill>
                <a:highlight>
                  <a:srgbClr val="FAFAFA"/>
                </a:highlight>
                <a:latin typeface="Courier New"/>
                <a:ea typeface="Courier New"/>
                <a:cs typeface="Courier New"/>
                <a:sym typeface="Courier New"/>
              </a:rPr>
              <a:t>);  </a:t>
            </a:r>
            <a:endParaRPr sz="1600" b="1">
              <a:solidFill>
                <a:srgbClr val="383A42"/>
              </a:solidFill>
              <a:highlight>
                <a:srgbClr val="FAFAFA"/>
              </a:highlight>
              <a:latin typeface="Courier New"/>
              <a:ea typeface="Courier New"/>
              <a:cs typeface="Courier New"/>
              <a:sym typeface="Courier New"/>
            </a:endParaRPr>
          </a:p>
          <a:p>
            <a:pPr marL="457200" lvl="0" indent="0" algn="l" rtl="0">
              <a:lnSpc>
                <a:spcPct val="115000"/>
              </a:lnSpc>
              <a:spcBef>
                <a:spcPts val="0"/>
              </a:spcBef>
              <a:spcAft>
                <a:spcPts val="0"/>
              </a:spcAft>
              <a:buSzPts val="2800"/>
              <a:buNone/>
            </a:pPr>
            <a:endParaRPr sz="1600" b="1">
              <a:solidFill>
                <a:srgbClr val="383A42"/>
              </a:solidFill>
              <a:highlight>
                <a:srgbClr val="FAFAFA"/>
              </a:highlight>
              <a:latin typeface="Courier New"/>
              <a:ea typeface="Courier New"/>
              <a:cs typeface="Courier New"/>
              <a:sym typeface="Courier New"/>
            </a:endParaRPr>
          </a:p>
          <a:p>
            <a:pPr marL="457200" lvl="0" indent="0" algn="l" rtl="0">
              <a:lnSpc>
                <a:spcPct val="115000"/>
              </a:lnSpc>
              <a:spcBef>
                <a:spcPts val="0"/>
              </a:spcBef>
              <a:spcAft>
                <a:spcPts val="0"/>
              </a:spcAft>
              <a:buSzPts val="2800"/>
              <a:buNone/>
            </a:pPr>
            <a:r>
              <a:rPr lang="en-US" sz="1600" b="1">
                <a:solidFill>
                  <a:srgbClr val="A626A4"/>
                </a:solidFill>
                <a:latin typeface="Courier New"/>
                <a:ea typeface="Courier New"/>
                <a:cs typeface="Courier New"/>
                <a:sym typeface="Courier New"/>
              </a:rPr>
              <a:t>const</a:t>
            </a:r>
            <a:r>
              <a:rPr lang="en-US" sz="1600" b="1">
                <a:solidFill>
                  <a:srgbClr val="383A42"/>
                </a:solidFill>
                <a:highlight>
                  <a:srgbClr val="FAFAFA"/>
                </a:highlight>
                <a:latin typeface="Courier New"/>
                <a:ea typeface="Courier New"/>
                <a:cs typeface="Courier New"/>
                <a:sym typeface="Courier New"/>
              </a:rPr>
              <a:t> path = </a:t>
            </a:r>
            <a:r>
              <a:rPr lang="en-US" sz="1600" b="1">
                <a:solidFill>
                  <a:srgbClr val="50A14F"/>
                </a:solidFill>
                <a:latin typeface="Courier New"/>
                <a:ea typeface="Courier New"/>
                <a:cs typeface="Courier New"/>
                <a:sym typeface="Courier New"/>
              </a:rPr>
              <a:t>'/v1/admin/recipes'</a:t>
            </a:r>
            <a:r>
              <a:rPr lang="en-US" sz="1600" b="1">
                <a:solidFill>
                  <a:srgbClr val="383A42"/>
                </a:solidFill>
                <a:highlight>
                  <a:srgbClr val="FAFAFA"/>
                </a:highlight>
                <a:latin typeface="Courier New"/>
                <a:ea typeface="Courier New"/>
                <a:cs typeface="Courier New"/>
                <a:sym typeface="Courier New"/>
              </a:rPr>
              <a:t>; </a:t>
            </a:r>
            <a:endParaRPr sz="1600" b="1">
              <a:solidFill>
                <a:srgbClr val="383A42"/>
              </a:solidFill>
              <a:highlight>
                <a:srgbClr val="FAFAFA"/>
              </a:highlight>
              <a:latin typeface="Courier New"/>
              <a:ea typeface="Courier New"/>
              <a:cs typeface="Courier New"/>
              <a:sym typeface="Courier New"/>
            </a:endParaRPr>
          </a:p>
          <a:p>
            <a:pPr marL="457200" lvl="0" indent="0" algn="l" rtl="0">
              <a:lnSpc>
                <a:spcPct val="115000"/>
              </a:lnSpc>
              <a:spcBef>
                <a:spcPts val="0"/>
              </a:spcBef>
              <a:spcAft>
                <a:spcPts val="0"/>
              </a:spcAft>
              <a:buSzPts val="2800"/>
              <a:buNone/>
            </a:pPr>
            <a:endParaRPr sz="1600" b="1">
              <a:solidFill>
                <a:srgbClr val="383A42"/>
              </a:solidFill>
              <a:highlight>
                <a:srgbClr val="FAFAFA"/>
              </a:highlight>
              <a:latin typeface="Courier New"/>
              <a:ea typeface="Courier New"/>
              <a:cs typeface="Courier New"/>
              <a:sym typeface="Courier New"/>
            </a:endParaRPr>
          </a:p>
          <a:p>
            <a:pPr marL="457200" lvl="0" indent="0" algn="l" rtl="0">
              <a:lnSpc>
                <a:spcPct val="115000"/>
              </a:lnSpc>
              <a:spcBef>
                <a:spcPts val="0"/>
              </a:spcBef>
              <a:spcAft>
                <a:spcPts val="0"/>
              </a:spcAft>
              <a:buSzPts val="2800"/>
              <a:buNone/>
            </a:pPr>
            <a:r>
              <a:rPr lang="en-US" sz="1600" b="1">
                <a:solidFill>
                  <a:srgbClr val="383A42"/>
                </a:solidFill>
                <a:highlight>
                  <a:srgbClr val="FAFAFA"/>
                </a:highlight>
                <a:latin typeface="Courier New"/>
                <a:ea typeface="Courier New"/>
                <a:cs typeface="Courier New"/>
                <a:sym typeface="Courier New"/>
              </a:rPr>
              <a:t>test(</a:t>
            </a:r>
            <a:r>
              <a:rPr lang="en-US" sz="1600" b="1">
                <a:solidFill>
                  <a:srgbClr val="50A14F"/>
                </a:solidFill>
                <a:latin typeface="Courier New"/>
                <a:ea typeface="Courier New"/>
                <a:cs typeface="Courier New"/>
                <a:sym typeface="Courier New"/>
              </a:rPr>
              <a:t>`API GET </a:t>
            </a:r>
            <a:r>
              <a:rPr lang="en-US" sz="1600" b="1">
                <a:solidFill>
                  <a:srgbClr val="E45649"/>
                </a:solidFill>
                <a:latin typeface="Courier New"/>
                <a:ea typeface="Courier New"/>
                <a:cs typeface="Courier New"/>
                <a:sym typeface="Courier New"/>
              </a:rPr>
              <a:t>${path}</a:t>
            </a:r>
            <a:r>
              <a:rPr lang="en-US" sz="1600" b="1">
                <a:solidFill>
                  <a:srgbClr val="50A14F"/>
                </a:solidFill>
                <a:latin typeface="Courier New"/>
                <a:ea typeface="Courier New"/>
                <a:cs typeface="Courier New"/>
                <a:sym typeface="Courier New"/>
              </a:rPr>
              <a:t>`</a:t>
            </a:r>
            <a:r>
              <a:rPr lang="en-US" sz="1600" b="1">
                <a:solidFill>
                  <a:srgbClr val="383A42"/>
                </a:solidFill>
                <a:highlight>
                  <a:srgbClr val="FAFAFA"/>
                </a:highlight>
                <a:latin typeface="Courier New"/>
                <a:ea typeface="Courier New"/>
                <a:cs typeface="Courier New"/>
                <a:sym typeface="Courier New"/>
              </a:rPr>
              <a:t>, co.wrap(</a:t>
            </a:r>
            <a:r>
              <a:rPr lang="en-US" sz="1600" b="1">
                <a:solidFill>
                  <a:srgbClr val="A626A4"/>
                </a:solidFill>
                <a:latin typeface="Courier New"/>
                <a:ea typeface="Courier New"/>
                <a:cs typeface="Courier New"/>
                <a:sym typeface="Courier New"/>
              </a:rPr>
              <a:t>function</a:t>
            </a:r>
            <a:r>
              <a:rPr lang="en-US" sz="1600" b="1">
                <a:solidFill>
                  <a:srgbClr val="383A42"/>
                </a:solidFill>
                <a:latin typeface="Courier New"/>
                <a:ea typeface="Courier New"/>
                <a:cs typeface="Courier New"/>
                <a:sym typeface="Courier New"/>
              </a:rPr>
              <a:t>* (t) </a:t>
            </a:r>
            <a:r>
              <a:rPr lang="en-US" sz="1600" b="1">
                <a:solidFill>
                  <a:srgbClr val="383A42"/>
                </a:solidFill>
                <a:highlight>
                  <a:srgbClr val="FAFAFA"/>
                </a:highlight>
                <a:latin typeface="Courier New"/>
                <a:ea typeface="Courier New"/>
                <a:cs typeface="Courier New"/>
                <a:sym typeface="Courier New"/>
              </a:rPr>
              <a:t>{ </a:t>
            </a:r>
            <a:endParaRPr sz="1600" b="1">
              <a:solidFill>
                <a:srgbClr val="383A42"/>
              </a:solidFill>
              <a:highlight>
                <a:srgbClr val="FAFAFA"/>
              </a:highlight>
              <a:latin typeface="Courier New"/>
              <a:ea typeface="Courier New"/>
              <a:cs typeface="Courier New"/>
              <a:sym typeface="Courier New"/>
            </a:endParaRPr>
          </a:p>
          <a:p>
            <a:pPr marL="457200" lvl="0" indent="0" algn="l" rtl="0">
              <a:lnSpc>
                <a:spcPct val="115000"/>
              </a:lnSpc>
              <a:spcBef>
                <a:spcPts val="0"/>
              </a:spcBef>
              <a:spcAft>
                <a:spcPts val="0"/>
              </a:spcAft>
              <a:buSzPts val="2800"/>
              <a:buNone/>
            </a:pPr>
            <a:r>
              <a:rPr lang="en-US" sz="1600" b="1">
                <a:solidFill>
                  <a:srgbClr val="383A42"/>
                </a:solidFill>
                <a:highlight>
                  <a:srgbClr val="FAFAFA"/>
                </a:highlight>
                <a:latin typeface="Courier New"/>
                <a:ea typeface="Courier New"/>
                <a:cs typeface="Courier New"/>
                <a:sym typeface="Courier New"/>
              </a:rPr>
              <a:t>	</a:t>
            </a:r>
            <a:r>
              <a:rPr lang="en-US" sz="1600" b="1">
                <a:solidFill>
                  <a:srgbClr val="A626A4"/>
                </a:solidFill>
                <a:latin typeface="Courier New"/>
                <a:ea typeface="Courier New"/>
                <a:cs typeface="Courier New"/>
                <a:sym typeface="Courier New"/>
              </a:rPr>
              <a:t>yield</a:t>
            </a:r>
            <a:r>
              <a:rPr lang="en-US" sz="1600" b="1">
                <a:solidFill>
                  <a:srgbClr val="383A42"/>
                </a:solidFill>
                <a:highlight>
                  <a:srgbClr val="FAFAFA"/>
                </a:highlight>
                <a:latin typeface="Courier New"/>
                <a:ea typeface="Courier New"/>
                <a:cs typeface="Courier New"/>
                <a:sym typeface="Courier New"/>
              </a:rPr>
              <a:t> testEnvironment.prepare();</a:t>
            </a:r>
            <a:endParaRPr sz="1600" b="1">
              <a:solidFill>
                <a:srgbClr val="383A42"/>
              </a:solidFill>
              <a:highlight>
                <a:srgbClr val="FAFAFA"/>
              </a:highlight>
              <a:latin typeface="Courier New"/>
              <a:ea typeface="Courier New"/>
              <a:cs typeface="Courier New"/>
              <a:sym typeface="Courier New"/>
            </a:endParaRPr>
          </a:p>
          <a:p>
            <a:pPr marL="457200" lvl="0" indent="0" algn="l" rtl="0">
              <a:lnSpc>
                <a:spcPct val="115000"/>
              </a:lnSpc>
              <a:spcBef>
                <a:spcPts val="0"/>
              </a:spcBef>
              <a:spcAft>
                <a:spcPts val="0"/>
              </a:spcAft>
              <a:buSzPts val="2800"/>
              <a:buNone/>
            </a:pPr>
            <a:r>
              <a:rPr lang="en-US" sz="1600" b="1">
                <a:solidFill>
                  <a:srgbClr val="383A42"/>
                </a:solidFill>
                <a:highlight>
                  <a:srgbClr val="FAFAFA"/>
                </a:highlight>
                <a:latin typeface="Courier New"/>
                <a:ea typeface="Courier New"/>
                <a:cs typeface="Courier New"/>
                <a:sym typeface="Courier New"/>
              </a:rPr>
              <a:t>	</a:t>
            </a:r>
            <a:r>
              <a:rPr lang="en-US" sz="1600" b="1">
                <a:solidFill>
                  <a:srgbClr val="A626A4"/>
                </a:solidFill>
                <a:latin typeface="Courier New"/>
                <a:ea typeface="Courier New"/>
                <a:cs typeface="Courier New"/>
                <a:sym typeface="Courier New"/>
              </a:rPr>
              <a:t>const</a:t>
            </a:r>
            <a:r>
              <a:rPr lang="en-US" sz="1600" b="1">
                <a:solidFill>
                  <a:srgbClr val="383A42"/>
                </a:solidFill>
                <a:highlight>
                  <a:srgbClr val="FAFAFA"/>
                </a:highlight>
                <a:latin typeface="Courier New"/>
                <a:ea typeface="Courier New"/>
                <a:cs typeface="Courier New"/>
                <a:sym typeface="Courier New"/>
              </a:rPr>
              <a:t> recipe1 = </a:t>
            </a:r>
            <a:r>
              <a:rPr lang="en-US" sz="1600" b="1">
                <a:solidFill>
                  <a:srgbClr val="A626A4"/>
                </a:solidFill>
                <a:latin typeface="Courier New"/>
                <a:ea typeface="Courier New"/>
                <a:cs typeface="Courier New"/>
                <a:sym typeface="Courier New"/>
              </a:rPr>
              <a:t>yield</a:t>
            </a:r>
            <a:r>
              <a:rPr lang="en-US" sz="1600" b="1">
                <a:solidFill>
                  <a:srgbClr val="383A42"/>
                </a:solidFill>
                <a:highlight>
                  <a:srgbClr val="FAFAFA"/>
                </a:highlight>
                <a:latin typeface="Courier New"/>
                <a:ea typeface="Courier New"/>
                <a:cs typeface="Courier New"/>
                <a:sym typeface="Courier New"/>
              </a:rPr>
              <a:t> factory.create(</a:t>
            </a:r>
            <a:r>
              <a:rPr lang="en-US" sz="1600" b="1">
                <a:solidFill>
                  <a:srgbClr val="50A14F"/>
                </a:solidFill>
                <a:latin typeface="Courier New"/>
                <a:ea typeface="Courier New"/>
                <a:cs typeface="Courier New"/>
                <a:sym typeface="Courier New"/>
              </a:rPr>
              <a:t>'recipe'</a:t>
            </a:r>
            <a:r>
              <a:rPr lang="en-US" sz="1600" b="1">
                <a:solidFill>
                  <a:srgbClr val="383A42"/>
                </a:solidFill>
                <a:highlight>
                  <a:srgbClr val="FAFAFA"/>
                </a:highlight>
                <a:latin typeface="Courier New"/>
                <a:ea typeface="Courier New"/>
                <a:cs typeface="Courier New"/>
                <a:sym typeface="Courier New"/>
              </a:rPr>
              <a:t>); </a:t>
            </a:r>
            <a:endParaRPr sz="1600" b="1">
              <a:solidFill>
                <a:srgbClr val="383A42"/>
              </a:solidFill>
              <a:highlight>
                <a:srgbClr val="FAFAFA"/>
              </a:highlight>
              <a:latin typeface="Courier New"/>
              <a:ea typeface="Courier New"/>
              <a:cs typeface="Courier New"/>
              <a:sym typeface="Courier New"/>
            </a:endParaRPr>
          </a:p>
          <a:p>
            <a:pPr marL="457200" lvl="0" indent="0" algn="l" rtl="0">
              <a:lnSpc>
                <a:spcPct val="115000"/>
              </a:lnSpc>
              <a:spcBef>
                <a:spcPts val="0"/>
              </a:spcBef>
              <a:spcAft>
                <a:spcPts val="0"/>
              </a:spcAft>
              <a:buSzPts val="2800"/>
              <a:buNone/>
            </a:pPr>
            <a:r>
              <a:rPr lang="en-US" sz="1600" b="1">
                <a:solidFill>
                  <a:srgbClr val="383A42"/>
                </a:solidFill>
                <a:highlight>
                  <a:srgbClr val="FAFAFA"/>
                </a:highlight>
                <a:latin typeface="Courier New"/>
                <a:ea typeface="Courier New"/>
                <a:cs typeface="Courier New"/>
                <a:sym typeface="Courier New"/>
              </a:rPr>
              <a:t>	</a:t>
            </a:r>
            <a:r>
              <a:rPr lang="en-US" sz="1600" b="1">
                <a:solidFill>
                  <a:srgbClr val="A626A4"/>
                </a:solidFill>
                <a:latin typeface="Courier New"/>
                <a:ea typeface="Courier New"/>
                <a:cs typeface="Courier New"/>
                <a:sym typeface="Courier New"/>
              </a:rPr>
              <a:t>const</a:t>
            </a:r>
            <a:r>
              <a:rPr lang="en-US" sz="1600" b="1">
                <a:solidFill>
                  <a:srgbClr val="383A42"/>
                </a:solidFill>
                <a:highlight>
                  <a:srgbClr val="FAFAFA"/>
                </a:highlight>
                <a:latin typeface="Courier New"/>
                <a:ea typeface="Courier New"/>
                <a:cs typeface="Courier New"/>
                <a:sym typeface="Courier New"/>
              </a:rPr>
              <a:t> recipe2 = </a:t>
            </a:r>
            <a:r>
              <a:rPr lang="en-US" sz="1600" b="1">
                <a:solidFill>
                  <a:srgbClr val="A626A4"/>
                </a:solidFill>
                <a:latin typeface="Courier New"/>
                <a:ea typeface="Courier New"/>
                <a:cs typeface="Courier New"/>
                <a:sym typeface="Courier New"/>
              </a:rPr>
              <a:t>yield</a:t>
            </a:r>
            <a:r>
              <a:rPr lang="en-US" sz="1600" b="1">
                <a:solidFill>
                  <a:srgbClr val="383A42"/>
                </a:solidFill>
                <a:highlight>
                  <a:srgbClr val="FAFAFA"/>
                </a:highlight>
                <a:latin typeface="Courier New"/>
                <a:ea typeface="Courier New"/>
                <a:cs typeface="Courier New"/>
                <a:sym typeface="Courier New"/>
              </a:rPr>
              <a:t> factory.create(</a:t>
            </a:r>
            <a:r>
              <a:rPr lang="en-US" sz="1600" b="1">
                <a:solidFill>
                  <a:srgbClr val="50A14F"/>
                </a:solidFill>
                <a:latin typeface="Courier New"/>
                <a:ea typeface="Courier New"/>
                <a:cs typeface="Courier New"/>
                <a:sym typeface="Courier New"/>
              </a:rPr>
              <a:t>'recipe'</a:t>
            </a:r>
            <a:r>
              <a:rPr lang="en-US" sz="1600" b="1">
                <a:solidFill>
                  <a:srgbClr val="383A42"/>
                </a:solidFill>
                <a:highlight>
                  <a:srgbClr val="FAFAFA"/>
                </a:highlight>
                <a:latin typeface="Courier New"/>
                <a:ea typeface="Courier New"/>
                <a:cs typeface="Courier New"/>
                <a:sym typeface="Courier New"/>
              </a:rPr>
              <a:t>); </a:t>
            </a:r>
            <a:endParaRPr sz="1600" b="1">
              <a:solidFill>
                <a:srgbClr val="383A42"/>
              </a:solidFill>
              <a:highlight>
                <a:srgbClr val="FAFAFA"/>
              </a:highlight>
              <a:latin typeface="Courier New"/>
              <a:ea typeface="Courier New"/>
              <a:cs typeface="Courier New"/>
              <a:sym typeface="Courier New"/>
            </a:endParaRPr>
          </a:p>
          <a:p>
            <a:pPr marL="457200" lvl="0" indent="0" algn="l" rtl="0">
              <a:lnSpc>
                <a:spcPct val="115000"/>
              </a:lnSpc>
              <a:spcBef>
                <a:spcPts val="0"/>
              </a:spcBef>
              <a:spcAft>
                <a:spcPts val="0"/>
              </a:spcAft>
              <a:buSzPts val="2800"/>
              <a:buNone/>
            </a:pPr>
            <a:endParaRPr sz="1600" b="1">
              <a:solidFill>
                <a:srgbClr val="383A42"/>
              </a:solidFill>
              <a:highlight>
                <a:srgbClr val="FAFAFA"/>
              </a:highlight>
              <a:latin typeface="Courier New"/>
              <a:ea typeface="Courier New"/>
              <a:cs typeface="Courier New"/>
              <a:sym typeface="Courier New"/>
            </a:endParaRPr>
          </a:p>
          <a:p>
            <a:pPr marL="457200" lvl="0" indent="0" algn="l" rtl="0">
              <a:lnSpc>
                <a:spcPct val="115000"/>
              </a:lnSpc>
              <a:spcBef>
                <a:spcPts val="0"/>
              </a:spcBef>
              <a:spcAft>
                <a:spcPts val="0"/>
              </a:spcAft>
              <a:buSzPts val="2800"/>
              <a:buNone/>
            </a:pPr>
            <a:r>
              <a:rPr lang="en-US" sz="1600" b="1">
                <a:solidFill>
                  <a:srgbClr val="383A42"/>
                </a:solidFill>
                <a:highlight>
                  <a:srgbClr val="FAFAFA"/>
                </a:highlight>
                <a:latin typeface="Courier New"/>
                <a:ea typeface="Courier New"/>
                <a:cs typeface="Courier New"/>
                <a:sym typeface="Courier New"/>
              </a:rPr>
              <a:t>	</a:t>
            </a:r>
            <a:r>
              <a:rPr lang="en-US" sz="1600" b="1">
                <a:solidFill>
                  <a:srgbClr val="A626A4"/>
                </a:solidFill>
                <a:latin typeface="Courier New"/>
                <a:ea typeface="Courier New"/>
                <a:cs typeface="Courier New"/>
                <a:sym typeface="Courier New"/>
              </a:rPr>
              <a:t>const</a:t>
            </a:r>
            <a:r>
              <a:rPr lang="en-US" sz="1600" b="1">
                <a:solidFill>
                  <a:srgbClr val="383A42"/>
                </a:solidFill>
                <a:highlight>
                  <a:srgbClr val="FAFAFA"/>
                </a:highlight>
                <a:latin typeface="Courier New"/>
                <a:ea typeface="Courier New"/>
                <a:cs typeface="Courier New"/>
                <a:sym typeface="Courier New"/>
              </a:rPr>
              <a:t> serverResponse = </a:t>
            </a:r>
            <a:r>
              <a:rPr lang="en-US" sz="1600" b="1">
                <a:solidFill>
                  <a:srgbClr val="A626A4"/>
                </a:solidFill>
                <a:latin typeface="Courier New"/>
                <a:ea typeface="Courier New"/>
                <a:cs typeface="Courier New"/>
                <a:sym typeface="Courier New"/>
              </a:rPr>
              <a:t>yield</a:t>
            </a:r>
            <a:r>
              <a:rPr lang="en-US" sz="1600" b="1">
                <a:solidFill>
                  <a:srgbClr val="383A42"/>
                </a:solidFill>
                <a:highlight>
                  <a:srgbClr val="FAFAFA"/>
                </a:highlight>
                <a:latin typeface="Courier New"/>
                <a:ea typeface="Courier New"/>
                <a:cs typeface="Courier New"/>
                <a:sym typeface="Courier New"/>
              </a:rPr>
              <a:t> superTest.get(path); </a:t>
            </a:r>
            <a:endParaRPr sz="1600" b="1">
              <a:solidFill>
                <a:srgbClr val="383A42"/>
              </a:solidFill>
              <a:highlight>
                <a:srgbClr val="FAFAFA"/>
              </a:highlight>
              <a:latin typeface="Courier New"/>
              <a:ea typeface="Courier New"/>
              <a:cs typeface="Courier New"/>
              <a:sym typeface="Courier New"/>
            </a:endParaRPr>
          </a:p>
          <a:p>
            <a:pPr marL="457200" lvl="0" indent="0" algn="l" rtl="0">
              <a:lnSpc>
                <a:spcPct val="115000"/>
              </a:lnSpc>
              <a:spcBef>
                <a:spcPts val="0"/>
              </a:spcBef>
              <a:spcAft>
                <a:spcPts val="0"/>
              </a:spcAft>
              <a:buSzPts val="2800"/>
              <a:buNone/>
            </a:pPr>
            <a:endParaRPr sz="1600" b="1">
              <a:solidFill>
                <a:srgbClr val="383A42"/>
              </a:solidFill>
              <a:highlight>
                <a:srgbClr val="FAFAFA"/>
              </a:highlight>
              <a:latin typeface="Courier New"/>
              <a:ea typeface="Courier New"/>
              <a:cs typeface="Courier New"/>
              <a:sym typeface="Courier New"/>
            </a:endParaRPr>
          </a:p>
          <a:p>
            <a:pPr marL="457200" lvl="0" indent="0" algn="l" rtl="0">
              <a:lnSpc>
                <a:spcPct val="115000"/>
              </a:lnSpc>
              <a:spcBef>
                <a:spcPts val="0"/>
              </a:spcBef>
              <a:spcAft>
                <a:spcPts val="0"/>
              </a:spcAft>
              <a:buSzPts val="2800"/>
              <a:buNone/>
            </a:pPr>
            <a:r>
              <a:rPr lang="en-US" sz="1600" b="1">
                <a:solidFill>
                  <a:srgbClr val="383A42"/>
                </a:solidFill>
                <a:highlight>
                  <a:srgbClr val="FAFAFA"/>
                </a:highlight>
                <a:latin typeface="Courier New"/>
                <a:ea typeface="Courier New"/>
                <a:cs typeface="Courier New"/>
                <a:sym typeface="Courier New"/>
              </a:rPr>
              <a:t>	t.deepEqual(serverResponse.body, [recipe1, recipe2]); </a:t>
            </a:r>
            <a:endParaRPr sz="1600" b="1">
              <a:solidFill>
                <a:srgbClr val="383A42"/>
              </a:solidFill>
              <a:highlight>
                <a:srgbClr val="FAFAFA"/>
              </a:highlight>
              <a:latin typeface="Courier New"/>
              <a:ea typeface="Courier New"/>
              <a:cs typeface="Courier New"/>
              <a:sym typeface="Courier New"/>
            </a:endParaRPr>
          </a:p>
          <a:p>
            <a:pPr marL="457200" lvl="0" indent="0" algn="l" rtl="0">
              <a:lnSpc>
                <a:spcPct val="115000"/>
              </a:lnSpc>
              <a:spcBef>
                <a:spcPts val="0"/>
              </a:spcBef>
              <a:spcAft>
                <a:spcPts val="0"/>
              </a:spcAft>
              <a:buSzPts val="2800"/>
              <a:buNone/>
            </a:pPr>
            <a:r>
              <a:rPr lang="en-US" sz="1600" b="1">
                <a:solidFill>
                  <a:srgbClr val="383A42"/>
                </a:solidFill>
                <a:highlight>
                  <a:srgbClr val="FAFAFA"/>
                </a:highlight>
                <a:latin typeface="Courier New"/>
                <a:ea typeface="Courier New"/>
                <a:cs typeface="Courier New"/>
                <a:sym typeface="Courier New"/>
              </a:rPr>
              <a:t>}));</a:t>
            </a:r>
            <a:endParaRPr sz="1600" b="1">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11517337414_0_22"/>
          <p:cNvSpPr txBox="1">
            <a:spLocks noGrp="1"/>
          </p:cNvSpPr>
          <p:nvPr>
            <p:ph type="title"/>
          </p:nvPr>
        </p:nvSpPr>
        <p:spPr>
          <a:xfrm>
            <a:off x="831850" y="1736763"/>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6000"/>
              <a:buNone/>
            </a:pPr>
            <a:r>
              <a:rPr lang="en-US"/>
              <a:t>Sử dụng Jest trong unit test</a:t>
            </a:r>
            <a:endParaRPr/>
          </a:p>
        </p:txBody>
      </p:sp>
      <p:sp>
        <p:nvSpPr>
          <p:cNvPr id="152" name="Google Shape;152;g11517337414_0_22"/>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2400"/>
              <a:buNone/>
            </a:pPr>
            <a:r>
              <a:rPr lang="en-US"/>
              <a:t>Các bạn đã từng nghe tới Jest hay chưa?</a:t>
            </a:r>
            <a:endParaRPr/>
          </a:p>
        </p:txBody>
      </p:sp>
    </p:spTree>
  </p:cSld>
  <p:clrMapOvr>
    <a:masterClrMapping/>
  </p:clrMapOvr>
</p:sld>
</file>

<file path=ppt/theme/theme1.xml><?xml version="1.0" encoding="utf-8"?>
<a:theme xmlns:a="http://schemas.openxmlformats.org/drawingml/2006/main"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1258</Words>
  <Application>Microsoft Macintosh PowerPoint</Application>
  <PresentationFormat>Widescreen</PresentationFormat>
  <Paragraphs>207</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Courier New</vt:lpstr>
      <vt:lpstr>Tahoma</vt:lpstr>
      <vt:lpstr>Open Sans</vt:lpstr>
      <vt:lpstr>Open Sans SemiBold</vt:lpstr>
      <vt:lpstr>Calibri</vt:lpstr>
      <vt:lpstr>Arial</vt:lpstr>
      <vt:lpstr>SlideTheme2</vt:lpstr>
      <vt:lpstr>Bài 11 Testing</vt:lpstr>
      <vt:lpstr>Mục tiêu</vt:lpstr>
      <vt:lpstr>Thảo luận</vt:lpstr>
      <vt:lpstr>Tìm hiểu kiểm thử tích hợp (Integration Testing)</vt:lpstr>
      <vt:lpstr>Integration testing là gì?</vt:lpstr>
      <vt:lpstr>Integration tests</vt:lpstr>
      <vt:lpstr>Các quy tắc của Integration Tests</vt:lpstr>
      <vt:lpstr>Ví dụ</vt:lpstr>
      <vt:lpstr>Sử dụng Jest trong unit test</vt:lpstr>
      <vt:lpstr>Cài đặt Jest</vt:lpstr>
      <vt:lpstr>Matchers trong Jest</vt:lpstr>
      <vt:lpstr>Demo</vt:lpstr>
      <vt:lpstr>Tìm hiểu kỹ thuật mocking</vt:lpstr>
      <vt:lpstr>Mock là gì?</vt:lpstr>
      <vt:lpstr>Trình xử lý lỗi mặc định</vt:lpstr>
      <vt:lpstr>Mock function</vt:lpstr>
      <vt:lpstr>Mock module</vt:lpstr>
      <vt:lpstr>Mock request và response</vt:lpstr>
      <vt:lpstr>PowerPoint Presentation</vt:lpstr>
      <vt:lpstr>Kiểm thử các hàm bất đồng bộ trong Express</vt:lpstr>
      <vt:lpstr>Promise</vt:lpstr>
      <vt:lpstr>Async/Await</vt:lpstr>
      <vt:lpstr>Callback</vt:lpstr>
      <vt:lpstr>Các thư viện mocking phổ biến cho Jest</vt:lpstr>
      <vt:lpstr>PowerPoint Presentation</vt:lpstr>
      <vt:lpstr>Sinon</vt:lpstr>
      <vt:lpstr>Mocha</vt:lpstr>
      <vt:lpstr>Tổng kết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11 Testing</dc:title>
  <dc:creator>Nhật Nguyễn Khắc</dc:creator>
  <cp:lastModifiedBy>Mai Tuyet</cp:lastModifiedBy>
  <cp:revision>1</cp:revision>
  <dcterms:created xsi:type="dcterms:W3CDTF">2017-03-15T10:39:15Z</dcterms:created>
  <dcterms:modified xsi:type="dcterms:W3CDTF">2022-07-04T03:34:02Z</dcterms:modified>
</cp:coreProperties>
</file>