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Open Sans SemiBold" panose="020B0606030504020204" pitchFamily="34" charset="0"/>
      <p:regular r:id="rId39"/>
      <p:bold r:id="rId40"/>
      <p:italic r:id="rId41"/>
      <p:boldItalic r:id="rId42"/>
    </p:embeddedFont>
    <p:embeddedFont>
      <p:font typeface="Tahoma" panose="020B0604030504040204" pitchFamily="3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8yUo0TRvVlwE5vkxpnw4BgoRc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563113601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2563113601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12563113601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ad5030d2d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12ad5030d2d_1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2ad5030d2d_1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dd375cd0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dd375cd0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2dd375cd0c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dd375cd0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dd375cd0c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2dd375cd0c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ad5030d2d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2ad5030d2d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2ad5030d2d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a3d9ba46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12a3d9ba46b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2a3d9ba46b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1733741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151733741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ad5030d2d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12ad5030d2d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12ad5030d2d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ad5030d2d_1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12ad5030d2d_1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12ad5030d2d_1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517337414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11517337414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563113601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12563113601_0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12563113601_0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dd375cd0c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dd375cd0c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2dd375cd0c_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dd375cd0c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dd375cd0c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12dd375cd0c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2dd375cd0c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2dd375cd0c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12dd375cd0c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dd375cd0c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12dd375cd0c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6</a:t>
            </a:r>
            <a:br>
              <a:rPr lang="en-US"/>
            </a:br>
            <a:r>
              <a:rPr lang="en-US"/>
              <a:t>NoSQL 1</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Ví dụ</a:t>
            </a:r>
            <a:endParaRPr/>
          </a:p>
        </p:txBody>
      </p:sp>
      <p:sp>
        <p:nvSpPr>
          <p:cNvPr id="158" name="Google Shape;158;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90000"/>
              </a:lnSpc>
              <a:spcBef>
                <a:spcPts val="0"/>
              </a:spcBef>
              <a:spcAft>
                <a:spcPts val="0"/>
              </a:spcAft>
              <a:buSzPts val="2750"/>
              <a:buChar char="•"/>
            </a:pPr>
            <a:r>
              <a:rPr lang="en-US" sz="2750">
                <a:highlight>
                  <a:srgbClr val="FFFFFF"/>
                </a:highlight>
              </a:rPr>
              <a:t>Mỗi bản ghi trong MongoDb là 1 document bao gồm các cặp field (key) và value. Collection trong MongoDb tương đương table trong SQL là tập hợp nhiều document.</a:t>
            </a:r>
            <a:endParaRPr sz="3450" b="1">
              <a:highlight>
                <a:srgbClr val="FFFFFF"/>
              </a:highlight>
            </a:endParaRPr>
          </a:p>
        </p:txBody>
      </p:sp>
      <p:pic>
        <p:nvPicPr>
          <p:cNvPr id="159" name="Google Shape;159;g12ad5030d2d_1_25"/>
          <p:cNvPicPr preferRelativeResize="0"/>
          <p:nvPr/>
        </p:nvPicPr>
        <p:blipFill>
          <a:blip r:embed="rId3">
            <a:alphaModFix/>
          </a:blip>
          <a:stretch>
            <a:fillRect/>
          </a:stretch>
        </p:blipFill>
        <p:spPr>
          <a:xfrm>
            <a:off x="3200400" y="2976563"/>
            <a:ext cx="5638800" cy="151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2563113601_0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Lợi thế của MongoDb</a:t>
            </a:r>
            <a:endParaRPr/>
          </a:p>
        </p:txBody>
      </p:sp>
      <p:sp>
        <p:nvSpPr>
          <p:cNvPr id="166" name="Google Shape;166;g12563113601_0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Các document tương thích với các kiểu dữ liệu trong nhiều ngôn ngữ lập trình.</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Không phải join phức tạp giữa các document.</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Lưu trữ dữ liệu linh hoạt.</a:t>
            </a:r>
            <a:endParaRPr sz="2750">
              <a:highlight>
                <a:srgbClr val="FFFFFF"/>
              </a:highlight>
            </a:endParaRPr>
          </a:p>
          <a:p>
            <a:pPr marL="457200" lvl="0" indent="-403225" algn="l" rtl="0">
              <a:lnSpc>
                <a:spcPct val="90000"/>
              </a:lnSpc>
              <a:spcBef>
                <a:spcPts val="0"/>
              </a:spcBef>
              <a:spcAft>
                <a:spcPts val="0"/>
              </a:spcAft>
              <a:buSzPts val="2750"/>
              <a:buChar char="•"/>
            </a:pPr>
            <a:r>
              <a:rPr lang="en-US" sz="2750">
                <a:highlight>
                  <a:srgbClr val="FFFFFF"/>
                </a:highlight>
              </a:rPr>
              <a:t>MongoDB lưu trữ document trong Collections</a:t>
            </a:r>
            <a:endParaRPr sz="445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2ad5030d2d_1_3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Tính năng của MongoDB</a:t>
            </a:r>
            <a:endParaRPr/>
          </a:p>
        </p:txBody>
      </p:sp>
      <p:sp>
        <p:nvSpPr>
          <p:cNvPr id="173" name="Google Shape;173;g12ad5030d2d_1_37"/>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Kho lưu định hướng Document: Dữ liệu được lưu trong các tài liệu kiểu JSON.</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Lập chỉ mục trên bất kỳ thuộc tính nào.</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Các truy vấn đa dạng.</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Các truy vấn đa dạng.</a:t>
            </a:r>
            <a:endParaRPr sz="3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2dd375cd0c_0_12"/>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API truy vấn</a:t>
            </a:r>
            <a:endParaRPr/>
          </a:p>
        </p:txBody>
      </p:sp>
      <p:sp>
        <p:nvSpPr>
          <p:cNvPr id="180" name="Google Shape;180;g12dd375cd0c_0_12"/>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Thêm mới:</a:t>
            </a:r>
            <a:endParaRPr/>
          </a:p>
          <a:p>
            <a:pPr marL="457200" lvl="0" indent="-339725" algn="l" rtl="0">
              <a:lnSpc>
                <a:spcPct val="115000"/>
              </a:lnSpc>
              <a:spcBef>
                <a:spcPts val="0"/>
              </a:spcBef>
              <a:spcAft>
                <a:spcPts val="0"/>
              </a:spcAft>
              <a:buClr>
                <a:srgbClr val="1155CC"/>
              </a:buClr>
              <a:buSzPts val="1750"/>
              <a:buFont typeface="Courier New"/>
              <a:buChar char="●"/>
            </a:pPr>
            <a:r>
              <a:rPr lang="en-US" sz="1650">
                <a:solidFill>
                  <a:srgbClr val="1155CC"/>
                </a:solidFill>
                <a:highlight>
                  <a:srgbClr val="FFFFFF"/>
                </a:highlight>
                <a:latin typeface="Courier New"/>
                <a:ea typeface="Courier New"/>
                <a:cs typeface="Courier New"/>
                <a:sym typeface="Courier New"/>
              </a:rPr>
              <a:t>db.collection.insertOne()</a:t>
            </a:r>
            <a:endParaRPr sz="1750">
              <a:solidFill>
                <a:srgbClr val="1155CC"/>
              </a:solidFill>
              <a:highlight>
                <a:srgbClr val="FFFFFF"/>
              </a:highlight>
              <a:latin typeface="Courier New"/>
              <a:ea typeface="Courier New"/>
              <a:cs typeface="Courier New"/>
              <a:sym typeface="Courier New"/>
            </a:endParaRPr>
          </a:p>
          <a:p>
            <a:pPr marL="457200" lvl="0" indent="-339725" algn="l" rtl="0">
              <a:lnSpc>
                <a:spcPct val="115000"/>
              </a:lnSpc>
              <a:spcBef>
                <a:spcPts val="0"/>
              </a:spcBef>
              <a:spcAft>
                <a:spcPts val="0"/>
              </a:spcAft>
              <a:buClr>
                <a:srgbClr val="1155CC"/>
              </a:buClr>
              <a:buSzPts val="1750"/>
              <a:buFont typeface="Courier New"/>
              <a:buChar char="●"/>
            </a:pPr>
            <a:r>
              <a:rPr lang="en-US" sz="1650">
                <a:solidFill>
                  <a:srgbClr val="1155CC"/>
                </a:solidFill>
                <a:highlight>
                  <a:srgbClr val="FFFFFF"/>
                </a:highlight>
                <a:latin typeface="Courier New"/>
                <a:ea typeface="Courier New"/>
                <a:cs typeface="Courier New"/>
                <a:sym typeface="Courier New"/>
              </a:rPr>
              <a:t>db.collection.insertMany()</a:t>
            </a:r>
            <a:endParaRPr sz="1650">
              <a:solidFill>
                <a:srgbClr val="1155CC"/>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US"/>
              <a:t>Đọc dữ liệu:</a:t>
            </a:r>
            <a:endParaRPr/>
          </a:p>
          <a:p>
            <a:pPr marL="457200" lvl="0" indent="-339725" algn="l" rtl="0">
              <a:lnSpc>
                <a:spcPct val="115000"/>
              </a:lnSpc>
              <a:spcBef>
                <a:spcPts val="0"/>
              </a:spcBef>
              <a:spcAft>
                <a:spcPts val="0"/>
              </a:spcAft>
              <a:buClr>
                <a:srgbClr val="1155CC"/>
              </a:buClr>
              <a:buSzPts val="1750"/>
              <a:buFont typeface="Courier New"/>
              <a:buChar char="●"/>
            </a:pPr>
            <a:r>
              <a:rPr lang="en-US" sz="1650">
                <a:solidFill>
                  <a:srgbClr val="1155CC"/>
                </a:solidFill>
                <a:highlight>
                  <a:srgbClr val="FFFFFF"/>
                </a:highlight>
                <a:latin typeface="Courier New"/>
                <a:ea typeface="Courier New"/>
                <a:cs typeface="Courier New"/>
                <a:sym typeface="Courier New"/>
              </a:rPr>
              <a:t>db.collection.find()</a:t>
            </a:r>
            <a:endParaRPr sz="1650">
              <a:solidFill>
                <a:srgbClr val="1155CC"/>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US"/>
              <a:t>Update dữ liệu:</a:t>
            </a:r>
            <a:endParaRPr/>
          </a:p>
          <a:p>
            <a:pPr marL="457200" lvl="0" indent="-339725" algn="l" rtl="0">
              <a:lnSpc>
                <a:spcPct val="115000"/>
              </a:lnSpc>
              <a:spcBef>
                <a:spcPts val="0"/>
              </a:spcBef>
              <a:spcAft>
                <a:spcPts val="0"/>
              </a:spcAft>
              <a:buClr>
                <a:srgbClr val="1155CC"/>
              </a:buClr>
              <a:buSzPts val="1750"/>
              <a:buFont typeface="Open Sans"/>
              <a:buChar char="●"/>
            </a:pPr>
            <a:r>
              <a:rPr lang="en-US" sz="1650">
                <a:solidFill>
                  <a:srgbClr val="1155CC"/>
                </a:solidFill>
                <a:highlight>
                  <a:srgbClr val="FFFFFF"/>
                </a:highlight>
                <a:latin typeface="Courier New"/>
                <a:ea typeface="Courier New"/>
                <a:cs typeface="Courier New"/>
                <a:sym typeface="Courier New"/>
              </a:rPr>
              <a:t>db.collection.updateOne()</a:t>
            </a:r>
            <a:endParaRPr sz="1650">
              <a:solidFill>
                <a:srgbClr val="1155CC"/>
              </a:solidFill>
              <a:highlight>
                <a:srgbClr val="FFFFFF"/>
              </a:highlight>
              <a:latin typeface="Courier New"/>
              <a:ea typeface="Courier New"/>
              <a:cs typeface="Courier New"/>
              <a:sym typeface="Courier New"/>
            </a:endParaRPr>
          </a:p>
          <a:p>
            <a:pPr marL="457200" lvl="0" indent="-339725" algn="l" rtl="0">
              <a:lnSpc>
                <a:spcPct val="115000"/>
              </a:lnSpc>
              <a:spcBef>
                <a:spcPts val="0"/>
              </a:spcBef>
              <a:spcAft>
                <a:spcPts val="0"/>
              </a:spcAft>
              <a:buClr>
                <a:srgbClr val="1155CC"/>
              </a:buClr>
              <a:buSzPts val="1750"/>
              <a:buFont typeface="Open Sans"/>
              <a:buChar char="●"/>
            </a:pPr>
            <a:r>
              <a:rPr lang="en-US" sz="1650">
                <a:solidFill>
                  <a:srgbClr val="1155CC"/>
                </a:solidFill>
                <a:highlight>
                  <a:srgbClr val="FFFFFF"/>
                </a:highlight>
                <a:latin typeface="Courier New"/>
                <a:ea typeface="Courier New"/>
                <a:cs typeface="Courier New"/>
                <a:sym typeface="Courier New"/>
              </a:rPr>
              <a:t>db.collection.updateMany()</a:t>
            </a:r>
            <a:endParaRPr sz="1650">
              <a:solidFill>
                <a:srgbClr val="1155CC"/>
              </a:solidFill>
              <a:highlight>
                <a:srgbClr val="FFFFFF"/>
              </a:highlight>
              <a:latin typeface="Courier New"/>
              <a:ea typeface="Courier New"/>
              <a:cs typeface="Courier New"/>
              <a:sym typeface="Courier New"/>
            </a:endParaRPr>
          </a:p>
          <a:p>
            <a:pPr marL="457200" lvl="0" indent="-339725" algn="l" rtl="0">
              <a:lnSpc>
                <a:spcPct val="115000"/>
              </a:lnSpc>
              <a:spcBef>
                <a:spcPts val="0"/>
              </a:spcBef>
              <a:spcAft>
                <a:spcPts val="0"/>
              </a:spcAft>
              <a:buClr>
                <a:srgbClr val="1155CC"/>
              </a:buClr>
              <a:buSzPts val="1750"/>
              <a:buFont typeface="Open Sans"/>
              <a:buChar char="●"/>
            </a:pPr>
            <a:r>
              <a:rPr lang="en-US" sz="1650">
                <a:solidFill>
                  <a:srgbClr val="1155CC"/>
                </a:solidFill>
                <a:highlight>
                  <a:srgbClr val="FFFFFF"/>
                </a:highlight>
                <a:latin typeface="Courier New"/>
                <a:ea typeface="Courier New"/>
                <a:cs typeface="Courier New"/>
                <a:sym typeface="Courier New"/>
              </a:rPr>
              <a:t>db.collection.replaceOne()</a:t>
            </a:r>
            <a:endParaRPr sz="1650">
              <a:solidFill>
                <a:srgbClr val="1155CC"/>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US"/>
              <a:t>Xóa dữ liệu</a:t>
            </a:r>
            <a:endParaRPr/>
          </a:p>
          <a:p>
            <a:pPr marL="457200" lvl="0" indent="-339725" algn="l" rtl="0">
              <a:lnSpc>
                <a:spcPct val="115000"/>
              </a:lnSpc>
              <a:spcBef>
                <a:spcPts val="0"/>
              </a:spcBef>
              <a:spcAft>
                <a:spcPts val="0"/>
              </a:spcAft>
              <a:buClr>
                <a:srgbClr val="1155CC"/>
              </a:buClr>
              <a:buSzPts val="1750"/>
              <a:buFont typeface="Open Sans"/>
              <a:buChar char="●"/>
            </a:pPr>
            <a:r>
              <a:rPr lang="en-US" sz="1650">
                <a:solidFill>
                  <a:srgbClr val="1155CC"/>
                </a:solidFill>
                <a:highlight>
                  <a:srgbClr val="FFFFFF"/>
                </a:highlight>
                <a:latin typeface="Courier New"/>
                <a:ea typeface="Courier New"/>
                <a:cs typeface="Courier New"/>
                <a:sym typeface="Courier New"/>
              </a:rPr>
              <a:t>db.collection.deleteOne()</a:t>
            </a:r>
            <a:endParaRPr sz="1650">
              <a:solidFill>
                <a:srgbClr val="1155CC"/>
              </a:solidFill>
              <a:highlight>
                <a:srgbClr val="FFFFFF"/>
              </a:highlight>
              <a:latin typeface="Courier New"/>
              <a:ea typeface="Courier New"/>
              <a:cs typeface="Courier New"/>
              <a:sym typeface="Courier New"/>
            </a:endParaRPr>
          </a:p>
          <a:p>
            <a:pPr marL="457200" lvl="0" indent="-339725" algn="l" rtl="0">
              <a:lnSpc>
                <a:spcPct val="115000"/>
              </a:lnSpc>
              <a:spcBef>
                <a:spcPts val="0"/>
              </a:spcBef>
              <a:spcAft>
                <a:spcPts val="0"/>
              </a:spcAft>
              <a:buClr>
                <a:srgbClr val="1155CC"/>
              </a:buClr>
              <a:buSzPts val="1750"/>
              <a:buFont typeface="Open Sans"/>
              <a:buChar char="●"/>
            </a:pPr>
            <a:r>
              <a:rPr lang="en-US" sz="1650">
                <a:solidFill>
                  <a:srgbClr val="1155CC"/>
                </a:solidFill>
                <a:highlight>
                  <a:srgbClr val="FFFFFF"/>
                </a:highlight>
                <a:latin typeface="Courier New"/>
                <a:ea typeface="Courier New"/>
                <a:cs typeface="Courier New"/>
                <a:sym typeface="Courier New"/>
              </a:rPr>
              <a:t>db.collection.deleteMany()</a:t>
            </a:r>
            <a:endParaRPr sz="3500">
              <a:solidFill>
                <a:srgbClr val="1155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dd375cd0c_0_22"/>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Demo truy vấn trong MongoDb</a:t>
            </a:r>
            <a:endParaRPr/>
          </a:p>
        </p:txBody>
      </p:sp>
      <p:sp>
        <p:nvSpPr>
          <p:cNvPr id="187" name="Google Shape;187;g12dd375cd0c_0_22"/>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So sánh SQL và NoSQL</a:t>
            </a:r>
            <a:endParaRPr/>
          </a:p>
        </p:txBody>
      </p:sp>
      <p:sp>
        <p:nvSpPr>
          <p:cNvPr id="194" name="Google Shape;194;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SQL và NoSQL có gì khác nhau?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Sự khác nhau</a:t>
            </a:r>
            <a:endParaRPr/>
          </a:p>
        </p:txBody>
      </p:sp>
      <p:sp>
        <p:nvSpPr>
          <p:cNvPr id="201" name="Google Shape;201;g12ad5030d2d_1_46"/>
          <p:cNvSpPr txBox="1">
            <a:spLocks noGrp="1"/>
          </p:cNvSpPr>
          <p:nvPr>
            <p:ph type="body" idx="1"/>
          </p:nvPr>
        </p:nvSpPr>
        <p:spPr>
          <a:xfrm>
            <a:off x="838200" y="1276400"/>
            <a:ext cx="10436100" cy="507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750">
                <a:highlight>
                  <a:srgbClr val="FFFFFF"/>
                </a:highlight>
              </a:rPr>
              <a:t>SQL và NoSQL đều có những ưu nhược điểm riêng. Chúng ta cần xác định xem dự án cần gì để đưa ra quyết định dùng SQL hay NoSQL cho phù hợp.</a:t>
            </a:r>
            <a:endParaRPr sz="2750">
              <a:highlight>
                <a:srgbClr val="FFFFFF"/>
              </a:highlight>
            </a:endParaRPr>
          </a:p>
        </p:txBody>
      </p:sp>
      <p:pic>
        <p:nvPicPr>
          <p:cNvPr id="202" name="Google Shape;202;g12ad5030d2d_1_46"/>
          <p:cNvPicPr preferRelativeResize="0"/>
          <p:nvPr/>
        </p:nvPicPr>
        <p:blipFill>
          <a:blip r:embed="rId3">
            <a:alphaModFix/>
          </a:blip>
          <a:stretch>
            <a:fillRect/>
          </a:stretch>
        </p:blipFill>
        <p:spPr>
          <a:xfrm>
            <a:off x="3114675" y="2824163"/>
            <a:ext cx="6115050" cy="258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2ad5030d2d_1_5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Sự khác nhau giữa SQL và NoSQL</a:t>
            </a:r>
            <a:endParaRPr/>
          </a:p>
        </p:txBody>
      </p:sp>
      <p:sp>
        <p:nvSpPr>
          <p:cNvPr id="209" name="Google Shape;209;g12ad5030d2d_1_55"/>
          <p:cNvSpPr txBox="1">
            <a:spLocks noGrp="1"/>
          </p:cNvSpPr>
          <p:nvPr>
            <p:ph type="body" idx="1"/>
          </p:nvPr>
        </p:nvSpPr>
        <p:spPr>
          <a:xfrm>
            <a:off x="884975" y="1120025"/>
            <a:ext cx="5364900" cy="5339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US" sz="2750">
                <a:highlight>
                  <a:srgbClr val="FFFFFF"/>
                </a:highlight>
              </a:rPr>
              <a:t>SQL</a:t>
            </a:r>
            <a:endParaRPr sz="2750">
              <a:highlight>
                <a:srgbClr val="FFFFFF"/>
              </a:highlight>
            </a:endParaRPr>
          </a:p>
          <a:p>
            <a:pPr marL="457200" lvl="0" indent="-377825" algn="l" rtl="0">
              <a:lnSpc>
                <a:spcPct val="90000"/>
              </a:lnSpc>
              <a:spcBef>
                <a:spcPts val="1000"/>
              </a:spcBef>
              <a:spcAft>
                <a:spcPts val="0"/>
              </a:spcAft>
              <a:buSzPts val="2350"/>
              <a:buChar char="•"/>
            </a:pPr>
            <a:r>
              <a:rPr lang="en-US" sz="2350">
                <a:highlight>
                  <a:srgbClr val="FFFFFF"/>
                </a:highlight>
              </a:rPr>
              <a:t>Type: Cơ sở dữ liệu SQL chủ yếu được gọi là Cơ sở dữ liệu quan hệ (RDBMS).</a:t>
            </a:r>
            <a:endParaRPr sz="2350">
              <a:highlight>
                <a:srgbClr val="FFFFFF"/>
              </a:highlight>
            </a:endParaRPr>
          </a:p>
          <a:p>
            <a:pPr marL="457200" lvl="0" indent="-377825" algn="l" rtl="0">
              <a:lnSpc>
                <a:spcPct val="90000"/>
              </a:lnSpc>
              <a:spcBef>
                <a:spcPts val="0"/>
              </a:spcBef>
              <a:spcAft>
                <a:spcPts val="0"/>
              </a:spcAft>
              <a:buSzPts val="2350"/>
              <a:buChar char="•"/>
            </a:pPr>
            <a:r>
              <a:rPr lang="en-US" sz="2350">
                <a:highlight>
                  <a:srgbClr val="FFFFFF"/>
                </a:highlight>
              </a:rPr>
              <a:t>Ngôn ngữ query:  Structured query language (SQL).</a:t>
            </a:r>
            <a:endParaRPr sz="2350">
              <a:highlight>
                <a:srgbClr val="FFFFFF"/>
              </a:highlight>
            </a:endParaRPr>
          </a:p>
          <a:p>
            <a:pPr marL="457200" lvl="0" indent="-377825" algn="l" rtl="0">
              <a:lnSpc>
                <a:spcPct val="90000"/>
              </a:lnSpc>
              <a:spcBef>
                <a:spcPts val="0"/>
              </a:spcBef>
              <a:spcAft>
                <a:spcPts val="0"/>
              </a:spcAft>
              <a:buSzPts val="2350"/>
              <a:buChar char="•"/>
            </a:pPr>
            <a:r>
              <a:rPr lang="en-US" sz="2350">
                <a:highlight>
                  <a:srgbClr val="FFFFFF"/>
                </a:highlight>
              </a:rPr>
              <a:t>Khả năng mở rộng: Theo chiều dọc.</a:t>
            </a:r>
            <a:endParaRPr sz="2350">
              <a:highlight>
                <a:srgbClr val="FFFFFF"/>
              </a:highlight>
            </a:endParaRPr>
          </a:p>
          <a:p>
            <a:pPr marL="457200" lvl="0" indent="-377825" algn="l" rtl="0">
              <a:lnSpc>
                <a:spcPct val="90000"/>
              </a:lnSpc>
              <a:spcBef>
                <a:spcPts val="0"/>
              </a:spcBef>
              <a:spcAft>
                <a:spcPts val="0"/>
              </a:spcAft>
              <a:buSzPts val="2350"/>
              <a:buChar char="•"/>
            </a:pPr>
            <a:r>
              <a:rPr lang="en-US" sz="2350">
                <a:highlight>
                  <a:srgbClr val="FFFFFF"/>
                </a:highlight>
              </a:rPr>
              <a:t>Cấu trúc: Lược đồ được xác định trước.</a:t>
            </a:r>
            <a:endParaRPr sz="2350">
              <a:highlight>
                <a:srgbClr val="FFFFFF"/>
              </a:highlight>
            </a:endParaRPr>
          </a:p>
          <a:p>
            <a:pPr marL="457200" lvl="0" indent="-377825" algn="l" rtl="0">
              <a:lnSpc>
                <a:spcPct val="90000"/>
              </a:lnSpc>
              <a:spcBef>
                <a:spcPts val="0"/>
              </a:spcBef>
              <a:spcAft>
                <a:spcPts val="0"/>
              </a:spcAft>
              <a:buSzPts val="2350"/>
              <a:buChar char="•"/>
            </a:pPr>
            <a:r>
              <a:rPr lang="en-US" sz="2350">
                <a:highlight>
                  <a:srgbClr val="FFFFFF"/>
                </a:highlight>
              </a:rPr>
              <a:t>Thuộc tính: ACID (Tính nguyên tử, Tính nhất quán, Tính cách ly và Độ bền).</a:t>
            </a:r>
            <a:endParaRPr sz="2350">
              <a:highlight>
                <a:srgbClr val="FFFFFF"/>
              </a:highlight>
            </a:endParaRPr>
          </a:p>
          <a:p>
            <a:pPr marL="457200" lvl="0" indent="-377825" algn="l" rtl="0">
              <a:lnSpc>
                <a:spcPct val="90000"/>
              </a:lnSpc>
              <a:spcBef>
                <a:spcPts val="0"/>
              </a:spcBef>
              <a:spcAft>
                <a:spcPts val="0"/>
              </a:spcAft>
              <a:buSzPts val="2350"/>
              <a:buChar char="•"/>
            </a:pPr>
            <a:r>
              <a:rPr lang="en-US" sz="2350">
                <a:highlight>
                  <a:srgbClr val="FFFFFF"/>
                </a:highlight>
              </a:rPr>
              <a:t>Loại lưu trữ: Highly Available Storage (SAN, RAID, etc).</a:t>
            </a:r>
            <a:endParaRPr sz="2350">
              <a:highlight>
                <a:srgbClr val="FFFFFF"/>
              </a:highlight>
            </a:endParaRPr>
          </a:p>
        </p:txBody>
      </p:sp>
      <p:sp>
        <p:nvSpPr>
          <p:cNvPr id="210" name="Google Shape;210;g12ad5030d2d_1_55"/>
          <p:cNvSpPr txBox="1">
            <a:spLocks noGrp="1"/>
          </p:cNvSpPr>
          <p:nvPr>
            <p:ph type="body" idx="1"/>
          </p:nvPr>
        </p:nvSpPr>
        <p:spPr>
          <a:xfrm>
            <a:off x="6249875" y="1120025"/>
            <a:ext cx="5323500" cy="5339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US" sz="2650">
                <a:highlight>
                  <a:srgbClr val="FFFFFF"/>
                </a:highlight>
              </a:rPr>
              <a:t>NoSQL</a:t>
            </a:r>
            <a:endParaRPr sz="2650">
              <a:highlight>
                <a:srgbClr val="FFFFFF"/>
              </a:highlight>
            </a:endParaRPr>
          </a:p>
          <a:p>
            <a:pPr marL="457200" lvl="0" indent="-384175" algn="l" rtl="0">
              <a:lnSpc>
                <a:spcPct val="90000"/>
              </a:lnSpc>
              <a:spcBef>
                <a:spcPts val="1000"/>
              </a:spcBef>
              <a:spcAft>
                <a:spcPts val="0"/>
              </a:spcAft>
              <a:buSzPts val="2450"/>
              <a:buChar char="•"/>
            </a:pPr>
            <a:r>
              <a:rPr lang="en-US" sz="2450">
                <a:highlight>
                  <a:srgbClr val="FFFFFF"/>
                </a:highlight>
              </a:rPr>
              <a:t>Type: Cơ sở dữ liệu phi quan hệ hoặc phân tán.</a:t>
            </a:r>
            <a:endParaRPr sz="2450">
              <a:highlight>
                <a:srgbClr val="FFFFFF"/>
              </a:highlight>
            </a:endParaRPr>
          </a:p>
          <a:p>
            <a:pPr marL="457200" lvl="0" indent="-384175" algn="l" rtl="0">
              <a:spcBef>
                <a:spcPts val="0"/>
              </a:spcBef>
              <a:spcAft>
                <a:spcPts val="0"/>
              </a:spcAft>
              <a:buSzPts val="2450"/>
              <a:buChar char="•"/>
            </a:pPr>
            <a:r>
              <a:rPr lang="en-US" sz="2450">
                <a:highlight>
                  <a:srgbClr val="FFFFFF"/>
                </a:highlight>
              </a:rPr>
              <a:t>Ngôn ngữ query:  Không có ngôn ngữ query.</a:t>
            </a:r>
            <a:endParaRPr sz="2450">
              <a:highlight>
                <a:srgbClr val="FFFFFF"/>
              </a:highlight>
            </a:endParaRPr>
          </a:p>
          <a:p>
            <a:pPr marL="457200" lvl="0" indent="-384175" algn="l" rtl="0">
              <a:spcBef>
                <a:spcPts val="0"/>
              </a:spcBef>
              <a:spcAft>
                <a:spcPts val="0"/>
              </a:spcAft>
              <a:buSzPts val="2450"/>
              <a:buChar char="•"/>
            </a:pPr>
            <a:r>
              <a:rPr lang="en-US" sz="2450">
                <a:highlight>
                  <a:srgbClr val="FFFFFF"/>
                </a:highlight>
              </a:rPr>
              <a:t>Khả năng mở rộng: Theo chiều ngang.</a:t>
            </a:r>
            <a:endParaRPr sz="2450">
              <a:highlight>
                <a:srgbClr val="FFFFFF"/>
              </a:highlight>
            </a:endParaRPr>
          </a:p>
          <a:p>
            <a:pPr marL="457200" lvl="0" indent="-384175" algn="l" rtl="0">
              <a:spcBef>
                <a:spcPts val="0"/>
              </a:spcBef>
              <a:spcAft>
                <a:spcPts val="0"/>
              </a:spcAft>
              <a:buSzPts val="2450"/>
              <a:buChar char="•"/>
            </a:pPr>
            <a:r>
              <a:rPr lang="en-US" sz="2450">
                <a:highlight>
                  <a:srgbClr val="FFFFFF"/>
                </a:highlight>
              </a:rPr>
              <a:t>Cấu trúc: Lược đồ động cho dữ liệu phi cấu trúc.</a:t>
            </a:r>
            <a:endParaRPr sz="2450">
              <a:highlight>
                <a:srgbClr val="FFFFFF"/>
              </a:highlight>
            </a:endParaRPr>
          </a:p>
          <a:p>
            <a:pPr marL="457200" lvl="0" indent="-384175" algn="l" rtl="0">
              <a:spcBef>
                <a:spcPts val="0"/>
              </a:spcBef>
              <a:spcAft>
                <a:spcPts val="0"/>
              </a:spcAft>
              <a:buSzPts val="2450"/>
              <a:buChar char="•"/>
            </a:pPr>
            <a:r>
              <a:rPr lang="en-US" sz="2450">
                <a:highlight>
                  <a:srgbClr val="FFFFFF"/>
                </a:highlight>
              </a:rPr>
              <a:t>Thuộc tính: Brewers CAP (Tính nhất quán, Tính khả dụng và Dung sai phân vùng). </a:t>
            </a:r>
            <a:endParaRPr sz="2450">
              <a:highlight>
                <a:srgbClr val="FFFFFF"/>
              </a:highlight>
            </a:endParaRPr>
          </a:p>
          <a:p>
            <a:pPr marL="457200" lvl="0" indent="-384175" algn="l" rtl="0">
              <a:spcBef>
                <a:spcPts val="0"/>
              </a:spcBef>
              <a:spcAft>
                <a:spcPts val="0"/>
              </a:spcAft>
              <a:buSzPts val="2450"/>
              <a:buChar char="•"/>
            </a:pPr>
            <a:r>
              <a:rPr lang="en-US" sz="2450">
                <a:highlight>
                  <a:srgbClr val="FFFFFF"/>
                </a:highlight>
              </a:rPr>
              <a:t>Loại lưu trữ: Commodity drives storage (standard HDDs, JBOD).</a:t>
            </a:r>
            <a:endParaRPr sz="245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Kết luận</a:t>
            </a:r>
            <a:endParaRPr/>
          </a:p>
        </p:txBody>
      </p:sp>
      <p:sp>
        <p:nvSpPr>
          <p:cNvPr id="217" name="Google Shape;217;g12ad5030d2d_1_63"/>
          <p:cNvSpPr txBox="1">
            <a:spLocks noGrp="1"/>
          </p:cNvSpPr>
          <p:nvPr>
            <p:ph type="body" idx="1"/>
          </p:nvPr>
        </p:nvSpPr>
        <p:spPr>
          <a:xfrm>
            <a:off x="838200" y="1120025"/>
            <a:ext cx="10515600" cy="5378700"/>
          </a:xfrm>
          <a:prstGeom prst="rect">
            <a:avLst/>
          </a:prstGeom>
          <a:noFill/>
          <a:ln>
            <a:noFill/>
          </a:ln>
        </p:spPr>
        <p:txBody>
          <a:bodyPr spcFirstLastPara="1" wrap="square" lIns="91425" tIns="45700" rIns="91425" bIns="45700" anchor="t" anchorCtr="0">
            <a:normAutofit/>
          </a:bodyPr>
          <a:lstStyle/>
          <a:p>
            <a:pPr marL="457200" lvl="0" indent="-403225" algn="l" rtl="0">
              <a:lnSpc>
                <a:spcPct val="90000"/>
              </a:lnSpc>
              <a:spcBef>
                <a:spcPts val="1000"/>
              </a:spcBef>
              <a:spcAft>
                <a:spcPts val="0"/>
              </a:spcAft>
              <a:buSzPts val="2750"/>
              <a:buChar char="•"/>
            </a:pPr>
            <a:r>
              <a:rPr lang="en-US" sz="2750">
                <a:highlight>
                  <a:srgbClr val="FFFFFF"/>
                </a:highlight>
              </a:rPr>
              <a:t>SQL databases phù hợp với dự án đã có yêu cầu dữ liệu rõ ràng xác định quan hệ logic có thể được xác định trước.</a:t>
            </a:r>
            <a:endParaRPr sz="2750">
              <a:highlight>
                <a:srgbClr val="FFFFFF"/>
              </a:highlight>
            </a:endParaRPr>
          </a:p>
          <a:p>
            <a:pPr marL="457200" lvl="0" indent="-403225" algn="l" rtl="0">
              <a:lnSpc>
                <a:spcPct val="90000"/>
              </a:lnSpc>
              <a:spcBef>
                <a:spcPts val="0"/>
              </a:spcBef>
              <a:spcAft>
                <a:spcPts val="0"/>
              </a:spcAft>
              <a:buSzPts val="2750"/>
              <a:buChar char="•"/>
            </a:pPr>
            <a:r>
              <a:rPr lang="en-US" sz="2750">
                <a:highlight>
                  <a:srgbClr val="FFFFFF"/>
                </a:highlight>
              </a:rPr>
              <a:t>NoSQL databases phù hợp với những dự án yêu cầu dữ liệu không liên quan, khó xác định, đơn giản mềm dẻo khi đang phát triển.</a:t>
            </a:r>
            <a:endParaRPr sz="275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2a3d9ba46b_0_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Giới thiệu về Mongoose</a:t>
            </a:r>
            <a:endParaRPr/>
          </a:p>
        </p:txBody>
      </p:sp>
      <p:sp>
        <p:nvSpPr>
          <p:cNvPr id="224" name="Google Shape;224;g12a3d9ba46b_0_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SzPts val="2800"/>
              <a:buChar char="•"/>
            </a:pPr>
            <a:r>
              <a:rPr lang="en-US"/>
              <a:t>Tổng quan về cơ sở dữ liệu NoSQL</a:t>
            </a:r>
            <a:endParaRPr/>
          </a:p>
          <a:p>
            <a:pPr marL="228600" lvl="0" indent="-228600" algn="l" rtl="0">
              <a:lnSpc>
                <a:spcPct val="90000"/>
              </a:lnSpc>
              <a:spcBef>
                <a:spcPts val="1000"/>
              </a:spcBef>
              <a:spcAft>
                <a:spcPts val="0"/>
              </a:spcAft>
              <a:buSzPts val="2800"/>
              <a:buChar char="•"/>
            </a:pPr>
            <a:r>
              <a:rPr lang="en-US"/>
              <a:t>Tổng quan về cơ sở dữ liệu MongoDB</a:t>
            </a:r>
            <a:endParaRPr/>
          </a:p>
          <a:p>
            <a:pPr marL="228600" lvl="0" indent="-228600" algn="l" rtl="0">
              <a:lnSpc>
                <a:spcPct val="90000"/>
              </a:lnSpc>
              <a:spcBef>
                <a:spcPts val="1000"/>
              </a:spcBef>
              <a:spcAft>
                <a:spcPts val="0"/>
              </a:spcAft>
              <a:buSzPts val="2800"/>
              <a:buChar char="•"/>
            </a:pPr>
            <a:r>
              <a:rPr lang="en-US"/>
              <a:t>So sánh hệ quản trị cơ sở dữ liệu quan hệ và NoSQL</a:t>
            </a:r>
            <a:endParaRPr/>
          </a:p>
          <a:p>
            <a:pPr marL="228600" lvl="0" indent="-228600" algn="l" rtl="0">
              <a:lnSpc>
                <a:spcPct val="90000"/>
              </a:lnSpc>
              <a:spcBef>
                <a:spcPts val="1000"/>
              </a:spcBef>
              <a:spcAft>
                <a:spcPts val="0"/>
              </a:spcAft>
              <a:buSzPts val="2800"/>
              <a:buChar char="•"/>
            </a:pPr>
            <a:r>
              <a:rPr lang="en-US"/>
              <a:t>Tìm hiểu về thư viện Mongoose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sp>
        <p:nvSpPr>
          <p:cNvPr id="229" name="Google Shape;229;g11517337414_0_11"/>
          <p:cNvSpPr/>
          <p:nvPr/>
        </p:nvSpPr>
        <p:spPr>
          <a:xfrm>
            <a:off x="713225" y="1099899"/>
            <a:ext cx="11042100" cy="5342100"/>
          </a:xfrm>
          <a:prstGeom prst="rect">
            <a:avLst/>
          </a:prstGeom>
          <a:noFill/>
          <a:ln>
            <a:noFill/>
          </a:ln>
        </p:spPr>
        <p:txBody>
          <a:bodyPr spcFirstLastPara="1" wrap="square" lIns="0" tIns="0" rIns="0" bIns="0" anchor="t" anchorCtr="0">
            <a:noAutofit/>
          </a:bodyPr>
          <a:lstStyle/>
          <a:p>
            <a:pPr marL="457200" marR="0" lvl="0" indent="-396875" algn="l" rtl="0">
              <a:lnSpc>
                <a:spcPct val="115000"/>
              </a:lnSpc>
              <a:spcBef>
                <a:spcPts val="0"/>
              </a:spcBef>
              <a:spcAft>
                <a:spcPts val="0"/>
              </a:spcAft>
              <a:buClr>
                <a:schemeClr val="dk1"/>
              </a:buClr>
              <a:buSzPts val="2650"/>
              <a:buFont typeface="Open Sans"/>
              <a:buChar char="●"/>
            </a:pPr>
            <a:r>
              <a:rPr lang="en-US" sz="2650">
                <a:solidFill>
                  <a:schemeClr val="dk1"/>
                </a:solidFill>
                <a:highlight>
                  <a:srgbClr val="FFFFFF"/>
                </a:highlight>
                <a:latin typeface="Open Sans"/>
                <a:ea typeface="Open Sans"/>
                <a:cs typeface="Open Sans"/>
                <a:sym typeface="Open Sans"/>
              </a:rPr>
              <a:t>Mongoose là một thư viện mô hình hóa đối tượng (Object Data Model - ODM) cho MongoDB và Node.js.</a:t>
            </a:r>
            <a:endParaRPr sz="4400" b="0" i="0" u="none" strike="noStrike" cap="none">
              <a:solidFill>
                <a:schemeClr val="dk1"/>
              </a:solidFill>
              <a:latin typeface="Open Sans"/>
              <a:ea typeface="Open Sans"/>
              <a:cs typeface="Open Sans"/>
              <a:sym typeface="Open Sans"/>
            </a:endParaRPr>
          </a:p>
        </p:txBody>
      </p:sp>
      <p:pic>
        <p:nvPicPr>
          <p:cNvPr id="230" name="Google Shape;230;g11517337414_0_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31" name="Google Shape;231;g11517337414_0_11"/>
          <p:cNvSpPr/>
          <p:nvPr/>
        </p:nvSpPr>
        <p:spPr>
          <a:xfrm>
            <a:off x="713222" y="222500"/>
            <a:ext cx="7796100" cy="60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a:solidFill>
                  <a:schemeClr val="dk1"/>
                </a:solidFill>
                <a:latin typeface="Tahoma"/>
                <a:ea typeface="Tahoma"/>
                <a:cs typeface="Tahoma"/>
                <a:sym typeface="Tahoma"/>
              </a:rPr>
              <a:t>Mongoose là gì?</a:t>
            </a:r>
            <a:endParaRPr sz="3500" b="1" i="0" u="none" strike="noStrike" cap="none">
              <a:solidFill>
                <a:schemeClr val="dk1"/>
              </a:solidFill>
              <a:latin typeface="Tahoma"/>
              <a:ea typeface="Tahoma"/>
              <a:cs typeface="Tahoma"/>
              <a:sym typeface="Tahoma"/>
            </a:endParaRPr>
          </a:p>
        </p:txBody>
      </p:sp>
      <p:pic>
        <p:nvPicPr>
          <p:cNvPr id="232" name="Google Shape;232;g11517337414_0_11"/>
          <p:cNvPicPr preferRelativeResize="0"/>
          <p:nvPr/>
        </p:nvPicPr>
        <p:blipFill>
          <a:blip r:embed="rId4">
            <a:alphaModFix/>
          </a:blip>
          <a:stretch>
            <a:fillRect/>
          </a:stretch>
        </p:blipFill>
        <p:spPr>
          <a:xfrm>
            <a:off x="2847975" y="2166938"/>
            <a:ext cx="6496050" cy="343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2ad5030d2d_1_9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Cài đặt và import Mongoose</a:t>
            </a:r>
            <a:endParaRPr/>
          </a:p>
        </p:txBody>
      </p:sp>
      <p:sp>
        <p:nvSpPr>
          <p:cNvPr id="239" name="Google Shape;239;g12ad5030d2d_1_9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90000"/>
              </a:lnSpc>
              <a:spcBef>
                <a:spcPts val="1000"/>
              </a:spcBef>
              <a:spcAft>
                <a:spcPts val="0"/>
              </a:spcAft>
              <a:buSzPts val="2750"/>
              <a:buChar char="•"/>
            </a:pPr>
            <a:r>
              <a:rPr lang="en-US" sz="2750">
                <a:highlight>
                  <a:srgbClr val="FFFFFF"/>
                </a:highlight>
              </a:rPr>
              <a:t>Cài đặt:</a:t>
            </a:r>
            <a:endParaRPr sz="2750">
              <a:highlight>
                <a:srgbClr val="FFFFFF"/>
              </a:highlight>
            </a:endParaRPr>
          </a:p>
          <a:p>
            <a:pPr marL="0" lvl="0" indent="0" algn="l" rtl="0">
              <a:lnSpc>
                <a:spcPct val="90000"/>
              </a:lnSpc>
              <a:spcBef>
                <a:spcPts val="1000"/>
              </a:spcBef>
              <a:spcAft>
                <a:spcPts val="0"/>
              </a:spcAft>
              <a:buClr>
                <a:schemeClr val="dk1"/>
              </a:buClr>
              <a:buSzPts val="1100"/>
              <a:buFont typeface="Arial"/>
              <a:buNone/>
            </a:pPr>
            <a:r>
              <a:rPr lang="en-US" sz="1650" b="1">
                <a:solidFill>
                  <a:srgbClr val="383A42"/>
                </a:solidFill>
                <a:highlight>
                  <a:srgbClr val="FAFAFA"/>
                </a:highlight>
                <a:latin typeface="Courier New"/>
                <a:ea typeface="Courier New"/>
                <a:cs typeface="Courier New"/>
                <a:sym typeface="Courier New"/>
              </a:rPr>
              <a:t>npm </a:t>
            </a:r>
            <a:r>
              <a:rPr lang="en-US" sz="1650" b="1">
                <a:solidFill>
                  <a:srgbClr val="A626A4"/>
                </a:solidFill>
                <a:latin typeface="Courier New"/>
                <a:ea typeface="Courier New"/>
                <a:cs typeface="Courier New"/>
                <a:sym typeface="Courier New"/>
              </a:rPr>
              <a:t>install</a:t>
            </a:r>
            <a:r>
              <a:rPr lang="en-US" sz="1650" b="1">
                <a:solidFill>
                  <a:srgbClr val="383A42"/>
                </a:solidFill>
                <a:highlight>
                  <a:srgbClr val="FAFAFA"/>
                </a:highlight>
                <a:latin typeface="Courier New"/>
                <a:ea typeface="Courier New"/>
                <a:cs typeface="Courier New"/>
                <a:sym typeface="Courier New"/>
              </a:rPr>
              <a:t> mongoose validator</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latin typeface="Courier New"/>
                <a:ea typeface="Courier New"/>
                <a:cs typeface="Courier New"/>
                <a:sym typeface="Courier New"/>
              </a:rPr>
              <a:t>npm </a:t>
            </a:r>
            <a:r>
              <a:rPr lang="en-US" sz="1650" b="1">
                <a:solidFill>
                  <a:srgbClr val="A626A4"/>
                </a:solidFill>
                <a:latin typeface="Courier New"/>
                <a:ea typeface="Courier New"/>
                <a:cs typeface="Courier New"/>
                <a:sym typeface="Courier New"/>
              </a:rPr>
              <a:t>install</a:t>
            </a:r>
            <a:r>
              <a:rPr lang="en-US" sz="1650" b="1">
                <a:solidFill>
                  <a:srgbClr val="383A42"/>
                </a:solidFill>
                <a:latin typeface="Courier New"/>
                <a:ea typeface="Courier New"/>
                <a:cs typeface="Courier New"/>
                <a:sym typeface="Courier New"/>
              </a:rPr>
              <a:t> @types/mongoose </a:t>
            </a:r>
            <a:r>
              <a:rPr lang="en-US" sz="1650" b="1" i="1">
                <a:solidFill>
                  <a:srgbClr val="A0A1A7"/>
                </a:solidFill>
                <a:latin typeface="Courier New"/>
                <a:ea typeface="Courier New"/>
                <a:cs typeface="Courier New"/>
                <a:sym typeface="Courier New"/>
              </a:rPr>
              <a:t>--save-dev</a:t>
            </a:r>
            <a:endParaRPr sz="1650" b="1" i="1">
              <a:solidFill>
                <a:srgbClr val="A0A1A7"/>
              </a:solidFill>
              <a:latin typeface="Courier New"/>
              <a:ea typeface="Courier New"/>
              <a:cs typeface="Courier New"/>
              <a:sym typeface="Courier New"/>
            </a:endParaRPr>
          </a:p>
          <a:p>
            <a:pPr marL="457200" lvl="0" indent="-403225" algn="l" rtl="0">
              <a:spcBef>
                <a:spcPts val="1000"/>
              </a:spcBef>
              <a:spcAft>
                <a:spcPts val="0"/>
              </a:spcAft>
              <a:buSzPts val="2750"/>
              <a:buChar char="•"/>
            </a:pPr>
            <a:r>
              <a:rPr lang="en-US" sz="2750">
                <a:highlight>
                  <a:schemeClr val="lt1"/>
                </a:highlight>
              </a:rPr>
              <a:t>Import:</a:t>
            </a:r>
            <a:endParaRPr sz="2750">
              <a:highlight>
                <a:schemeClr val="lt1"/>
              </a:highlight>
            </a:endParaRPr>
          </a:p>
          <a:p>
            <a:pPr marL="0" lvl="0" indent="0" algn="l" rtl="0">
              <a:spcBef>
                <a:spcPts val="1000"/>
              </a:spcBef>
              <a:spcAft>
                <a:spcPts val="0"/>
              </a:spcAft>
              <a:buNone/>
            </a:pPr>
            <a:r>
              <a:rPr lang="en-US" sz="1650" b="1">
                <a:solidFill>
                  <a:srgbClr val="A626A4"/>
                </a:solidFill>
                <a:latin typeface="Courier New"/>
                <a:ea typeface="Courier New"/>
                <a:cs typeface="Courier New"/>
                <a:sym typeface="Courier New"/>
              </a:rPr>
              <a:t>import</a:t>
            </a:r>
            <a:r>
              <a:rPr lang="en-US" sz="1650" b="1">
                <a:solidFill>
                  <a:srgbClr val="383A42"/>
                </a:solidFill>
                <a:highlight>
                  <a:srgbClr val="FAFAFA"/>
                </a:highlight>
                <a:latin typeface="Courier New"/>
                <a:ea typeface="Courier New"/>
                <a:cs typeface="Courier New"/>
                <a:sym typeface="Courier New"/>
              </a:rPr>
              <a:t> mongoose </a:t>
            </a: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"mongoose"</a:t>
            </a:r>
            <a:r>
              <a:rPr lang="en-US" sz="1650" b="1">
                <a:solidFill>
                  <a:srgbClr val="383A42"/>
                </a:solidFill>
                <a:highlight>
                  <a:srgbClr val="FAFAFA"/>
                </a:highlight>
                <a:latin typeface="Courier New"/>
                <a:ea typeface="Courier New"/>
                <a:cs typeface="Courier New"/>
                <a:sym typeface="Courier New"/>
              </a:rPr>
              <a:t>;</a:t>
            </a:r>
            <a:endParaRPr sz="3450" b="1">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2ad5030d2d_1_99"/>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Tạo kết nối MongoDb bằng Mongoose</a:t>
            </a:r>
            <a:endParaRPr/>
          </a:p>
        </p:txBody>
      </p:sp>
      <p:sp>
        <p:nvSpPr>
          <p:cNvPr id="246" name="Google Shape;246;g12ad5030d2d_1_99"/>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Tạo URL kết nối:</a:t>
            </a:r>
            <a:endParaRPr sz="2750">
              <a:highlight>
                <a:srgbClr val="FFFFFF"/>
              </a:highlight>
            </a:endParaRPr>
          </a:p>
          <a:p>
            <a:pPr marL="0" lvl="0" indent="0" algn="l" rtl="0">
              <a:lnSpc>
                <a:spcPct val="115000"/>
              </a:lnSpc>
              <a:spcBef>
                <a:spcPts val="0"/>
              </a:spcBef>
              <a:spcAft>
                <a:spcPts val="0"/>
              </a:spcAft>
              <a:buSzPts val="2800"/>
              <a:buNone/>
            </a:pPr>
            <a:r>
              <a:rPr lang="en-US" sz="1650" b="1">
                <a:solidFill>
                  <a:srgbClr val="50A14F"/>
                </a:solidFill>
                <a:latin typeface="Courier New"/>
                <a:ea typeface="Courier New"/>
                <a:cs typeface="Courier New"/>
                <a:sym typeface="Courier New"/>
              </a:rPr>
              <a:t>const</a:t>
            </a:r>
            <a:r>
              <a:rPr lang="en-US" sz="1650" b="1">
                <a:solidFill>
                  <a:srgbClr val="383A42"/>
                </a:solidFill>
                <a:highlight>
                  <a:srgbClr val="FAFAFA"/>
                </a:highlight>
                <a:latin typeface="Courier New"/>
                <a:ea typeface="Courier New"/>
                <a:cs typeface="Courier New"/>
                <a:sym typeface="Courier New"/>
              </a:rPr>
              <a:t> DB_URL = </a:t>
            </a:r>
            <a:r>
              <a:rPr lang="en-US" sz="1650" b="1">
                <a:solidFill>
                  <a:srgbClr val="50A14F"/>
                </a:solidFill>
                <a:latin typeface="Courier New"/>
                <a:ea typeface="Courier New"/>
                <a:cs typeface="Courier New"/>
                <a:sym typeface="Courier New"/>
              </a:rPr>
              <a:t>'mongodb://username:password</a:t>
            </a:r>
            <a:r>
              <a:rPr lang="en-US" sz="1650" b="1">
                <a:solidFill>
                  <a:srgbClr val="986801"/>
                </a:solidFill>
                <a:latin typeface="Courier New"/>
                <a:ea typeface="Courier New"/>
                <a:cs typeface="Courier New"/>
                <a:sym typeface="Courier New"/>
              </a:rPr>
              <a:t>@hostname</a:t>
            </a:r>
            <a:r>
              <a:rPr lang="en-US" sz="1650" b="1">
                <a:solidFill>
                  <a:srgbClr val="50A14F"/>
                </a:solidFill>
                <a:latin typeface="Courier New"/>
                <a:ea typeface="Courier New"/>
                <a:cs typeface="Courier New"/>
                <a:sym typeface="Courier New"/>
              </a:rPr>
              <a:t>:port/dbname'</a:t>
            </a:r>
            <a:endParaRPr sz="1650" b="1">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SzPts val="2800"/>
              <a:buNone/>
            </a:pPr>
            <a:endParaRPr sz="1650" b="1">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650">
                <a:highlight>
                  <a:srgbClr val="FFFFFF"/>
                </a:highlight>
              </a:rPr>
              <a:t>Trong đó:</a:t>
            </a:r>
            <a:endParaRPr sz="2650">
              <a:highlight>
                <a:srgbClr val="FFFFFF"/>
              </a:highlight>
            </a:endParaRPr>
          </a:p>
          <a:p>
            <a:pPr marL="457200" lvl="0" indent="-396875" algn="l" rtl="0">
              <a:lnSpc>
                <a:spcPct val="115000"/>
              </a:lnSpc>
              <a:spcBef>
                <a:spcPts val="1200"/>
              </a:spcBef>
              <a:spcAft>
                <a:spcPts val="0"/>
              </a:spcAft>
              <a:buSzPts val="2650"/>
              <a:buChar char="•"/>
            </a:pPr>
            <a:r>
              <a:rPr lang="en-US" sz="2650">
                <a:highlight>
                  <a:srgbClr val="FFFFFF"/>
                </a:highlight>
              </a:rPr>
              <a:t>username: User của mongodb có quyền đọc ghi.</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password: Password của user.</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hostname: Mongodb host.</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port: Port của mongodb mặc định là 27017.</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dbname: Database name.</a:t>
            </a:r>
            <a:endParaRPr sz="2650">
              <a:highlight>
                <a:srgbClr val="FFFFFF"/>
              </a:highlight>
            </a:endParaRPr>
          </a:p>
          <a:p>
            <a:pPr marL="0" lvl="0" indent="0" algn="l" rtl="0">
              <a:lnSpc>
                <a:spcPct val="115000"/>
              </a:lnSpc>
              <a:spcBef>
                <a:spcPts val="1200"/>
              </a:spcBef>
              <a:spcAft>
                <a:spcPts val="0"/>
              </a:spcAft>
              <a:buSzPts val="2800"/>
              <a:buNone/>
            </a:pPr>
            <a:endParaRPr sz="950">
              <a:solidFill>
                <a:srgbClr val="50A14F"/>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pic>
        <p:nvPicPr>
          <p:cNvPr id="251" name="Google Shape;251;g11517337414_0_38"/>
          <p:cNvPicPr preferRelativeResize="0"/>
          <p:nvPr/>
        </p:nvPicPr>
        <p:blipFill rotWithShape="1">
          <a:blip r:embed="rId3">
            <a:alphaModFix/>
          </a:blip>
          <a:srcRect/>
          <a:stretch/>
        </p:blipFill>
        <p:spPr>
          <a:xfrm>
            <a:off x="11414760" y="402336"/>
            <a:ext cx="664464" cy="661416"/>
          </a:xfrm>
          <a:prstGeom prst="rect">
            <a:avLst/>
          </a:prstGeom>
          <a:noFill/>
          <a:ln>
            <a:noFill/>
          </a:ln>
        </p:spPr>
      </p:pic>
      <p:sp>
        <p:nvSpPr>
          <p:cNvPr id="252" name="Google Shape;252;g11517337414_0_38"/>
          <p:cNvSpPr txBox="1">
            <a:spLocks noGrp="1"/>
          </p:cNvSpPr>
          <p:nvPr>
            <p:ph type="body" idx="1"/>
          </p:nvPr>
        </p:nvSpPr>
        <p:spPr>
          <a:xfrm>
            <a:off x="756550" y="900600"/>
            <a:ext cx="10515600" cy="5675700"/>
          </a:xfrm>
          <a:prstGeom prst="rect">
            <a:avLst/>
          </a:prstGeom>
          <a:noFill/>
          <a:ln>
            <a:noFill/>
          </a:ln>
        </p:spPr>
        <p:txBody>
          <a:bodyPr spcFirstLastPara="1" wrap="square" lIns="91425" tIns="45700" rIns="91425" bIns="45700" anchor="t" anchorCtr="0">
            <a:normAutofit/>
          </a:bodyPr>
          <a:lstStyle/>
          <a:p>
            <a:pPr marL="457200" marR="139700" lvl="0" indent="-403225" algn="l" rtl="0">
              <a:lnSpc>
                <a:spcPct val="115000"/>
              </a:lnSpc>
              <a:spcBef>
                <a:spcPts val="0"/>
              </a:spcBef>
              <a:spcAft>
                <a:spcPts val="0"/>
              </a:spcAft>
              <a:buSzPts val="2750"/>
              <a:buChar char="•"/>
            </a:pPr>
            <a:r>
              <a:rPr lang="en-US" sz="2750">
                <a:highlight>
                  <a:srgbClr val="FFFFFF"/>
                </a:highlight>
              </a:rPr>
              <a:t>Kết nối MongoDb</a:t>
            </a:r>
            <a:endParaRPr sz="2750">
              <a:highlight>
                <a:srgbClr val="FFFFFF"/>
              </a:highlight>
            </a:endParaRPr>
          </a:p>
          <a:p>
            <a:pPr marL="0" marR="139700" lvl="0" indent="0" algn="l" rtl="0">
              <a:lnSpc>
                <a:spcPct val="115000"/>
              </a:lnSpc>
              <a:spcBef>
                <a:spcPts val="18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mongoose.connect(DB_URL)</a:t>
            </a:r>
            <a:endParaRPr sz="1650" b="1">
              <a:solidFill>
                <a:srgbClr val="383A42"/>
              </a:solidFill>
              <a:highlight>
                <a:srgbClr val="FAFAFA"/>
              </a:highlight>
              <a:latin typeface="Courier New"/>
              <a:ea typeface="Courier New"/>
              <a:cs typeface="Courier New"/>
              <a:sym typeface="Courier New"/>
            </a:endParaRPr>
          </a:p>
          <a:p>
            <a:pPr marL="0" marR="139700" lvl="0" indent="0" algn="l" rtl="0">
              <a:lnSpc>
                <a:spcPct val="115000"/>
              </a:lnSpc>
              <a:spcBef>
                <a:spcPts val="18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a:t>
            </a:r>
            <a:r>
              <a:rPr lang="en-US" sz="1650" b="1">
                <a:solidFill>
                  <a:srgbClr val="A626A4"/>
                </a:solidFill>
                <a:latin typeface="Courier New"/>
                <a:ea typeface="Courier New"/>
                <a:cs typeface="Courier New"/>
                <a:sym typeface="Courier New"/>
              </a:rPr>
              <a:t>then</a:t>
            </a:r>
            <a:r>
              <a:rPr lang="en-US" sz="1650" b="1">
                <a:solidFill>
                  <a:srgbClr val="383A42"/>
                </a:solidFill>
                <a:highlight>
                  <a:srgbClr val="FAFAFA"/>
                </a:highlight>
                <a:latin typeface="Courier New"/>
                <a:ea typeface="Courier New"/>
                <a:cs typeface="Courier New"/>
                <a:sym typeface="Courier New"/>
              </a:rPr>
              <a:t>(</a:t>
            </a:r>
            <a:r>
              <a:rPr lang="en-US" sz="1650" b="1">
                <a:solidFill>
                  <a:srgbClr val="383A42"/>
                </a:solidFill>
                <a:latin typeface="Courier New"/>
                <a:ea typeface="Courier New"/>
                <a:cs typeface="Courier New"/>
                <a:sym typeface="Courier New"/>
              </a:rPr>
              <a:t>() =&gt;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C18401"/>
                </a:solidFill>
                <a:latin typeface="Courier New"/>
                <a:ea typeface="Courier New"/>
                <a:cs typeface="Courier New"/>
                <a:sym typeface="Courier New"/>
              </a:rPr>
              <a:t>console</a:t>
            </a:r>
            <a:r>
              <a:rPr lang="en-US" sz="1650" b="1">
                <a:solidFill>
                  <a:srgbClr val="383A42"/>
                </a:solidFill>
                <a:highlight>
                  <a:srgbClr val="FAFAFA"/>
                </a:highlight>
                <a:latin typeface="Courier New"/>
                <a:ea typeface="Courier New"/>
                <a:cs typeface="Courier New"/>
                <a:sym typeface="Courier New"/>
              </a:rPr>
              <a:t>.log(</a:t>
            </a:r>
            <a:r>
              <a:rPr lang="en-US" sz="1650" b="1">
                <a:solidFill>
                  <a:srgbClr val="50A14F"/>
                </a:solidFill>
                <a:latin typeface="Courier New"/>
                <a:ea typeface="Courier New"/>
                <a:cs typeface="Courier New"/>
                <a:sym typeface="Courier New"/>
              </a:rPr>
              <a:t>'DB Connected!'</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marR="139700" lvl="0" indent="0" algn="l" rtl="0">
              <a:lnSpc>
                <a:spcPct val="115000"/>
              </a:lnSpc>
              <a:spcBef>
                <a:spcPts val="1800"/>
              </a:spcBef>
              <a:spcAft>
                <a:spcPts val="1800"/>
              </a:spcAft>
              <a:buSzPts val="2800"/>
              <a:buNone/>
            </a:pPr>
            <a:r>
              <a:rPr lang="en-US" sz="1650" b="1">
                <a:solidFill>
                  <a:srgbClr val="383A42"/>
                </a:solidFill>
                <a:highlight>
                  <a:srgbClr val="FAFAFA"/>
                </a:highlight>
                <a:latin typeface="Courier New"/>
                <a:ea typeface="Courier New"/>
                <a:cs typeface="Courier New"/>
                <a:sym typeface="Courier New"/>
              </a:rPr>
              <a:t>.</a:t>
            </a:r>
            <a:r>
              <a:rPr lang="en-US" sz="1650" b="1">
                <a:solidFill>
                  <a:srgbClr val="A626A4"/>
                </a:solidFill>
                <a:latin typeface="Courier New"/>
                <a:ea typeface="Courier New"/>
                <a:cs typeface="Courier New"/>
                <a:sym typeface="Courier New"/>
              </a:rPr>
              <a:t>catch</a:t>
            </a:r>
            <a:r>
              <a:rPr lang="en-US" sz="1650" b="1">
                <a:solidFill>
                  <a:srgbClr val="383A42"/>
                </a:solidFill>
                <a:highlight>
                  <a:srgbClr val="FAFAFA"/>
                </a:highlight>
                <a:latin typeface="Courier New"/>
                <a:ea typeface="Courier New"/>
                <a:cs typeface="Courier New"/>
                <a:sym typeface="Courier New"/>
              </a:rPr>
              <a:t>(error =&gt; </a:t>
            </a:r>
            <a:r>
              <a:rPr lang="en-US" sz="1650" b="1">
                <a:solidFill>
                  <a:srgbClr val="C18401"/>
                </a:solidFill>
                <a:latin typeface="Courier New"/>
                <a:ea typeface="Courier New"/>
                <a:cs typeface="Courier New"/>
                <a:sym typeface="Courier New"/>
              </a:rPr>
              <a:t>console</a:t>
            </a:r>
            <a:r>
              <a:rPr lang="en-US" sz="1650" b="1">
                <a:solidFill>
                  <a:srgbClr val="383A42"/>
                </a:solidFill>
                <a:highlight>
                  <a:srgbClr val="FAFAFA"/>
                </a:highlight>
                <a:latin typeface="Courier New"/>
                <a:ea typeface="Courier New"/>
                <a:cs typeface="Courier New"/>
                <a:sym typeface="Courier New"/>
              </a:rPr>
              <a:t>.log(</a:t>
            </a:r>
            <a:r>
              <a:rPr lang="en-US" sz="1650" b="1">
                <a:solidFill>
                  <a:srgbClr val="50A14F"/>
                </a:solidFill>
                <a:latin typeface="Courier New"/>
                <a:ea typeface="Courier New"/>
                <a:cs typeface="Courier New"/>
                <a:sym typeface="Courier New"/>
              </a:rPr>
              <a:t>'DB connection error:'</a:t>
            </a:r>
            <a:r>
              <a:rPr lang="en-US" sz="1650" b="1">
                <a:solidFill>
                  <a:srgbClr val="383A42"/>
                </a:solidFill>
                <a:highlight>
                  <a:srgbClr val="FAFAFA"/>
                </a:highlight>
                <a:latin typeface="Courier New"/>
                <a:ea typeface="Courier New"/>
                <a:cs typeface="Courier New"/>
                <a:sym typeface="Courier New"/>
              </a:rPr>
              <a:t>, error.message));</a:t>
            </a:r>
            <a:endParaRPr sz="3450" b="1">
              <a:highlight>
                <a:srgbClr val="FFFFFF"/>
              </a:highlight>
            </a:endParaRPr>
          </a:p>
        </p:txBody>
      </p:sp>
      <p:sp>
        <p:nvSpPr>
          <p:cNvPr id="253" name="Google Shape;253;g11517337414_0_38"/>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4000"/>
              <a:buNone/>
            </a:pPr>
            <a:r>
              <a:rPr lang="en-US"/>
              <a:t>Tạo kết nối MongoDb bằng Mongoose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2563113601_0_20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Ví dụ</a:t>
            </a:r>
            <a:endParaRPr/>
          </a:p>
        </p:txBody>
      </p:sp>
      <p:sp>
        <p:nvSpPr>
          <p:cNvPr id="260" name="Google Shape;260;g12563113601_0_207"/>
          <p:cNvSpPr txBox="1">
            <a:spLocks noGrp="1"/>
          </p:cNvSpPr>
          <p:nvPr>
            <p:ph type="body" idx="1"/>
          </p:nvPr>
        </p:nvSpPr>
        <p:spPr>
          <a:xfrm>
            <a:off x="838200" y="1262800"/>
            <a:ext cx="10515600" cy="531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US" sz="1650" b="1">
                <a:solidFill>
                  <a:srgbClr val="A626A4"/>
                </a:solidFill>
                <a:latin typeface="Courier New"/>
                <a:ea typeface="Courier New"/>
                <a:cs typeface="Courier New"/>
                <a:sym typeface="Courier New"/>
              </a:rPr>
              <a:t>import</a:t>
            </a:r>
            <a:r>
              <a:rPr lang="en-US" sz="1650" b="1">
                <a:solidFill>
                  <a:srgbClr val="383A42"/>
                </a:solidFill>
                <a:highlight>
                  <a:srgbClr val="FAFAFA"/>
                </a:highlight>
                <a:latin typeface="Courier New"/>
                <a:ea typeface="Courier New"/>
                <a:cs typeface="Courier New"/>
                <a:sym typeface="Courier New"/>
              </a:rPr>
              <a:t> express </a:t>
            </a: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"express"</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A626A4"/>
                </a:solidFill>
                <a:latin typeface="Courier New"/>
                <a:ea typeface="Courier New"/>
                <a:cs typeface="Courier New"/>
                <a:sym typeface="Courier New"/>
              </a:rPr>
              <a:t>import</a:t>
            </a:r>
            <a:r>
              <a:rPr lang="en-US" sz="1650" b="1">
                <a:solidFill>
                  <a:srgbClr val="383A42"/>
                </a:solidFill>
                <a:highlight>
                  <a:srgbClr val="FAFAFA"/>
                </a:highlight>
                <a:latin typeface="Courier New"/>
                <a:ea typeface="Courier New"/>
                <a:cs typeface="Courier New"/>
                <a:sym typeface="Courier New"/>
              </a:rPr>
              <a:t> mongoose </a:t>
            </a: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"mongoose"</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const PORT = </a:t>
            </a:r>
            <a:r>
              <a:rPr lang="en-US" sz="1650" b="1">
                <a:solidFill>
                  <a:srgbClr val="986801"/>
                </a:solidFill>
                <a:latin typeface="Courier New"/>
                <a:ea typeface="Courier New"/>
                <a:cs typeface="Courier New"/>
                <a:sym typeface="Courier New"/>
              </a:rPr>
              <a:t>3000</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const app = express();</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const DB_URL = </a:t>
            </a:r>
            <a:r>
              <a:rPr lang="en-US" sz="1650" b="1">
                <a:solidFill>
                  <a:srgbClr val="50A14F"/>
                </a:solidFill>
                <a:latin typeface="Courier New"/>
                <a:ea typeface="Courier New"/>
                <a:cs typeface="Courier New"/>
                <a:sym typeface="Courier New"/>
              </a:rPr>
              <a:t>'mongodb://codegym:123456@127.0.0.1:27017/codegym'</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mongoose.connect(DB_URL)</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a:t>
            </a:r>
            <a:r>
              <a:rPr lang="en-US" sz="1650" b="1">
                <a:solidFill>
                  <a:srgbClr val="A626A4"/>
                </a:solidFill>
                <a:latin typeface="Courier New"/>
                <a:ea typeface="Courier New"/>
                <a:cs typeface="Courier New"/>
                <a:sym typeface="Courier New"/>
              </a:rPr>
              <a:t>then</a:t>
            </a:r>
            <a:r>
              <a:rPr lang="en-US" sz="1650" b="1">
                <a:solidFill>
                  <a:srgbClr val="383A42"/>
                </a:solidFill>
                <a:highlight>
                  <a:srgbClr val="FAFAFA"/>
                </a:highlight>
                <a:latin typeface="Courier New"/>
                <a:ea typeface="Courier New"/>
                <a:cs typeface="Courier New"/>
                <a:sym typeface="Courier New"/>
              </a:rPr>
              <a:t>(</a:t>
            </a:r>
            <a:r>
              <a:rPr lang="en-US" sz="1650" b="1">
                <a:solidFill>
                  <a:srgbClr val="383A42"/>
                </a:solidFill>
                <a:latin typeface="Courier New"/>
                <a:ea typeface="Courier New"/>
                <a:cs typeface="Courier New"/>
                <a:sym typeface="Courier New"/>
              </a:rPr>
              <a:t>() =&gt;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C18401"/>
                </a:solidFill>
                <a:latin typeface="Courier New"/>
                <a:ea typeface="Courier New"/>
                <a:cs typeface="Courier New"/>
                <a:sym typeface="Courier New"/>
              </a:rPr>
              <a:t>console</a:t>
            </a:r>
            <a:r>
              <a:rPr lang="en-US" sz="1650" b="1">
                <a:solidFill>
                  <a:srgbClr val="383A42"/>
                </a:solidFill>
                <a:highlight>
                  <a:srgbClr val="FAFAFA"/>
                </a:highlight>
                <a:latin typeface="Courier New"/>
                <a:ea typeface="Courier New"/>
                <a:cs typeface="Courier New"/>
                <a:sym typeface="Courier New"/>
              </a:rPr>
              <a:t>.log(</a:t>
            </a:r>
            <a:r>
              <a:rPr lang="en-US" sz="1650" b="1">
                <a:solidFill>
                  <a:srgbClr val="50A14F"/>
                </a:solidFill>
                <a:latin typeface="Courier New"/>
                <a:ea typeface="Courier New"/>
                <a:cs typeface="Courier New"/>
                <a:sym typeface="Courier New"/>
              </a:rPr>
              <a:t>'DB Connected!'</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a:t>
            </a:r>
            <a:r>
              <a:rPr lang="en-US" sz="1650" b="1">
                <a:solidFill>
                  <a:srgbClr val="A626A4"/>
                </a:solidFill>
                <a:latin typeface="Courier New"/>
                <a:ea typeface="Courier New"/>
                <a:cs typeface="Courier New"/>
                <a:sym typeface="Courier New"/>
              </a:rPr>
              <a:t>catch</a:t>
            </a:r>
            <a:r>
              <a:rPr lang="en-US" sz="1650" b="1">
                <a:solidFill>
                  <a:srgbClr val="383A42"/>
                </a:solidFill>
                <a:highlight>
                  <a:srgbClr val="FAFAFA"/>
                </a:highlight>
                <a:latin typeface="Courier New"/>
                <a:ea typeface="Courier New"/>
                <a:cs typeface="Courier New"/>
                <a:sym typeface="Courier New"/>
              </a:rPr>
              <a:t>(error =&gt; </a:t>
            </a:r>
            <a:r>
              <a:rPr lang="en-US" sz="1650" b="1">
                <a:solidFill>
                  <a:srgbClr val="C18401"/>
                </a:solidFill>
                <a:latin typeface="Courier New"/>
                <a:ea typeface="Courier New"/>
                <a:cs typeface="Courier New"/>
                <a:sym typeface="Courier New"/>
              </a:rPr>
              <a:t>console</a:t>
            </a:r>
            <a:r>
              <a:rPr lang="en-US" sz="1650" b="1">
                <a:solidFill>
                  <a:srgbClr val="383A42"/>
                </a:solidFill>
                <a:highlight>
                  <a:srgbClr val="FAFAFA"/>
                </a:highlight>
                <a:latin typeface="Courier New"/>
                <a:ea typeface="Courier New"/>
                <a:cs typeface="Courier New"/>
                <a:sym typeface="Courier New"/>
              </a:rPr>
              <a:t>.log(</a:t>
            </a:r>
            <a:r>
              <a:rPr lang="en-US" sz="1650" b="1">
                <a:solidFill>
                  <a:srgbClr val="50A14F"/>
                </a:solidFill>
                <a:latin typeface="Courier New"/>
                <a:ea typeface="Courier New"/>
                <a:cs typeface="Courier New"/>
                <a:sym typeface="Courier New"/>
              </a:rPr>
              <a:t>'DB connection error:'</a:t>
            </a:r>
            <a:r>
              <a:rPr lang="en-US" sz="1650" b="1">
                <a:solidFill>
                  <a:srgbClr val="383A42"/>
                </a:solidFill>
                <a:highlight>
                  <a:srgbClr val="FAFAFA"/>
                </a:highlight>
                <a:latin typeface="Courier New"/>
                <a:ea typeface="Courier New"/>
                <a:cs typeface="Courier New"/>
                <a:sym typeface="Courier New"/>
              </a:rPr>
              <a:t>, error.message));</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app.listen(PORT, </a:t>
            </a:r>
            <a:r>
              <a:rPr lang="en-US" sz="1650" b="1">
                <a:solidFill>
                  <a:srgbClr val="383A42"/>
                </a:solidFill>
                <a:latin typeface="Courier New"/>
                <a:ea typeface="Courier New"/>
                <a:cs typeface="Courier New"/>
                <a:sym typeface="Courier New"/>
              </a:rPr>
              <a:t>() =&gt;</a:t>
            </a: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C18401"/>
                </a:solidFill>
                <a:latin typeface="Courier New"/>
                <a:ea typeface="Courier New"/>
                <a:cs typeface="Courier New"/>
                <a:sym typeface="Courier New"/>
              </a:rPr>
              <a:t>console</a:t>
            </a:r>
            <a:r>
              <a:rPr lang="en-US" sz="1650" b="1">
                <a:solidFill>
                  <a:srgbClr val="383A42"/>
                </a:solidFill>
                <a:highlight>
                  <a:srgbClr val="FAFAFA"/>
                </a:highlight>
                <a:latin typeface="Courier New"/>
                <a:ea typeface="Courier New"/>
                <a:cs typeface="Courier New"/>
                <a:sym typeface="Courier New"/>
              </a:rPr>
              <a:t>.log(</a:t>
            </a:r>
            <a:r>
              <a:rPr lang="en-US" sz="1650" b="1">
                <a:solidFill>
                  <a:srgbClr val="50A14F"/>
                </a:solidFill>
                <a:latin typeface="Courier New"/>
                <a:ea typeface="Courier New"/>
                <a:cs typeface="Courier New"/>
                <a:sym typeface="Courier New"/>
              </a:rPr>
              <a:t>"App running on port: "</a:t>
            </a:r>
            <a:r>
              <a:rPr lang="en-US" sz="1650" b="1">
                <a:solidFill>
                  <a:srgbClr val="383A42"/>
                </a:solidFill>
                <a:highlight>
                  <a:srgbClr val="FAFAFA"/>
                </a:highlight>
                <a:latin typeface="Courier New"/>
                <a:ea typeface="Courier New"/>
                <a:cs typeface="Courier New"/>
                <a:sym typeface="Courier New"/>
              </a:rPr>
              <a:t> + PORT)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a:t>
            </a:r>
            <a:endParaRPr sz="35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2dd375cd0c_0_59"/>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Schema và Model</a:t>
            </a:r>
            <a:endParaRPr/>
          </a:p>
        </p:txBody>
      </p:sp>
      <p:sp>
        <p:nvSpPr>
          <p:cNvPr id="267" name="Google Shape;267;g12dd375cd0c_0_59"/>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650">
                <a:highlight>
                  <a:srgbClr val="FFFFFF"/>
                </a:highlight>
              </a:rPr>
              <a:t>Các bước tạo schema vs model</a:t>
            </a:r>
            <a:endParaRPr sz="2650">
              <a:highlight>
                <a:srgbClr val="FFFFFF"/>
              </a:highlight>
            </a:endParaRPr>
          </a:p>
          <a:p>
            <a:pPr marL="457200" lvl="0" indent="-396875" algn="l" rtl="0">
              <a:spcBef>
                <a:spcPts val="1000"/>
              </a:spcBef>
              <a:spcAft>
                <a:spcPts val="0"/>
              </a:spcAft>
              <a:buSzPts val="2650"/>
              <a:buChar char="•"/>
            </a:pPr>
            <a:r>
              <a:rPr lang="en-US" sz="2650">
                <a:highlight>
                  <a:srgbClr val="FFFFFF"/>
                </a:highlight>
              </a:rPr>
              <a:t>Import Schema và model</a:t>
            </a:r>
            <a:endParaRPr sz="4400"/>
          </a:p>
          <a:p>
            <a:pPr marL="457200" lvl="0" indent="-396875" algn="l" rtl="0">
              <a:spcBef>
                <a:spcPts val="0"/>
              </a:spcBef>
              <a:spcAft>
                <a:spcPts val="0"/>
              </a:spcAft>
              <a:buSzPts val="2650"/>
              <a:buChar char="•"/>
            </a:pPr>
            <a:r>
              <a:rPr lang="en-US" sz="2650">
                <a:highlight>
                  <a:srgbClr val="FFFFFF"/>
                </a:highlight>
              </a:rPr>
              <a:t>Tạo interface</a:t>
            </a:r>
            <a:endParaRPr sz="2650">
              <a:highlight>
                <a:srgbClr val="FFFFFF"/>
              </a:highlight>
            </a:endParaRPr>
          </a:p>
          <a:p>
            <a:pPr marL="457200" lvl="0" indent="-396875" algn="l" rtl="0">
              <a:spcBef>
                <a:spcPts val="0"/>
              </a:spcBef>
              <a:spcAft>
                <a:spcPts val="0"/>
              </a:spcAft>
              <a:buSzPts val="2650"/>
              <a:buChar char="•"/>
            </a:pPr>
            <a:r>
              <a:rPr lang="en-US" sz="2650">
                <a:highlight>
                  <a:srgbClr val="FFFFFF"/>
                </a:highlight>
              </a:rPr>
              <a:t>Tạo schema</a:t>
            </a:r>
            <a:endParaRPr sz="2650">
              <a:highlight>
                <a:srgbClr val="FFFFFF"/>
              </a:highlight>
            </a:endParaRPr>
          </a:p>
          <a:p>
            <a:pPr marL="457200" lvl="0" indent="-396875" algn="l" rtl="0">
              <a:spcBef>
                <a:spcPts val="0"/>
              </a:spcBef>
              <a:spcAft>
                <a:spcPts val="0"/>
              </a:spcAft>
              <a:buSzPts val="2650"/>
              <a:buChar char="•"/>
            </a:pPr>
            <a:r>
              <a:rPr lang="en-US" sz="2650">
                <a:highlight>
                  <a:srgbClr val="FFFFFF"/>
                </a:highlight>
              </a:rPr>
              <a:t>Tạo model và export model</a:t>
            </a:r>
            <a:endParaRPr sz="265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2dd375cd0c_0_71"/>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Ví dụ</a:t>
            </a:r>
            <a:endParaRPr/>
          </a:p>
        </p:txBody>
      </p:sp>
      <p:sp>
        <p:nvSpPr>
          <p:cNvPr id="274" name="Google Shape;274;g12dd375cd0c_0_71"/>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650" b="1">
                <a:solidFill>
                  <a:srgbClr val="A626A4"/>
                </a:solidFill>
                <a:latin typeface="Courier New"/>
                <a:ea typeface="Courier New"/>
                <a:cs typeface="Courier New"/>
                <a:sym typeface="Courier New"/>
              </a:rPr>
              <a:t>import</a:t>
            </a:r>
            <a:r>
              <a:rPr lang="en-US" sz="1650" b="1">
                <a:solidFill>
                  <a:srgbClr val="383A42"/>
                </a:solidFill>
                <a:highlight>
                  <a:srgbClr val="FAFAFA"/>
                </a:highlight>
                <a:latin typeface="Courier New"/>
                <a:ea typeface="Courier New"/>
                <a:cs typeface="Courier New"/>
                <a:sym typeface="Courier New"/>
              </a:rPr>
              <a:t> {Schema, model} </a:t>
            </a: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"mongoose"</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interface IUser {</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986801"/>
                </a:solidFill>
                <a:latin typeface="Courier New"/>
                <a:ea typeface="Courier New"/>
                <a:cs typeface="Courier New"/>
                <a:sym typeface="Courier New"/>
              </a:rPr>
              <a:t>username</a:t>
            </a:r>
            <a:r>
              <a:rPr lang="en-US" sz="1650" b="1">
                <a:solidFill>
                  <a:srgbClr val="383A42"/>
                </a:solidFill>
                <a:highlight>
                  <a:srgbClr val="FAFAFA"/>
                </a:highlight>
                <a:latin typeface="Courier New"/>
                <a:ea typeface="Courier New"/>
                <a:cs typeface="Courier New"/>
                <a:sym typeface="Courier New"/>
              </a:rPr>
              <a:t>: string;</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  password: string;</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spcBef>
                <a:spcPts val="1000"/>
              </a:spcBef>
              <a:spcAft>
                <a:spcPts val="0"/>
              </a:spcAft>
              <a:buNone/>
            </a:pPr>
            <a:r>
              <a:rPr lang="en-US" sz="1650" b="1">
                <a:solidFill>
                  <a:srgbClr val="A626A4"/>
                </a:solidFill>
                <a:latin typeface="Courier New"/>
                <a:ea typeface="Courier New"/>
                <a:cs typeface="Courier New"/>
                <a:sym typeface="Courier New"/>
              </a:rPr>
              <a:t>const</a:t>
            </a:r>
            <a:r>
              <a:rPr lang="en-US" sz="1650" b="1">
                <a:solidFill>
                  <a:srgbClr val="383A42"/>
                </a:solidFill>
                <a:highlight>
                  <a:srgbClr val="FAFAFA"/>
                </a:highlight>
                <a:latin typeface="Courier New"/>
                <a:ea typeface="Courier New"/>
                <a:cs typeface="Courier New"/>
                <a:sym typeface="Courier New"/>
              </a:rPr>
              <a:t> userSchema = </a:t>
            </a:r>
            <a:r>
              <a:rPr lang="en-US" sz="1650" b="1">
                <a:solidFill>
                  <a:srgbClr val="A626A4"/>
                </a:solidFill>
                <a:latin typeface="Courier New"/>
                <a:ea typeface="Courier New"/>
                <a:cs typeface="Courier New"/>
                <a:sym typeface="Courier New"/>
              </a:rPr>
              <a:t>new</a:t>
            </a:r>
            <a:r>
              <a:rPr lang="en-US" sz="1650" b="1">
                <a:solidFill>
                  <a:srgbClr val="383A42"/>
                </a:solidFill>
                <a:highlight>
                  <a:srgbClr val="FAFAFA"/>
                </a:highlight>
                <a:latin typeface="Courier New"/>
                <a:ea typeface="Courier New"/>
                <a:cs typeface="Courier New"/>
                <a:sym typeface="Courier New"/>
              </a:rPr>
              <a:t> Schema</a:t>
            </a:r>
            <a:r>
              <a:rPr lang="en-US" sz="1650" b="1">
                <a:solidFill>
                  <a:srgbClr val="383A42"/>
                </a:solidFill>
                <a:latin typeface="Courier New"/>
                <a:ea typeface="Courier New"/>
                <a:cs typeface="Courier New"/>
                <a:sym typeface="Courier New"/>
              </a:rPr>
              <a:t>({</a:t>
            </a:r>
            <a:endParaRPr sz="1650" b="1">
              <a:solidFill>
                <a:srgbClr val="383A42"/>
              </a:solidFill>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latin typeface="Courier New"/>
                <a:ea typeface="Courier New"/>
                <a:cs typeface="Courier New"/>
                <a:sym typeface="Courier New"/>
              </a:rPr>
              <a:t>  </a:t>
            </a:r>
            <a:r>
              <a:rPr lang="en-US" sz="1650" b="1">
                <a:solidFill>
                  <a:srgbClr val="986801"/>
                </a:solidFill>
                <a:latin typeface="Courier New"/>
                <a:ea typeface="Courier New"/>
                <a:cs typeface="Courier New"/>
                <a:sym typeface="Courier New"/>
              </a:rPr>
              <a:t>username</a:t>
            </a:r>
            <a:r>
              <a:rPr lang="en-US" sz="1650" b="1">
                <a:solidFill>
                  <a:srgbClr val="383A42"/>
                </a:solidFill>
                <a:latin typeface="Courier New"/>
                <a:ea typeface="Courier New"/>
                <a:cs typeface="Courier New"/>
                <a:sym typeface="Courier New"/>
              </a:rPr>
              <a:t>: </a:t>
            </a:r>
            <a:r>
              <a:rPr lang="en-US" sz="1650" b="1">
                <a:solidFill>
                  <a:srgbClr val="C18401"/>
                </a:solidFill>
                <a:latin typeface="Courier New"/>
                <a:ea typeface="Courier New"/>
                <a:cs typeface="Courier New"/>
                <a:sym typeface="Courier New"/>
              </a:rPr>
              <a:t>String</a:t>
            </a:r>
            <a:r>
              <a:rPr lang="en-US" sz="1650" b="1">
                <a:solidFill>
                  <a:srgbClr val="383A42"/>
                </a:solidFill>
                <a:latin typeface="Courier New"/>
                <a:ea typeface="Courier New"/>
                <a:cs typeface="Courier New"/>
                <a:sym typeface="Courier New"/>
              </a:rPr>
              <a:t>,</a:t>
            </a:r>
            <a:endParaRPr sz="1650" b="1">
              <a:solidFill>
                <a:srgbClr val="383A42"/>
              </a:solidFill>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latin typeface="Courier New"/>
                <a:ea typeface="Courier New"/>
                <a:cs typeface="Courier New"/>
                <a:sym typeface="Courier New"/>
              </a:rPr>
              <a:t>  </a:t>
            </a:r>
            <a:r>
              <a:rPr lang="en-US" sz="1650" b="1">
                <a:solidFill>
                  <a:srgbClr val="986801"/>
                </a:solidFill>
                <a:latin typeface="Courier New"/>
                <a:ea typeface="Courier New"/>
                <a:cs typeface="Courier New"/>
                <a:sym typeface="Courier New"/>
              </a:rPr>
              <a:t>password</a:t>
            </a:r>
            <a:r>
              <a:rPr lang="en-US" sz="1650" b="1">
                <a:solidFill>
                  <a:srgbClr val="383A42"/>
                </a:solidFill>
                <a:latin typeface="Courier New"/>
                <a:ea typeface="Courier New"/>
                <a:cs typeface="Courier New"/>
                <a:sym typeface="Courier New"/>
              </a:rPr>
              <a:t>: </a:t>
            </a:r>
            <a:r>
              <a:rPr lang="en-US" sz="1650" b="1">
                <a:solidFill>
                  <a:srgbClr val="C18401"/>
                </a:solidFill>
                <a:latin typeface="Courier New"/>
                <a:ea typeface="Courier New"/>
                <a:cs typeface="Courier New"/>
                <a:sym typeface="Courier New"/>
              </a:rPr>
              <a:t>String</a:t>
            </a:r>
            <a:r>
              <a:rPr lang="en-US" sz="1650" b="1">
                <a:solidFill>
                  <a:srgbClr val="383A42"/>
                </a:solidFill>
                <a:latin typeface="Courier New"/>
                <a:ea typeface="Courier New"/>
                <a:cs typeface="Courier New"/>
                <a:sym typeface="Courier New"/>
              </a:rPr>
              <a:t>,</a:t>
            </a:r>
            <a:endParaRPr sz="1650" b="1">
              <a:solidFill>
                <a:srgbClr val="383A42"/>
              </a:solidFill>
              <a:latin typeface="Courier New"/>
              <a:ea typeface="Courier New"/>
              <a:cs typeface="Courier New"/>
              <a:sym typeface="Courier New"/>
            </a:endParaRPr>
          </a:p>
          <a:p>
            <a:pPr marL="0" lvl="0" indent="0" algn="l" rtl="0">
              <a:spcBef>
                <a:spcPts val="1000"/>
              </a:spcBef>
              <a:spcAft>
                <a:spcPts val="0"/>
              </a:spcAft>
              <a:buNone/>
            </a:pPr>
            <a:r>
              <a:rPr lang="en-US" sz="1650" b="1">
                <a:solidFill>
                  <a:srgbClr val="383A42"/>
                </a:solidFill>
                <a:latin typeface="Courier New"/>
                <a:ea typeface="Courier New"/>
                <a:cs typeface="Courier New"/>
                <a:sym typeface="Courier New"/>
              </a:rPr>
              <a:t>})</a:t>
            </a:r>
            <a:endParaRPr sz="1650" b="1">
              <a:solidFill>
                <a:srgbClr val="383A42"/>
              </a:solidFill>
              <a:latin typeface="Courier New"/>
              <a:ea typeface="Courier New"/>
              <a:cs typeface="Courier New"/>
              <a:sym typeface="Courier New"/>
            </a:endParaRPr>
          </a:p>
          <a:p>
            <a:pPr marL="0" lvl="0" indent="0" algn="l" rtl="0">
              <a:spcBef>
                <a:spcPts val="1000"/>
              </a:spcBef>
              <a:spcAft>
                <a:spcPts val="0"/>
              </a:spcAft>
              <a:buNone/>
            </a:pPr>
            <a:endParaRPr sz="1650" b="1">
              <a:solidFill>
                <a:srgbClr val="383A42"/>
              </a:solidFill>
              <a:latin typeface="Courier New"/>
              <a:ea typeface="Courier New"/>
              <a:cs typeface="Courier New"/>
              <a:sym typeface="Courier New"/>
            </a:endParaRPr>
          </a:p>
          <a:p>
            <a:pPr marL="0" lvl="0" indent="0" algn="l" rtl="0">
              <a:spcBef>
                <a:spcPts val="1000"/>
              </a:spcBef>
              <a:spcAft>
                <a:spcPts val="0"/>
              </a:spcAft>
              <a:buNone/>
            </a:pPr>
            <a:r>
              <a:rPr lang="en-US" sz="1650" b="1">
                <a:solidFill>
                  <a:srgbClr val="A626A4"/>
                </a:solidFill>
                <a:latin typeface="Courier New"/>
                <a:ea typeface="Courier New"/>
                <a:cs typeface="Courier New"/>
                <a:sym typeface="Courier New"/>
              </a:rPr>
              <a:t>const</a:t>
            </a:r>
            <a:r>
              <a:rPr lang="en-US" sz="1650" b="1">
                <a:solidFill>
                  <a:srgbClr val="383A42"/>
                </a:solidFill>
                <a:latin typeface="Courier New"/>
                <a:ea typeface="Courier New"/>
                <a:cs typeface="Courier New"/>
                <a:sym typeface="Courier New"/>
              </a:rPr>
              <a:t> User = model(</a:t>
            </a:r>
            <a:r>
              <a:rPr lang="en-US" sz="1650" b="1">
                <a:solidFill>
                  <a:srgbClr val="50A14F"/>
                </a:solidFill>
                <a:latin typeface="Courier New"/>
                <a:ea typeface="Courier New"/>
                <a:cs typeface="Courier New"/>
                <a:sym typeface="Courier New"/>
              </a:rPr>
              <a:t>'User'</a:t>
            </a:r>
            <a:r>
              <a:rPr lang="en-US" sz="1650" b="1">
                <a:solidFill>
                  <a:srgbClr val="383A42"/>
                </a:solidFill>
                <a:latin typeface="Courier New"/>
                <a:ea typeface="Courier New"/>
                <a:cs typeface="Courier New"/>
                <a:sym typeface="Courier New"/>
              </a:rPr>
              <a:t>, userSchema);</a:t>
            </a:r>
            <a:endParaRPr sz="1650" b="1">
              <a:solidFill>
                <a:srgbClr val="383A42"/>
              </a:solidFill>
              <a:latin typeface="Courier New"/>
              <a:ea typeface="Courier New"/>
              <a:cs typeface="Courier New"/>
              <a:sym typeface="Courier New"/>
            </a:endParaRPr>
          </a:p>
          <a:p>
            <a:pPr marL="0" lvl="0" indent="0" algn="l" rtl="0">
              <a:spcBef>
                <a:spcPts val="1000"/>
              </a:spcBef>
              <a:spcAft>
                <a:spcPts val="0"/>
              </a:spcAft>
              <a:buNone/>
            </a:pPr>
            <a:r>
              <a:rPr lang="en-US" sz="1650" b="1">
                <a:solidFill>
                  <a:srgbClr val="A626A4"/>
                </a:solidFill>
                <a:latin typeface="Courier New"/>
                <a:ea typeface="Courier New"/>
                <a:cs typeface="Courier New"/>
                <a:sym typeface="Courier New"/>
              </a:rPr>
              <a:t>export</a:t>
            </a:r>
            <a:r>
              <a:rPr lang="en-US" sz="1650" b="1">
                <a:solidFill>
                  <a:srgbClr val="383A42"/>
                </a:solidFill>
                <a:latin typeface="Courier New"/>
                <a:ea typeface="Courier New"/>
                <a:cs typeface="Courier New"/>
                <a:sym typeface="Courier New"/>
              </a:rPr>
              <a:t> { User };</a:t>
            </a:r>
            <a:endParaRPr sz="35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2dd375cd0c_0_78"/>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Demo tạo schema và model</a:t>
            </a:r>
            <a:endParaRPr/>
          </a:p>
        </p:txBody>
      </p:sp>
      <p:sp>
        <p:nvSpPr>
          <p:cNvPr id="281" name="Google Shape;281;g12dd375cd0c_0_78"/>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2dd375cd0c_0_84"/>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err="1"/>
              <a:t>Tổng</a:t>
            </a:r>
            <a:r>
              <a:rPr lang="en-US" dirty="0"/>
              <a:t> </a:t>
            </a:r>
            <a:r>
              <a:rPr lang="en-US" dirty="0" err="1"/>
              <a:t>kết</a:t>
            </a:r>
            <a:endParaRPr dirty="0"/>
          </a:p>
        </p:txBody>
      </p:sp>
      <p:sp>
        <p:nvSpPr>
          <p:cNvPr id="288" name="Google Shape;288;g12dd375cd0c_0_84"/>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406400" algn="l" rtl="0">
              <a:spcBef>
                <a:spcPts val="1000"/>
              </a:spcBef>
              <a:spcAft>
                <a:spcPts val="0"/>
              </a:spcAft>
              <a:buSzPts val="2800"/>
              <a:buChar char="•"/>
            </a:pPr>
            <a:r>
              <a:rPr lang="en-US" dirty="0" err="1"/>
              <a:t>Tổng</a:t>
            </a:r>
            <a:r>
              <a:rPr lang="en-US" dirty="0"/>
              <a:t> </a:t>
            </a:r>
            <a:r>
              <a:rPr lang="en-US" dirty="0" err="1"/>
              <a:t>quan</a:t>
            </a:r>
            <a:r>
              <a:rPr lang="en-US" dirty="0"/>
              <a:t> </a:t>
            </a:r>
            <a:r>
              <a:rPr lang="en-US" dirty="0" err="1"/>
              <a:t>về</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NoSQL</a:t>
            </a:r>
            <a:endParaRPr dirty="0"/>
          </a:p>
          <a:p>
            <a:pPr marL="457200" lvl="0" indent="-406400" algn="l" rtl="0">
              <a:spcBef>
                <a:spcPts val="1000"/>
              </a:spcBef>
              <a:spcAft>
                <a:spcPts val="0"/>
              </a:spcAft>
              <a:buSzPts val="2800"/>
              <a:buChar char="•"/>
            </a:pPr>
            <a:r>
              <a:rPr lang="en-US" dirty="0" err="1"/>
              <a:t>Tổng</a:t>
            </a:r>
            <a:r>
              <a:rPr lang="en-US" dirty="0"/>
              <a:t> </a:t>
            </a:r>
            <a:r>
              <a:rPr lang="en-US" dirty="0" err="1"/>
              <a:t>quan</a:t>
            </a:r>
            <a:r>
              <a:rPr lang="en-US" dirty="0"/>
              <a:t> </a:t>
            </a:r>
            <a:r>
              <a:rPr lang="en-US" dirty="0" err="1"/>
              <a:t>về</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MongoDB</a:t>
            </a:r>
            <a:endParaRPr dirty="0"/>
          </a:p>
          <a:p>
            <a:pPr marL="457200" lvl="0" indent="-406400" algn="l" rtl="0">
              <a:spcBef>
                <a:spcPts val="1000"/>
              </a:spcBef>
              <a:spcAft>
                <a:spcPts val="0"/>
              </a:spcAft>
              <a:buSzPts val="2800"/>
              <a:buChar char="•"/>
            </a:pPr>
            <a:r>
              <a:rPr lang="en-US" dirty="0"/>
              <a:t>So </a:t>
            </a:r>
            <a:r>
              <a:rPr lang="en-US" dirty="0" err="1"/>
              <a:t>sánh</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và</a:t>
            </a:r>
            <a:r>
              <a:rPr lang="en-US" dirty="0"/>
              <a:t> NoSQL</a:t>
            </a:r>
            <a:endParaRPr dirty="0"/>
          </a:p>
          <a:p>
            <a:pPr marL="457200" lvl="0" indent="-406400" algn="l" rtl="0">
              <a:spcBef>
                <a:spcPts val="1000"/>
              </a:spcBef>
              <a:spcAft>
                <a:spcPts val="0"/>
              </a:spcAft>
              <a:buSzPts val="2800"/>
              <a:buChar char="•"/>
            </a:pPr>
            <a:r>
              <a:rPr lang="en-US" dirty="0" err="1"/>
              <a:t>Tìm</a:t>
            </a:r>
            <a:r>
              <a:rPr lang="en-US" dirty="0"/>
              <a:t> </a:t>
            </a:r>
            <a:r>
              <a:rPr lang="en-US" dirty="0" err="1"/>
              <a:t>hiểu</a:t>
            </a:r>
            <a:r>
              <a:rPr lang="en-US" dirty="0"/>
              <a:t> </a:t>
            </a:r>
            <a:r>
              <a:rPr lang="en-US" dirty="0" err="1"/>
              <a:t>về</a:t>
            </a:r>
            <a:r>
              <a:rPr lang="en-US" dirty="0"/>
              <a:t> </a:t>
            </a:r>
            <a:r>
              <a:rPr lang="en-US" dirty="0" err="1"/>
              <a:t>thư</a:t>
            </a:r>
            <a:r>
              <a:rPr lang="en-US" dirty="0"/>
              <a:t> </a:t>
            </a:r>
            <a:r>
              <a:rPr lang="en-US" dirty="0" err="1"/>
              <a:t>viện</a:t>
            </a:r>
            <a:r>
              <a:rPr lang="en-US"/>
              <a:t> Mongoose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nghe đến NoSQL bao giờ chưa? </a:t>
            </a:r>
            <a:endParaRPr/>
          </a:p>
          <a:p>
            <a:pPr marL="0" lvl="0" indent="0" algn="l" rtl="0">
              <a:lnSpc>
                <a:spcPct val="90000"/>
              </a:lnSpc>
              <a:spcBef>
                <a:spcPts val="1000"/>
              </a:spcBef>
              <a:spcAft>
                <a:spcPts val="0"/>
              </a:spcAft>
              <a:buSzPts val="2400"/>
              <a:buNone/>
            </a:pPr>
            <a:r>
              <a:rPr lang="en-US"/>
              <a:t>Chúng khác gì với 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Tổng quan NoSQL</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Khái niệm CSDL NoSQL</a:t>
            </a:r>
            <a:endParaRPr/>
          </a:p>
        </p:txBody>
      </p:sp>
      <p:sp>
        <p:nvSpPr>
          <p:cNvPr id="121" name="Google Shape;121;p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1200"/>
              </a:spcBef>
              <a:spcAft>
                <a:spcPts val="0"/>
              </a:spcAft>
              <a:buSzPts val="2750"/>
              <a:buChar char="•"/>
            </a:pPr>
            <a:r>
              <a:rPr lang="en-US" sz="2750">
                <a:highlight>
                  <a:srgbClr val="FFFFFF"/>
                </a:highlight>
              </a:rPr>
              <a:t>NoSQL (non SQL hoặc not only SQL) là cơ sở dữ liệu không quan hệ.</a:t>
            </a:r>
            <a:endParaRPr sz="4100"/>
          </a:p>
          <a:p>
            <a:pPr marL="0" lvl="0" indent="0" algn="l" rtl="0">
              <a:lnSpc>
                <a:spcPct val="90000"/>
              </a:lnSpc>
              <a:spcBef>
                <a:spcPts val="0"/>
              </a:spcBef>
              <a:spcAft>
                <a:spcPts val="0"/>
              </a:spcAft>
              <a:buSzPts val="2800"/>
              <a:buNone/>
            </a:pPr>
            <a:endParaRPr/>
          </a:p>
        </p:txBody>
      </p:sp>
      <p:pic>
        <p:nvPicPr>
          <p:cNvPr id="122" name="Google Shape;122;p5"/>
          <p:cNvPicPr preferRelativeResize="0"/>
          <p:nvPr/>
        </p:nvPicPr>
        <p:blipFill>
          <a:blip r:embed="rId3">
            <a:alphaModFix/>
          </a:blip>
          <a:stretch>
            <a:fillRect/>
          </a:stretch>
        </p:blipFill>
        <p:spPr>
          <a:xfrm>
            <a:off x="3305175" y="2152650"/>
            <a:ext cx="5734050" cy="392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Tính năng</a:t>
            </a:r>
            <a:endParaRPr/>
          </a:p>
        </p:txBody>
      </p:sp>
      <p:sp>
        <p:nvSpPr>
          <p:cNvPr id="129" name="Google Shape;129;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Clr>
                <a:schemeClr val="dk1"/>
              </a:buClr>
              <a:buSzPts val="2750"/>
              <a:buFont typeface="Open Sans"/>
              <a:buChar char="●"/>
            </a:pPr>
            <a:r>
              <a:rPr lang="en-US" sz="2750">
                <a:highlight>
                  <a:srgbClr val="FFFFFF"/>
                </a:highlight>
              </a:rPr>
              <a:t>Tính linh hoạt.</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Mở rộng theo chiều ngang.</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Truy vấn nhanh.</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Dễ dàng sử dụng.</a:t>
            </a:r>
            <a:endParaRPr sz="275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Các loại cơ sở dữ liệu NoSQL</a:t>
            </a:r>
            <a:endParaRPr/>
          </a:p>
        </p:txBody>
      </p:sp>
      <p:sp>
        <p:nvSpPr>
          <p:cNvPr id="136" name="Google Shape;136;g12ad5030d2d_1_7"/>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9575" algn="l" rtl="0">
              <a:lnSpc>
                <a:spcPct val="115000"/>
              </a:lnSpc>
              <a:spcBef>
                <a:spcPts val="0"/>
              </a:spcBef>
              <a:spcAft>
                <a:spcPts val="0"/>
              </a:spcAft>
              <a:buSzPts val="2850"/>
              <a:buFont typeface="Open Sans"/>
              <a:buChar char="•"/>
            </a:pPr>
            <a:r>
              <a:rPr lang="en-US" sz="2850">
                <a:highlight>
                  <a:srgbClr val="FFFFFF"/>
                </a:highlight>
              </a:rPr>
              <a:t>Document databases.</a:t>
            </a:r>
            <a:endParaRPr sz="2850">
              <a:highlight>
                <a:srgbClr val="FFFFFF"/>
              </a:highlight>
            </a:endParaRPr>
          </a:p>
          <a:p>
            <a:pPr marL="457200" lvl="0" indent="-409575" algn="l" rtl="0">
              <a:lnSpc>
                <a:spcPct val="115000"/>
              </a:lnSpc>
              <a:spcBef>
                <a:spcPts val="0"/>
              </a:spcBef>
              <a:spcAft>
                <a:spcPts val="0"/>
              </a:spcAft>
              <a:buSzPts val="2850"/>
              <a:buChar char="•"/>
            </a:pPr>
            <a:r>
              <a:rPr lang="en-US" sz="2850">
                <a:highlight>
                  <a:srgbClr val="FFFFFF"/>
                </a:highlight>
              </a:rPr>
              <a:t>Key-value databases.</a:t>
            </a:r>
            <a:endParaRPr sz="2850">
              <a:highlight>
                <a:srgbClr val="FFFFFF"/>
              </a:highlight>
            </a:endParaRPr>
          </a:p>
          <a:p>
            <a:pPr marL="457200" lvl="0" indent="-409575" algn="l" rtl="0">
              <a:lnSpc>
                <a:spcPct val="115000"/>
              </a:lnSpc>
              <a:spcBef>
                <a:spcPts val="0"/>
              </a:spcBef>
              <a:spcAft>
                <a:spcPts val="0"/>
              </a:spcAft>
              <a:buSzPts val="2850"/>
              <a:buChar char="•"/>
            </a:pPr>
            <a:r>
              <a:rPr lang="en-US" sz="2850">
                <a:highlight>
                  <a:srgbClr val="FFFFFF"/>
                </a:highlight>
              </a:rPr>
              <a:t>Wide-column databases.</a:t>
            </a:r>
            <a:endParaRPr sz="2850">
              <a:highlight>
                <a:srgbClr val="FFFFFF"/>
              </a:highlight>
            </a:endParaRPr>
          </a:p>
          <a:p>
            <a:pPr marL="457200" lvl="0" indent="-409575" algn="l" rtl="0">
              <a:lnSpc>
                <a:spcPct val="115000"/>
              </a:lnSpc>
              <a:spcBef>
                <a:spcPts val="0"/>
              </a:spcBef>
              <a:spcAft>
                <a:spcPts val="0"/>
              </a:spcAft>
              <a:buSzPts val="2850"/>
              <a:buChar char="•"/>
            </a:pPr>
            <a:r>
              <a:rPr lang="en-US" sz="2850">
                <a:highlight>
                  <a:srgbClr val="FFFFFF"/>
                </a:highlight>
              </a:rPr>
              <a:t>Graph databases.</a:t>
            </a:r>
            <a:endParaRPr sz="28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Tổng quan cơ sở dữ liệu MongoDb</a:t>
            </a:r>
            <a:endParaRPr/>
          </a:p>
        </p:txBody>
      </p:sp>
      <p:sp>
        <p:nvSpPr>
          <p:cNvPr id="143" name="Google Shape;143;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MongoDb thuộc loại nào của NoSQL?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MongoDb là gì?</a:t>
            </a:r>
            <a:endParaRPr/>
          </a:p>
        </p:txBody>
      </p:sp>
      <p:sp>
        <p:nvSpPr>
          <p:cNvPr id="150" name="Google Shape;150;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Clr>
                <a:srgbClr val="383A42"/>
              </a:buClr>
              <a:buSzPts val="2750"/>
              <a:buChar char="•"/>
            </a:pPr>
            <a:r>
              <a:rPr lang="en-US" sz="2750">
                <a:solidFill>
                  <a:srgbClr val="383A42"/>
                </a:solidFill>
                <a:highlight>
                  <a:srgbClr val="FAFAFA"/>
                </a:highlight>
              </a:rPr>
              <a:t>MongoDb là một document database của NoSQL. Dữ liệu trong MongoDb cấu trúc linh hoạt và không cần tuân theo một dạng nhất định nào.</a:t>
            </a:r>
            <a:endParaRPr sz="2750">
              <a:solidFill>
                <a:srgbClr val="383A42"/>
              </a:solidFill>
              <a:highlight>
                <a:srgbClr val="FAFAFA"/>
              </a:highlight>
            </a:endParaRPr>
          </a:p>
        </p:txBody>
      </p:sp>
      <p:pic>
        <p:nvPicPr>
          <p:cNvPr id="151" name="Google Shape;151;p7"/>
          <p:cNvPicPr preferRelativeResize="0"/>
          <p:nvPr/>
        </p:nvPicPr>
        <p:blipFill>
          <a:blip r:embed="rId3">
            <a:alphaModFix/>
          </a:blip>
          <a:stretch>
            <a:fillRect/>
          </a:stretch>
        </p:blipFill>
        <p:spPr>
          <a:xfrm>
            <a:off x="3991100" y="2686450"/>
            <a:ext cx="5448175" cy="3358825"/>
          </a:xfrm>
          <a:prstGeom prst="rect">
            <a:avLst/>
          </a:prstGeom>
          <a:noFill/>
          <a:ln>
            <a:noFill/>
          </a:ln>
        </p:spPr>
      </p:pic>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1071</Words>
  <Application>Microsoft Macintosh PowerPoint</Application>
  <PresentationFormat>Widescreen</PresentationFormat>
  <Paragraphs>167</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Courier New</vt:lpstr>
      <vt:lpstr>Tahoma</vt:lpstr>
      <vt:lpstr>Open Sans</vt:lpstr>
      <vt:lpstr>Open Sans SemiBold</vt:lpstr>
      <vt:lpstr>Calibri</vt:lpstr>
      <vt:lpstr>Arial</vt:lpstr>
      <vt:lpstr>SlideTheme2</vt:lpstr>
      <vt:lpstr>Bài 6 NoSQL 1</vt:lpstr>
      <vt:lpstr>Mục tiêu</vt:lpstr>
      <vt:lpstr>Thảo luận</vt:lpstr>
      <vt:lpstr>Tổng quan NoSQL</vt:lpstr>
      <vt:lpstr>Khái niệm CSDL NoSQL</vt:lpstr>
      <vt:lpstr>Tính năng</vt:lpstr>
      <vt:lpstr>Các loại cơ sở dữ liệu NoSQL</vt:lpstr>
      <vt:lpstr>Tổng quan cơ sở dữ liệu MongoDb</vt:lpstr>
      <vt:lpstr>MongoDb là gì?</vt:lpstr>
      <vt:lpstr>Ví dụ</vt:lpstr>
      <vt:lpstr>Lợi thế của MongoDb</vt:lpstr>
      <vt:lpstr>Tính năng của MongoDB</vt:lpstr>
      <vt:lpstr>API truy vấn</vt:lpstr>
      <vt:lpstr>Demo truy vấn trong MongoDb</vt:lpstr>
      <vt:lpstr>So sánh SQL và NoSQL</vt:lpstr>
      <vt:lpstr>Sự khác nhau</vt:lpstr>
      <vt:lpstr>Sự khác nhau giữa SQL và NoSQL</vt:lpstr>
      <vt:lpstr>Kết luận</vt:lpstr>
      <vt:lpstr>Giới thiệu về Mongoose</vt:lpstr>
      <vt:lpstr>PowerPoint Presentation</vt:lpstr>
      <vt:lpstr>Cài đặt và import Mongoose</vt:lpstr>
      <vt:lpstr>Tạo kết nối MongoDb bằng Mongoose</vt:lpstr>
      <vt:lpstr>Tạo kết nối MongoDb bằng Mongoose</vt:lpstr>
      <vt:lpstr>Ví dụ</vt:lpstr>
      <vt:lpstr>Schema và Model</vt:lpstr>
      <vt:lpstr>Ví dụ</vt:lpstr>
      <vt:lpstr>Demo tạo schema và model</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NoSQL 1</dc:title>
  <dc:creator>Nhật Nguyễn Khắc</dc:creator>
  <cp:lastModifiedBy>Mai Tuyet</cp:lastModifiedBy>
  <cp:revision>1</cp:revision>
  <dcterms:created xsi:type="dcterms:W3CDTF">2017-03-15T10:39:15Z</dcterms:created>
  <dcterms:modified xsi:type="dcterms:W3CDTF">2022-06-28T03:18:31Z</dcterms:modified>
</cp:coreProperties>
</file>