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Open Sans SemiBold" panose="020B0606030504020204" pitchFamily="34" charset="0"/>
      <p:regular r:id="rId36"/>
      <p:bold r:id="rId37"/>
      <p:italic r:id="rId38"/>
      <p:boldItalic r:id="rId39"/>
    </p:embeddedFont>
    <p:embeddedFont>
      <p:font typeface="Tahoma" panose="020B0604030504040204" pitchFamily="3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xQNi0IJdZZOFq+L0s3J4rsjCB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7"/>
  </p:normalViewPr>
  <p:slideViewPr>
    <p:cSldViewPr snapToGrid="0" snapToObjects="1">
      <p:cViewPr varScale="1">
        <p:scale>
          <a:sx n="89" d="100"/>
          <a:sy n="89" d="100"/>
        </p:scale>
        <p:origin x="8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ad5030d2d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12ad5030d2d_1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12ad5030d2d_1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563113601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12563113601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12563113601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dba028c6b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12dba028c6b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g12dba028c6b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ad5030d2d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12ad5030d2d_1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12ad5030d2d_1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2ad5030d2d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12ad5030d2d_1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12ad5030d2d_1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46be540f1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346be540f1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346be540f1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346be540f1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346be540f1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1346be540f1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2ad5030d2d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12ad5030d2d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12ad5030d2d_1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30a400cf2d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130a400cf2d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130a400cf2d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46be540f1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46be540f1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1346be540f1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2a3d9ba46b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12a3d9ba46b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12a3d9ba46b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517337414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g11517337414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ad5030d2d_1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12ad5030d2d_1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12ad5030d2d_1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0a400cf2d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130a400cf2d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g130a400cf2d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2dd375cd0c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2dd375cd0c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12dd375cd0c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51733741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1151733741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1151733741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6311360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563113601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2563113601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a3d9ba46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g12a3d9ba46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12a3d9ba46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ad5030d2d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2ad5030d2d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12ad5030d2d_1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46be540f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46be540f1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346be540f1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51733741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1151733741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11517337414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2"/>
          <p:cNvSpPr>
            <a:spLocks noGrp="1"/>
          </p:cNvSpPr>
          <p:nvPr>
            <p:ph type="pic" idx="2"/>
          </p:nvPr>
        </p:nvSpPr>
        <p:spPr>
          <a:xfrm>
            <a:off x="5183188" y="987425"/>
            <a:ext cx="6172200" cy="4873625"/>
          </a:xfrm>
          <a:prstGeom prst="rect">
            <a:avLst/>
          </a:prstGeom>
          <a:noFill/>
          <a:ln>
            <a:noFill/>
          </a:ln>
        </p:spPr>
      </p:sp>
      <p:sp>
        <p:nvSpPr>
          <p:cNvPr id="71" name="Google Shape;71;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3"/>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4"/>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4"/>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5"/>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406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8"/>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39"/>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33"/>
          <p:cNvPicPr preferRelativeResize="0"/>
          <p:nvPr/>
        </p:nvPicPr>
        <p:blipFill rotWithShape="1">
          <a:blip r:embed="rId14">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336431" y="1122362"/>
            <a:ext cx="9612923" cy="2738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a:buNone/>
            </a:pPr>
            <a:r>
              <a:rPr lang="en-US"/>
              <a:t>Bài 9</a:t>
            </a:r>
            <a:br>
              <a:rPr lang="en-US"/>
            </a:br>
            <a:r>
              <a:rPr lang="en-US"/>
              <a:t>Authentication &amp; Authorization 2</a:t>
            </a:r>
            <a:endParaRPr sz="11000">
              <a:highlight>
                <a:schemeClr val="lt1"/>
              </a:highlight>
            </a:endParaRPr>
          </a:p>
        </p:txBody>
      </p:sp>
      <p:sp>
        <p:nvSpPr>
          <p:cNvPr id="93" name="Google Shape;93;p1"/>
          <p:cNvSpPr txBox="1">
            <a:spLocks noGrp="1"/>
          </p:cNvSpPr>
          <p:nvPr>
            <p:ph type="subTitle" idx="1"/>
          </p:nvPr>
        </p:nvSpPr>
        <p:spPr>
          <a:xfrm>
            <a:off x="1524000" y="4160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Module: </a:t>
            </a:r>
            <a:r>
              <a:rPr lang="en-US" sz="2300">
                <a:latin typeface="Arial"/>
                <a:ea typeface="Arial"/>
                <a:cs typeface="Arial"/>
                <a:sym typeface="Arial"/>
              </a:rPr>
              <a:t>Web Backend Development with Express</a:t>
            </a:r>
            <a:endParaRPr sz="2300">
              <a:latin typeface="Arial"/>
              <a:ea typeface="Arial"/>
              <a:cs typeface="Arial"/>
              <a:sym typeface="Arial"/>
            </a:endParaRPr>
          </a:p>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Arial"/>
              <a:buNone/>
            </a:pPr>
            <a:r>
              <a:rPr lang="en-US"/>
              <a:t>JWT là gì?</a:t>
            </a:r>
            <a:endParaRPr/>
          </a:p>
        </p:txBody>
      </p:sp>
      <p:sp>
        <p:nvSpPr>
          <p:cNvPr id="159" name="Google Shape;159;p7"/>
          <p:cNvSpPr txBox="1">
            <a:spLocks noGrp="1"/>
          </p:cNvSpPr>
          <p:nvPr>
            <p:ph type="body" idx="1"/>
          </p:nvPr>
        </p:nvSpPr>
        <p:spPr>
          <a:xfrm>
            <a:off x="838200" y="1100597"/>
            <a:ext cx="10515600" cy="5056800"/>
          </a:xfrm>
          <a:prstGeom prst="rect">
            <a:avLst/>
          </a:prstGeom>
          <a:noFill/>
          <a:ln>
            <a:noFill/>
          </a:ln>
        </p:spPr>
        <p:txBody>
          <a:bodyPr spcFirstLastPara="1" wrap="square" lIns="91425" tIns="45700" rIns="91425" bIns="45700" anchor="t" anchorCtr="0">
            <a:normAutofit/>
          </a:bodyPr>
          <a:lstStyle/>
          <a:p>
            <a:pPr marL="457200" lvl="0" indent="-390525" algn="l" rtl="0">
              <a:lnSpc>
                <a:spcPct val="115000"/>
              </a:lnSpc>
              <a:spcBef>
                <a:spcPts val="0"/>
              </a:spcBef>
              <a:spcAft>
                <a:spcPts val="0"/>
              </a:spcAft>
              <a:buSzPts val="2550"/>
              <a:buChar char="•"/>
            </a:pPr>
            <a:r>
              <a:rPr lang="en-US" sz="2550">
                <a:highlight>
                  <a:srgbClr val="FFFFFF"/>
                </a:highlight>
              </a:rPr>
              <a:t>JSON Web Token (JWT) là một chuẩn mở (RFC 7519) định nghĩa một cách nhỏ gọn và khép kín để truyền một cách an toàn thông tin giữa các bên dưới dạng đối tượng JSON.</a:t>
            </a:r>
            <a:endParaRPr sz="3950">
              <a:highlight>
                <a:srgbClr val="FAFAFA"/>
              </a:highlight>
            </a:endParaRPr>
          </a:p>
        </p:txBody>
      </p:sp>
      <p:pic>
        <p:nvPicPr>
          <p:cNvPr id="160" name="Google Shape;160;p7"/>
          <p:cNvPicPr preferRelativeResize="0"/>
          <p:nvPr/>
        </p:nvPicPr>
        <p:blipFill>
          <a:blip r:embed="rId3">
            <a:alphaModFix/>
          </a:blip>
          <a:stretch>
            <a:fillRect/>
          </a:stretch>
        </p:blipFill>
        <p:spPr>
          <a:xfrm>
            <a:off x="3067050" y="2705100"/>
            <a:ext cx="6515100" cy="327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2ad5030d2d_1_2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Các thành phần của JWT</a:t>
            </a:r>
            <a:endParaRPr/>
          </a:p>
        </p:txBody>
      </p:sp>
      <p:sp>
        <p:nvSpPr>
          <p:cNvPr id="167" name="Google Shape;167;g12ad5030d2d_1_2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2750">
                <a:highlight>
                  <a:srgbClr val="FFFFFF"/>
                </a:highlight>
              </a:rPr>
              <a:t>JWT gồm 3 thành phần:</a:t>
            </a:r>
            <a:endParaRPr sz="2750">
              <a:highlight>
                <a:srgbClr val="FFFFFF"/>
              </a:highlight>
            </a:endParaRPr>
          </a:p>
          <a:p>
            <a:pPr marL="0" lvl="0" indent="0" algn="l" rtl="0">
              <a:lnSpc>
                <a:spcPct val="90000"/>
              </a:lnSpc>
              <a:spcBef>
                <a:spcPts val="0"/>
              </a:spcBef>
              <a:spcAft>
                <a:spcPts val="0"/>
              </a:spcAft>
              <a:buNone/>
            </a:pPr>
            <a:endParaRPr sz="27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Header</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Payload</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Signature</a:t>
            </a:r>
            <a:endParaRPr sz="2650">
              <a:highlight>
                <a:srgbClr val="FFFFFF"/>
              </a:highlight>
            </a:endParaRPr>
          </a:p>
          <a:p>
            <a:pPr marL="0" lvl="0" indent="0" algn="l" rtl="0">
              <a:lnSpc>
                <a:spcPct val="90000"/>
              </a:lnSpc>
              <a:spcBef>
                <a:spcPts val="1200"/>
              </a:spcBef>
              <a:spcAft>
                <a:spcPts val="0"/>
              </a:spcAft>
              <a:buNone/>
            </a:pPr>
            <a:endParaRPr sz="275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2563113601_0_2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130000"/>
              </a:lnSpc>
              <a:spcBef>
                <a:spcPts val="0"/>
              </a:spcBef>
              <a:spcAft>
                <a:spcPts val="200"/>
              </a:spcAft>
              <a:buClr>
                <a:schemeClr val="dk1"/>
              </a:buClr>
              <a:buSzPts val="1100"/>
              <a:buFont typeface="Arial"/>
              <a:buNone/>
            </a:pPr>
            <a:r>
              <a:rPr lang="en-US" sz="3700">
                <a:highlight>
                  <a:srgbClr val="FFFFFF"/>
                </a:highlight>
              </a:rPr>
              <a:t>JWT hoạt động như thế nào?</a:t>
            </a:r>
            <a:endParaRPr>
              <a:latin typeface="Open Sans SemiBold"/>
              <a:ea typeface="Open Sans SemiBold"/>
              <a:cs typeface="Open Sans SemiBold"/>
              <a:sym typeface="Open Sans SemiBold"/>
            </a:endParaRPr>
          </a:p>
        </p:txBody>
      </p:sp>
      <p:sp>
        <p:nvSpPr>
          <p:cNvPr id="174" name="Google Shape;174;g12563113601_0_2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96875" algn="l" rtl="0">
              <a:lnSpc>
                <a:spcPct val="115000"/>
              </a:lnSpc>
              <a:spcBef>
                <a:spcPts val="0"/>
              </a:spcBef>
              <a:spcAft>
                <a:spcPts val="0"/>
              </a:spcAft>
              <a:buClr>
                <a:schemeClr val="dk1"/>
              </a:buClr>
              <a:buSzPts val="2650"/>
              <a:buFont typeface="Open Sans"/>
              <a:buChar char="●"/>
            </a:pPr>
            <a:r>
              <a:rPr lang="en-US" sz="2650">
                <a:highlight>
                  <a:srgbClr val="FFFFFF"/>
                </a:highlight>
              </a:rPr>
              <a:t>Ứng dụng hoặc máy khách gửi 1 request đăng nhập đến server.</a:t>
            </a:r>
            <a:endParaRPr sz="2650">
              <a:highlight>
                <a:srgbClr val="FFFFFF"/>
              </a:highlight>
            </a:endParaRPr>
          </a:p>
          <a:p>
            <a:pPr marL="457200" lvl="0" indent="-396875" algn="l" rtl="0">
              <a:lnSpc>
                <a:spcPct val="115000"/>
              </a:lnSpc>
              <a:spcBef>
                <a:spcPts val="0"/>
              </a:spcBef>
              <a:spcAft>
                <a:spcPts val="0"/>
              </a:spcAft>
              <a:buClr>
                <a:schemeClr val="dk1"/>
              </a:buClr>
              <a:buSzPts val="2650"/>
              <a:buFont typeface="Open Sans"/>
              <a:buChar char="●"/>
            </a:pPr>
            <a:r>
              <a:rPr lang="en-US" sz="2650">
                <a:highlight>
                  <a:srgbClr val="FFFFFF"/>
                </a:highlight>
              </a:rPr>
              <a:t>Server kiểm tra và tạo 1 mã Json web token và gửi lại cho máy khách.</a:t>
            </a:r>
            <a:endParaRPr sz="2650">
              <a:highlight>
                <a:srgbClr val="FFFFFF"/>
              </a:highlight>
            </a:endParaRPr>
          </a:p>
          <a:p>
            <a:pPr marL="457200" lvl="0" indent="-396875" algn="l" rtl="0">
              <a:lnSpc>
                <a:spcPct val="115000"/>
              </a:lnSpc>
              <a:spcBef>
                <a:spcPts val="0"/>
              </a:spcBef>
              <a:spcAft>
                <a:spcPts val="0"/>
              </a:spcAft>
              <a:buClr>
                <a:schemeClr val="dk1"/>
              </a:buClr>
              <a:buSzPts val="2650"/>
              <a:buFont typeface="Open Sans"/>
              <a:buChar char="●"/>
            </a:pPr>
            <a:r>
              <a:rPr lang="en-US" sz="2650">
                <a:highlight>
                  <a:srgbClr val="FFFFFF"/>
                </a:highlight>
              </a:rPr>
              <a:t>Ứng dụng sử dụng json web token để truy cập tài nguyên được bảo vệ (như API).</a:t>
            </a:r>
            <a:endParaRPr sz="4250">
              <a:highlight>
                <a:srgbClr val="FFFFFF"/>
              </a:highlight>
            </a:endParaRPr>
          </a:p>
          <a:p>
            <a:pPr marL="0" lvl="0" indent="0" algn="l" rtl="0">
              <a:lnSpc>
                <a:spcPct val="90000"/>
              </a:lnSpc>
              <a:spcBef>
                <a:spcPts val="1200"/>
              </a:spcBef>
              <a:spcAft>
                <a:spcPts val="0"/>
              </a:spcAft>
              <a:buSzPts val="2800"/>
              <a:buNone/>
            </a:pPr>
            <a:endParaRPr sz="1050">
              <a:solidFill>
                <a:srgbClr val="526069"/>
              </a:solidFill>
              <a:highlight>
                <a:srgbClr val="FFFFFF"/>
              </a:highlight>
            </a:endParaRPr>
          </a:p>
        </p:txBody>
      </p:sp>
      <p:pic>
        <p:nvPicPr>
          <p:cNvPr id="175" name="Google Shape;175;g12563113601_0_25"/>
          <p:cNvPicPr preferRelativeResize="0"/>
          <p:nvPr/>
        </p:nvPicPr>
        <p:blipFill>
          <a:blip r:embed="rId3">
            <a:alphaModFix/>
          </a:blip>
          <a:stretch>
            <a:fillRect/>
          </a:stretch>
        </p:blipFill>
        <p:spPr>
          <a:xfrm>
            <a:off x="3571875" y="4376738"/>
            <a:ext cx="5048250" cy="1762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2dba028c6b_0_5"/>
          <p:cNvSpPr txBox="1">
            <a:spLocks noGrp="1"/>
          </p:cNvSpPr>
          <p:nvPr>
            <p:ph type="ctrTitle"/>
          </p:nvPr>
        </p:nvSpPr>
        <p:spPr>
          <a:xfrm>
            <a:off x="729775" y="1122375"/>
            <a:ext cx="99381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Tổng quan về OAuth2</a:t>
            </a:r>
            <a:endParaRPr/>
          </a:p>
        </p:txBody>
      </p:sp>
      <p:sp>
        <p:nvSpPr>
          <p:cNvPr id="182" name="Google Shape;182;g12dba028c6b_0_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Các bạn đã từng nghe về OAuth2 hoặc đăng nhập vào ứng dụng khác bằng Facebook hay Google hay chưa?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2ad5030d2d_1_4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OAuth2 là gì?</a:t>
            </a:r>
            <a:endParaRPr/>
          </a:p>
        </p:txBody>
      </p:sp>
      <p:sp>
        <p:nvSpPr>
          <p:cNvPr id="189" name="Google Shape;189;g12ad5030d2d_1_46"/>
          <p:cNvSpPr txBox="1">
            <a:spLocks noGrp="1"/>
          </p:cNvSpPr>
          <p:nvPr>
            <p:ph type="body" idx="1"/>
          </p:nvPr>
        </p:nvSpPr>
        <p:spPr>
          <a:xfrm>
            <a:off x="838200" y="1295100"/>
            <a:ext cx="10664700" cy="50766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Char char="•"/>
            </a:pPr>
            <a:r>
              <a:rPr lang="en-US" sz="2250">
                <a:highlight>
                  <a:srgbClr val="FFFFFF"/>
                </a:highlight>
              </a:rPr>
              <a:t>OAuth2 </a:t>
            </a:r>
            <a:r>
              <a:rPr lang="en-US" sz="2300">
                <a:highlight>
                  <a:srgbClr val="FFFFFF"/>
                </a:highlight>
              </a:rPr>
              <a:t>là khung ủy quyền cho phép các ứng dụng -  Nó hoạt động bằng cách ủy quyền xác thực người dùng cho dịch vụ lưu trữ tài khoản người dùng và ủy quyền cho các ứng dụng của bên thứ ba truy cập vào tài khoản người dùng đó.</a:t>
            </a:r>
            <a:endParaRPr sz="5150">
              <a:highlight>
                <a:srgbClr val="FAFAFA"/>
              </a:highlight>
              <a:latin typeface="Courier New"/>
              <a:ea typeface="Courier New"/>
              <a:cs typeface="Courier New"/>
              <a:sym typeface="Courier New"/>
            </a:endParaRPr>
          </a:p>
        </p:txBody>
      </p:sp>
      <p:pic>
        <p:nvPicPr>
          <p:cNvPr id="190" name="Google Shape;190;g12ad5030d2d_1_46"/>
          <p:cNvPicPr preferRelativeResize="0"/>
          <p:nvPr/>
        </p:nvPicPr>
        <p:blipFill>
          <a:blip r:embed="rId3">
            <a:alphaModFix/>
          </a:blip>
          <a:stretch>
            <a:fillRect/>
          </a:stretch>
        </p:blipFill>
        <p:spPr>
          <a:xfrm>
            <a:off x="4010025" y="3186113"/>
            <a:ext cx="4629150" cy="292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2ad5030d2d_1_5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OAuth Roles</a:t>
            </a:r>
            <a:endParaRPr/>
          </a:p>
        </p:txBody>
      </p:sp>
      <p:sp>
        <p:nvSpPr>
          <p:cNvPr id="197" name="Google Shape;197;g12ad5030d2d_1_55"/>
          <p:cNvSpPr txBox="1">
            <a:spLocks noGrp="1"/>
          </p:cNvSpPr>
          <p:nvPr>
            <p:ph type="body" idx="1"/>
          </p:nvPr>
        </p:nvSpPr>
        <p:spPr>
          <a:xfrm>
            <a:off x="973025" y="1120025"/>
            <a:ext cx="10600500" cy="5339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2650">
                <a:highlight>
                  <a:srgbClr val="FFFFFF"/>
                </a:highlight>
              </a:rPr>
              <a:t>Có 4 roles:</a:t>
            </a:r>
            <a:endParaRPr sz="2650">
              <a:highlight>
                <a:srgbClr val="FFFFFF"/>
              </a:highlight>
            </a:endParaRPr>
          </a:p>
          <a:p>
            <a:pPr marL="457200" lvl="0" indent="-396875" algn="l" rtl="0">
              <a:lnSpc>
                <a:spcPct val="90000"/>
              </a:lnSpc>
              <a:spcBef>
                <a:spcPts val="0"/>
              </a:spcBef>
              <a:spcAft>
                <a:spcPts val="0"/>
              </a:spcAft>
              <a:buSzPts val="2650"/>
              <a:buChar char="•"/>
            </a:pPr>
            <a:r>
              <a:rPr lang="en-US" sz="2650">
                <a:highlight>
                  <a:srgbClr val="F8F8F8"/>
                </a:highlight>
              </a:rPr>
              <a:t>Resource Owner</a:t>
            </a:r>
            <a:endParaRPr sz="2650">
              <a:highlight>
                <a:srgbClr val="F8F8F8"/>
              </a:highlight>
            </a:endParaRPr>
          </a:p>
          <a:p>
            <a:pPr marL="457200" lvl="0" indent="-396875" algn="l" rtl="0">
              <a:lnSpc>
                <a:spcPct val="90000"/>
              </a:lnSpc>
              <a:spcBef>
                <a:spcPts val="0"/>
              </a:spcBef>
              <a:spcAft>
                <a:spcPts val="0"/>
              </a:spcAft>
              <a:buSzPts val="2650"/>
              <a:buChar char="•"/>
            </a:pPr>
            <a:r>
              <a:rPr lang="en-US" sz="2650">
                <a:highlight>
                  <a:srgbClr val="F8F8F8"/>
                </a:highlight>
              </a:rPr>
              <a:t>Client</a:t>
            </a:r>
            <a:endParaRPr sz="2650">
              <a:highlight>
                <a:srgbClr val="F8F8F8"/>
              </a:highlight>
            </a:endParaRPr>
          </a:p>
          <a:p>
            <a:pPr marL="457200" lvl="0" indent="-396875" algn="l" rtl="0">
              <a:lnSpc>
                <a:spcPct val="90000"/>
              </a:lnSpc>
              <a:spcBef>
                <a:spcPts val="0"/>
              </a:spcBef>
              <a:spcAft>
                <a:spcPts val="0"/>
              </a:spcAft>
              <a:buSzPts val="2650"/>
              <a:buChar char="•"/>
            </a:pPr>
            <a:r>
              <a:rPr lang="en-US" sz="2650">
                <a:highlight>
                  <a:srgbClr val="F8F8F8"/>
                </a:highlight>
              </a:rPr>
              <a:t>Resource Server</a:t>
            </a:r>
            <a:endParaRPr sz="2650">
              <a:highlight>
                <a:srgbClr val="F8F8F8"/>
              </a:highlight>
            </a:endParaRPr>
          </a:p>
          <a:p>
            <a:pPr marL="457200" lvl="0" indent="-396875" algn="l" rtl="0">
              <a:lnSpc>
                <a:spcPct val="90000"/>
              </a:lnSpc>
              <a:spcBef>
                <a:spcPts val="0"/>
              </a:spcBef>
              <a:spcAft>
                <a:spcPts val="0"/>
              </a:spcAft>
              <a:buSzPts val="2650"/>
              <a:buChar char="•"/>
            </a:pPr>
            <a:r>
              <a:rPr lang="en-US" sz="2650">
                <a:highlight>
                  <a:srgbClr val="F8F8F8"/>
                </a:highlight>
              </a:rPr>
              <a:t>Authorization Server</a:t>
            </a:r>
            <a:endParaRPr sz="2650">
              <a:highlight>
                <a:srgbClr val="F8F8F8"/>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346be540f1_0_24"/>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OAuth2 hoạt động như thế nào?</a:t>
            </a:r>
            <a:endParaRPr/>
          </a:p>
        </p:txBody>
      </p:sp>
      <p:sp>
        <p:nvSpPr>
          <p:cNvPr id="204" name="Google Shape;204;g1346be540f1_0_24"/>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Sơ đồ hoạt động của OAuth2</a:t>
            </a:r>
            <a:endParaRPr/>
          </a:p>
        </p:txBody>
      </p:sp>
      <p:pic>
        <p:nvPicPr>
          <p:cNvPr id="205" name="Google Shape;205;g1346be540f1_0_24"/>
          <p:cNvPicPr preferRelativeResize="0"/>
          <p:nvPr/>
        </p:nvPicPr>
        <p:blipFill>
          <a:blip r:embed="rId3">
            <a:alphaModFix/>
          </a:blip>
          <a:stretch>
            <a:fillRect/>
          </a:stretch>
        </p:blipFill>
        <p:spPr>
          <a:xfrm>
            <a:off x="3543300" y="2114550"/>
            <a:ext cx="5410200" cy="354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346be540f1_0_42"/>
          <p:cNvSpPr txBox="1">
            <a:spLocks noGrp="1"/>
          </p:cNvSpPr>
          <p:nvPr>
            <p:ph type="ctrTitle"/>
          </p:nvPr>
        </p:nvSpPr>
        <p:spPr>
          <a:xfrm>
            <a:off x="1524000" y="1113008"/>
            <a:ext cx="9144000" cy="3930000"/>
          </a:xfrm>
          <a:prstGeom prst="rect">
            <a:avLst/>
          </a:prstGeom>
        </p:spPr>
        <p:txBody>
          <a:bodyPr spcFirstLastPara="1" wrap="square" lIns="91425" tIns="45700" rIns="91425" bIns="45700" anchor="b" anchorCtr="0">
            <a:noAutofit/>
          </a:bodyPr>
          <a:lstStyle/>
          <a:p>
            <a:pPr marL="0" lvl="0" indent="0" algn="l" rtl="0">
              <a:lnSpc>
                <a:spcPct val="130000"/>
              </a:lnSpc>
              <a:spcBef>
                <a:spcPts val="0"/>
              </a:spcBef>
              <a:spcAft>
                <a:spcPts val="400"/>
              </a:spcAft>
              <a:buNone/>
            </a:pPr>
            <a:r>
              <a:rPr lang="en-US" sz="4400">
                <a:highlight>
                  <a:srgbClr val="FFFFFF"/>
                </a:highlight>
              </a:rPr>
              <a:t>Phân biệt Authorization Code Grant Type, Implicit Grant Type, và Password Grant Type trong OAuth2</a:t>
            </a:r>
            <a:endParaRPr sz="8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2ad5030d2d_1_63"/>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Authorization Code Grant Type</a:t>
            </a:r>
            <a:endParaRPr/>
          </a:p>
        </p:txBody>
      </p:sp>
      <p:sp>
        <p:nvSpPr>
          <p:cNvPr id="218" name="Google Shape;218;g12ad5030d2d_1_63"/>
          <p:cNvSpPr txBox="1">
            <a:spLocks noGrp="1"/>
          </p:cNvSpPr>
          <p:nvPr>
            <p:ph type="body" idx="1"/>
          </p:nvPr>
        </p:nvSpPr>
        <p:spPr>
          <a:xfrm>
            <a:off x="838200" y="1120025"/>
            <a:ext cx="10342200" cy="5378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2650">
                <a:highlight>
                  <a:srgbClr val="FFFFFF"/>
                </a:highlight>
              </a:rPr>
              <a:t>Client sẽ trao đổi code để lấy access token</a:t>
            </a:r>
            <a:endParaRPr sz="2650">
              <a:highlight>
                <a:srgbClr val="FFFFFF"/>
              </a:highlight>
            </a:endParaRPr>
          </a:p>
        </p:txBody>
      </p:sp>
      <p:pic>
        <p:nvPicPr>
          <p:cNvPr id="219" name="Google Shape;219;g12ad5030d2d_1_63"/>
          <p:cNvPicPr preferRelativeResize="0"/>
          <p:nvPr/>
        </p:nvPicPr>
        <p:blipFill>
          <a:blip r:embed="rId3">
            <a:alphaModFix/>
          </a:blip>
          <a:stretch>
            <a:fillRect/>
          </a:stretch>
        </p:blipFill>
        <p:spPr>
          <a:xfrm>
            <a:off x="3014663" y="2024063"/>
            <a:ext cx="6772275" cy="357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30a400cf2d_0_5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Implicit Grant Type</a:t>
            </a:r>
            <a:endParaRPr/>
          </a:p>
        </p:txBody>
      </p:sp>
      <p:sp>
        <p:nvSpPr>
          <p:cNvPr id="226" name="Google Shape;226;g130a400cf2d_0_56"/>
          <p:cNvSpPr txBox="1">
            <a:spLocks noGrp="1"/>
          </p:cNvSpPr>
          <p:nvPr>
            <p:ph type="body" idx="1"/>
          </p:nvPr>
        </p:nvSpPr>
        <p:spPr>
          <a:xfrm>
            <a:off x="1066800" y="1120025"/>
            <a:ext cx="10132500" cy="5076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2650">
                <a:highlight>
                  <a:srgbClr val="FFFFFF"/>
                </a:highlight>
              </a:rPr>
              <a:t>Client sẽ request trực tiếp để lấy access token (Bỏ qua code).</a:t>
            </a:r>
            <a:endParaRPr sz="3250" b="1">
              <a:highlight>
                <a:srgbClr val="FFFFFF"/>
              </a:highlight>
            </a:endParaRPr>
          </a:p>
        </p:txBody>
      </p:sp>
      <p:pic>
        <p:nvPicPr>
          <p:cNvPr id="227" name="Google Shape;227;g130a400cf2d_0_56"/>
          <p:cNvPicPr preferRelativeResize="0"/>
          <p:nvPr/>
        </p:nvPicPr>
        <p:blipFill>
          <a:blip r:embed="rId3">
            <a:alphaModFix/>
          </a:blip>
          <a:stretch>
            <a:fillRect/>
          </a:stretch>
        </p:blipFill>
        <p:spPr>
          <a:xfrm>
            <a:off x="3000375" y="1957388"/>
            <a:ext cx="6343650" cy="355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a:spLocks noGrp="1"/>
          </p:cNvSpPr>
          <p:nvPr>
            <p:ph type="body" idx="1"/>
          </p:nvPr>
        </p:nvSpPr>
        <p:spPr>
          <a:xfrm>
            <a:off x="838200" y="1452282"/>
            <a:ext cx="10515600" cy="50928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Char char="•"/>
            </a:pPr>
            <a:r>
              <a:rPr lang="en-US">
                <a:highlight>
                  <a:srgbClr val="FFFFFF"/>
                </a:highlight>
              </a:rPr>
              <a:t>Tìm hiểu về phân quyền dựa trên vai trò (RBAC)</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Tìm hiểu JWT</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Tìm hiểu OAuth2</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Tìm hiểu cơ chế CORS</a:t>
            </a:r>
            <a:endParaRPr>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346be540f1_0_33"/>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Password Grand Type</a:t>
            </a:r>
            <a:endParaRPr/>
          </a:p>
        </p:txBody>
      </p:sp>
      <p:sp>
        <p:nvSpPr>
          <p:cNvPr id="234" name="Google Shape;234;g1346be540f1_0_33"/>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96875" algn="l" rtl="0">
              <a:spcBef>
                <a:spcPts val="1000"/>
              </a:spcBef>
              <a:spcAft>
                <a:spcPts val="0"/>
              </a:spcAft>
              <a:buSzPts val="2650"/>
              <a:buChar char="•"/>
            </a:pPr>
            <a:r>
              <a:rPr lang="en-US" sz="2650">
                <a:highlight>
                  <a:srgbClr val="FFFFFF"/>
                </a:highlight>
              </a:rPr>
              <a:t>Password grant type là một cách để trao đổi thông tin đăng nhập của người dùng lấy access token. </a:t>
            </a:r>
            <a:endParaRPr sz="2650">
              <a:highlight>
                <a:srgbClr val="FFFFFF"/>
              </a:highlight>
            </a:endParaRPr>
          </a:p>
          <a:p>
            <a:pPr marL="457200" lvl="0" indent="-396875" algn="l" rtl="0">
              <a:spcBef>
                <a:spcPts val="0"/>
              </a:spcBef>
              <a:spcAft>
                <a:spcPts val="0"/>
              </a:spcAft>
              <a:buSzPts val="2650"/>
              <a:buChar char="•"/>
            </a:pPr>
            <a:r>
              <a:rPr lang="en-US" sz="2650">
                <a:highlight>
                  <a:srgbClr val="FFFFFF"/>
                </a:highlight>
              </a:rPr>
              <a:t>Bởi vì client thu thập mật khẩu của người dùng và gửi nó đến authorization server, nên không nên sử dụng Password grant type.</a:t>
            </a:r>
            <a:endParaRPr sz="2650">
              <a:highlight>
                <a:srgbClr val="FFFFFF"/>
              </a:highlight>
            </a:endParaRPr>
          </a:p>
          <a:p>
            <a:pPr marL="457200" lvl="0" indent="-396875" algn="l" rtl="0">
              <a:spcBef>
                <a:spcPts val="0"/>
              </a:spcBef>
              <a:spcAft>
                <a:spcPts val="0"/>
              </a:spcAft>
              <a:buSzPts val="2650"/>
              <a:buChar char="•"/>
            </a:pPr>
            <a:r>
              <a:rPr lang="en-US" sz="2650">
                <a:highlight>
                  <a:srgbClr val="FFFFFF"/>
                </a:highlight>
              </a:rPr>
              <a:t>Luồng này không cung cấp cơ chế cho những thứ như xác thực đa yếu tố hoặc tài khoản được ủy quyền, do đó, khá hạn chế trong thực tế.</a:t>
            </a:r>
            <a:endParaRPr sz="2650">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12a3d9ba46b_0_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Cơ chế CORS</a:t>
            </a:r>
            <a:endParaRPr/>
          </a:p>
        </p:txBody>
      </p:sp>
      <p:sp>
        <p:nvSpPr>
          <p:cNvPr id="241" name="Google Shape;241;g12a3d9ba46b_0_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4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5"/>
        <p:cNvGrpSpPr/>
        <p:nvPr/>
      </p:nvGrpSpPr>
      <p:grpSpPr>
        <a:xfrm>
          <a:off x="0" y="0"/>
          <a:ext cx="0" cy="0"/>
          <a:chOff x="0" y="0"/>
          <a:chExt cx="0" cy="0"/>
        </a:xfrm>
      </p:grpSpPr>
      <p:sp>
        <p:nvSpPr>
          <p:cNvPr id="246" name="Google Shape;246;g11517337414_0_11"/>
          <p:cNvSpPr/>
          <p:nvPr/>
        </p:nvSpPr>
        <p:spPr>
          <a:xfrm>
            <a:off x="713225" y="1081199"/>
            <a:ext cx="11042100" cy="5342100"/>
          </a:xfrm>
          <a:prstGeom prst="rect">
            <a:avLst/>
          </a:prstGeom>
          <a:noFill/>
          <a:ln>
            <a:noFill/>
          </a:ln>
        </p:spPr>
        <p:txBody>
          <a:bodyPr spcFirstLastPara="1" wrap="square" lIns="0" tIns="0" rIns="0" bIns="0" anchor="t" anchorCtr="0">
            <a:noAutofit/>
          </a:bodyPr>
          <a:lstStyle/>
          <a:p>
            <a:pPr marL="457200" lvl="0" indent="-396875" algn="l" rtl="0">
              <a:lnSpc>
                <a:spcPct val="115000"/>
              </a:lnSpc>
              <a:spcBef>
                <a:spcPts val="0"/>
              </a:spcBef>
              <a:spcAft>
                <a:spcPts val="0"/>
              </a:spcAft>
              <a:buClr>
                <a:schemeClr val="dk1"/>
              </a:buClr>
              <a:buSzPts val="2650"/>
              <a:buFont typeface="Open Sans"/>
              <a:buChar char="●"/>
            </a:pPr>
            <a:r>
              <a:rPr lang="en-US" sz="2650">
                <a:solidFill>
                  <a:schemeClr val="dk1"/>
                </a:solidFill>
                <a:highlight>
                  <a:srgbClr val="FFFFFF"/>
                </a:highlight>
                <a:latin typeface="Open Sans"/>
                <a:ea typeface="Open Sans"/>
                <a:cs typeface="Open Sans"/>
                <a:sym typeface="Open Sans"/>
              </a:rPr>
              <a:t>Chia sẻ tài nguyên nguồn gốc chéo (CORS) là một cơ chế trình duyệt cho phép một trang web sử dụng nội dung và dữ liệu từ các trang hoặc miền khác.</a:t>
            </a:r>
            <a:endParaRPr sz="4200">
              <a:solidFill>
                <a:schemeClr val="dk1"/>
              </a:solidFill>
              <a:latin typeface="Open Sans"/>
              <a:ea typeface="Open Sans"/>
              <a:cs typeface="Open Sans"/>
              <a:sym typeface="Open Sans"/>
            </a:endParaRPr>
          </a:p>
        </p:txBody>
      </p:sp>
      <p:pic>
        <p:nvPicPr>
          <p:cNvPr id="247" name="Google Shape;247;g11517337414_0_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48" name="Google Shape;248;g11517337414_0_11"/>
          <p:cNvSpPr/>
          <p:nvPr/>
        </p:nvSpPr>
        <p:spPr>
          <a:xfrm>
            <a:off x="713222" y="222500"/>
            <a:ext cx="7796100" cy="60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a:solidFill>
                  <a:schemeClr val="dk1"/>
                </a:solidFill>
                <a:latin typeface="Tahoma"/>
                <a:ea typeface="Tahoma"/>
                <a:cs typeface="Tahoma"/>
                <a:sym typeface="Tahoma"/>
              </a:rPr>
              <a:t>CORS</a:t>
            </a:r>
            <a:r>
              <a:rPr lang="en-US" sz="3500" b="1" i="0" u="none" strike="noStrike" cap="none">
                <a:solidFill>
                  <a:schemeClr val="dk1"/>
                </a:solidFill>
                <a:latin typeface="Tahoma"/>
                <a:ea typeface="Tahoma"/>
                <a:cs typeface="Tahoma"/>
                <a:sym typeface="Tahoma"/>
              </a:rPr>
              <a:t> là gì?</a:t>
            </a:r>
            <a:endParaRPr sz="3500" b="1" i="0" u="none" strike="noStrike" cap="none">
              <a:solidFill>
                <a:schemeClr val="dk1"/>
              </a:solidFill>
              <a:latin typeface="Tahoma"/>
              <a:ea typeface="Tahoma"/>
              <a:cs typeface="Tahoma"/>
              <a:sym typeface="Tahoma"/>
            </a:endParaRPr>
          </a:p>
        </p:txBody>
      </p:sp>
      <p:pic>
        <p:nvPicPr>
          <p:cNvPr id="249" name="Google Shape;249;g11517337414_0_11"/>
          <p:cNvPicPr preferRelativeResize="0"/>
          <p:nvPr/>
        </p:nvPicPr>
        <p:blipFill>
          <a:blip r:embed="rId4">
            <a:alphaModFix/>
          </a:blip>
          <a:stretch>
            <a:fillRect/>
          </a:stretch>
        </p:blipFill>
        <p:spPr>
          <a:xfrm>
            <a:off x="2647950" y="2771775"/>
            <a:ext cx="7353300" cy="3143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2ad5030d2d_1_91"/>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Same-Origin</a:t>
            </a:r>
            <a:endParaRPr/>
          </a:p>
        </p:txBody>
      </p:sp>
      <p:sp>
        <p:nvSpPr>
          <p:cNvPr id="256" name="Google Shape;256;g12ad5030d2d_1_91"/>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marR="63500" lvl="0" indent="-396875" algn="l" rtl="0">
              <a:lnSpc>
                <a:spcPct val="115000"/>
              </a:lnSpc>
              <a:spcBef>
                <a:spcPts val="0"/>
              </a:spcBef>
              <a:spcAft>
                <a:spcPts val="0"/>
              </a:spcAft>
              <a:buSzPts val="2650"/>
              <a:buChar char="•"/>
            </a:pPr>
            <a:r>
              <a:rPr lang="en-US" sz="2650">
                <a:highlight>
                  <a:srgbClr val="FFFFFF"/>
                </a:highlight>
              </a:rPr>
              <a:t>Hạn chế một document hay một script tương tác với tài nguyên không cùng một gốc hay origin.</a:t>
            </a:r>
            <a:endParaRPr sz="2650">
              <a:highlight>
                <a:srgbClr val="FFFFFF"/>
              </a:highlight>
            </a:endParaRPr>
          </a:p>
          <a:p>
            <a:pPr marL="457200" marR="63500" lvl="0" indent="-396875" algn="l" rtl="0">
              <a:lnSpc>
                <a:spcPct val="115000"/>
              </a:lnSpc>
              <a:spcBef>
                <a:spcPts val="0"/>
              </a:spcBef>
              <a:spcAft>
                <a:spcPts val="0"/>
              </a:spcAft>
              <a:buSzPts val="2650"/>
              <a:buChar char="•"/>
            </a:pPr>
            <a:r>
              <a:rPr lang="en-US" sz="2650">
                <a:highlight>
                  <a:srgbClr val="FFFFFF"/>
                </a:highlight>
              </a:rPr>
              <a:t>Cơ chế này nhằm hạn chế các cuộc tấn công Cross-site scripting</a:t>
            </a:r>
            <a:endParaRPr sz="2650">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30a400cf2d_0_9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Cách CORS hoạt động</a:t>
            </a:r>
            <a:endParaRPr/>
          </a:p>
        </p:txBody>
      </p:sp>
      <p:sp>
        <p:nvSpPr>
          <p:cNvPr id="263" name="Google Shape;263;g130a400cf2d_0_9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93700" algn="l" rtl="0">
              <a:lnSpc>
                <a:spcPct val="115000"/>
              </a:lnSpc>
              <a:spcBef>
                <a:spcPts val="0"/>
              </a:spcBef>
              <a:spcAft>
                <a:spcPts val="0"/>
              </a:spcAft>
              <a:buSzPts val="2600"/>
              <a:buChar char="•"/>
            </a:pPr>
            <a:r>
              <a:rPr lang="en-US" sz="2600">
                <a:highlight>
                  <a:srgbClr val="FFFFFF"/>
                </a:highlight>
              </a:rPr>
              <a:t>Phía client sẽ gửi request tới server đính kèm một header tên là </a:t>
            </a:r>
            <a:r>
              <a:rPr lang="en-US" sz="2600">
                <a:highlight>
                  <a:srgbClr val="FFFFFF"/>
                </a:highlight>
                <a:latin typeface="Courier New"/>
                <a:ea typeface="Courier New"/>
                <a:cs typeface="Courier New"/>
                <a:sym typeface="Courier New"/>
              </a:rPr>
              <a:t>Origin</a:t>
            </a:r>
            <a:r>
              <a:rPr lang="en-US" sz="2600">
                <a:highlight>
                  <a:srgbClr val="FFFFFF"/>
                </a:highlight>
              </a:rPr>
              <a:t> để chỉ định origin của client code.</a:t>
            </a:r>
            <a:endParaRPr sz="2600">
              <a:highlight>
                <a:srgbClr val="FFFFFF"/>
              </a:highlight>
            </a:endParaRPr>
          </a:p>
          <a:p>
            <a:pPr marL="457200" lvl="0" indent="-393700" algn="l" rtl="0">
              <a:lnSpc>
                <a:spcPct val="115000"/>
              </a:lnSpc>
              <a:spcBef>
                <a:spcPts val="0"/>
              </a:spcBef>
              <a:spcAft>
                <a:spcPts val="0"/>
              </a:spcAft>
              <a:buSzPts val="2600"/>
              <a:buChar char="•"/>
            </a:pPr>
            <a:r>
              <a:rPr lang="en-US" sz="2600">
                <a:highlight>
                  <a:srgbClr val="FFFFFF"/>
                </a:highlight>
              </a:rPr>
              <a:t>Server sẽ xem xét </a:t>
            </a:r>
            <a:r>
              <a:rPr lang="en-US" sz="2600">
                <a:highlight>
                  <a:srgbClr val="FFFFFF"/>
                </a:highlight>
                <a:latin typeface="Courier New"/>
                <a:ea typeface="Courier New"/>
                <a:cs typeface="Courier New"/>
                <a:sym typeface="Courier New"/>
              </a:rPr>
              <a:t>Origin</a:t>
            </a:r>
            <a:r>
              <a:rPr lang="en-US" sz="2600">
                <a:highlight>
                  <a:srgbClr val="FFFFFF"/>
                </a:highlight>
              </a:rPr>
              <a:t> để biết được nguồn này có phải là nguồn hợp lệ hay không.</a:t>
            </a:r>
            <a:endParaRPr sz="2600">
              <a:highlight>
                <a:srgbClr val="FFFFFF"/>
              </a:highlight>
            </a:endParaRPr>
          </a:p>
          <a:p>
            <a:pPr marL="457200" lvl="0" indent="-393700" algn="l" rtl="0">
              <a:lnSpc>
                <a:spcPct val="115000"/>
              </a:lnSpc>
              <a:spcBef>
                <a:spcPts val="0"/>
              </a:spcBef>
              <a:spcAft>
                <a:spcPts val="0"/>
              </a:spcAft>
              <a:buSzPts val="2600"/>
              <a:buChar char="•"/>
            </a:pPr>
            <a:r>
              <a:rPr lang="en-US" sz="2600">
                <a:highlight>
                  <a:srgbClr val="FFFFFF"/>
                </a:highlight>
              </a:rPr>
              <a:t>Server sẽ trả về response kèm với header </a:t>
            </a:r>
            <a:r>
              <a:rPr lang="en-US" sz="2600">
                <a:highlight>
                  <a:srgbClr val="FFFFFF"/>
                </a:highlight>
                <a:latin typeface="Courier New"/>
                <a:ea typeface="Courier New"/>
                <a:cs typeface="Courier New"/>
                <a:sym typeface="Courier New"/>
              </a:rPr>
              <a:t>Access-Control-Allow-Origin</a:t>
            </a:r>
            <a:r>
              <a:rPr lang="en-US" sz="2600">
                <a:highlight>
                  <a:srgbClr val="FFFFFF"/>
                </a:highlight>
              </a:rPr>
              <a:t>.</a:t>
            </a:r>
            <a:endParaRPr sz="2600">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2dd375cd0c_0_84"/>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dirty="0" err="1"/>
              <a:t>Tổng</a:t>
            </a:r>
            <a:r>
              <a:rPr lang="en-US" dirty="0"/>
              <a:t> </a:t>
            </a:r>
            <a:r>
              <a:rPr lang="en-US" dirty="0" err="1"/>
              <a:t>kết</a:t>
            </a:r>
            <a:endParaRPr dirty="0"/>
          </a:p>
        </p:txBody>
      </p:sp>
      <p:sp>
        <p:nvSpPr>
          <p:cNvPr id="270" name="Google Shape;270;g12dd375cd0c_0_84"/>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Arial"/>
              <a:buNone/>
            </a:pPr>
            <a:r>
              <a:rPr lang="en-US" dirty="0"/>
              <a:t>Qua </a:t>
            </a:r>
            <a:r>
              <a:rPr lang="en-US" dirty="0" err="1"/>
              <a:t>bài</a:t>
            </a:r>
            <a:r>
              <a:rPr lang="en-US" dirty="0"/>
              <a:t> </a:t>
            </a:r>
            <a:r>
              <a:rPr lang="en-US" dirty="0" err="1"/>
              <a:t>học</a:t>
            </a:r>
            <a:r>
              <a:rPr lang="en-US" dirty="0"/>
              <a:t> </a:t>
            </a:r>
            <a:r>
              <a:rPr lang="en-US" dirty="0" err="1"/>
              <a:t>này</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hiểu</a:t>
            </a:r>
            <a:r>
              <a:rPr lang="en-US" dirty="0"/>
              <a:t>:</a:t>
            </a:r>
            <a:endParaRPr dirty="0"/>
          </a:p>
          <a:p>
            <a:pPr marL="457200" lvl="0" indent="-406400" algn="l" rtl="0">
              <a:spcBef>
                <a:spcPts val="1000"/>
              </a:spcBef>
              <a:spcAft>
                <a:spcPts val="0"/>
              </a:spcAft>
              <a:buSzPts val="2800"/>
              <a:buChar char="•"/>
            </a:pPr>
            <a:r>
              <a:rPr lang="en-US" dirty="0" err="1">
                <a:highlight>
                  <a:schemeClr val="lt1"/>
                </a:highlight>
              </a:rPr>
              <a:t>Tìm</a:t>
            </a:r>
            <a:r>
              <a:rPr lang="en-US" dirty="0">
                <a:highlight>
                  <a:schemeClr val="lt1"/>
                </a:highlight>
              </a:rPr>
              <a:t> </a:t>
            </a:r>
            <a:r>
              <a:rPr lang="en-US" dirty="0" err="1">
                <a:highlight>
                  <a:schemeClr val="lt1"/>
                </a:highlight>
              </a:rPr>
              <a:t>hiểu</a:t>
            </a:r>
            <a:r>
              <a:rPr lang="en-US" dirty="0">
                <a:highlight>
                  <a:schemeClr val="lt1"/>
                </a:highlight>
              </a:rPr>
              <a:t> </a:t>
            </a:r>
            <a:r>
              <a:rPr lang="en-US" dirty="0" err="1">
                <a:highlight>
                  <a:schemeClr val="lt1"/>
                </a:highlight>
              </a:rPr>
              <a:t>về</a:t>
            </a:r>
            <a:r>
              <a:rPr lang="en-US" dirty="0">
                <a:highlight>
                  <a:schemeClr val="lt1"/>
                </a:highlight>
              </a:rPr>
              <a:t> </a:t>
            </a:r>
            <a:r>
              <a:rPr lang="en-US" dirty="0" err="1">
                <a:highlight>
                  <a:schemeClr val="lt1"/>
                </a:highlight>
              </a:rPr>
              <a:t>phân</a:t>
            </a:r>
            <a:r>
              <a:rPr lang="en-US" dirty="0">
                <a:highlight>
                  <a:schemeClr val="lt1"/>
                </a:highlight>
              </a:rPr>
              <a:t> </a:t>
            </a:r>
            <a:r>
              <a:rPr lang="en-US" dirty="0" err="1">
                <a:highlight>
                  <a:schemeClr val="lt1"/>
                </a:highlight>
              </a:rPr>
              <a:t>quyền</a:t>
            </a:r>
            <a:r>
              <a:rPr lang="en-US" dirty="0">
                <a:highlight>
                  <a:schemeClr val="lt1"/>
                </a:highlight>
              </a:rPr>
              <a:t> </a:t>
            </a:r>
            <a:r>
              <a:rPr lang="en-US" dirty="0" err="1">
                <a:highlight>
                  <a:schemeClr val="lt1"/>
                </a:highlight>
              </a:rPr>
              <a:t>dựa</a:t>
            </a:r>
            <a:r>
              <a:rPr lang="en-US" dirty="0">
                <a:highlight>
                  <a:schemeClr val="lt1"/>
                </a:highlight>
              </a:rPr>
              <a:t> </a:t>
            </a:r>
            <a:r>
              <a:rPr lang="en-US" dirty="0" err="1">
                <a:highlight>
                  <a:schemeClr val="lt1"/>
                </a:highlight>
              </a:rPr>
              <a:t>trên</a:t>
            </a:r>
            <a:r>
              <a:rPr lang="en-US" dirty="0">
                <a:highlight>
                  <a:schemeClr val="lt1"/>
                </a:highlight>
              </a:rPr>
              <a:t> </a:t>
            </a:r>
            <a:r>
              <a:rPr lang="en-US" dirty="0" err="1">
                <a:highlight>
                  <a:schemeClr val="lt1"/>
                </a:highlight>
              </a:rPr>
              <a:t>vai</a:t>
            </a:r>
            <a:r>
              <a:rPr lang="en-US" dirty="0">
                <a:highlight>
                  <a:schemeClr val="lt1"/>
                </a:highlight>
              </a:rPr>
              <a:t> </a:t>
            </a:r>
            <a:r>
              <a:rPr lang="en-US" dirty="0" err="1">
                <a:highlight>
                  <a:schemeClr val="lt1"/>
                </a:highlight>
              </a:rPr>
              <a:t>trò</a:t>
            </a:r>
            <a:r>
              <a:rPr lang="en-US" dirty="0">
                <a:highlight>
                  <a:schemeClr val="lt1"/>
                </a:highlight>
              </a:rPr>
              <a:t> (RBAC)</a:t>
            </a:r>
            <a:endParaRPr dirty="0">
              <a:highlight>
                <a:schemeClr val="lt1"/>
              </a:highlight>
            </a:endParaRPr>
          </a:p>
          <a:p>
            <a:pPr marL="457200" lvl="0" indent="-406400" algn="l" rtl="0">
              <a:spcBef>
                <a:spcPts val="0"/>
              </a:spcBef>
              <a:spcAft>
                <a:spcPts val="0"/>
              </a:spcAft>
              <a:buSzPts val="2800"/>
              <a:buChar char="•"/>
            </a:pPr>
            <a:r>
              <a:rPr lang="en-US" dirty="0" err="1">
                <a:highlight>
                  <a:schemeClr val="lt1"/>
                </a:highlight>
              </a:rPr>
              <a:t>Tìm</a:t>
            </a:r>
            <a:r>
              <a:rPr lang="en-US" dirty="0">
                <a:highlight>
                  <a:schemeClr val="lt1"/>
                </a:highlight>
              </a:rPr>
              <a:t> </a:t>
            </a:r>
            <a:r>
              <a:rPr lang="en-US" dirty="0" err="1">
                <a:highlight>
                  <a:schemeClr val="lt1"/>
                </a:highlight>
              </a:rPr>
              <a:t>hiểu</a:t>
            </a:r>
            <a:r>
              <a:rPr lang="en-US" dirty="0">
                <a:highlight>
                  <a:schemeClr val="lt1"/>
                </a:highlight>
              </a:rPr>
              <a:t> JWT</a:t>
            </a:r>
            <a:endParaRPr dirty="0">
              <a:highlight>
                <a:schemeClr val="lt1"/>
              </a:highlight>
            </a:endParaRPr>
          </a:p>
          <a:p>
            <a:pPr marL="457200" lvl="0" indent="-406400" algn="l" rtl="0">
              <a:spcBef>
                <a:spcPts val="0"/>
              </a:spcBef>
              <a:spcAft>
                <a:spcPts val="0"/>
              </a:spcAft>
              <a:buSzPts val="2800"/>
              <a:buChar char="•"/>
            </a:pPr>
            <a:r>
              <a:rPr lang="en-US" dirty="0" err="1">
                <a:highlight>
                  <a:schemeClr val="lt1"/>
                </a:highlight>
              </a:rPr>
              <a:t>Tìm</a:t>
            </a:r>
            <a:r>
              <a:rPr lang="en-US" dirty="0">
                <a:highlight>
                  <a:schemeClr val="lt1"/>
                </a:highlight>
              </a:rPr>
              <a:t> </a:t>
            </a:r>
            <a:r>
              <a:rPr lang="en-US" dirty="0" err="1">
                <a:highlight>
                  <a:schemeClr val="lt1"/>
                </a:highlight>
              </a:rPr>
              <a:t>hiểu</a:t>
            </a:r>
            <a:r>
              <a:rPr lang="en-US" dirty="0">
                <a:highlight>
                  <a:schemeClr val="lt1"/>
                </a:highlight>
              </a:rPr>
              <a:t> OAuth2</a:t>
            </a:r>
            <a:endParaRPr dirty="0">
              <a:highlight>
                <a:schemeClr val="lt1"/>
              </a:highlight>
            </a:endParaRPr>
          </a:p>
          <a:p>
            <a:pPr marL="457200" lvl="0" indent="-406400" algn="l" rtl="0">
              <a:spcBef>
                <a:spcPts val="0"/>
              </a:spcBef>
              <a:spcAft>
                <a:spcPts val="0"/>
              </a:spcAft>
              <a:buSzPts val="2800"/>
              <a:buChar char="•"/>
            </a:pPr>
            <a:r>
              <a:rPr lang="en-US" dirty="0" err="1">
                <a:highlight>
                  <a:schemeClr val="lt1"/>
                </a:highlight>
              </a:rPr>
              <a:t>Tìm</a:t>
            </a:r>
            <a:r>
              <a:rPr lang="en-US" dirty="0">
                <a:highlight>
                  <a:schemeClr val="lt1"/>
                </a:highlight>
              </a:rPr>
              <a:t> </a:t>
            </a:r>
            <a:r>
              <a:rPr lang="en-US" dirty="0" err="1">
                <a:highlight>
                  <a:schemeClr val="lt1"/>
                </a:highlight>
              </a:rPr>
              <a:t>hiểu</a:t>
            </a:r>
            <a:r>
              <a:rPr lang="en-US" dirty="0">
                <a:highlight>
                  <a:schemeClr val="lt1"/>
                </a:highlight>
              </a:rPr>
              <a:t> </a:t>
            </a:r>
            <a:r>
              <a:rPr lang="en-US" dirty="0" err="1">
                <a:highlight>
                  <a:schemeClr val="lt1"/>
                </a:highlight>
              </a:rPr>
              <a:t>cơ</a:t>
            </a:r>
            <a:r>
              <a:rPr lang="en-US" dirty="0">
                <a:highlight>
                  <a:schemeClr val="lt1"/>
                </a:highlight>
              </a:rPr>
              <a:t> </a:t>
            </a:r>
            <a:r>
              <a:rPr lang="en-US" dirty="0" err="1">
                <a:highlight>
                  <a:schemeClr val="lt1"/>
                </a:highlight>
              </a:rPr>
              <a:t>chế</a:t>
            </a:r>
            <a:r>
              <a:rPr lang="en-US">
                <a:highlight>
                  <a:schemeClr val="lt1"/>
                </a:highlight>
              </a:rPr>
              <a:t> CORS</a:t>
            </a:r>
            <a:endParaRPr>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1517337414_0_0"/>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Thảo luận</a:t>
            </a:r>
            <a:endParaRPr/>
          </a:p>
        </p:txBody>
      </p:sp>
      <p:sp>
        <p:nvSpPr>
          <p:cNvPr id="107" name="Google Shape;107;g11517337414_0_0"/>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Các bạn đã từng nghe về RBAC chưa?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2563113601_0_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Tổng quan về phân quyền dựa trên vai trò</a:t>
            </a:r>
            <a:endParaRPr/>
          </a:p>
        </p:txBody>
      </p:sp>
      <p:sp>
        <p:nvSpPr>
          <p:cNvPr id="114" name="Google Shape;114;g12563113601_0_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RBAC là gì?</a:t>
            </a:r>
            <a:endParaRPr/>
          </a:p>
        </p:txBody>
      </p:sp>
      <p:sp>
        <p:nvSpPr>
          <p:cNvPr id="121" name="Google Shape;121;p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96875" algn="l" rtl="0">
              <a:lnSpc>
                <a:spcPct val="115000"/>
              </a:lnSpc>
              <a:spcBef>
                <a:spcPts val="0"/>
              </a:spcBef>
              <a:spcAft>
                <a:spcPts val="0"/>
              </a:spcAft>
              <a:buSzPts val="2650"/>
              <a:buChar char="•"/>
            </a:pPr>
            <a:r>
              <a:rPr lang="en-US" sz="2650">
                <a:highlight>
                  <a:srgbClr val="FFFFFF"/>
                </a:highlight>
              </a:rPr>
              <a:t>Kiểm soát truy cập dựa trên vai trò (RBAC) là một cơ chế hạn chế quyền truy cập hệ thống.</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Thiết lập các quyền của user dựa trên vai trò và trách nhiệm của user đó trên hệ thống.</a:t>
            </a:r>
            <a:endParaRPr sz="1050">
              <a:solidFill>
                <a:srgbClr val="526069"/>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2a3d9ba46b_0_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Mô tả về RBAC</a:t>
            </a:r>
            <a:endParaRPr/>
          </a:p>
        </p:txBody>
      </p:sp>
      <p:sp>
        <p:nvSpPr>
          <p:cNvPr id="128" name="Google Shape;128;g12a3d9ba46b_0_6"/>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endParaRPr sz="2750">
              <a:highlight>
                <a:srgbClr val="FFFFFF"/>
              </a:highlight>
            </a:endParaRPr>
          </a:p>
        </p:txBody>
      </p:sp>
      <p:pic>
        <p:nvPicPr>
          <p:cNvPr id="129" name="Google Shape;129;g12a3d9ba46b_0_6"/>
          <p:cNvPicPr preferRelativeResize="0"/>
          <p:nvPr/>
        </p:nvPicPr>
        <p:blipFill>
          <a:blip r:embed="rId3">
            <a:alphaModFix/>
          </a:blip>
          <a:stretch>
            <a:fillRect/>
          </a:stretch>
        </p:blipFill>
        <p:spPr>
          <a:xfrm>
            <a:off x="3362325" y="1262063"/>
            <a:ext cx="5619750" cy="463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2ad5030d2d_1_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Các loại kiểm soát truy cập</a:t>
            </a:r>
            <a:endParaRPr/>
          </a:p>
        </p:txBody>
      </p:sp>
      <p:sp>
        <p:nvSpPr>
          <p:cNvPr id="136" name="Google Shape;136;g12ad5030d2d_1_7"/>
          <p:cNvSpPr txBox="1">
            <a:spLocks noGrp="1"/>
          </p:cNvSpPr>
          <p:nvPr>
            <p:ph type="body" idx="1"/>
          </p:nvPr>
        </p:nvSpPr>
        <p:spPr>
          <a:xfrm>
            <a:off x="838200" y="1120025"/>
            <a:ext cx="52527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SzPts val="2800"/>
              <a:buNone/>
            </a:pPr>
            <a:endParaRPr sz="3550" b="1">
              <a:highlight>
                <a:srgbClr val="FFFFFF"/>
              </a:highlight>
            </a:endParaRPr>
          </a:p>
          <a:p>
            <a:pPr marL="0" lvl="0" indent="0" algn="l" rtl="0">
              <a:lnSpc>
                <a:spcPct val="115000"/>
              </a:lnSpc>
              <a:spcBef>
                <a:spcPts val="1200"/>
              </a:spcBef>
              <a:spcAft>
                <a:spcPts val="0"/>
              </a:spcAft>
              <a:buSzPts val="2800"/>
              <a:buNone/>
            </a:pPr>
            <a:endParaRPr sz="2850">
              <a:highlight>
                <a:srgbClr val="FFFFFF"/>
              </a:highlight>
            </a:endParaRPr>
          </a:p>
        </p:txBody>
      </p:sp>
      <p:sp>
        <p:nvSpPr>
          <p:cNvPr id="137" name="Google Shape;137;g12ad5030d2d_1_7"/>
          <p:cNvSpPr txBox="1">
            <a:spLocks noGrp="1"/>
          </p:cNvSpPr>
          <p:nvPr>
            <p:ph type="body" idx="1"/>
          </p:nvPr>
        </p:nvSpPr>
        <p:spPr>
          <a:xfrm>
            <a:off x="990600" y="1272425"/>
            <a:ext cx="52527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SzPts val="2800"/>
              <a:buNone/>
            </a:pPr>
            <a:endParaRPr sz="3550" b="1">
              <a:highlight>
                <a:srgbClr val="FFFFFF"/>
              </a:highlight>
            </a:endParaRPr>
          </a:p>
          <a:p>
            <a:pPr marL="0" lvl="0" indent="0" algn="l" rtl="0">
              <a:lnSpc>
                <a:spcPct val="115000"/>
              </a:lnSpc>
              <a:spcBef>
                <a:spcPts val="1200"/>
              </a:spcBef>
              <a:spcAft>
                <a:spcPts val="0"/>
              </a:spcAft>
              <a:buSzPts val="2800"/>
              <a:buNone/>
            </a:pPr>
            <a:endParaRPr sz="2850">
              <a:highlight>
                <a:srgbClr val="FFFFFF"/>
              </a:highlight>
            </a:endParaRPr>
          </a:p>
        </p:txBody>
      </p:sp>
      <p:sp>
        <p:nvSpPr>
          <p:cNvPr id="138" name="Google Shape;138;g12ad5030d2d_1_7"/>
          <p:cNvSpPr txBox="1">
            <a:spLocks noGrp="1"/>
          </p:cNvSpPr>
          <p:nvPr>
            <p:ph type="body" idx="1"/>
          </p:nvPr>
        </p:nvSpPr>
        <p:spPr>
          <a:xfrm>
            <a:off x="1143000" y="1424825"/>
            <a:ext cx="10065600" cy="5056800"/>
          </a:xfrm>
          <a:prstGeom prst="rect">
            <a:avLst/>
          </a:prstGeom>
          <a:noFill/>
          <a:ln>
            <a:noFill/>
          </a:ln>
        </p:spPr>
        <p:txBody>
          <a:bodyPr spcFirstLastPara="1" wrap="square" lIns="91425" tIns="45700" rIns="91425" bIns="45700" anchor="t" anchorCtr="0">
            <a:normAutofit/>
          </a:bodyPr>
          <a:lstStyle/>
          <a:p>
            <a:pPr marL="457200" lvl="0" indent="-403225" algn="l" rtl="0">
              <a:lnSpc>
                <a:spcPct val="115000"/>
              </a:lnSpc>
              <a:spcBef>
                <a:spcPts val="0"/>
              </a:spcBef>
              <a:spcAft>
                <a:spcPts val="0"/>
              </a:spcAft>
              <a:buSzPts val="2750"/>
              <a:buChar char="•"/>
            </a:pPr>
            <a:r>
              <a:rPr lang="en-US" sz="2750">
                <a:highlight>
                  <a:srgbClr val="FFFFFF"/>
                </a:highlight>
              </a:rPr>
              <a:t>Kiểm soát truy cập tùy ý (DAC).</a:t>
            </a:r>
            <a:endParaRPr sz="2750">
              <a:highlight>
                <a:srgbClr val="FFFFFF"/>
              </a:highlight>
            </a:endParaRPr>
          </a:p>
          <a:p>
            <a:pPr marL="457200" lvl="0" indent="-403225" algn="l" rtl="0">
              <a:lnSpc>
                <a:spcPct val="115000"/>
              </a:lnSpc>
              <a:spcBef>
                <a:spcPts val="0"/>
              </a:spcBef>
              <a:spcAft>
                <a:spcPts val="0"/>
              </a:spcAft>
              <a:buSzPts val="2750"/>
              <a:buChar char="•"/>
            </a:pPr>
            <a:r>
              <a:rPr lang="en-US" sz="2750">
                <a:highlight>
                  <a:srgbClr val="FFFFFF"/>
                </a:highlight>
              </a:rPr>
              <a:t>Kiểm soát truy cập bắt buộc.</a:t>
            </a:r>
            <a:endParaRPr sz="275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346be540f1_0_3"/>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Triển khai RBAC</a:t>
            </a:r>
            <a:endParaRPr/>
          </a:p>
        </p:txBody>
      </p:sp>
      <p:sp>
        <p:nvSpPr>
          <p:cNvPr id="145" name="Google Shape;145;g1346be540f1_0_3"/>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Để triển khai RBAC cần 4 bước sau:</a:t>
            </a:r>
            <a:endParaRPr/>
          </a:p>
          <a:p>
            <a:pPr marL="457200" lvl="0" indent="-396875" algn="l" rtl="0">
              <a:spcBef>
                <a:spcPts val="1000"/>
              </a:spcBef>
              <a:spcAft>
                <a:spcPts val="0"/>
              </a:spcAft>
              <a:buSzPts val="2650"/>
              <a:buChar char="•"/>
            </a:pPr>
            <a:r>
              <a:rPr lang="en-US" sz="2650">
                <a:highlight>
                  <a:srgbClr val="FFFFFF"/>
                </a:highlight>
              </a:rPr>
              <a:t>Tìm hiểu nhu cầu phân quyền</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Lập kế hoạch để thực hiện.</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Xác định các vai trò.</a:t>
            </a:r>
            <a:endParaRPr sz="2650">
              <a:highlight>
                <a:srgbClr val="FFFFFF"/>
              </a:highlight>
            </a:endParaRPr>
          </a:p>
          <a:p>
            <a:pPr marL="457200" lvl="0" indent="-396875" algn="l" rtl="0">
              <a:lnSpc>
                <a:spcPct val="115000"/>
              </a:lnSpc>
              <a:spcBef>
                <a:spcPts val="0"/>
              </a:spcBef>
              <a:spcAft>
                <a:spcPts val="0"/>
              </a:spcAft>
              <a:buSzPts val="2650"/>
              <a:buChar char="•"/>
            </a:pPr>
            <a:r>
              <a:rPr lang="en-US" sz="2650">
                <a:highlight>
                  <a:srgbClr val="FFFFFF"/>
                </a:highlight>
              </a:rPr>
              <a:t>Thực hiện</a:t>
            </a:r>
            <a:endParaRPr sz="1050">
              <a:solidFill>
                <a:srgbClr val="52606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1517337414_0_22"/>
          <p:cNvSpPr txBox="1">
            <a:spLocks noGrp="1"/>
          </p:cNvSpPr>
          <p:nvPr>
            <p:ph type="title"/>
          </p:nvPr>
        </p:nvSpPr>
        <p:spPr>
          <a:xfrm>
            <a:off x="831850" y="1736763"/>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Giới thiệu JWT</a:t>
            </a:r>
            <a:endParaRPr/>
          </a:p>
        </p:txBody>
      </p:sp>
      <p:sp>
        <p:nvSpPr>
          <p:cNvPr id="152" name="Google Shape;152;g11517337414_0_2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Các bạn đã từng nghe về Token hay JWT hay chưa?</a:t>
            </a:r>
            <a:endParaRPr/>
          </a:p>
        </p:txBody>
      </p:sp>
    </p:spTree>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718</Words>
  <Application>Microsoft Macintosh PowerPoint</Application>
  <PresentationFormat>Widescreen</PresentationFormat>
  <Paragraphs>98</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Courier New</vt:lpstr>
      <vt:lpstr>Tahoma</vt:lpstr>
      <vt:lpstr>Open Sans</vt:lpstr>
      <vt:lpstr>Open Sans SemiBold</vt:lpstr>
      <vt:lpstr>Calibri</vt:lpstr>
      <vt:lpstr>Arial</vt:lpstr>
      <vt:lpstr>SlideTheme2</vt:lpstr>
      <vt:lpstr>Bài 9 Authentication &amp; Authorization 2</vt:lpstr>
      <vt:lpstr>Mục tiêu</vt:lpstr>
      <vt:lpstr>Thảo luận</vt:lpstr>
      <vt:lpstr>Tổng quan về phân quyền dựa trên vai trò</vt:lpstr>
      <vt:lpstr>RBAC là gì?</vt:lpstr>
      <vt:lpstr>Mô tả về RBAC</vt:lpstr>
      <vt:lpstr>Các loại kiểm soát truy cập</vt:lpstr>
      <vt:lpstr>Triển khai RBAC</vt:lpstr>
      <vt:lpstr>Giới thiệu JWT</vt:lpstr>
      <vt:lpstr>JWT là gì?</vt:lpstr>
      <vt:lpstr>Các thành phần của JWT</vt:lpstr>
      <vt:lpstr>JWT hoạt động như thế nào?</vt:lpstr>
      <vt:lpstr>Tổng quan về OAuth2</vt:lpstr>
      <vt:lpstr>OAuth2 là gì?</vt:lpstr>
      <vt:lpstr>OAuth Roles</vt:lpstr>
      <vt:lpstr>OAuth2 hoạt động như thế nào?</vt:lpstr>
      <vt:lpstr>Phân biệt Authorization Code Grant Type, Implicit Grant Type, và Password Grant Type trong OAuth2</vt:lpstr>
      <vt:lpstr>Authorization Code Grant Type</vt:lpstr>
      <vt:lpstr>Implicit Grant Type</vt:lpstr>
      <vt:lpstr>Password Grand Type</vt:lpstr>
      <vt:lpstr>Cơ chế CORS</vt:lpstr>
      <vt:lpstr>PowerPoint Presentation</vt:lpstr>
      <vt:lpstr>Same-Origin</vt:lpstr>
      <vt:lpstr>Cách CORS hoạt động</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9 Authentication &amp; Authorization 2</dc:title>
  <dc:creator>Nhật Nguyễn Khắc</dc:creator>
  <cp:lastModifiedBy>Mai Tuyet</cp:lastModifiedBy>
  <cp:revision>1</cp:revision>
  <dcterms:created xsi:type="dcterms:W3CDTF">2017-03-15T10:39:15Z</dcterms:created>
  <dcterms:modified xsi:type="dcterms:W3CDTF">2022-06-28T03:23:29Z</dcterms:modified>
</cp:coreProperties>
</file>