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Open Sans SemiBold"/>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XICObAZssf7Ki9qZck/fQBPmk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penSansSemiBold-bold.fntdata"/><Relationship Id="rId23" Type="http://schemas.openxmlformats.org/officeDocument/2006/relationships/font" Target="fonts/OpenSans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SemiBold-boldItalic.fntdata"/><Relationship Id="rId25" Type="http://schemas.openxmlformats.org/officeDocument/2006/relationships/font" Target="fonts/OpenSansSemiBold-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0"/>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0"/>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4"/>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7"/>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8"/>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8"/>
          <p:cNvSpPr/>
          <p:nvPr>
            <p:ph idx="2" type="pic"/>
          </p:nvPr>
        </p:nvSpPr>
        <p:spPr>
          <a:xfrm>
            <a:off x="5183188" y="987425"/>
            <a:ext cx="6172200" cy="4873625"/>
          </a:xfrm>
          <a:prstGeom prst="rect">
            <a:avLst/>
          </a:prstGeom>
          <a:noFill/>
          <a:ln>
            <a:noFill/>
          </a:ln>
        </p:spPr>
      </p:sp>
      <p:sp>
        <p:nvSpPr>
          <p:cNvPr id="70" name="Google Shape;70;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9"/>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19"/>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Bài 11</a:t>
            </a:r>
            <a:br>
              <a:rPr lang="en-US"/>
            </a:br>
            <a:r>
              <a:rPr lang="en-US"/>
              <a:t>Testing</a:t>
            </a:r>
            <a:endParaRPr/>
          </a:p>
        </p:txBody>
      </p:sp>
      <p:sp>
        <p:nvSpPr>
          <p:cNvPr id="92" name="Google Shape;92;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831850" y="1709738"/>
            <a:ext cx="10515600" cy="28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Demo</a:t>
            </a:r>
            <a:endParaRPr/>
          </a:p>
        </p:txBody>
      </p:sp>
      <p:sp>
        <p:nvSpPr>
          <p:cNvPr id="153" name="Google Shape;153;p1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Thực hành Unit test với Jest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831850" y="1709738"/>
            <a:ext cx="10515600" cy="28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Thảo luận</a:t>
            </a:r>
            <a:endParaRPr/>
          </a:p>
        </p:txBody>
      </p:sp>
      <p:sp>
        <p:nvSpPr>
          <p:cNvPr id="160" name="Google Shape;160;p1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Test Component trong React với Jest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Cài đặt Jest</a:t>
            </a:r>
            <a:endParaRPr>
              <a:latin typeface="Open Sans"/>
              <a:ea typeface="Open Sans"/>
              <a:cs typeface="Open Sans"/>
              <a:sym typeface="Open Sans"/>
            </a:endParaRPr>
          </a:p>
        </p:txBody>
      </p:sp>
      <p:sp>
        <p:nvSpPr>
          <p:cNvPr id="167" name="Google Shape;167;p12"/>
          <p:cNvSpPr txBox="1"/>
          <p:nvPr>
            <p:ph idx="1" type="body"/>
          </p:nvPr>
        </p:nvSpPr>
        <p:spPr>
          <a:xfrm>
            <a:off x="878093" y="973606"/>
            <a:ext cx="10435814" cy="51865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Cài đặt với Create React App</a:t>
            </a:r>
            <a:endParaRPr/>
          </a:p>
          <a:p>
            <a:pPr indent="0" lvl="1" marL="457200" rtl="0" algn="l">
              <a:lnSpc>
                <a:spcPct val="90000"/>
              </a:lnSpc>
              <a:spcBef>
                <a:spcPts val="500"/>
              </a:spcBef>
              <a:spcAft>
                <a:spcPts val="0"/>
              </a:spcAft>
              <a:buClr>
                <a:schemeClr val="dk1"/>
              </a:buClr>
              <a:buSzPts val="2400"/>
              <a:buNone/>
            </a:pPr>
            <a:r>
              <a:rPr lang="en-US">
                <a:latin typeface="Courier"/>
                <a:ea typeface="Courier"/>
                <a:cs typeface="Courier"/>
                <a:sym typeface="Courier"/>
              </a:rPr>
              <a:t>	yarn add --dev react-test-renderer</a:t>
            </a:r>
            <a:endParaRPr/>
          </a:p>
          <a:p>
            <a:pPr indent="0" lvl="1" marL="4572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latin typeface="Open Sans"/>
                <a:ea typeface="Open Sans"/>
                <a:cs typeface="Open Sans"/>
                <a:sym typeface="Open Sans"/>
              </a:rPr>
              <a:t>Cài đặt không sử dụng Create React App</a:t>
            </a:r>
            <a:endParaRPr/>
          </a:p>
          <a:p>
            <a:pPr indent="0" lvl="0" marL="0" rtl="0" algn="l">
              <a:lnSpc>
                <a:spcPct val="90000"/>
              </a:lnSpc>
              <a:spcBef>
                <a:spcPts val="1000"/>
              </a:spcBef>
              <a:spcAft>
                <a:spcPts val="0"/>
              </a:spcAft>
              <a:buClr>
                <a:schemeClr val="dk1"/>
              </a:buClr>
              <a:buSzPts val="2400"/>
              <a:buNone/>
            </a:pPr>
            <a:r>
              <a:rPr lang="en-US" sz="2400">
                <a:latin typeface="Courier"/>
                <a:ea typeface="Courier"/>
                <a:cs typeface="Courier"/>
                <a:sym typeface="Courier"/>
              </a:rPr>
              <a:t>	yarn add --dev jest babel-jest @babel/preset-env @babel/preset-react react-test-renderer</a:t>
            </a:r>
            <a:endParaRPr/>
          </a:p>
          <a:p>
            <a:pPr indent="0" lvl="0" marL="0" rtl="0" algn="l">
              <a:lnSpc>
                <a:spcPct val="90000"/>
              </a:lnSpc>
              <a:spcBef>
                <a:spcPts val="1000"/>
              </a:spcBef>
              <a:spcAft>
                <a:spcPts val="0"/>
              </a:spcAft>
              <a:buClr>
                <a:schemeClr val="dk1"/>
              </a:buClr>
              <a:buSzPts val="2400"/>
              <a:buNone/>
            </a:pPr>
            <a:r>
              <a:t/>
            </a:r>
            <a:endParaRPr sz="2400">
              <a:latin typeface="Courier"/>
              <a:ea typeface="Courier"/>
              <a:cs typeface="Courier"/>
              <a:sym typeface="Courier"/>
            </a:endParaRPr>
          </a:p>
          <a:p>
            <a:pPr indent="-228600" lvl="0" marL="228600" rtl="0" algn="l">
              <a:lnSpc>
                <a:spcPct val="90000"/>
              </a:lnSpc>
              <a:spcBef>
                <a:spcPts val="1000"/>
              </a:spcBef>
              <a:spcAft>
                <a:spcPts val="0"/>
              </a:spcAft>
              <a:buClr>
                <a:schemeClr val="dk1"/>
              </a:buClr>
              <a:buSzPts val="2800"/>
              <a:buChar char="•"/>
            </a:pPr>
            <a:r>
              <a:rPr lang="en-US">
                <a:latin typeface="Open Sans"/>
                <a:ea typeface="Open Sans"/>
                <a:cs typeface="Open Sans"/>
                <a:sym typeface="Open Sans"/>
              </a:rPr>
              <a:t>Cài đặt Enzyme</a:t>
            </a:r>
            <a:endParaRPr/>
          </a:p>
          <a:p>
            <a:pPr indent="0" lvl="0" marL="0" rtl="0" algn="l">
              <a:lnSpc>
                <a:spcPct val="90000"/>
              </a:lnSpc>
              <a:spcBef>
                <a:spcPts val="1000"/>
              </a:spcBef>
              <a:spcAft>
                <a:spcPts val="0"/>
              </a:spcAft>
              <a:buClr>
                <a:schemeClr val="dk1"/>
              </a:buClr>
              <a:buSzPts val="2400"/>
              <a:buNone/>
            </a:pPr>
            <a:r>
              <a:rPr lang="en-US" sz="2400">
                <a:latin typeface="Courier"/>
                <a:ea typeface="Courier"/>
                <a:cs typeface="Courier"/>
                <a:sym typeface="Courier"/>
              </a:rPr>
              <a:t>	npm install –save-dev enzyme enzyme-adapter-react-16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Viết test case đầu tiên</a:t>
            </a:r>
            <a:endParaRPr>
              <a:latin typeface="Open Sans"/>
              <a:ea typeface="Open Sans"/>
              <a:cs typeface="Open Sans"/>
              <a:sym typeface="Open Sans"/>
            </a:endParaRPr>
          </a:p>
        </p:txBody>
      </p:sp>
      <p:sp>
        <p:nvSpPr>
          <p:cNvPr id="174" name="Google Shape;174;p13"/>
          <p:cNvSpPr txBox="1"/>
          <p:nvPr>
            <p:ph idx="1" type="body"/>
          </p:nvPr>
        </p:nvSpPr>
        <p:spPr>
          <a:xfrm>
            <a:off x="878093" y="973605"/>
            <a:ext cx="10435814" cy="57249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Tạo một nút đơn giản có tên Click Me bằng đoạn mã sau </a:t>
            </a:r>
            <a:endParaRPr/>
          </a:p>
          <a:p>
            <a:pPr indent="0" lvl="0" marL="0" rtl="0" algn="l">
              <a:lnSpc>
                <a:spcPct val="90000"/>
              </a:lnSpc>
              <a:spcBef>
                <a:spcPts val="1000"/>
              </a:spcBef>
              <a:spcAft>
                <a:spcPts val="0"/>
              </a:spcAft>
              <a:buClr>
                <a:schemeClr val="dk1"/>
              </a:buClr>
              <a:buSzPts val="2800"/>
              <a:buNone/>
            </a:pPr>
            <a:r>
              <a:rPr lang="en-US">
                <a:latin typeface="Courier"/>
                <a:ea typeface="Courier"/>
                <a:cs typeface="Courier"/>
                <a:sym typeface="Courier"/>
              </a:rPr>
              <a:t>	</a:t>
            </a:r>
            <a:endParaRPr/>
          </a:p>
          <a:p>
            <a:pPr indent="0" lvl="0" marL="0" rtl="0" algn="l">
              <a:lnSpc>
                <a:spcPct val="90000"/>
              </a:lnSpc>
              <a:spcBef>
                <a:spcPts val="1000"/>
              </a:spcBef>
              <a:spcAft>
                <a:spcPts val="0"/>
              </a:spcAft>
              <a:buClr>
                <a:schemeClr val="dk1"/>
              </a:buClr>
              <a:buSzPts val="2000"/>
              <a:buNone/>
            </a:pPr>
            <a:r>
              <a:rPr lang="en-US" sz="2000">
                <a:latin typeface="Courier"/>
                <a:ea typeface="Courier"/>
                <a:cs typeface="Courier"/>
                <a:sym typeface="Courier"/>
              </a:rPr>
              <a:t>import React, { useState } from 'react'; </a:t>
            </a:r>
            <a:endParaRPr/>
          </a:p>
          <a:p>
            <a:pPr indent="0" lvl="0" marL="0" rtl="0" algn="l">
              <a:lnSpc>
                <a:spcPct val="90000"/>
              </a:lnSpc>
              <a:spcBef>
                <a:spcPts val="1000"/>
              </a:spcBef>
              <a:spcAft>
                <a:spcPts val="0"/>
              </a:spcAft>
              <a:buClr>
                <a:schemeClr val="dk1"/>
              </a:buClr>
              <a:buSzPts val="2000"/>
              <a:buNone/>
            </a:pPr>
            <a:r>
              <a:rPr lang="en-US" sz="2000">
                <a:latin typeface="Courier"/>
                <a:ea typeface="Courier"/>
                <a:cs typeface="Courier"/>
                <a:sym typeface="Courier"/>
              </a:rPr>
              <a:t>import './App.scss';</a:t>
            </a:r>
            <a:endParaRPr/>
          </a:p>
          <a:p>
            <a:pPr indent="0" lvl="0" marL="0" rtl="0" algn="l">
              <a:lnSpc>
                <a:spcPct val="90000"/>
              </a:lnSpc>
              <a:spcBef>
                <a:spcPts val="1000"/>
              </a:spcBef>
              <a:spcAft>
                <a:spcPts val="0"/>
              </a:spcAft>
              <a:buClr>
                <a:schemeClr val="dk1"/>
              </a:buClr>
              <a:buSzPts val="2000"/>
              <a:buNone/>
            </a:pPr>
            <a:br>
              <a:rPr lang="en-US" sz="2000">
                <a:latin typeface="Courier"/>
                <a:ea typeface="Courier"/>
                <a:cs typeface="Courier"/>
                <a:sym typeface="Courier"/>
              </a:rPr>
            </a:br>
            <a:r>
              <a:rPr lang="en-US" sz="2000">
                <a:latin typeface="Courier"/>
                <a:ea typeface="Courier"/>
                <a:cs typeface="Courier"/>
                <a:sym typeface="Courier"/>
              </a:rPr>
              <a:t>const App = () =&gt;{</a:t>
            </a:r>
            <a:endParaRPr/>
          </a:p>
          <a:p>
            <a:pPr indent="0" lvl="0" marL="0" rtl="0" algn="l">
              <a:lnSpc>
                <a:spcPct val="90000"/>
              </a:lnSpc>
              <a:spcBef>
                <a:spcPts val="1000"/>
              </a:spcBef>
              <a:spcAft>
                <a:spcPts val="0"/>
              </a:spcAft>
              <a:buClr>
                <a:schemeClr val="dk1"/>
              </a:buClr>
              <a:buSzPts val="2000"/>
              <a:buNone/>
            </a:pPr>
            <a:r>
              <a:rPr lang="en-US" sz="2000">
                <a:latin typeface="Courier"/>
                <a:ea typeface="Courier"/>
                <a:cs typeface="Courier"/>
                <a:sym typeface="Courier"/>
              </a:rPr>
              <a:t>    return (</a:t>
            </a:r>
            <a:endParaRPr/>
          </a:p>
          <a:p>
            <a:pPr indent="0" lvl="0" marL="0" rtl="0" algn="l">
              <a:lnSpc>
                <a:spcPct val="90000"/>
              </a:lnSpc>
              <a:spcBef>
                <a:spcPts val="1000"/>
              </a:spcBef>
              <a:spcAft>
                <a:spcPts val="0"/>
              </a:spcAft>
              <a:buClr>
                <a:schemeClr val="dk1"/>
              </a:buClr>
              <a:buSzPts val="2000"/>
              <a:buNone/>
            </a:pPr>
            <a:r>
              <a:rPr lang="en-US" sz="2000">
                <a:latin typeface="Courier"/>
                <a:ea typeface="Courier"/>
                <a:cs typeface="Courier"/>
                <a:sym typeface="Courier"/>
              </a:rPr>
              <a:t>      &lt;div&gt;       </a:t>
            </a:r>
            <a:endParaRPr/>
          </a:p>
          <a:p>
            <a:pPr indent="0" lvl="0" marL="0" rtl="0" algn="l">
              <a:lnSpc>
                <a:spcPct val="90000"/>
              </a:lnSpc>
              <a:spcBef>
                <a:spcPts val="1000"/>
              </a:spcBef>
              <a:spcAft>
                <a:spcPts val="0"/>
              </a:spcAft>
              <a:buClr>
                <a:schemeClr val="dk1"/>
              </a:buClr>
              <a:buSzPts val="2000"/>
              <a:buNone/>
            </a:pPr>
            <a:r>
              <a:rPr lang="en-US" sz="2000">
                <a:latin typeface="Courier"/>
                <a:ea typeface="Courier"/>
                <a:cs typeface="Courier"/>
                <a:sym typeface="Courier"/>
              </a:rPr>
              <a:t>        &lt;button id="ClickMe" className="click-me"&gt;Click Me&lt;/button&gt;</a:t>
            </a:r>
            <a:endParaRPr/>
          </a:p>
          <a:p>
            <a:pPr indent="0" lvl="0" marL="0" rtl="0" algn="l">
              <a:lnSpc>
                <a:spcPct val="90000"/>
              </a:lnSpc>
              <a:spcBef>
                <a:spcPts val="1000"/>
              </a:spcBef>
              <a:spcAft>
                <a:spcPts val="0"/>
              </a:spcAft>
              <a:buClr>
                <a:schemeClr val="dk1"/>
              </a:buClr>
              <a:buSzPts val="2000"/>
              <a:buNone/>
            </a:pPr>
            <a:r>
              <a:rPr lang="en-US" sz="2000">
                <a:latin typeface="Courier"/>
                <a:ea typeface="Courier"/>
                <a:cs typeface="Courier"/>
                <a:sym typeface="Courier"/>
              </a:rPr>
              <a:t>      &lt;/div&gt;</a:t>
            </a:r>
            <a:endParaRPr/>
          </a:p>
          <a:p>
            <a:pPr indent="0" lvl="0" marL="0" rtl="0" algn="l">
              <a:lnSpc>
                <a:spcPct val="90000"/>
              </a:lnSpc>
              <a:spcBef>
                <a:spcPts val="1000"/>
              </a:spcBef>
              <a:spcAft>
                <a:spcPts val="0"/>
              </a:spcAft>
              <a:buClr>
                <a:schemeClr val="dk1"/>
              </a:buClr>
              <a:buSzPts val="2000"/>
              <a:buNone/>
            </a:pPr>
            <a:r>
              <a:rPr lang="en-US" sz="2000">
                <a:latin typeface="Courier"/>
                <a:ea typeface="Courier"/>
                <a:cs typeface="Courier"/>
                <a:sym typeface="Courier"/>
              </a:rPr>
              <a:t>    )</a:t>
            </a:r>
            <a:endParaRPr/>
          </a:p>
          <a:p>
            <a:pPr indent="0" lvl="0" marL="0" rtl="0" algn="l">
              <a:lnSpc>
                <a:spcPct val="90000"/>
              </a:lnSpc>
              <a:spcBef>
                <a:spcPts val="1000"/>
              </a:spcBef>
              <a:spcAft>
                <a:spcPts val="0"/>
              </a:spcAft>
              <a:buClr>
                <a:schemeClr val="dk1"/>
              </a:buClr>
              <a:buSzPts val="2000"/>
              <a:buNone/>
            </a:pPr>
            <a:r>
              <a:rPr lang="en-US" sz="2000">
                <a:latin typeface="Courier"/>
                <a:ea typeface="Courier"/>
                <a:cs typeface="Courier"/>
                <a:sym typeface="Courier"/>
              </a:rPr>
              <a:t>}</a:t>
            </a:r>
            <a:endParaRPr/>
          </a:p>
          <a:p>
            <a:pPr indent="0" lvl="0" marL="0" rtl="0" algn="l">
              <a:lnSpc>
                <a:spcPct val="90000"/>
              </a:lnSpc>
              <a:spcBef>
                <a:spcPts val="1000"/>
              </a:spcBef>
              <a:spcAft>
                <a:spcPts val="0"/>
              </a:spcAft>
              <a:buClr>
                <a:schemeClr val="dk1"/>
              </a:buClr>
              <a:buSzPts val="2000"/>
              <a:buNone/>
            </a:pPr>
            <a:r>
              <a:rPr lang="en-US" sz="2000">
                <a:latin typeface="Courier"/>
                <a:ea typeface="Courier"/>
                <a:cs typeface="Courier"/>
                <a:sym typeface="Courier"/>
              </a:rPr>
              <a:t>export default App;</a:t>
            </a:r>
            <a:br>
              <a:rPr lang="en-US"/>
            </a:br>
            <a:endParaRPr>
              <a:latin typeface="Courier"/>
              <a:ea typeface="Courier"/>
              <a:cs typeface="Courier"/>
              <a:sym typeface="Couri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Viết test case đầu tiên</a:t>
            </a:r>
            <a:endParaRPr>
              <a:latin typeface="Open Sans"/>
              <a:ea typeface="Open Sans"/>
              <a:cs typeface="Open Sans"/>
              <a:sym typeface="Open Sans"/>
            </a:endParaRPr>
          </a:p>
        </p:txBody>
      </p:sp>
      <p:sp>
        <p:nvSpPr>
          <p:cNvPr id="181" name="Google Shape;181;p14"/>
          <p:cNvSpPr txBox="1"/>
          <p:nvPr>
            <p:ph idx="1" type="body"/>
          </p:nvPr>
        </p:nvSpPr>
        <p:spPr>
          <a:xfrm>
            <a:off x="878093" y="973605"/>
            <a:ext cx="10435814" cy="57249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Thêm đoạn mã sau vào tệp App.test.tsx, đây là tệp viết các trường hợp thử nghiệm </a:t>
            </a:r>
            <a:r>
              <a:rPr lang="en-US">
                <a:latin typeface="Courier"/>
                <a:ea typeface="Courier"/>
                <a:cs typeface="Courier"/>
                <a:sym typeface="Courier"/>
              </a:rPr>
              <a:t>	</a:t>
            </a:r>
            <a:endParaRPr sz="2000">
              <a:latin typeface="Courier"/>
              <a:ea typeface="Courier"/>
              <a:cs typeface="Courier"/>
              <a:sym typeface="Courie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import React from 'react'</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import Enzyme, { shallow } from 'enzyme'</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import Adapter from 'enzyme-adapter-react-16'</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import App from './App’</a:t>
            </a:r>
            <a:endParaRPr/>
          </a:p>
          <a:p>
            <a:pPr indent="0" lvl="0" marL="0" rtl="0" algn="l">
              <a:lnSpc>
                <a:spcPct val="90000"/>
              </a:lnSpc>
              <a:spcBef>
                <a:spcPts val="1000"/>
              </a:spcBef>
              <a:spcAft>
                <a:spcPts val="0"/>
              </a:spcAft>
              <a:buClr>
                <a:schemeClr val="dk1"/>
              </a:buClr>
              <a:buSzPts val="1600"/>
              <a:buNone/>
            </a:pPr>
            <a:br>
              <a:rPr lang="en-US" sz="1600">
                <a:latin typeface="Courier"/>
                <a:ea typeface="Courier"/>
                <a:cs typeface="Courier"/>
                <a:sym typeface="Courier"/>
              </a:rPr>
            </a:br>
            <a:r>
              <a:rPr lang="en-US" sz="1600">
                <a:latin typeface="Courier"/>
                <a:ea typeface="Courier"/>
                <a:cs typeface="Courier"/>
                <a:sym typeface="Courier"/>
              </a:rPr>
              <a:t>Enzyme.configure({ adapter: new Adapter() })</a:t>
            </a:r>
            <a:endParaRPr/>
          </a:p>
          <a:p>
            <a:pPr indent="0" lvl="0" marL="0" rtl="0" algn="l">
              <a:lnSpc>
                <a:spcPct val="90000"/>
              </a:lnSpc>
              <a:spcBef>
                <a:spcPts val="1000"/>
              </a:spcBef>
              <a:spcAft>
                <a:spcPts val="0"/>
              </a:spcAft>
              <a:buClr>
                <a:schemeClr val="dk1"/>
              </a:buClr>
              <a:buSzPts val="1600"/>
              <a:buNone/>
            </a:pPr>
            <a:br>
              <a:rPr lang="en-US" sz="1600">
                <a:latin typeface="Courier"/>
                <a:ea typeface="Courier"/>
                <a:cs typeface="Courier"/>
                <a:sym typeface="Courier"/>
              </a:rPr>
            </a:br>
            <a:r>
              <a:rPr lang="en-US" sz="1600">
                <a:latin typeface="Courier"/>
                <a:ea typeface="Courier"/>
                <a:cs typeface="Courier"/>
                <a:sym typeface="Courier"/>
              </a:rPr>
              <a:t>describe('Test Case For App', () =&gt; {</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  it('should render button', () =&gt; {</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    const wrapper = shallow(&lt;App /&gt;)</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    const buttonElement  = wrapper.find('#ClickMe');</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    expect(buttonElement).toHaveLength(1);</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    expect(buttonElement.text()).toEqual('Click Me');</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  })</a:t>
            </a:r>
            <a:endParaRPr/>
          </a:p>
          <a:p>
            <a:pPr indent="0" lvl="0" marL="0" rtl="0" algn="l">
              <a:lnSpc>
                <a:spcPct val="90000"/>
              </a:lnSpc>
              <a:spcBef>
                <a:spcPts val="1000"/>
              </a:spcBef>
              <a:spcAft>
                <a:spcPts val="0"/>
              </a:spcAft>
              <a:buClr>
                <a:schemeClr val="dk1"/>
              </a:buClr>
              <a:buSzPts val="1600"/>
              <a:buNone/>
            </a:pPr>
            <a:r>
              <a:rPr lang="en-US" sz="1600">
                <a:latin typeface="Courier"/>
                <a:ea typeface="Courier"/>
                <a:cs typeface="Courier"/>
                <a:sym typeface="Courier"/>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Viết test case đầu tiên</a:t>
            </a:r>
            <a:endParaRPr>
              <a:latin typeface="Open Sans"/>
              <a:ea typeface="Open Sans"/>
              <a:cs typeface="Open Sans"/>
              <a:sym typeface="Open Sans"/>
            </a:endParaRPr>
          </a:p>
        </p:txBody>
      </p:sp>
      <p:sp>
        <p:nvSpPr>
          <p:cNvPr id="188" name="Google Shape;188;p15"/>
          <p:cNvSpPr txBox="1"/>
          <p:nvPr>
            <p:ph idx="1" type="body"/>
          </p:nvPr>
        </p:nvSpPr>
        <p:spPr>
          <a:xfrm>
            <a:off x="878093" y="973605"/>
            <a:ext cx="10435814" cy="119207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Sử dụng lệnh sau để chạy các trường hợp kiểm tra </a:t>
            </a:r>
            <a:r>
              <a:rPr lang="en-US">
                <a:latin typeface="Courier"/>
                <a:ea typeface="Courier"/>
                <a:cs typeface="Courier"/>
                <a:sym typeface="Courier"/>
              </a:rPr>
              <a:t>	</a:t>
            </a:r>
            <a:endParaRPr sz="2000">
              <a:latin typeface="Courier"/>
              <a:ea typeface="Courier"/>
              <a:cs typeface="Courier"/>
              <a:sym typeface="Courier"/>
            </a:endParaRPr>
          </a:p>
          <a:p>
            <a:pPr indent="0" lvl="1" marL="457200" rtl="0" algn="l">
              <a:lnSpc>
                <a:spcPct val="90000"/>
              </a:lnSpc>
              <a:spcBef>
                <a:spcPts val="500"/>
              </a:spcBef>
              <a:spcAft>
                <a:spcPts val="0"/>
              </a:spcAft>
              <a:buClr>
                <a:schemeClr val="dk1"/>
              </a:buClr>
              <a:buSzPts val="2600"/>
              <a:buNone/>
            </a:pPr>
            <a:r>
              <a:rPr lang="en-US" sz="2600">
                <a:latin typeface="Courier"/>
                <a:ea typeface="Courier"/>
                <a:cs typeface="Courier"/>
                <a:sym typeface="Courier"/>
              </a:rPr>
              <a:t>npm test</a:t>
            </a:r>
            <a:endParaRPr/>
          </a:p>
        </p:txBody>
      </p:sp>
      <p:pic>
        <p:nvPicPr>
          <p:cNvPr id="189" name="Google Shape;189;p15"/>
          <p:cNvPicPr preferRelativeResize="0"/>
          <p:nvPr/>
        </p:nvPicPr>
        <p:blipFill rotWithShape="1">
          <a:blip r:embed="rId3">
            <a:alphaModFix/>
          </a:blip>
          <a:srcRect b="0" l="0" r="0" t="0"/>
          <a:stretch/>
        </p:blipFill>
        <p:spPr>
          <a:xfrm>
            <a:off x="2093327" y="2165684"/>
            <a:ext cx="8005345" cy="43335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831850" y="1709738"/>
            <a:ext cx="10515600" cy="28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Demo</a:t>
            </a:r>
            <a:endParaRPr/>
          </a:p>
        </p:txBody>
      </p:sp>
      <p:sp>
        <p:nvSpPr>
          <p:cNvPr id="196" name="Google Shape;196;p1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Thực hành viết test case với Jest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Tổng kết</a:t>
            </a:r>
            <a:endParaRPr/>
          </a:p>
        </p:txBody>
      </p:sp>
      <p:sp>
        <p:nvSpPr>
          <p:cNvPr id="203" name="Google Shape;203;p17"/>
          <p:cNvSpPr txBox="1"/>
          <p:nvPr>
            <p:ph idx="1" type="body"/>
          </p:nvPr>
        </p:nvSpPr>
        <p:spPr>
          <a:xfrm>
            <a:off x="838200" y="1331213"/>
            <a:ext cx="10515600" cy="47006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Qua bài này chúng ta đã tìm hiểu:</a:t>
            </a:r>
            <a:endParaRPr/>
          </a:p>
          <a:p>
            <a:pPr indent="-406400" lvl="0" marL="457200" rtl="0" algn="l">
              <a:lnSpc>
                <a:spcPct val="90000"/>
              </a:lnSpc>
              <a:spcBef>
                <a:spcPts val="1000"/>
              </a:spcBef>
              <a:spcAft>
                <a:spcPts val="0"/>
              </a:spcAft>
              <a:buSzPts val="2800"/>
              <a:buChar char="•"/>
            </a:pPr>
            <a:r>
              <a:rPr lang="en-US"/>
              <a:t>Kiểm thử tích hợp (Integration Testing)</a:t>
            </a:r>
            <a:endParaRPr/>
          </a:p>
          <a:p>
            <a:pPr indent="-406400" lvl="0" marL="457200" rtl="0" algn="l">
              <a:lnSpc>
                <a:spcPct val="90000"/>
              </a:lnSpc>
              <a:spcBef>
                <a:spcPts val="0"/>
              </a:spcBef>
              <a:spcAft>
                <a:spcPts val="0"/>
              </a:spcAft>
              <a:buSzPts val="2800"/>
              <a:buChar char="•"/>
            </a:pPr>
            <a:r>
              <a:rPr lang="en-US"/>
              <a:t>Unit Test và sử dụng Jestjs trong Unit Test</a:t>
            </a:r>
            <a:endParaRPr/>
          </a:p>
          <a:p>
            <a:pPr indent="-406400" lvl="0" marL="457200" rtl="0" algn="l">
              <a:lnSpc>
                <a:spcPct val="90000"/>
              </a:lnSpc>
              <a:spcBef>
                <a:spcPts val="0"/>
              </a:spcBef>
              <a:spcAft>
                <a:spcPts val="0"/>
              </a:spcAft>
              <a:buSzPts val="2800"/>
              <a:buChar char="•"/>
            </a:pPr>
            <a:r>
              <a:rPr lang="en-US"/>
              <a:t>Test Component trong React với Jest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Hướng dẫn</a:t>
            </a:r>
            <a:endParaRPr/>
          </a:p>
        </p:txBody>
      </p:sp>
      <p:sp>
        <p:nvSpPr>
          <p:cNvPr id="210" name="Google Shape;210;p1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Hướng dẫn làm bài thực hành và bài tập</a:t>
            </a:r>
            <a:endParaRPr/>
          </a:p>
          <a:p>
            <a:pPr indent="-228600" lvl="0" marL="228600" rtl="0" algn="l">
              <a:lnSpc>
                <a:spcPct val="90000"/>
              </a:lnSpc>
              <a:spcBef>
                <a:spcPts val="1000"/>
              </a:spcBef>
              <a:spcAft>
                <a:spcPts val="0"/>
              </a:spcAft>
              <a:buClr>
                <a:schemeClr val="dk1"/>
              </a:buClr>
              <a:buSzPts val="2800"/>
              <a:buChar char="•"/>
            </a:pPr>
            <a:r>
              <a:rPr lang="en-US"/>
              <a:t>Chuẩn bị bài tiếp theo: Deploy dự án ReactJs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Mục tiêu</a:t>
            </a:r>
            <a:endParaRPr/>
          </a:p>
        </p:txBody>
      </p:sp>
      <p:sp>
        <p:nvSpPr>
          <p:cNvPr id="99" name="Google Shape;99;p2"/>
          <p:cNvSpPr txBox="1"/>
          <p:nvPr>
            <p:ph idx="1" type="body"/>
          </p:nvPr>
        </p:nvSpPr>
        <p:spPr>
          <a:xfrm>
            <a:off x="545433" y="1452282"/>
            <a:ext cx="11261556" cy="46276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Trình bày được kiểm thử tích hợp</a:t>
            </a:r>
            <a:endParaRPr/>
          </a:p>
          <a:p>
            <a:pPr indent="-228600" lvl="0" marL="228600" rtl="0" algn="l">
              <a:lnSpc>
                <a:spcPct val="90000"/>
              </a:lnSpc>
              <a:spcBef>
                <a:spcPts val="1000"/>
              </a:spcBef>
              <a:spcAft>
                <a:spcPts val="0"/>
              </a:spcAft>
              <a:buClr>
                <a:schemeClr val="dk1"/>
              </a:buClr>
              <a:buSzPts val="2800"/>
              <a:buChar char="•"/>
            </a:pPr>
            <a:r>
              <a:rPr lang="en-US"/>
              <a:t>Trình bày được kỹ thuật Unit Test</a:t>
            </a:r>
            <a:endParaRPr/>
          </a:p>
          <a:p>
            <a:pPr indent="-228600" lvl="0" marL="228600" rtl="0" algn="l">
              <a:lnSpc>
                <a:spcPct val="90000"/>
              </a:lnSpc>
              <a:spcBef>
                <a:spcPts val="1000"/>
              </a:spcBef>
              <a:spcAft>
                <a:spcPts val="0"/>
              </a:spcAft>
              <a:buClr>
                <a:schemeClr val="dk1"/>
              </a:buClr>
              <a:buSzPts val="2800"/>
              <a:buChar char="•"/>
            </a:pPr>
            <a:r>
              <a:rPr lang="en-US"/>
              <a:t>Triển khai được kiểm thử tích hợp cho ứng dụng ReactJS</a:t>
            </a:r>
            <a:endParaRPr/>
          </a:p>
          <a:p>
            <a:pPr indent="-228600" lvl="0" marL="228600" rtl="0" algn="l">
              <a:lnSpc>
                <a:spcPct val="90000"/>
              </a:lnSpc>
              <a:spcBef>
                <a:spcPts val="1000"/>
              </a:spcBef>
              <a:spcAft>
                <a:spcPts val="0"/>
              </a:spcAft>
              <a:buClr>
                <a:schemeClr val="dk1"/>
              </a:buClr>
              <a:buSzPts val="2800"/>
              <a:buChar char="•"/>
            </a:pPr>
            <a:r>
              <a:rPr lang="en-US"/>
              <a:t>Sử dụng được Unit Test khi kiểm thử ứng dụng ReactJS với Jest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1850" y="1709738"/>
            <a:ext cx="10515600" cy="28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Thảo luận</a:t>
            </a:r>
            <a:endParaRPr/>
          </a:p>
        </p:txBody>
      </p:sp>
      <p:sp>
        <p:nvSpPr>
          <p:cNvPr id="105" name="Google Shape;105;p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Tìm hiểu về kiểm thử tích hợp (Integration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19099" y="159419"/>
            <a:ext cx="109624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en-US"/>
              <a:t>Kiểm thử tích hợp là gì?</a:t>
            </a:r>
            <a:endParaRPr/>
          </a:p>
        </p:txBody>
      </p:sp>
      <p:sp>
        <p:nvSpPr>
          <p:cNvPr id="112" name="Google Shape;112;p4"/>
          <p:cNvSpPr txBox="1"/>
          <p:nvPr>
            <p:ph idx="1" type="body"/>
          </p:nvPr>
        </p:nvSpPr>
        <p:spPr>
          <a:xfrm>
            <a:off x="419099" y="1382203"/>
            <a:ext cx="11322627" cy="4986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Kiểm thử tích hợp (Integration testing) hay còn gọi là tích hợp và kiểm thử (integration and testing, viết tắt: I&amp;T) là một giai đoạn trong kiểm thử phần mềm.</a:t>
            </a:r>
            <a:endParaRPr/>
          </a:p>
          <a:p>
            <a:pPr indent="-228600" lvl="0" marL="228600" rtl="0" algn="l">
              <a:lnSpc>
                <a:spcPct val="90000"/>
              </a:lnSpc>
              <a:spcBef>
                <a:spcPts val="1000"/>
              </a:spcBef>
              <a:spcAft>
                <a:spcPts val="0"/>
              </a:spcAft>
              <a:buClr>
                <a:schemeClr val="dk1"/>
              </a:buClr>
              <a:buSzPts val="2800"/>
              <a:buChar char="•"/>
            </a:pPr>
            <a:r>
              <a:rPr lang="en-US"/>
              <a:t>Kiểm thử tích hợp xảy ra sau kiểm thử đơn vị (Unit Test) và trước kiểm thử xác nhận. </a:t>
            </a:r>
            <a:endParaRPr/>
          </a:p>
          <a:p>
            <a:pPr indent="-228600" lvl="0" marL="228600" rtl="0" algn="l">
              <a:lnSpc>
                <a:spcPct val="90000"/>
              </a:lnSpc>
              <a:spcBef>
                <a:spcPts val="1000"/>
              </a:spcBef>
              <a:spcAft>
                <a:spcPts val="0"/>
              </a:spcAft>
              <a:buClr>
                <a:schemeClr val="dk1"/>
              </a:buClr>
              <a:buSzPts val="2800"/>
              <a:buChar char="•"/>
            </a:pPr>
            <a:r>
              <a:rPr lang="en-US"/>
              <a:t>Kiểm thử tích hợp nhận các module đầu vào đã được kiểm thử đơn vị, nhóm chúng vào các tập hợp lớn hơn, áp dụng các ca kiểm thử đã được định nghĩa trong kế hoạch kiểm thử tích hợp vào tập hợp đó, và cung cấp đầu ra cho hệ thống tích hợp.</a:t>
            </a:r>
            <a:endParaRPr>
              <a:latin typeface="Courier"/>
              <a:ea typeface="Courier"/>
              <a:cs typeface="Courier"/>
              <a:sym typeface="Couri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58964" y="159419"/>
            <a:ext cx="1168276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en-US"/>
              <a:t>Tại sao lại phải thực hiện kiểm thử tích hợp?</a:t>
            </a:r>
            <a:endParaRPr/>
          </a:p>
        </p:txBody>
      </p:sp>
      <p:sp>
        <p:nvSpPr>
          <p:cNvPr id="119" name="Google Shape;119;p5"/>
          <p:cNvSpPr txBox="1"/>
          <p:nvPr>
            <p:ph idx="1" type="body"/>
          </p:nvPr>
        </p:nvSpPr>
        <p:spPr>
          <a:xfrm>
            <a:off x="419099" y="1382202"/>
            <a:ext cx="11322627" cy="547579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Một Module nói chung được thiết kế bởi một lập trình viên có hiểu biết và logic lập trình có thể khác với các lập trình viên khác. Kiểm thử tích hợp là cần thiết để đảm bảo tính hợp nhất của phần mềm.</a:t>
            </a:r>
            <a:endParaRPr/>
          </a:p>
          <a:p>
            <a:pPr indent="-228600" lvl="0" marL="228600" rtl="0" algn="l">
              <a:lnSpc>
                <a:spcPct val="90000"/>
              </a:lnSpc>
              <a:spcBef>
                <a:spcPts val="1000"/>
              </a:spcBef>
              <a:spcAft>
                <a:spcPts val="0"/>
              </a:spcAft>
              <a:buClr>
                <a:schemeClr val="dk1"/>
              </a:buClr>
              <a:buSzPts val="2800"/>
              <a:buChar char="•"/>
            </a:pPr>
            <a:r>
              <a:rPr lang="en-US"/>
              <a:t>Tại thời điểm phát triển module, sẽ có nhiều lúc khách hàng đưa ra những thay đổi về yêu cầu, những thay đổi này có thể không được kiểm tra ở giai đoạn unit test trước đó.</a:t>
            </a:r>
            <a:endParaRPr/>
          </a:p>
          <a:p>
            <a:pPr indent="-228600" lvl="0" marL="228600" rtl="0" algn="l">
              <a:lnSpc>
                <a:spcPct val="90000"/>
              </a:lnSpc>
              <a:spcBef>
                <a:spcPts val="1000"/>
              </a:spcBef>
              <a:spcAft>
                <a:spcPts val="0"/>
              </a:spcAft>
              <a:buClr>
                <a:schemeClr val="dk1"/>
              </a:buClr>
              <a:buSzPts val="2800"/>
              <a:buChar char="•"/>
            </a:pPr>
            <a:r>
              <a:rPr lang="en-US"/>
              <a:t>Giao diện và cơ sở dữ liệu của các module có thể chưa hoàn chỉnh khi được ghép lại.</a:t>
            </a:r>
            <a:endParaRPr/>
          </a:p>
          <a:p>
            <a:pPr indent="-228600" lvl="0" marL="228600" rtl="0" algn="l">
              <a:lnSpc>
                <a:spcPct val="90000"/>
              </a:lnSpc>
              <a:spcBef>
                <a:spcPts val="1000"/>
              </a:spcBef>
              <a:spcAft>
                <a:spcPts val="0"/>
              </a:spcAft>
              <a:buClr>
                <a:schemeClr val="dk1"/>
              </a:buClr>
              <a:buSzPts val="2800"/>
              <a:buChar char="•"/>
            </a:pPr>
            <a:r>
              <a:rPr lang="en-US"/>
              <a:t>Khi tích hợp hệ thống các module có thể không tương thích với cấu hình chung của hệ thống.</a:t>
            </a:r>
            <a:endParaRPr/>
          </a:p>
          <a:p>
            <a:pPr indent="-228600" lvl="0" marL="228600" rtl="0" algn="l">
              <a:lnSpc>
                <a:spcPct val="90000"/>
              </a:lnSpc>
              <a:spcBef>
                <a:spcPts val="1000"/>
              </a:spcBef>
              <a:spcAft>
                <a:spcPts val="0"/>
              </a:spcAft>
              <a:buClr>
                <a:schemeClr val="dk1"/>
              </a:buClr>
              <a:buSzPts val="2800"/>
              <a:buChar char="•"/>
            </a:pPr>
            <a:r>
              <a:rPr lang="en-US"/>
              <a:t>Xử lý những trường hợp ngoại lệ một cách không phù hợp có thể gây ra các vấn đề khác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831850" y="1709738"/>
            <a:ext cx="10515600" cy="285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Thảo luận</a:t>
            </a:r>
            <a:endParaRPr/>
          </a:p>
        </p:txBody>
      </p:sp>
      <p:sp>
        <p:nvSpPr>
          <p:cNvPr id="126" name="Google Shape;126;p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Tìm hiểu Unit Test và sử dụng Jestjs trong Unit 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Unit Test là gì?</a:t>
            </a:r>
            <a:endParaRPr/>
          </a:p>
        </p:txBody>
      </p:sp>
      <p:sp>
        <p:nvSpPr>
          <p:cNvPr id="132" name="Google Shape;132;p7"/>
          <p:cNvSpPr txBox="1"/>
          <p:nvPr>
            <p:ph idx="1" type="body"/>
          </p:nvPr>
        </p:nvSpPr>
        <p:spPr>
          <a:xfrm>
            <a:off x="838199" y="1172584"/>
            <a:ext cx="10952181" cy="52733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Unit Test (hay kiểm thử đơn vị) là một loại kiểm thử phần mềm trong đó các đơn vị hay thành phần riêng lẻ của phần mềm được kiểm thử.</a:t>
            </a:r>
            <a:endParaRPr/>
          </a:p>
          <a:p>
            <a:pPr indent="-228600" lvl="0" marL="228600" rtl="0" algn="l">
              <a:lnSpc>
                <a:spcPct val="90000"/>
              </a:lnSpc>
              <a:spcBef>
                <a:spcPts val="1000"/>
              </a:spcBef>
              <a:spcAft>
                <a:spcPts val="0"/>
              </a:spcAft>
              <a:buClr>
                <a:schemeClr val="dk1"/>
              </a:buClr>
              <a:buSzPts val="2800"/>
              <a:buChar char="•"/>
            </a:pPr>
            <a:r>
              <a:rPr lang="en-US"/>
              <a:t>Kiểm thử đơn vị được thực hiện trong quá trình phát triển ứng dụng. </a:t>
            </a:r>
            <a:endParaRPr/>
          </a:p>
          <a:p>
            <a:pPr indent="-228600" lvl="0" marL="228600" rtl="0" algn="l">
              <a:lnSpc>
                <a:spcPct val="90000"/>
              </a:lnSpc>
              <a:spcBef>
                <a:spcPts val="1000"/>
              </a:spcBef>
              <a:spcAft>
                <a:spcPts val="0"/>
              </a:spcAft>
              <a:buClr>
                <a:schemeClr val="dk1"/>
              </a:buClr>
              <a:buSzPts val="2800"/>
              <a:buChar char="•"/>
            </a:pPr>
            <a:r>
              <a:rPr lang="en-US"/>
              <a:t>Mục tiêu của Kiểm thử đơn vị là cô lập một phần code và xác minh tính chính xác của đơn vị đó.</a:t>
            </a:r>
            <a:endParaRPr/>
          </a:p>
          <a:p>
            <a:pPr indent="-228600" lvl="0" marL="228600" rtl="0" algn="l">
              <a:lnSpc>
                <a:spcPct val="90000"/>
              </a:lnSpc>
              <a:spcBef>
                <a:spcPts val="1000"/>
              </a:spcBef>
              <a:spcAft>
                <a:spcPts val="0"/>
              </a:spcAft>
              <a:buClr>
                <a:schemeClr val="dk1"/>
              </a:buClr>
              <a:buSzPts val="2800"/>
              <a:buChar char="•"/>
            </a:pPr>
            <a:r>
              <a:rPr lang="en-US"/>
              <a:t>Các đoạn mã Unit Test hoạt động liên tục hoặc định kỳ để thăm dò và phát hiện các lỗi kỹ thuật trong suốt quá trình phát triển, do đó Unit Test còn được gọi là kỹ thuật kiểm nghiệm tự động</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Unit Test là gì?</a:t>
            </a:r>
            <a:endParaRPr/>
          </a:p>
        </p:txBody>
      </p:sp>
      <p:sp>
        <p:nvSpPr>
          <p:cNvPr id="139" name="Google Shape;139;p8"/>
          <p:cNvSpPr txBox="1"/>
          <p:nvPr>
            <p:ph idx="1" type="body"/>
          </p:nvPr>
        </p:nvSpPr>
        <p:spPr>
          <a:xfrm>
            <a:off x="465221" y="1099751"/>
            <a:ext cx="10888579" cy="55988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Unit Test có các đặc điểm sau:</a:t>
            </a:r>
            <a:endParaRPr/>
          </a:p>
          <a:p>
            <a:pPr indent="-228600" lvl="1" marL="685800" rtl="0" algn="l">
              <a:lnSpc>
                <a:spcPct val="90000"/>
              </a:lnSpc>
              <a:spcBef>
                <a:spcPts val="500"/>
              </a:spcBef>
              <a:spcAft>
                <a:spcPts val="0"/>
              </a:spcAft>
              <a:buClr>
                <a:schemeClr val="dk1"/>
              </a:buClr>
              <a:buSzPts val="2800"/>
              <a:buChar char="•"/>
            </a:pPr>
            <a:r>
              <a:rPr lang="en-US"/>
              <a:t>Đóng vai trò như những người sử dụng đầu tiên của hệ thống.</a:t>
            </a:r>
            <a:endParaRPr/>
          </a:p>
          <a:p>
            <a:pPr indent="-228600" lvl="1" marL="685800" rtl="0" algn="l">
              <a:lnSpc>
                <a:spcPct val="90000"/>
              </a:lnSpc>
              <a:spcBef>
                <a:spcPts val="500"/>
              </a:spcBef>
              <a:spcAft>
                <a:spcPts val="0"/>
              </a:spcAft>
              <a:buClr>
                <a:schemeClr val="dk1"/>
              </a:buClr>
              <a:buSzPts val="2800"/>
              <a:buChar char="•"/>
            </a:pPr>
            <a:r>
              <a:rPr lang="en-US"/>
              <a:t>Chỉ có giá trị khi chúng có thể phát hiện các vấn đề tiềm ẩn hoặc lỗi kỹ thuật.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Unit Test có 3 trạng thái cơ bản:</a:t>
            </a:r>
            <a:endParaRPr/>
          </a:p>
          <a:p>
            <a:pPr indent="-228600" lvl="1" marL="685800" rtl="0" algn="l">
              <a:lnSpc>
                <a:spcPct val="90000"/>
              </a:lnSpc>
              <a:spcBef>
                <a:spcPts val="500"/>
              </a:spcBef>
              <a:spcAft>
                <a:spcPts val="0"/>
              </a:spcAft>
              <a:buClr>
                <a:schemeClr val="dk1"/>
              </a:buClr>
              <a:buSzPts val="2800"/>
              <a:buChar char="•"/>
            </a:pPr>
            <a:r>
              <a:rPr lang="en-US"/>
              <a:t>Fail (trạng thái lỗi)</a:t>
            </a:r>
            <a:endParaRPr/>
          </a:p>
          <a:p>
            <a:pPr indent="-228600" lvl="1" marL="685800" rtl="0" algn="l">
              <a:lnSpc>
                <a:spcPct val="90000"/>
              </a:lnSpc>
              <a:spcBef>
                <a:spcPts val="500"/>
              </a:spcBef>
              <a:spcAft>
                <a:spcPts val="0"/>
              </a:spcAft>
              <a:buClr>
                <a:schemeClr val="dk1"/>
              </a:buClr>
              <a:buSzPts val="2800"/>
              <a:buChar char="•"/>
            </a:pPr>
            <a:r>
              <a:rPr lang="en-US"/>
              <a:t>Ignore (tạm ngừng thực hiện)</a:t>
            </a:r>
            <a:endParaRPr/>
          </a:p>
          <a:p>
            <a:pPr indent="-228600" lvl="1" marL="685800" rtl="0" algn="l">
              <a:lnSpc>
                <a:spcPct val="90000"/>
              </a:lnSpc>
              <a:spcBef>
                <a:spcPts val="500"/>
              </a:spcBef>
              <a:spcAft>
                <a:spcPts val="0"/>
              </a:spcAft>
              <a:buClr>
                <a:schemeClr val="dk1"/>
              </a:buClr>
              <a:buSzPts val="2800"/>
              <a:buChar char="•"/>
            </a:pPr>
            <a:r>
              <a:rPr lang="en-US"/>
              <a:t>Pass (trạng thái làm việc)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Tìm hiểu về Jest</a:t>
            </a:r>
            <a:endParaRPr/>
          </a:p>
        </p:txBody>
      </p:sp>
      <p:sp>
        <p:nvSpPr>
          <p:cNvPr id="146" name="Google Shape;146;p9"/>
          <p:cNvSpPr txBox="1"/>
          <p:nvPr>
            <p:ph idx="1" type="body"/>
          </p:nvPr>
        </p:nvSpPr>
        <p:spPr>
          <a:xfrm>
            <a:off x="465221" y="1099751"/>
            <a:ext cx="10888579" cy="559883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Jest là một trong những trình chạy thử nghiệm phổ biến nhất hiện nay và đang là lựa chọn mặc định cho các dự án React, Jest có các đặc tính sau:</a:t>
            </a:r>
            <a:endParaRPr/>
          </a:p>
          <a:p>
            <a:pPr indent="-228600" lvl="1" marL="685800" rtl="0" algn="l">
              <a:lnSpc>
                <a:spcPct val="90000"/>
              </a:lnSpc>
              <a:spcBef>
                <a:spcPts val="500"/>
              </a:spcBef>
              <a:spcAft>
                <a:spcPts val="0"/>
              </a:spcAft>
              <a:buClr>
                <a:schemeClr val="dk1"/>
              </a:buClr>
              <a:buSzPts val="2800"/>
              <a:buChar char="•"/>
            </a:pPr>
            <a:r>
              <a:rPr b="1" lang="en-US"/>
              <a:t>Đơn giản, dễ hiểu</a:t>
            </a:r>
            <a:r>
              <a:rPr lang="en-US"/>
              <a:t>: bạn ko cần phải đi mò giữa nhiều thư viện khác nhau, chỉ lên trang chủ Jest là đủ</a:t>
            </a:r>
            <a:endParaRPr/>
          </a:p>
          <a:p>
            <a:pPr indent="-228600" lvl="1" marL="685800" rtl="0" algn="l">
              <a:lnSpc>
                <a:spcPct val="90000"/>
              </a:lnSpc>
              <a:spcBef>
                <a:spcPts val="500"/>
              </a:spcBef>
              <a:spcAft>
                <a:spcPts val="0"/>
              </a:spcAft>
              <a:buClr>
                <a:schemeClr val="dk1"/>
              </a:buClr>
              <a:buSzPts val="2800"/>
              <a:buChar char="•"/>
            </a:pPr>
            <a:r>
              <a:rPr b="1" lang="en-US"/>
              <a:t>Không cần cấu hình gì cả</a:t>
            </a:r>
            <a:r>
              <a:rPr lang="en-US"/>
              <a:t>: vâng, hoàn toàn không. Chỉ cần kéo thư viện về là bạn có thể bắt đầu viết test và test code được rồi</a:t>
            </a:r>
            <a:endParaRPr/>
          </a:p>
          <a:p>
            <a:pPr indent="-228600" lvl="1" marL="685800" rtl="0" algn="l">
              <a:lnSpc>
                <a:spcPct val="90000"/>
              </a:lnSpc>
              <a:spcBef>
                <a:spcPts val="500"/>
              </a:spcBef>
              <a:spcAft>
                <a:spcPts val="0"/>
              </a:spcAft>
              <a:buClr>
                <a:schemeClr val="dk1"/>
              </a:buClr>
              <a:buSzPts val="2800"/>
              <a:buChar char="•"/>
            </a:pPr>
            <a:r>
              <a:rPr b="1" lang="en-US"/>
              <a:t>All in one</a:t>
            </a:r>
            <a:r>
              <a:rPr lang="en-US"/>
              <a:t>: một mình Jest là đã cân đầy đủ test runner, assert và mock. Ngoài ra còn có thêm cả Coverage reports….</a:t>
            </a:r>
            <a:endParaRPr/>
          </a:p>
          <a:p>
            <a:pPr indent="-228600" lvl="1" marL="685800" rtl="0" algn="l">
              <a:lnSpc>
                <a:spcPct val="90000"/>
              </a:lnSpc>
              <a:spcBef>
                <a:spcPts val="500"/>
              </a:spcBef>
              <a:spcAft>
                <a:spcPts val="0"/>
              </a:spcAft>
              <a:buClr>
                <a:schemeClr val="dk1"/>
              </a:buClr>
              <a:buSzPts val="2800"/>
              <a:buChar char="•"/>
            </a:pPr>
            <a:r>
              <a:rPr b="1" lang="en-US"/>
              <a:t>Nhanh</a:t>
            </a:r>
            <a:r>
              <a:rPr lang="en-US"/>
              <a:t>: phải nói là rất nhanh, ngoài ra terminal của test rất đẹp và thân thiện</a:t>
            </a:r>
            <a:br>
              <a:rPr lang="en-US"/>
            </a:br>
            <a:br>
              <a:rPr lang="en-US"/>
            </a:b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