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Open Sans SemiBold"/>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hmS6t+qc7XxLluBQ/SvEEqwyq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SemiBold-bold.fntdata"/><Relationship Id="rId25" Type="http://schemas.openxmlformats.org/officeDocument/2006/relationships/font" Target="fonts/OpenSansSemiBold-regular.fntdata"/><Relationship Id="rId28" Type="http://schemas.openxmlformats.org/officeDocument/2006/relationships/font" Target="fonts/OpenSansSemiBold-boldItalic.fntdata"/><Relationship Id="rId27" Type="http://schemas.openxmlformats.org/officeDocument/2006/relationships/font" Target="fonts/OpenSansSemi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vi-V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0" rtl="0" algn="l">
              <a:lnSpc>
                <a:spcPct val="115000"/>
              </a:lnSpc>
              <a:spcBef>
                <a:spcPts val="0"/>
              </a:spcBef>
              <a:spcAft>
                <a:spcPts val="0"/>
              </a:spcAft>
              <a:buClr>
                <a:schemeClr val="dk1"/>
              </a:buClr>
              <a:buSzPts val="1100"/>
              <a:buFont typeface="Arial"/>
              <a:buNone/>
            </a:pPr>
            <a:r>
              <a:rPr b="1" lang="vi-VN" sz="1000">
                <a:latin typeface="Arial"/>
                <a:ea typeface="Arial"/>
                <a:cs typeface="Arial"/>
                <a:sym typeface="Arial"/>
              </a:rPr>
              <a:t>Tổng quan React</a:t>
            </a:r>
            <a:endParaRPr b="1" sz="1000">
              <a:latin typeface="Arial"/>
              <a:ea typeface="Arial"/>
              <a:cs typeface="Arial"/>
              <a:sym typeface="Arial"/>
            </a:endParaRPr>
          </a:p>
          <a:p>
            <a:pPr indent="-63500" lvl="0" marL="457200" rtl="0" algn="l">
              <a:lnSpc>
                <a:spcPct val="115000"/>
              </a:lnSpc>
              <a:spcBef>
                <a:spcPts val="2800"/>
              </a:spcBef>
              <a:spcAft>
                <a:spcPts val="0"/>
              </a:spcAft>
              <a:buClr>
                <a:schemeClr val="dk1"/>
              </a:buClr>
              <a:buSzPts val="1000"/>
              <a:buChar char="●"/>
            </a:pPr>
            <a:r>
              <a:rPr lang="vi-VN" sz="1000">
                <a:latin typeface="Arial"/>
                <a:ea typeface="Arial"/>
                <a:cs typeface="Arial"/>
                <a:sym typeface="Arial"/>
              </a:rPr>
              <a:t>Giới thiệu tổng quan về ReactJS</a:t>
            </a:r>
            <a:endParaRPr sz="1000">
              <a:latin typeface="Arial"/>
              <a:ea typeface="Arial"/>
              <a:cs typeface="Arial"/>
              <a:sym typeface="Arial"/>
            </a:endParaRPr>
          </a:p>
          <a:p>
            <a:pPr indent="-63500" lvl="1" marL="914400" rtl="0" algn="l">
              <a:lnSpc>
                <a:spcPct val="115000"/>
              </a:lnSpc>
              <a:spcBef>
                <a:spcPts val="0"/>
              </a:spcBef>
              <a:spcAft>
                <a:spcPts val="0"/>
              </a:spcAft>
              <a:buClr>
                <a:schemeClr val="dk1"/>
              </a:buClr>
              <a:buSzPts val="1000"/>
              <a:buChar char="●"/>
            </a:pPr>
            <a:r>
              <a:rPr lang="vi-VN" sz="1000">
                <a:latin typeface="Arial"/>
                <a:ea typeface="Arial"/>
                <a:cs typeface="Arial"/>
                <a:sym typeface="Arial"/>
              </a:rPr>
              <a:t>Giới thiệu</a:t>
            </a:r>
            <a:endParaRPr sz="1000">
              <a:latin typeface="Arial"/>
              <a:ea typeface="Arial"/>
              <a:cs typeface="Arial"/>
              <a:sym typeface="Arial"/>
            </a:endParaRPr>
          </a:p>
          <a:p>
            <a:pPr indent="-63500" lvl="1" marL="914400" rtl="0" algn="l">
              <a:lnSpc>
                <a:spcPct val="115000"/>
              </a:lnSpc>
              <a:spcBef>
                <a:spcPts val="0"/>
              </a:spcBef>
              <a:spcAft>
                <a:spcPts val="0"/>
              </a:spcAft>
              <a:buClr>
                <a:schemeClr val="dk1"/>
              </a:buClr>
              <a:buSzPts val="1000"/>
              <a:buChar char="●"/>
            </a:pPr>
            <a:r>
              <a:rPr lang="vi-VN" sz="1000">
                <a:latin typeface="Arial"/>
                <a:ea typeface="Arial"/>
                <a:cs typeface="Arial"/>
                <a:sym typeface="Arial"/>
              </a:rPr>
              <a:t>Tính năng</a:t>
            </a:r>
            <a:endParaRPr sz="1000">
              <a:latin typeface="Arial"/>
              <a:ea typeface="Arial"/>
              <a:cs typeface="Arial"/>
              <a:sym typeface="Arial"/>
            </a:endParaRPr>
          </a:p>
          <a:p>
            <a:pPr indent="-63500" lvl="1" marL="914400" rtl="0" algn="l">
              <a:lnSpc>
                <a:spcPct val="115000"/>
              </a:lnSpc>
              <a:spcBef>
                <a:spcPts val="0"/>
              </a:spcBef>
              <a:spcAft>
                <a:spcPts val="0"/>
              </a:spcAft>
              <a:buClr>
                <a:schemeClr val="dk1"/>
              </a:buClr>
              <a:buSzPts val="1000"/>
              <a:buChar char="●"/>
            </a:pPr>
            <a:r>
              <a:rPr lang="vi-VN" sz="1000">
                <a:latin typeface="Arial"/>
                <a:ea typeface="Arial"/>
                <a:cs typeface="Arial"/>
                <a:sym typeface="Arial"/>
              </a:rPr>
              <a:t>Ưu điểm</a:t>
            </a:r>
            <a:endParaRPr sz="1000">
              <a:latin typeface="Arial"/>
              <a:ea typeface="Arial"/>
              <a:cs typeface="Arial"/>
              <a:sym typeface="Arial"/>
            </a:endParaRPr>
          </a:p>
          <a:p>
            <a:pPr indent="-63500" lvl="1" marL="914400" rtl="0" algn="l">
              <a:lnSpc>
                <a:spcPct val="115000"/>
              </a:lnSpc>
              <a:spcBef>
                <a:spcPts val="0"/>
              </a:spcBef>
              <a:spcAft>
                <a:spcPts val="0"/>
              </a:spcAft>
              <a:buClr>
                <a:schemeClr val="dk1"/>
              </a:buClr>
              <a:buSzPts val="1000"/>
              <a:buChar char="●"/>
            </a:pPr>
            <a:r>
              <a:rPr lang="vi-VN" sz="1000">
                <a:latin typeface="Arial"/>
                <a:ea typeface="Arial"/>
                <a:cs typeface="Arial"/>
                <a:sym typeface="Arial"/>
              </a:rPr>
              <a:t>Nhược điểm</a:t>
            </a:r>
            <a:endParaRPr sz="1000">
              <a:latin typeface="Arial"/>
              <a:ea typeface="Arial"/>
              <a:cs typeface="Arial"/>
              <a:sym typeface="Arial"/>
            </a:endParaRPr>
          </a:p>
          <a:p>
            <a:pPr indent="-63500" lvl="0" marL="457200" rtl="0" algn="l">
              <a:lnSpc>
                <a:spcPct val="115000"/>
              </a:lnSpc>
              <a:spcBef>
                <a:spcPts val="0"/>
              </a:spcBef>
              <a:spcAft>
                <a:spcPts val="0"/>
              </a:spcAft>
              <a:buClr>
                <a:schemeClr val="dk1"/>
              </a:buClr>
              <a:buSzPts val="1000"/>
              <a:buChar char="●"/>
            </a:pPr>
            <a:r>
              <a:rPr lang="vi-VN" sz="1000">
                <a:latin typeface="Arial"/>
                <a:ea typeface="Arial"/>
                <a:cs typeface="Arial"/>
                <a:sym typeface="Arial"/>
              </a:rPr>
              <a:t>Tìm hiểu Server Side Rendering (SSR) và Client Side Rendering(CSR)</a:t>
            </a:r>
            <a:endParaRPr sz="1000">
              <a:latin typeface="Arial"/>
              <a:ea typeface="Arial"/>
              <a:cs typeface="Arial"/>
              <a:sym typeface="Arial"/>
            </a:endParaRPr>
          </a:p>
          <a:p>
            <a:pPr indent="-63500" lvl="1" marL="914400" rtl="0" algn="l">
              <a:lnSpc>
                <a:spcPct val="115000"/>
              </a:lnSpc>
              <a:spcBef>
                <a:spcPts val="0"/>
              </a:spcBef>
              <a:spcAft>
                <a:spcPts val="0"/>
              </a:spcAft>
              <a:buClr>
                <a:schemeClr val="dk1"/>
              </a:buClr>
              <a:buSzPts val="1000"/>
              <a:buChar char="●"/>
            </a:pPr>
            <a:r>
              <a:rPr lang="vi-VN" sz="1000">
                <a:latin typeface="Arial"/>
                <a:ea typeface="Arial"/>
                <a:cs typeface="Arial"/>
                <a:sym typeface="Arial"/>
              </a:rPr>
              <a:t>SSR</a:t>
            </a:r>
            <a:endParaRPr sz="1000">
              <a:latin typeface="Arial"/>
              <a:ea typeface="Arial"/>
              <a:cs typeface="Arial"/>
              <a:sym typeface="Arial"/>
            </a:endParaRPr>
          </a:p>
          <a:p>
            <a:pPr indent="-63500" lvl="2" marL="1371600" rtl="0" algn="l">
              <a:lnSpc>
                <a:spcPct val="115000"/>
              </a:lnSpc>
              <a:spcBef>
                <a:spcPts val="0"/>
              </a:spcBef>
              <a:spcAft>
                <a:spcPts val="0"/>
              </a:spcAft>
              <a:buClr>
                <a:schemeClr val="dk1"/>
              </a:buClr>
              <a:buSzPts val="1000"/>
              <a:buChar char="●"/>
            </a:pPr>
            <a:r>
              <a:rPr lang="vi-VN" sz="1000">
                <a:latin typeface="Arial"/>
                <a:ea typeface="Arial"/>
                <a:cs typeface="Arial"/>
                <a:sym typeface="Arial"/>
              </a:rPr>
              <a:t>Cơ chế</a:t>
            </a:r>
            <a:endParaRPr sz="1000">
              <a:latin typeface="Arial"/>
              <a:ea typeface="Arial"/>
              <a:cs typeface="Arial"/>
              <a:sym typeface="Arial"/>
            </a:endParaRPr>
          </a:p>
          <a:p>
            <a:pPr indent="-63500" lvl="2" marL="1371600" rtl="0" algn="l">
              <a:lnSpc>
                <a:spcPct val="115000"/>
              </a:lnSpc>
              <a:spcBef>
                <a:spcPts val="0"/>
              </a:spcBef>
              <a:spcAft>
                <a:spcPts val="0"/>
              </a:spcAft>
              <a:buClr>
                <a:schemeClr val="dk1"/>
              </a:buClr>
              <a:buSzPts val="1000"/>
              <a:buChar char="●"/>
            </a:pPr>
            <a:r>
              <a:rPr lang="vi-VN" sz="1000">
                <a:latin typeface="Arial"/>
                <a:ea typeface="Arial"/>
                <a:cs typeface="Arial"/>
                <a:sym typeface="Arial"/>
              </a:rPr>
              <a:t>Ưu điểm</a:t>
            </a:r>
            <a:endParaRPr sz="1000">
              <a:latin typeface="Arial"/>
              <a:ea typeface="Arial"/>
              <a:cs typeface="Arial"/>
              <a:sym typeface="Arial"/>
            </a:endParaRPr>
          </a:p>
          <a:p>
            <a:pPr indent="-63500" lvl="2" marL="1371600" rtl="0" algn="l">
              <a:lnSpc>
                <a:spcPct val="115000"/>
              </a:lnSpc>
              <a:spcBef>
                <a:spcPts val="0"/>
              </a:spcBef>
              <a:spcAft>
                <a:spcPts val="0"/>
              </a:spcAft>
              <a:buClr>
                <a:schemeClr val="dk1"/>
              </a:buClr>
              <a:buSzPts val="1000"/>
              <a:buChar char="●"/>
            </a:pPr>
            <a:r>
              <a:rPr lang="vi-VN" sz="1000">
                <a:latin typeface="Arial"/>
                <a:ea typeface="Arial"/>
                <a:cs typeface="Arial"/>
                <a:sym typeface="Arial"/>
              </a:rPr>
              <a:t>Nhược điểm</a:t>
            </a:r>
            <a:endParaRPr sz="1000">
              <a:latin typeface="Arial"/>
              <a:ea typeface="Arial"/>
              <a:cs typeface="Arial"/>
              <a:sym typeface="Arial"/>
            </a:endParaRPr>
          </a:p>
          <a:p>
            <a:pPr indent="-63500" lvl="1" marL="914400" rtl="0" algn="l">
              <a:lnSpc>
                <a:spcPct val="115000"/>
              </a:lnSpc>
              <a:spcBef>
                <a:spcPts val="0"/>
              </a:spcBef>
              <a:spcAft>
                <a:spcPts val="0"/>
              </a:spcAft>
              <a:buClr>
                <a:schemeClr val="dk1"/>
              </a:buClr>
              <a:buSzPts val="1000"/>
              <a:buChar char="●"/>
            </a:pPr>
            <a:r>
              <a:rPr lang="vi-VN" sz="1000">
                <a:latin typeface="Arial"/>
                <a:ea typeface="Arial"/>
                <a:cs typeface="Arial"/>
                <a:sym typeface="Arial"/>
              </a:rPr>
              <a:t>CSR</a:t>
            </a:r>
            <a:endParaRPr sz="1000">
              <a:latin typeface="Arial"/>
              <a:ea typeface="Arial"/>
              <a:cs typeface="Arial"/>
              <a:sym typeface="Arial"/>
            </a:endParaRPr>
          </a:p>
          <a:p>
            <a:pPr indent="-63500" lvl="2" marL="1371600" rtl="0" algn="l">
              <a:lnSpc>
                <a:spcPct val="115000"/>
              </a:lnSpc>
              <a:spcBef>
                <a:spcPts val="0"/>
              </a:spcBef>
              <a:spcAft>
                <a:spcPts val="0"/>
              </a:spcAft>
              <a:buClr>
                <a:schemeClr val="dk1"/>
              </a:buClr>
              <a:buSzPts val="1000"/>
              <a:buChar char="●"/>
            </a:pPr>
            <a:r>
              <a:rPr lang="vi-VN" sz="1000">
                <a:latin typeface="Arial"/>
                <a:ea typeface="Arial"/>
                <a:cs typeface="Arial"/>
                <a:sym typeface="Arial"/>
              </a:rPr>
              <a:t>Cơ chế</a:t>
            </a:r>
            <a:endParaRPr sz="1000">
              <a:latin typeface="Arial"/>
              <a:ea typeface="Arial"/>
              <a:cs typeface="Arial"/>
              <a:sym typeface="Arial"/>
            </a:endParaRPr>
          </a:p>
          <a:p>
            <a:pPr indent="-63500" lvl="2" marL="1371600" rtl="0" algn="l">
              <a:lnSpc>
                <a:spcPct val="115000"/>
              </a:lnSpc>
              <a:spcBef>
                <a:spcPts val="0"/>
              </a:spcBef>
              <a:spcAft>
                <a:spcPts val="0"/>
              </a:spcAft>
              <a:buClr>
                <a:schemeClr val="dk1"/>
              </a:buClr>
              <a:buSzPts val="1000"/>
              <a:buChar char="●"/>
            </a:pPr>
            <a:r>
              <a:rPr lang="vi-VN" sz="1000">
                <a:latin typeface="Arial"/>
                <a:ea typeface="Arial"/>
                <a:cs typeface="Arial"/>
                <a:sym typeface="Arial"/>
              </a:rPr>
              <a:t>Ưu điểm</a:t>
            </a:r>
            <a:endParaRPr sz="1000">
              <a:latin typeface="Arial"/>
              <a:ea typeface="Arial"/>
              <a:cs typeface="Arial"/>
              <a:sym typeface="Arial"/>
            </a:endParaRPr>
          </a:p>
          <a:p>
            <a:pPr indent="-63500" lvl="2" marL="1371600" rtl="0" algn="l">
              <a:lnSpc>
                <a:spcPct val="115000"/>
              </a:lnSpc>
              <a:spcBef>
                <a:spcPts val="0"/>
              </a:spcBef>
              <a:spcAft>
                <a:spcPts val="0"/>
              </a:spcAft>
              <a:buClr>
                <a:schemeClr val="dk1"/>
              </a:buClr>
              <a:buSzPts val="1000"/>
              <a:buChar char="●"/>
            </a:pPr>
            <a:r>
              <a:rPr lang="vi-VN" sz="1000">
                <a:latin typeface="Arial"/>
                <a:ea typeface="Arial"/>
                <a:cs typeface="Arial"/>
                <a:sym typeface="Arial"/>
              </a:rPr>
              <a:t>Nhược điểm</a:t>
            </a:r>
            <a:endParaRPr sz="1000">
              <a:latin typeface="Arial"/>
              <a:ea typeface="Arial"/>
              <a:cs typeface="Arial"/>
              <a:sym typeface="Arial"/>
            </a:endParaRPr>
          </a:p>
          <a:p>
            <a:pPr indent="-63500" lvl="1" marL="914400" rtl="0" algn="l">
              <a:lnSpc>
                <a:spcPct val="115000"/>
              </a:lnSpc>
              <a:spcBef>
                <a:spcPts val="0"/>
              </a:spcBef>
              <a:spcAft>
                <a:spcPts val="0"/>
              </a:spcAft>
              <a:buClr>
                <a:schemeClr val="dk1"/>
              </a:buClr>
              <a:buSzPts val="1000"/>
              <a:buChar char="●"/>
            </a:pPr>
            <a:r>
              <a:rPr lang="vi-VN" sz="1000">
                <a:latin typeface="Arial"/>
                <a:ea typeface="Arial"/>
                <a:cs typeface="Arial"/>
                <a:sym typeface="Arial"/>
              </a:rPr>
              <a:t>Kết luận</a:t>
            </a:r>
            <a:endParaRPr sz="1000">
              <a:latin typeface="Arial"/>
              <a:ea typeface="Arial"/>
              <a:cs typeface="Arial"/>
              <a:sym typeface="Arial"/>
            </a:endParaRPr>
          </a:p>
          <a:p>
            <a:pPr indent="-63500" lvl="0" marL="457200" rtl="0" algn="l">
              <a:lnSpc>
                <a:spcPct val="115000"/>
              </a:lnSpc>
              <a:spcBef>
                <a:spcPts val="0"/>
              </a:spcBef>
              <a:spcAft>
                <a:spcPts val="0"/>
              </a:spcAft>
              <a:buClr>
                <a:schemeClr val="dk1"/>
              </a:buClr>
              <a:buSzPts val="1000"/>
              <a:buChar char="●"/>
            </a:pPr>
            <a:r>
              <a:rPr lang="vi-VN" sz="1000">
                <a:latin typeface="Arial"/>
                <a:ea typeface="Arial"/>
                <a:cs typeface="Arial"/>
                <a:sym typeface="Arial"/>
              </a:rPr>
              <a:t>Biết được một số Toolchain phổ biến</a:t>
            </a:r>
            <a:endParaRPr sz="1000">
              <a:latin typeface="Arial"/>
              <a:ea typeface="Arial"/>
              <a:cs typeface="Arial"/>
              <a:sym typeface="Arial"/>
            </a:endParaRPr>
          </a:p>
          <a:p>
            <a:pPr indent="-63500" lvl="1" marL="914400" rtl="0" algn="l">
              <a:lnSpc>
                <a:spcPct val="115000"/>
              </a:lnSpc>
              <a:spcBef>
                <a:spcPts val="0"/>
              </a:spcBef>
              <a:spcAft>
                <a:spcPts val="0"/>
              </a:spcAft>
              <a:buClr>
                <a:schemeClr val="dk1"/>
              </a:buClr>
              <a:buSzPts val="1000"/>
              <a:buChar char="●"/>
            </a:pPr>
            <a:r>
              <a:rPr lang="vi-VN" sz="1000">
                <a:latin typeface="Arial"/>
                <a:ea typeface="Arial"/>
                <a:cs typeface="Arial"/>
                <a:sym typeface="Arial"/>
              </a:rPr>
              <a:t>Toolchain là gì</a:t>
            </a:r>
            <a:endParaRPr sz="1000">
              <a:latin typeface="Arial"/>
              <a:ea typeface="Arial"/>
              <a:cs typeface="Arial"/>
              <a:sym typeface="Arial"/>
            </a:endParaRPr>
          </a:p>
          <a:p>
            <a:pPr indent="-63500" lvl="1" marL="914400" rtl="0" algn="l">
              <a:lnSpc>
                <a:spcPct val="115000"/>
              </a:lnSpc>
              <a:spcBef>
                <a:spcPts val="0"/>
              </a:spcBef>
              <a:spcAft>
                <a:spcPts val="0"/>
              </a:spcAft>
              <a:buClr>
                <a:schemeClr val="dk1"/>
              </a:buClr>
              <a:buSzPts val="1000"/>
              <a:buChar char="●"/>
            </a:pPr>
            <a:r>
              <a:rPr lang="vi-VN" sz="1000">
                <a:latin typeface="Arial"/>
                <a:ea typeface="Arial"/>
                <a:cs typeface="Arial"/>
                <a:sym typeface="Arial"/>
              </a:rPr>
              <a:t>Một số toolchain phổ biến</a:t>
            </a:r>
            <a:endParaRPr sz="1000">
              <a:latin typeface="Arial"/>
              <a:ea typeface="Arial"/>
              <a:cs typeface="Arial"/>
              <a:sym typeface="Arial"/>
            </a:endParaRPr>
          </a:p>
          <a:p>
            <a:pPr indent="-63500" lvl="0" marL="457200" rtl="0" algn="l">
              <a:lnSpc>
                <a:spcPct val="115000"/>
              </a:lnSpc>
              <a:spcBef>
                <a:spcPts val="0"/>
              </a:spcBef>
              <a:spcAft>
                <a:spcPts val="0"/>
              </a:spcAft>
              <a:buClr>
                <a:schemeClr val="dk1"/>
              </a:buClr>
              <a:buSzPts val="1000"/>
              <a:buChar char="●"/>
            </a:pPr>
            <a:r>
              <a:rPr lang="vi-VN" sz="1000">
                <a:latin typeface="Arial"/>
                <a:ea typeface="Arial"/>
                <a:cs typeface="Arial"/>
                <a:sym typeface="Arial"/>
              </a:rPr>
              <a:t>Cách cài đặt môi trường phát triển</a:t>
            </a:r>
            <a:endParaRPr sz="1000">
              <a:latin typeface="Arial"/>
              <a:ea typeface="Arial"/>
              <a:cs typeface="Arial"/>
              <a:sym typeface="Arial"/>
            </a:endParaRPr>
          </a:p>
          <a:p>
            <a:pPr indent="-63500" lvl="1" marL="914400" rtl="0" algn="l">
              <a:lnSpc>
                <a:spcPct val="115000"/>
              </a:lnSpc>
              <a:spcBef>
                <a:spcPts val="0"/>
              </a:spcBef>
              <a:spcAft>
                <a:spcPts val="0"/>
              </a:spcAft>
              <a:buClr>
                <a:schemeClr val="dk1"/>
              </a:buClr>
              <a:buSzPts val="1000"/>
              <a:buChar char="●"/>
            </a:pPr>
            <a:r>
              <a:rPr lang="vi-VN" sz="1000">
                <a:latin typeface="Arial"/>
                <a:ea typeface="Arial"/>
                <a:cs typeface="Arial"/>
                <a:sym typeface="Arial"/>
              </a:rPr>
              <a:t>2 cách cài đặt kèm demo</a:t>
            </a:r>
            <a:endParaRPr sz="1000">
              <a:latin typeface="Arial"/>
              <a:ea typeface="Arial"/>
              <a:cs typeface="Arial"/>
              <a:sym typeface="Arial"/>
            </a:endParaRPr>
          </a:p>
          <a:p>
            <a:pPr indent="0" lvl="0" marL="914400" rtl="0" algn="l">
              <a:lnSpc>
                <a:spcPct val="115000"/>
              </a:lnSpc>
              <a:spcBef>
                <a:spcPts val="2800"/>
              </a:spcBef>
              <a:spcAft>
                <a:spcPts val="0"/>
              </a:spcAft>
              <a:buNone/>
            </a:pPr>
            <a:r>
              <a:t/>
            </a:r>
            <a:endParaRPr sz="2800">
              <a:latin typeface="Arial"/>
              <a:ea typeface="Arial"/>
              <a:cs typeface="Arial"/>
              <a:sym typeface="Arial"/>
            </a:endParaRPr>
          </a:p>
          <a:p>
            <a:pPr indent="0" lvl="0" marL="0" rtl="0" algn="l">
              <a:lnSpc>
                <a:spcPct val="100000"/>
              </a:lnSpc>
              <a:spcBef>
                <a:spcPts val="2800"/>
              </a:spcBef>
              <a:spcAft>
                <a:spcPts val="0"/>
              </a:spcAft>
              <a:buSzPts val="1400"/>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b459acdf1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11b459acdf1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54" name="Google Shape;154;g11b459acdf1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b459acdf1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11b459acdf1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61" name="Google Shape;161;g11b459acdf1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b459acdf1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11b459acdf1_1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70" name="Google Shape;170;g11b459acdf1_1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b459acdf1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11b459acdf1_1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77" name="Google Shape;177;g11b459acdf1_1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597d2aaf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12597d2aaf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84" name="Google Shape;184;g12597d2aaf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597d2aaf3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12597d2aaf3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91" name="Google Shape;191;g12597d2aaf3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597d2aaf3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12597d2aaf3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98" name="Google Shape;198;g12597d2aaf3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2597d2aaf3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12597d2aaf3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05" name="Google Shape;205;g12597d2aaf3_0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597d2aaf3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12597d2aaf3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12" name="Google Shape;212;g12597d2aaf3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597d2aaf3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12597d2aaf3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19" name="Google Shape;219;g12597d2aaf3_0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03" name="Google Shape;10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0" name="Google Shape;11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5809c39d5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125809c39d5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7" name="Google Shape;117;g125809c39d5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5809c39d5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125809c39d5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24" name="Google Shape;124;g125809c39d5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31" name="Google Shape;131;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b459acdf1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11b459acdf1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38" name="Google Shape;138;g11b459acdf1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b459acdf1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11b459acdf1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47" name="Google Shape;147;g11b459acdf1_1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vi-V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5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6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3"/>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64"/>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4"/>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5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indent="-406400" lvl="1" marL="914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58"/>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5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5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61"/>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6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6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62"/>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62"/>
          <p:cNvSpPr/>
          <p:nvPr>
            <p:ph idx="2" type="pic"/>
          </p:nvPr>
        </p:nvSpPr>
        <p:spPr>
          <a:xfrm>
            <a:off x="5183188" y="987425"/>
            <a:ext cx="6172200" cy="4873625"/>
          </a:xfrm>
          <a:prstGeom prst="rect">
            <a:avLst/>
          </a:prstGeom>
          <a:noFill/>
          <a:ln>
            <a:noFill/>
          </a:ln>
        </p:spPr>
      </p:sp>
      <p:sp>
        <p:nvSpPr>
          <p:cNvPr id="70" name="Google Shape;70;p6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VN"/>
              <a:t>‹#›</a:t>
            </a:fld>
            <a:endParaRPr/>
          </a:p>
        </p:txBody>
      </p:sp>
      <p:cxnSp>
        <p:nvCxnSpPr>
          <p:cNvPr id="15" name="Google Shape;15;p53"/>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53"/>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npmjs.com/" TargetMode="External"/><Relationship Id="rId4" Type="http://schemas.openxmlformats.org/officeDocument/2006/relationships/hyperlink" Target="https://www.npmjs.com/" TargetMode="External"/><Relationship Id="rId9" Type="http://schemas.openxmlformats.org/officeDocument/2006/relationships/hyperlink" Target="https://www.gatsbyjs.org/" TargetMode="External"/><Relationship Id="rId5" Type="http://schemas.openxmlformats.org/officeDocument/2006/relationships/hyperlink" Target="https://yarnpkg.com/" TargetMode="External"/><Relationship Id="rId6" Type="http://schemas.openxmlformats.org/officeDocument/2006/relationships/hyperlink" Target="https://webpack.js.org/" TargetMode="External"/><Relationship Id="rId7" Type="http://schemas.openxmlformats.org/officeDocument/2006/relationships/hyperlink" Target="https://babeljs.io/" TargetMode="External"/><Relationship Id="rId8" Type="http://schemas.openxmlformats.org/officeDocument/2006/relationships/hyperlink" Target="https://nextjs.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nodejs.org/en/" TargetMode="External"/><Relationship Id="rId4" Type="http://schemas.openxmlformats.org/officeDocument/2006/relationships/hyperlink" Target="https://code.visualstudio.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nodejs.org/en/" TargetMode="External"/><Relationship Id="rId4" Type="http://schemas.openxmlformats.org/officeDocument/2006/relationships/hyperlink" Target="https://code.visualstudio.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336431" y="1122362"/>
            <a:ext cx="9612923" cy="273843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Open Sans"/>
              <a:buNone/>
            </a:pPr>
            <a:r>
              <a:rPr lang="vi-VN"/>
              <a:t>Tổng Quan về ReactJS</a:t>
            </a:r>
            <a:endParaRPr/>
          </a:p>
        </p:txBody>
      </p:sp>
      <p:sp>
        <p:nvSpPr>
          <p:cNvPr id="92" name="Google Shape;92;p1"/>
          <p:cNvSpPr txBox="1"/>
          <p:nvPr>
            <p:ph idx="1" type="subTitle"/>
          </p:nvPr>
        </p:nvSpPr>
        <p:spPr>
          <a:xfrm>
            <a:off x="1524000" y="4160838"/>
            <a:ext cx="9144000" cy="165576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None/>
            </a:pPr>
            <a:r>
              <a:rPr lang="vi-VN">
                <a:solidFill>
                  <a:srgbClr val="000000"/>
                </a:solidFill>
              </a:rPr>
              <a:t>Khóa học: ReactJS</a:t>
            </a:r>
            <a:endParaRPr>
              <a:solidFill>
                <a:srgbClr val="000000"/>
              </a:solidFill>
            </a:endParaRPr>
          </a:p>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1b459acdf1_0_2"/>
          <p:cNvSpPr txBox="1"/>
          <p:nvPr>
            <p:ph type="title"/>
          </p:nvPr>
        </p:nvSpPr>
        <p:spPr>
          <a:xfrm>
            <a:off x="838199" y="159419"/>
            <a:ext cx="10543500" cy="8142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vi-VN"/>
              <a:t>Client</a:t>
            </a:r>
            <a:r>
              <a:rPr lang="vi-VN"/>
              <a:t> Side Rendering (</a:t>
            </a:r>
            <a:r>
              <a:rPr lang="vi-VN"/>
              <a:t>C</a:t>
            </a:r>
            <a:r>
              <a:rPr lang="vi-VN"/>
              <a:t>SR)</a:t>
            </a:r>
            <a:endParaRPr/>
          </a:p>
        </p:txBody>
      </p:sp>
      <p:sp>
        <p:nvSpPr>
          <p:cNvPr id="157" name="Google Shape;157;g11b459acdf1_0_2"/>
          <p:cNvSpPr txBox="1"/>
          <p:nvPr>
            <p:ph idx="1" type="body"/>
          </p:nvPr>
        </p:nvSpPr>
        <p:spPr>
          <a:xfrm>
            <a:off x="838199" y="1382203"/>
            <a:ext cx="10903500" cy="4556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Giới thiệu</a:t>
            </a:r>
            <a:endParaRPr/>
          </a:p>
          <a:p>
            <a:pPr indent="-406400" lvl="0" marL="457200" rtl="0" algn="l">
              <a:lnSpc>
                <a:spcPct val="115000"/>
              </a:lnSpc>
              <a:spcBef>
                <a:spcPts val="0"/>
              </a:spcBef>
              <a:spcAft>
                <a:spcPts val="0"/>
              </a:spcAft>
              <a:buSzPts val="2800"/>
              <a:buFont typeface="Open Sans"/>
              <a:buChar char="•"/>
            </a:pPr>
            <a:r>
              <a:rPr lang="vi-VN"/>
              <a:t>Hiện nay những chiếc máy tính cá nhân ngày càng trở nên mạnh mẽ, việc render HTML thuần không thể tận dụng được hết sức mạnh của chúng, việc sử dụng chính chúng để xử lý nội dung thay vì đổ tất cả cho server trở thành một lựa chọn của các nhà phát triển.</a:t>
            </a:r>
            <a:endParaRPr>
              <a:highlight>
                <a:srgbClr val="FFFFFF"/>
              </a:highlight>
            </a:endParaRPr>
          </a:p>
          <a:p>
            <a:pPr indent="-50800" lvl="1" marL="685800" rtl="0" algn="l">
              <a:lnSpc>
                <a:spcPct val="90000"/>
              </a:lnSpc>
              <a:spcBef>
                <a:spcPts val="500"/>
              </a:spcBef>
              <a:spcAft>
                <a:spcPts val="0"/>
              </a:spcAft>
              <a:buClr>
                <a:schemeClr val="dk1"/>
              </a:buClr>
              <a:buSzPts val="2800"/>
              <a:buFont typeface="Noto Sans Symbols"/>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1b459acdf1_0_20"/>
          <p:cNvSpPr txBox="1"/>
          <p:nvPr>
            <p:ph type="title"/>
          </p:nvPr>
        </p:nvSpPr>
        <p:spPr>
          <a:xfrm>
            <a:off x="838199" y="159419"/>
            <a:ext cx="10543500" cy="8142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vi-VN"/>
              <a:t>Client</a:t>
            </a:r>
            <a:r>
              <a:rPr lang="vi-VN"/>
              <a:t> Side Rendering (CSR)</a:t>
            </a:r>
            <a:endParaRPr/>
          </a:p>
        </p:txBody>
      </p:sp>
      <p:sp>
        <p:nvSpPr>
          <p:cNvPr id="164" name="Google Shape;164;g11b459acdf1_0_20"/>
          <p:cNvSpPr txBox="1"/>
          <p:nvPr>
            <p:ph idx="1" type="body"/>
          </p:nvPr>
        </p:nvSpPr>
        <p:spPr>
          <a:xfrm>
            <a:off x="838200" y="1382200"/>
            <a:ext cx="6387600" cy="4556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Cách thức hoạt động</a:t>
            </a:r>
            <a:endParaRPr b="1" sz="36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rPr lang="vi-VN" sz="1700"/>
              <a:t>Như trên hình, ta có thể nhận thấy trình duyệt sẽ load tất cả nội dung về máy, một khi đã load thành công, nó sẽ thực thi code, lúc này nội dung trang web mới được hiển thị ra. Việc sinh nội dung … đều được thực hiện ngay trên client, server chỉ có nhiệm vụ trả mã nguồn JS và dữ liệu thô cho client. </a:t>
            </a:r>
            <a:endParaRPr sz="1700"/>
          </a:p>
          <a:p>
            <a:pPr indent="-50800" lvl="1" marL="685800" rtl="0" algn="l">
              <a:lnSpc>
                <a:spcPct val="90000"/>
              </a:lnSpc>
              <a:spcBef>
                <a:spcPts val="500"/>
              </a:spcBef>
              <a:spcAft>
                <a:spcPts val="0"/>
              </a:spcAft>
              <a:buClr>
                <a:schemeClr val="dk1"/>
              </a:buClr>
              <a:buSzPts val="2800"/>
              <a:buFont typeface="Noto Sans Symbols"/>
              <a:buNone/>
            </a:pPr>
            <a:r>
              <a:t/>
            </a:r>
            <a:endParaRPr/>
          </a:p>
        </p:txBody>
      </p:sp>
      <p:sp>
        <p:nvSpPr>
          <p:cNvPr id="165" name="Google Shape;165;g11b459acdf1_0_20"/>
          <p:cNvSpPr txBox="1"/>
          <p:nvPr/>
        </p:nvSpPr>
        <p:spPr>
          <a:xfrm>
            <a:off x="7579875" y="5707100"/>
            <a:ext cx="1684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VN" sz="1000">
                <a:solidFill>
                  <a:srgbClr val="4D5C6D"/>
                </a:solidFill>
                <a:highlight>
                  <a:srgbClr val="FFFFFF"/>
                </a:highlight>
                <a:latin typeface="Open Sans"/>
                <a:ea typeface="Open Sans"/>
                <a:cs typeface="Open Sans"/>
                <a:sym typeface="Open Sans"/>
              </a:rPr>
              <a:t>Nguồn: Kruschecompany</a:t>
            </a:r>
            <a:endParaRPr sz="1000">
              <a:latin typeface="Open Sans"/>
              <a:ea typeface="Open Sans"/>
              <a:cs typeface="Open Sans"/>
              <a:sym typeface="Open Sans"/>
            </a:endParaRPr>
          </a:p>
        </p:txBody>
      </p:sp>
      <p:pic>
        <p:nvPicPr>
          <p:cNvPr id="166" name="Google Shape;166;g11b459acdf1_0_20"/>
          <p:cNvPicPr preferRelativeResize="0"/>
          <p:nvPr/>
        </p:nvPicPr>
        <p:blipFill>
          <a:blip r:embed="rId3">
            <a:alphaModFix/>
          </a:blip>
          <a:stretch>
            <a:fillRect/>
          </a:stretch>
        </p:blipFill>
        <p:spPr>
          <a:xfrm>
            <a:off x="7579875" y="1602025"/>
            <a:ext cx="4161825" cy="41050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1b459acdf1_1_12"/>
          <p:cNvSpPr txBox="1"/>
          <p:nvPr>
            <p:ph type="title"/>
          </p:nvPr>
        </p:nvSpPr>
        <p:spPr>
          <a:xfrm>
            <a:off x="838199" y="159419"/>
            <a:ext cx="10543500" cy="8142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vi-VN"/>
              <a:t>Client Side Rendering (CSR)</a:t>
            </a:r>
            <a:endParaRPr/>
          </a:p>
        </p:txBody>
      </p:sp>
      <p:sp>
        <p:nvSpPr>
          <p:cNvPr id="173" name="Google Shape;173;g11b459acdf1_1_12"/>
          <p:cNvSpPr txBox="1"/>
          <p:nvPr>
            <p:ph idx="1" type="body"/>
          </p:nvPr>
        </p:nvSpPr>
        <p:spPr>
          <a:xfrm>
            <a:off x="838199" y="1382203"/>
            <a:ext cx="10903500" cy="45561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vi-VN"/>
              <a:t>Nhược điểm</a:t>
            </a:r>
            <a:endParaRPr/>
          </a:p>
          <a:p>
            <a:pPr indent="-406400" lvl="0" marL="457200" rtl="0" algn="l">
              <a:lnSpc>
                <a:spcPct val="115000"/>
              </a:lnSpc>
              <a:spcBef>
                <a:spcPts val="2800"/>
              </a:spcBef>
              <a:spcAft>
                <a:spcPts val="0"/>
              </a:spcAft>
              <a:buSzPts val="2800"/>
              <a:buFont typeface="Open Sans"/>
              <a:buChar char="•"/>
            </a:pPr>
            <a:r>
              <a:rPr lang="vi-VN"/>
              <a:t>Lượng dữ liệu lần đầu load về khá nặng</a:t>
            </a:r>
            <a:endParaRPr/>
          </a:p>
          <a:p>
            <a:pPr indent="-406400" lvl="0" marL="457200" rtl="0" algn="l">
              <a:lnSpc>
                <a:spcPct val="115000"/>
              </a:lnSpc>
              <a:spcBef>
                <a:spcPts val="0"/>
              </a:spcBef>
              <a:spcAft>
                <a:spcPts val="0"/>
              </a:spcAft>
              <a:buSzPts val="2800"/>
              <a:buFont typeface="Open Sans"/>
              <a:buChar char="•"/>
            </a:pPr>
            <a:r>
              <a:rPr lang="vi-VN"/>
              <a:t>Nội dung hiển thị ra lần đầu chậm hơn so với SSR, tuy nhiên những lần sau thì quá nhanh do việc xử lý ngay trên client.</a:t>
            </a:r>
            <a:endParaRPr/>
          </a:p>
          <a:p>
            <a:pPr indent="-406400" lvl="0" marL="457200" rtl="0" algn="l">
              <a:lnSpc>
                <a:spcPct val="115000"/>
              </a:lnSpc>
              <a:spcBef>
                <a:spcPts val="0"/>
              </a:spcBef>
              <a:spcAft>
                <a:spcPts val="0"/>
              </a:spcAft>
              <a:buSzPts val="2800"/>
              <a:buFont typeface="Open Sans"/>
              <a:buChar char="•"/>
            </a:pPr>
            <a:r>
              <a:rPr lang="vi-VN"/>
              <a:t>SEO bị ảnh hưởng, do nội dung web được sinh trên client, khiến crawler của của Search engine không tiếp xúc được nội dung. Gần đây mới có Google giải quyết được vấn đề này, tuy nhiên dù Google nắm phần lớn thị phần tìm kiếm thì tại những quốc gia khác nhau, sẽ có ảnh hưởng nhất định.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1b459acdf1_1_20"/>
          <p:cNvSpPr txBox="1"/>
          <p:nvPr>
            <p:ph type="title"/>
          </p:nvPr>
        </p:nvSpPr>
        <p:spPr>
          <a:xfrm>
            <a:off x="838199" y="159419"/>
            <a:ext cx="10543500" cy="8142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vi-VN"/>
              <a:t>Chọn S</a:t>
            </a:r>
            <a:r>
              <a:rPr lang="vi-VN"/>
              <a:t>SR </a:t>
            </a:r>
            <a:r>
              <a:rPr lang="vi-VN"/>
              <a:t>hay CSR? </a:t>
            </a:r>
            <a:endParaRPr/>
          </a:p>
        </p:txBody>
      </p:sp>
      <p:sp>
        <p:nvSpPr>
          <p:cNvPr id="180" name="Google Shape;180;g11b459acdf1_1_20"/>
          <p:cNvSpPr txBox="1"/>
          <p:nvPr>
            <p:ph idx="1" type="body"/>
          </p:nvPr>
        </p:nvSpPr>
        <p:spPr>
          <a:xfrm>
            <a:off x="838199" y="1382203"/>
            <a:ext cx="10903500" cy="4556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vi-VN"/>
              <a:t>SSR hay CSR đều có những điểm mạnh và điểm yếu khác nhau. Do đó, việc lựa chọn còn phụ thuộc vào dự án bạn thực hiện, quốc gia cũng như những yêu cầu đặc biệt của dự án, không có cách nào áp chế hay thay thế hoàn toàn cách còn lại. </a:t>
            </a:r>
            <a:endParaRPr/>
          </a:p>
          <a:p>
            <a:pPr indent="0" lvl="0" marL="0" rtl="0" algn="l">
              <a:lnSpc>
                <a:spcPct val="115000"/>
              </a:lnSpc>
              <a:spcBef>
                <a:spcPts val="0"/>
              </a:spcBef>
              <a:spcAft>
                <a:spcPts val="0"/>
              </a:spcAft>
              <a:buNone/>
            </a:pPr>
            <a:r>
              <a:rPr lang="vi-VN"/>
              <a:t>Chúng song hành cùng nhau và lựa chọn sử dụng chúng một cách khôn ngoan là việc của chúng 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2597d2aaf3_0_0"/>
          <p:cNvSpPr txBox="1"/>
          <p:nvPr>
            <p:ph type="title"/>
          </p:nvPr>
        </p:nvSpPr>
        <p:spPr>
          <a:xfrm>
            <a:off x="838199" y="159419"/>
            <a:ext cx="10543500" cy="8142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vi-VN"/>
              <a:t>Toolchain</a:t>
            </a:r>
            <a:endParaRPr/>
          </a:p>
        </p:txBody>
      </p:sp>
      <p:sp>
        <p:nvSpPr>
          <p:cNvPr id="187" name="Google Shape;187;g12597d2aaf3_0_0"/>
          <p:cNvSpPr txBox="1"/>
          <p:nvPr>
            <p:ph idx="1" type="body"/>
          </p:nvPr>
        </p:nvSpPr>
        <p:spPr>
          <a:xfrm>
            <a:off x="838199" y="1382203"/>
            <a:ext cx="10903500" cy="4556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vi-VN"/>
              <a:t>Toolchain là chuỗi công cụ tích hợp trong quá trình phát triển giúp đem đến trải nghiệm tốt nhất cho người dùng và nhà phát triển như:</a:t>
            </a:r>
            <a:endParaRPr/>
          </a:p>
          <a:p>
            <a:pPr indent="-406400" lvl="0" marL="457200" rtl="0" algn="l">
              <a:lnSpc>
                <a:spcPct val="115000"/>
              </a:lnSpc>
              <a:spcBef>
                <a:spcPts val="0"/>
              </a:spcBef>
              <a:spcAft>
                <a:spcPts val="0"/>
              </a:spcAft>
              <a:buSzPts val="2800"/>
              <a:buFont typeface="Open Sans"/>
              <a:buChar char="•"/>
            </a:pPr>
            <a:r>
              <a:rPr lang="vi-VN"/>
              <a:t>Mở rộng quy mô cho nhiều file và component.</a:t>
            </a:r>
            <a:endParaRPr/>
          </a:p>
          <a:p>
            <a:pPr indent="-406400" lvl="0" marL="457200" rtl="0" algn="l">
              <a:lnSpc>
                <a:spcPct val="115000"/>
              </a:lnSpc>
              <a:spcBef>
                <a:spcPts val="0"/>
              </a:spcBef>
              <a:spcAft>
                <a:spcPts val="0"/>
              </a:spcAft>
              <a:buSzPts val="2800"/>
              <a:buFont typeface="Open Sans"/>
              <a:buChar char="•"/>
            </a:pPr>
            <a:r>
              <a:rPr lang="vi-VN"/>
              <a:t>Sử dụng thư viện của bên thứ ba từ npm.</a:t>
            </a:r>
            <a:endParaRPr/>
          </a:p>
          <a:p>
            <a:pPr indent="-406400" lvl="0" marL="457200" rtl="0" algn="l">
              <a:lnSpc>
                <a:spcPct val="115000"/>
              </a:lnSpc>
              <a:spcBef>
                <a:spcPts val="0"/>
              </a:spcBef>
              <a:spcAft>
                <a:spcPts val="0"/>
              </a:spcAft>
              <a:buSzPts val="2800"/>
              <a:buFont typeface="Open Sans"/>
              <a:buChar char="•"/>
            </a:pPr>
            <a:r>
              <a:rPr lang="vi-VN"/>
              <a:t>Phát hiện sớm các lỗi thường gặp.</a:t>
            </a:r>
            <a:endParaRPr/>
          </a:p>
          <a:p>
            <a:pPr indent="-406400" lvl="0" marL="457200" rtl="0" algn="l">
              <a:lnSpc>
                <a:spcPct val="115000"/>
              </a:lnSpc>
              <a:spcBef>
                <a:spcPts val="0"/>
              </a:spcBef>
              <a:spcAft>
                <a:spcPts val="0"/>
              </a:spcAft>
              <a:buSzPts val="2800"/>
              <a:buFont typeface="Open Sans"/>
              <a:buChar char="•"/>
            </a:pPr>
            <a:r>
              <a:rPr lang="vi-VN"/>
              <a:t>Chỉnh sửa trực tiếp CSS và JS đang được phát triển.</a:t>
            </a:r>
            <a:endParaRPr/>
          </a:p>
          <a:p>
            <a:pPr indent="-406400" lvl="0" marL="457200" rtl="0" algn="l">
              <a:lnSpc>
                <a:spcPct val="115000"/>
              </a:lnSpc>
              <a:spcBef>
                <a:spcPts val="0"/>
              </a:spcBef>
              <a:spcAft>
                <a:spcPts val="0"/>
              </a:spcAft>
              <a:buSzPts val="2800"/>
              <a:buFont typeface="Open Sans"/>
              <a:buChar char="•"/>
            </a:pPr>
            <a:r>
              <a:rPr lang="vi-VN"/>
              <a:t>Tối ưu hóa đầu ra cho production.</a:t>
            </a:r>
            <a:endParaRPr>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2597d2aaf3_0_11"/>
          <p:cNvSpPr txBox="1"/>
          <p:nvPr>
            <p:ph type="title"/>
          </p:nvPr>
        </p:nvSpPr>
        <p:spPr>
          <a:xfrm>
            <a:off x="838199" y="159419"/>
            <a:ext cx="10543500" cy="814200"/>
          </a:xfrm>
          <a:prstGeom prst="rect">
            <a:avLst/>
          </a:prstGeom>
          <a:noFill/>
          <a:ln>
            <a:noFill/>
          </a:ln>
        </p:spPr>
        <p:txBody>
          <a:bodyPr anchorCtr="0" anchor="ctr" bIns="45700" lIns="91425" spcFirstLastPara="1" rIns="91425" wrap="square" tIns="45700">
            <a:noAutofit/>
          </a:bodyPr>
          <a:lstStyle/>
          <a:p>
            <a:pPr indent="0" lvl="0" marL="0" rtl="0" algn="l">
              <a:lnSpc>
                <a:spcPct val="50000"/>
              </a:lnSpc>
              <a:spcBef>
                <a:spcPts val="0"/>
              </a:spcBef>
              <a:spcAft>
                <a:spcPts val="400"/>
              </a:spcAft>
              <a:buClr>
                <a:schemeClr val="dk1"/>
              </a:buClr>
              <a:buSzPts val="1100"/>
              <a:buFont typeface="Arial"/>
              <a:buNone/>
            </a:pPr>
            <a:r>
              <a:rPr lang="vi-VN">
                <a:solidFill>
                  <a:srgbClr val="122B46"/>
                </a:solidFill>
              </a:rPr>
              <a:t>Một số toolchain phổ biến</a:t>
            </a:r>
            <a:endParaRPr/>
          </a:p>
        </p:txBody>
      </p:sp>
      <p:sp>
        <p:nvSpPr>
          <p:cNvPr id="194" name="Google Shape;194;g12597d2aaf3_0_11"/>
          <p:cNvSpPr txBox="1"/>
          <p:nvPr>
            <p:ph idx="1" type="body"/>
          </p:nvPr>
        </p:nvSpPr>
        <p:spPr>
          <a:xfrm>
            <a:off x="838199" y="1382203"/>
            <a:ext cx="10903500" cy="4556100"/>
          </a:xfrm>
          <a:prstGeom prst="rect">
            <a:avLst/>
          </a:prstGeom>
          <a:noFill/>
          <a:ln>
            <a:noFill/>
          </a:ln>
        </p:spPr>
        <p:txBody>
          <a:bodyPr anchorCtr="0" anchor="t" bIns="45700" lIns="91425" spcFirstLastPara="1" rIns="91425" wrap="square" tIns="45700">
            <a:normAutofit/>
          </a:bodyPr>
          <a:lstStyle/>
          <a:p>
            <a:pPr indent="-336550" lvl="0" marL="457200" rtl="0" algn="l">
              <a:lnSpc>
                <a:spcPct val="115000"/>
              </a:lnSpc>
              <a:spcBef>
                <a:spcPts val="0"/>
              </a:spcBef>
              <a:spcAft>
                <a:spcPts val="0"/>
              </a:spcAft>
              <a:buSzPts val="1700"/>
              <a:buFont typeface="Open Sans"/>
              <a:buChar char="•"/>
            </a:pPr>
            <a:r>
              <a:rPr lang="vi-VN" sz="1700">
                <a:solidFill>
                  <a:srgbClr val="007CFF"/>
                </a:solidFill>
                <a:uFill>
                  <a:noFill/>
                </a:uFill>
                <a:hlinkClick r:id="rId3">
                  <a:extLst>
                    <a:ext uri="{A12FA001-AC4F-418D-AE19-62706E023703}">
                      <ahyp:hlinkClr val="tx"/>
                    </a:ext>
                  </a:extLst>
                </a:hlinkClick>
              </a:rPr>
              <a:t>n</a:t>
            </a:r>
            <a:r>
              <a:rPr lang="vi-VN" sz="1700">
                <a:solidFill>
                  <a:srgbClr val="007CFF"/>
                </a:solidFill>
                <a:uFill>
                  <a:noFill/>
                </a:uFill>
                <a:hlinkClick r:id="rId4">
                  <a:extLst>
                    <a:ext uri="{A12FA001-AC4F-418D-AE19-62706E023703}">
                      <ahyp:hlinkClr val="tx"/>
                    </a:ext>
                  </a:extLst>
                </a:hlinkClick>
              </a:rPr>
              <a:t>pm</a:t>
            </a:r>
            <a:r>
              <a:rPr lang="vi-VN" sz="1700">
                <a:solidFill>
                  <a:srgbClr val="4D5C6D"/>
                </a:solidFill>
              </a:rPr>
              <a:t> </a:t>
            </a:r>
            <a:r>
              <a:rPr lang="vi-VN" sz="1700"/>
              <a:t>(Node Package Manager) -  một trình quản lý các thư viện trong môi trường Node.js. Các thư viện được đóng gói dưới dạng package và được lập trình viên đóng góp, chia sẻ trên npm registry (cơ sở dữ liệu của npm)</a:t>
            </a:r>
            <a:endParaRPr sz="1700"/>
          </a:p>
          <a:p>
            <a:pPr indent="-336550" lvl="0" marL="457200" rtl="0" algn="l">
              <a:lnSpc>
                <a:spcPct val="115000"/>
              </a:lnSpc>
              <a:spcBef>
                <a:spcPts val="0"/>
              </a:spcBef>
              <a:spcAft>
                <a:spcPts val="0"/>
              </a:spcAft>
              <a:buSzPts val="1700"/>
              <a:buFont typeface="Open Sans"/>
              <a:buChar char="•"/>
            </a:pPr>
            <a:r>
              <a:rPr lang="vi-VN" sz="1700"/>
              <a:t>npx (Node Package Execute) -  là một công cụ để chạy package mà không cần phải cài đặt.</a:t>
            </a:r>
            <a:endParaRPr sz="1700"/>
          </a:p>
          <a:p>
            <a:pPr indent="-336550" lvl="0" marL="457200" rtl="0" algn="l">
              <a:lnSpc>
                <a:spcPct val="115000"/>
              </a:lnSpc>
              <a:spcBef>
                <a:spcPts val="0"/>
              </a:spcBef>
              <a:spcAft>
                <a:spcPts val="0"/>
              </a:spcAft>
              <a:buSzPts val="1700"/>
              <a:buFont typeface="Open Sans"/>
              <a:buChar char="•"/>
            </a:pPr>
            <a:r>
              <a:rPr lang="vi-VN" sz="1700">
                <a:solidFill>
                  <a:srgbClr val="007CFF"/>
                </a:solidFill>
                <a:uFill>
                  <a:noFill/>
                </a:uFill>
                <a:hlinkClick r:id="rId5">
                  <a:extLst>
                    <a:ext uri="{A12FA001-AC4F-418D-AE19-62706E023703}">
                      <ahyp:hlinkClr val="tx"/>
                    </a:ext>
                  </a:extLst>
                </a:hlinkClick>
              </a:rPr>
              <a:t>Yarn</a:t>
            </a:r>
            <a:r>
              <a:rPr lang="vi-VN" sz="1700">
                <a:solidFill>
                  <a:srgbClr val="4D5C6D"/>
                </a:solidFill>
              </a:rPr>
              <a:t> </a:t>
            </a:r>
            <a:r>
              <a:rPr lang="vi-VN" sz="1700"/>
              <a:t>là công cụ quản lý package tương tự như npm và được phát triển bởi Facebook. Lập trình viên có thể thực hiện các câu lệnh để cài đặt, thực thi các câu lệnh thông qua CLI</a:t>
            </a:r>
            <a:r>
              <a:rPr lang="vi-VN" sz="1700"/>
              <a:t>.</a:t>
            </a:r>
            <a:endParaRPr sz="1700"/>
          </a:p>
          <a:p>
            <a:pPr indent="-336550" lvl="0" marL="457200" rtl="0" algn="l">
              <a:lnSpc>
                <a:spcPct val="115000"/>
              </a:lnSpc>
              <a:spcBef>
                <a:spcPts val="0"/>
              </a:spcBef>
              <a:spcAft>
                <a:spcPts val="0"/>
              </a:spcAft>
              <a:buSzPts val="1700"/>
              <a:buFont typeface="Open Sans"/>
              <a:buChar char="•"/>
            </a:pPr>
            <a:r>
              <a:rPr lang="vi-VN" sz="1700">
                <a:solidFill>
                  <a:srgbClr val="007CFF"/>
                </a:solidFill>
                <a:uFill>
                  <a:noFill/>
                </a:uFill>
                <a:hlinkClick r:id="rId6">
                  <a:extLst>
                    <a:ext uri="{A12FA001-AC4F-418D-AE19-62706E023703}">
                      <ahyp:hlinkClr val="tx"/>
                    </a:ext>
                  </a:extLst>
                </a:hlinkClick>
              </a:rPr>
              <a:t>webpack</a:t>
            </a:r>
            <a:r>
              <a:rPr lang="vi-VN" sz="1700">
                <a:solidFill>
                  <a:srgbClr val="4D5C6D"/>
                </a:solidFill>
              </a:rPr>
              <a:t> </a:t>
            </a:r>
            <a:r>
              <a:rPr lang="vi-VN" sz="1700"/>
              <a:t>cho phép bạn viết code mô-đun và gói nó lại với nhau thành các gói nhỏ để tối ưu hóa thời gian tải.</a:t>
            </a:r>
            <a:endParaRPr sz="1700"/>
          </a:p>
          <a:p>
            <a:pPr indent="-336550" lvl="0" marL="457200" rtl="0" algn="l">
              <a:lnSpc>
                <a:spcPct val="115000"/>
              </a:lnSpc>
              <a:spcBef>
                <a:spcPts val="0"/>
              </a:spcBef>
              <a:spcAft>
                <a:spcPts val="0"/>
              </a:spcAft>
              <a:buSzPts val="1700"/>
              <a:buFont typeface="Open Sans"/>
              <a:buChar char="•"/>
            </a:pPr>
            <a:r>
              <a:rPr lang="vi-VN" sz="1700">
                <a:solidFill>
                  <a:srgbClr val="007CFF"/>
                </a:solidFill>
                <a:uFill>
                  <a:noFill/>
                </a:uFill>
                <a:hlinkClick r:id="rId7">
                  <a:extLst>
                    <a:ext uri="{A12FA001-AC4F-418D-AE19-62706E023703}">
                      <ahyp:hlinkClr val="tx"/>
                    </a:ext>
                  </a:extLst>
                </a:hlinkClick>
              </a:rPr>
              <a:t>Babel</a:t>
            </a:r>
            <a:r>
              <a:rPr lang="vi-VN" sz="1700">
                <a:solidFill>
                  <a:srgbClr val="4D5C6D"/>
                </a:solidFill>
              </a:rPr>
              <a:t> l</a:t>
            </a:r>
            <a:r>
              <a:rPr lang="vi-VN" sz="1700"/>
              <a:t>à một trình biên dịch javascript, nó được sử dụng để chuyển đổi mã JavaScript chuẩn mới (ECMAScript 2015+) về phiên bản cũ hơn để đảm bảo chương trình của bạn có thể hoạt động bình thường trong các trình duyệt cũ.</a:t>
            </a:r>
            <a:endParaRPr sz="1700"/>
          </a:p>
          <a:p>
            <a:pPr indent="-336550" lvl="0" marL="457200" rtl="0" algn="l">
              <a:lnSpc>
                <a:spcPct val="115000"/>
              </a:lnSpc>
              <a:spcBef>
                <a:spcPts val="0"/>
              </a:spcBef>
              <a:spcAft>
                <a:spcPts val="0"/>
              </a:spcAft>
              <a:buSzPts val="1700"/>
              <a:buFont typeface="Open Sans"/>
              <a:buChar char="•"/>
            </a:pPr>
            <a:r>
              <a:rPr lang="vi-VN" sz="1700">
                <a:solidFill>
                  <a:srgbClr val="007CFF"/>
                </a:solidFill>
                <a:uFill>
                  <a:noFill/>
                </a:uFill>
                <a:hlinkClick r:id="rId8">
                  <a:extLst>
                    <a:ext uri="{A12FA001-AC4F-418D-AE19-62706E023703}">
                      <ahyp:hlinkClr val="tx"/>
                    </a:ext>
                  </a:extLst>
                </a:hlinkClick>
              </a:rPr>
              <a:t>Next.js</a:t>
            </a:r>
            <a:r>
              <a:rPr lang="vi-VN" sz="1700">
                <a:solidFill>
                  <a:srgbClr val="4D5C6D"/>
                </a:solidFill>
              </a:rPr>
              <a:t> </a:t>
            </a:r>
            <a:r>
              <a:rPr lang="vi-VN" sz="1700"/>
              <a:t>là một framework phổ biến và nhẹ cho ứng dụng static và server‑rendered được xây dựng bằng React.</a:t>
            </a:r>
            <a:endParaRPr sz="1700"/>
          </a:p>
          <a:p>
            <a:pPr indent="-336550" lvl="0" marL="457200" rtl="0" algn="l">
              <a:lnSpc>
                <a:spcPct val="115000"/>
              </a:lnSpc>
              <a:spcBef>
                <a:spcPts val="0"/>
              </a:spcBef>
              <a:spcAft>
                <a:spcPts val="0"/>
              </a:spcAft>
              <a:buSzPts val="1700"/>
              <a:buFont typeface="Open Sans"/>
              <a:buChar char="•"/>
            </a:pPr>
            <a:r>
              <a:rPr lang="vi-VN" sz="1700">
                <a:solidFill>
                  <a:srgbClr val="007CFF"/>
                </a:solidFill>
                <a:uFill>
                  <a:noFill/>
                </a:uFill>
                <a:hlinkClick r:id="rId9">
                  <a:extLst>
                    <a:ext uri="{A12FA001-AC4F-418D-AE19-62706E023703}">
                      <ahyp:hlinkClr val="tx"/>
                    </a:ext>
                  </a:extLst>
                </a:hlinkClick>
              </a:rPr>
              <a:t>Gatsby</a:t>
            </a:r>
            <a:r>
              <a:rPr lang="vi-VN" sz="1700">
                <a:solidFill>
                  <a:srgbClr val="4D5C6D"/>
                </a:solidFill>
              </a:rPr>
              <a:t> </a:t>
            </a:r>
            <a:r>
              <a:rPr lang="vi-VN" sz="1700"/>
              <a:t>giúp tạo website tĩnh với React. Nó cho phép bạn sử dụng các component của React, nhưng xuất ra HTML và CSS được render trước để đảm bảo thời gian tải nhanh nhất.</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2597d2aaf3_0_34"/>
          <p:cNvSpPr txBox="1"/>
          <p:nvPr>
            <p:ph type="title"/>
          </p:nvPr>
        </p:nvSpPr>
        <p:spPr>
          <a:xfrm>
            <a:off x="838199" y="159419"/>
            <a:ext cx="10543500" cy="814200"/>
          </a:xfrm>
          <a:prstGeom prst="rect">
            <a:avLst/>
          </a:prstGeom>
          <a:noFill/>
          <a:ln>
            <a:noFill/>
          </a:ln>
        </p:spPr>
        <p:txBody>
          <a:bodyPr anchorCtr="0" anchor="ctr" bIns="45700" lIns="91425" spcFirstLastPara="1" rIns="91425" wrap="square" tIns="45700">
            <a:noAutofit/>
          </a:bodyPr>
          <a:lstStyle/>
          <a:p>
            <a:pPr indent="0" lvl="0" marL="0" rtl="0" algn="l">
              <a:spcBef>
                <a:spcPts val="1000"/>
              </a:spcBef>
              <a:spcAft>
                <a:spcPts val="0"/>
              </a:spcAft>
              <a:buNone/>
            </a:pPr>
            <a:r>
              <a:rPr lang="vi-VN"/>
              <a:t>Cách cài đặt môi trường phát triển</a:t>
            </a:r>
            <a:endParaRPr/>
          </a:p>
        </p:txBody>
      </p:sp>
      <p:sp>
        <p:nvSpPr>
          <p:cNvPr id="201" name="Google Shape;201;g12597d2aaf3_0_34"/>
          <p:cNvSpPr txBox="1"/>
          <p:nvPr>
            <p:ph idx="1" type="body"/>
          </p:nvPr>
        </p:nvSpPr>
        <p:spPr>
          <a:xfrm>
            <a:off x="838199" y="1382203"/>
            <a:ext cx="10903500" cy="4556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vi-VN"/>
              <a:t>Tải và cài đặt </a:t>
            </a:r>
            <a:endParaRPr/>
          </a:p>
          <a:p>
            <a:pPr indent="-406400" lvl="0" marL="457200" rtl="0" algn="l">
              <a:lnSpc>
                <a:spcPct val="115000"/>
              </a:lnSpc>
              <a:spcBef>
                <a:spcPts val="200"/>
              </a:spcBef>
              <a:spcAft>
                <a:spcPts val="0"/>
              </a:spcAft>
              <a:buSzPts val="2800"/>
              <a:buFont typeface="Open Sans"/>
              <a:buChar char="•"/>
            </a:pPr>
            <a:r>
              <a:rPr lang="vi-VN"/>
              <a:t>NodeJS tại </a:t>
            </a:r>
            <a:r>
              <a:rPr lang="vi-VN" u="sng">
                <a:solidFill>
                  <a:schemeClr val="hlink"/>
                </a:solidFill>
                <a:hlinkClick r:id="rId3"/>
              </a:rPr>
              <a:t>https://nodejs.org</a:t>
            </a:r>
            <a:endParaRPr/>
          </a:p>
          <a:p>
            <a:pPr indent="-406400" lvl="0" marL="457200" rtl="0" algn="l">
              <a:lnSpc>
                <a:spcPct val="115000"/>
              </a:lnSpc>
              <a:spcBef>
                <a:spcPts val="0"/>
              </a:spcBef>
              <a:spcAft>
                <a:spcPts val="0"/>
              </a:spcAft>
              <a:buSzPts val="2800"/>
              <a:buFont typeface="Open Sans"/>
              <a:buChar char="•"/>
            </a:pPr>
            <a:r>
              <a:rPr lang="vi-VN"/>
              <a:t>Visual Studio Code tại </a:t>
            </a:r>
            <a:r>
              <a:rPr lang="vi-VN" u="sng">
                <a:solidFill>
                  <a:schemeClr val="hlink"/>
                </a:solidFill>
                <a:hlinkClick r:id="rId4"/>
              </a:rPr>
              <a:t>https://code.visualstudio.com</a:t>
            </a:r>
            <a:endParaRPr u="sng">
              <a:solidFill>
                <a:schemeClr val="hlink"/>
              </a:solidFill>
            </a:endParaRPr>
          </a:p>
          <a:p>
            <a:pPr indent="0" lvl="0" marL="0" rtl="0" algn="l">
              <a:lnSpc>
                <a:spcPct val="115000"/>
              </a:lnSpc>
              <a:spcBef>
                <a:spcPts val="200"/>
              </a:spcBef>
              <a:spcAft>
                <a:spcPts val="0"/>
              </a:spcAft>
              <a:buNone/>
            </a:pPr>
            <a:r>
              <a:t/>
            </a:r>
            <a:endParaRPr/>
          </a:p>
          <a:p>
            <a:pPr indent="0" lvl="0" marL="0" rtl="0" algn="l">
              <a:lnSpc>
                <a:spcPct val="115000"/>
              </a:lnSpc>
              <a:spcBef>
                <a:spcPts val="200"/>
              </a:spcBef>
              <a:spcAft>
                <a:spcPts val="0"/>
              </a:spcAft>
              <a:buClr>
                <a:schemeClr val="dk1"/>
              </a:buClr>
              <a:buSzPts val="1100"/>
              <a:buFont typeface="Arial"/>
              <a:buNone/>
            </a:pPr>
            <a:r>
              <a:rPr b="1" lang="vi-VN"/>
              <a:t>Cài đặt ReactJS theo hai cách:</a:t>
            </a:r>
            <a:endParaRPr b="1"/>
          </a:p>
          <a:p>
            <a:pPr indent="-406400" lvl="0" marL="457200" rtl="0" algn="l">
              <a:lnSpc>
                <a:spcPct val="115000"/>
              </a:lnSpc>
              <a:spcBef>
                <a:spcPts val="1200"/>
              </a:spcBef>
              <a:spcAft>
                <a:spcPts val="0"/>
              </a:spcAft>
              <a:buSzPts val="2800"/>
              <a:buFont typeface="Open Sans"/>
              <a:buChar char="•"/>
            </a:pPr>
            <a:r>
              <a:rPr lang="vi-VN"/>
              <a:t>Sử dụng webpack và babel.</a:t>
            </a:r>
            <a:endParaRPr/>
          </a:p>
          <a:p>
            <a:pPr indent="-406400" lvl="0" marL="457200" rtl="0" algn="l">
              <a:lnSpc>
                <a:spcPct val="115000"/>
              </a:lnSpc>
              <a:spcBef>
                <a:spcPts val="0"/>
              </a:spcBef>
              <a:spcAft>
                <a:spcPts val="0"/>
              </a:spcAft>
              <a:buSzPts val="2800"/>
              <a:buFont typeface="Open Sans"/>
              <a:buChar char="•"/>
            </a:pPr>
            <a:r>
              <a:rPr lang="vi-VN"/>
              <a:t>Sử dụng câu lệnh </a:t>
            </a:r>
            <a:r>
              <a:rPr i="1" lang="vi-VN"/>
              <a:t>create-react-app.</a:t>
            </a:r>
            <a:endParaRPr>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2597d2aaf3_0_44"/>
          <p:cNvSpPr txBox="1"/>
          <p:nvPr>
            <p:ph type="title"/>
          </p:nvPr>
        </p:nvSpPr>
        <p:spPr>
          <a:xfrm>
            <a:off x="838199" y="159419"/>
            <a:ext cx="10543500" cy="814200"/>
          </a:xfrm>
          <a:prstGeom prst="rect">
            <a:avLst/>
          </a:prstGeom>
          <a:noFill/>
          <a:ln>
            <a:noFill/>
          </a:ln>
        </p:spPr>
        <p:txBody>
          <a:bodyPr anchorCtr="0" anchor="ctr" bIns="45700" lIns="91425" spcFirstLastPara="1" rIns="91425" wrap="square" tIns="45700">
            <a:noAutofit/>
          </a:bodyPr>
          <a:lstStyle/>
          <a:p>
            <a:pPr indent="0" lvl="0" marL="0" rtl="0" algn="l">
              <a:spcBef>
                <a:spcPts val="1000"/>
              </a:spcBef>
              <a:spcAft>
                <a:spcPts val="0"/>
              </a:spcAft>
              <a:buNone/>
            </a:pPr>
            <a:r>
              <a:rPr lang="vi-VN"/>
              <a:t>Cách cài đặt môi trường phát triển</a:t>
            </a:r>
            <a:endParaRPr/>
          </a:p>
        </p:txBody>
      </p:sp>
      <p:sp>
        <p:nvSpPr>
          <p:cNvPr id="208" name="Google Shape;208;g12597d2aaf3_0_44"/>
          <p:cNvSpPr txBox="1"/>
          <p:nvPr>
            <p:ph idx="1" type="body"/>
          </p:nvPr>
        </p:nvSpPr>
        <p:spPr>
          <a:xfrm>
            <a:off x="838199" y="1382203"/>
            <a:ext cx="10903500" cy="4556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vi-VN"/>
              <a:t>Tải và cài đặt </a:t>
            </a:r>
            <a:endParaRPr/>
          </a:p>
          <a:p>
            <a:pPr indent="-406400" lvl="0" marL="457200" rtl="0" algn="l">
              <a:lnSpc>
                <a:spcPct val="115000"/>
              </a:lnSpc>
              <a:spcBef>
                <a:spcPts val="200"/>
              </a:spcBef>
              <a:spcAft>
                <a:spcPts val="0"/>
              </a:spcAft>
              <a:buSzPts val="2800"/>
              <a:buFont typeface="Open Sans"/>
              <a:buChar char="•"/>
            </a:pPr>
            <a:r>
              <a:rPr lang="vi-VN"/>
              <a:t>NodeJS tại </a:t>
            </a:r>
            <a:r>
              <a:rPr lang="vi-VN" u="sng">
                <a:solidFill>
                  <a:schemeClr val="hlink"/>
                </a:solidFill>
                <a:hlinkClick r:id="rId3"/>
              </a:rPr>
              <a:t>https://nodejs.org</a:t>
            </a:r>
            <a:endParaRPr/>
          </a:p>
          <a:p>
            <a:pPr indent="-406400" lvl="0" marL="457200" rtl="0" algn="l">
              <a:lnSpc>
                <a:spcPct val="115000"/>
              </a:lnSpc>
              <a:spcBef>
                <a:spcPts val="0"/>
              </a:spcBef>
              <a:spcAft>
                <a:spcPts val="0"/>
              </a:spcAft>
              <a:buSzPts val="2800"/>
              <a:buFont typeface="Open Sans"/>
              <a:buChar char="•"/>
            </a:pPr>
            <a:r>
              <a:rPr lang="vi-VN"/>
              <a:t>Visual Studio Code tại </a:t>
            </a:r>
            <a:r>
              <a:rPr lang="vi-VN" u="sng">
                <a:solidFill>
                  <a:schemeClr val="hlink"/>
                </a:solidFill>
                <a:hlinkClick r:id="rId4"/>
              </a:rPr>
              <a:t>https://code.visualstudio.com</a:t>
            </a:r>
            <a:endParaRPr u="sng">
              <a:solidFill>
                <a:schemeClr val="hlink"/>
              </a:solidFill>
            </a:endParaRPr>
          </a:p>
          <a:p>
            <a:pPr indent="0" lvl="0" marL="0" rtl="0" algn="l">
              <a:lnSpc>
                <a:spcPct val="115000"/>
              </a:lnSpc>
              <a:spcBef>
                <a:spcPts val="200"/>
              </a:spcBef>
              <a:spcAft>
                <a:spcPts val="0"/>
              </a:spcAft>
              <a:buNone/>
            </a:pPr>
            <a:r>
              <a:t/>
            </a:r>
            <a:endParaRPr/>
          </a:p>
          <a:p>
            <a:pPr indent="0" lvl="0" marL="0" rtl="0" algn="l">
              <a:lnSpc>
                <a:spcPct val="115000"/>
              </a:lnSpc>
              <a:spcBef>
                <a:spcPts val="200"/>
              </a:spcBef>
              <a:spcAft>
                <a:spcPts val="0"/>
              </a:spcAft>
              <a:buClr>
                <a:schemeClr val="dk1"/>
              </a:buClr>
              <a:buSzPts val="1100"/>
              <a:buNone/>
            </a:pPr>
            <a:r>
              <a:rPr b="1" lang="vi-VN"/>
              <a:t>Cài đặt ReactJS theo hai cách:</a:t>
            </a:r>
            <a:endParaRPr b="1"/>
          </a:p>
          <a:p>
            <a:pPr indent="-406400" lvl="0" marL="457200" rtl="0" algn="l">
              <a:lnSpc>
                <a:spcPct val="115000"/>
              </a:lnSpc>
              <a:spcBef>
                <a:spcPts val="1200"/>
              </a:spcBef>
              <a:spcAft>
                <a:spcPts val="0"/>
              </a:spcAft>
              <a:buSzPts val="2800"/>
              <a:buFont typeface="Open Sans"/>
              <a:buChar char="•"/>
            </a:pPr>
            <a:r>
              <a:rPr lang="vi-VN"/>
              <a:t>Sử dụng webpack và babel.</a:t>
            </a:r>
            <a:endParaRPr/>
          </a:p>
          <a:p>
            <a:pPr indent="-406400" lvl="0" marL="457200" rtl="0" algn="l">
              <a:lnSpc>
                <a:spcPct val="115000"/>
              </a:lnSpc>
              <a:spcBef>
                <a:spcPts val="0"/>
              </a:spcBef>
              <a:spcAft>
                <a:spcPts val="0"/>
              </a:spcAft>
              <a:buSzPts val="2800"/>
              <a:buFont typeface="Open Sans"/>
              <a:buChar char="•"/>
            </a:pPr>
            <a:r>
              <a:rPr lang="vi-VN"/>
              <a:t>Sử dụng câu lệnh </a:t>
            </a:r>
            <a:r>
              <a:rPr i="1" lang="vi-VN"/>
              <a:t>create-react-app.</a:t>
            </a:r>
            <a:endParaRPr>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2597d2aaf3_0_50"/>
          <p:cNvSpPr txBox="1"/>
          <p:nvPr>
            <p:ph type="title"/>
          </p:nvPr>
        </p:nvSpPr>
        <p:spPr>
          <a:xfrm>
            <a:off x="838199" y="159419"/>
            <a:ext cx="10543500" cy="814200"/>
          </a:xfrm>
          <a:prstGeom prst="rect">
            <a:avLst/>
          </a:prstGeom>
          <a:noFill/>
          <a:ln>
            <a:noFill/>
          </a:ln>
        </p:spPr>
        <p:txBody>
          <a:bodyPr anchorCtr="0" anchor="ctr" bIns="45700" lIns="91425" spcFirstLastPara="1" rIns="91425" wrap="square" tIns="45700">
            <a:noAutofit/>
          </a:bodyPr>
          <a:lstStyle/>
          <a:p>
            <a:pPr indent="0" lvl="0" marL="0" rtl="0" algn="l">
              <a:spcBef>
                <a:spcPts val="1000"/>
              </a:spcBef>
              <a:spcAft>
                <a:spcPts val="0"/>
              </a:spcAft>
              <a:buNone/>
            </a:pPr>
            <a:r>
              <a:rPr lang="vi-VN"/>
              <a:t>Cách cài </a:t>
            </a:r>
            <a:r>
              <a:rPr lang="vi-VN"/>
              <a:t>ReactJS bằng webpack và babel</a:t>
            </a:r>
            <a:endParaRPr/>
          </a:p>
        </p:txBody>
      </p:sp>
      <p:sp>
        <p:nvSpPr>
          <p:cNvPr id="215" name="Google Shape;215;g12597d2aaf3_0_50"/>
          <p:cNvSpPr txBox="1"/>
          <p:nvPr>
            <p:ph idx="1" type="body"/>
          </p:nvPr>
        </p:nvSpPr>
        <p:spPr>
          <a:xfrm>
            <a:off x="838199" y="1382203"/>
            <a:ext cx="10903500" cy="4556100"/>
          </a:xfrm>
          <a:prstGeom prst="rect">
            <a:avLst/>
          </a:prstGeom>
          <a:noFill/>
          <a:ln>
            <a:noFill/>
          </a:ln>
        </p:spPr>
        <p:txBody>
          <a:bodyPr anchorCtr="0" anchor="t" bIns="45700" lIns="91425" spcFirstLastPara="1" rIns="91425" wrap="square" tIns="45700">
            <a:normAutofit/>
          </a:bodyPr>
          <a:lstStyle/>
          <a:p>
            <a:pPr indent="-406400" lvl="0" marL="457200" rtl="0" algn="l">
              <a:lnSpc>
                <a:spcPct val="115000"/>
              </a:lnSpc>
              <a:spcBef>
                <a:spcPts val="1200"/>
              </a:spcBef>
              <a:spcAft>
                <a:spcPts val="0"/>
              </a:spcAft>
              <a:buSzPts val="2800"/>
              <a:buFont typeface="Open Sans"/>
              <a:buChar char="•"/>
            </a:pPr>
            <a:r>
              <a:rPr lang="vi-VN"/>
              <a:t>Khai báo file </a:t>
            </a:r>
            <a:r>
              <a:rPr b="1" lang="vi-VN"/>
              <a:t>package.json</a:t>
            </a:r>
            <a:endParaRPr b="1"/>
          </a:p>
          <a:p>
            <a:pPr indent="-406400" lvl="0" marL="457200" rtl="0" algn="l">
              <a:lnSpc>
                <a:spcPct val="115000"/>
              </a:lnSpc>
              <a:spcBef>
                <a:spcPts val="0"/>
              </a:spcBef>
              <a:spcAft>
                <a:spcPts val="0"/>
              </a:spcAft>
              <a:buSzPts val="2800"/>
              <a:buChar char="•"/>
            </a:pPr>
            <a:r>
              <a:rPr lang="vi-VN"/>
              <a:t>Cài đặt </a:t>
            </a:r>
            <a:r>
              <a:rPr b="1" lang="vi-VN"/>
              <a:t>react, react-dom</a:t>
            </a:r>
            <a:endParaRPr b="1"/>
          </a:p>
          <a:p>
            <a:pPr indent="-406400" lvl="0" marL="457200" rtl="0" algn="l">
              <a:lnSpc>
                <a:spcPct val="115000"/>
              </a:lnSpc>
              <a:spcBef>
                <a:spcPts val="0"/>
              </a:spcBef>
              <a:spcAft>
                <a:spcPts val="0"/>
              </a:spcAft>
              <a:buSzPts val="2800"/>
              <a:buChar char="•"/>
            </a:pPr>
            <a:r>
              <a:rPr lang="vi-VN"/>
              <a:t>Cài đặt </a:t>
            </a:r>
            <a:r>
              <a:rPr b="1" lang="vi-VN"/>
              <a:t>webpack, webpack-cli, webpack-dev-server </a:t>
            </a:r>
            <a:endParaRPr b="1"/>
          </a:p>
          <a:p>
            <a:pPr indent="-406400" lvl="0" marL="457200" rtl="0" algn="l">
              <a:lnSpc>
                <a:spcPct val="115000"/>
              </a:lnSpc>
              <a:spcBef>
                <a:spcPts val="0"/>
              </a:spcBef>
              <a:spcAft>
                <a:spcPts val="0"/>
              </a:spcAft>
              <a:buSzPts val="2800"/>
              <a:buChar char="•"/>
            </a:pPr>
            <a:r>
              <a:rPr lang="vi-VN"/>
              <a:t>Cài đặt </a:t>
            </a:r>
            <a:r>
              <a:rPr b="1" lang="vi-VN"/>
              <a:t>@babel/core , babel-loader , @babel/preset-env, @babel/preset-react </a:t>
            </a:r>
            <a:endParaRPr/>
          </a:p>
          <a:p>
            <a:pPr indent="-406400" lvl="0" marL="457200" rtl="0" algn="l">
              <a:lnSpc>
                <a:spcPct val="115000"/>
              </a:lnSpc>
              <a:spcBef>
                <a:spcPts val="0"/>
              </a:spcBef>
              <a:spcAft>
                <a:spcPts val="0"/>
              </a:spcAft>
              <a:buSzPts val="2800"/>
              <a:buChar char="•"/>
            </a:pPr>
            <a:r>
              <a:rPr lang="vi-VN"/>
              <a:t>Cài đặt </a:t>
            </a:r>
            <a:r>
              <a:rPr b="1" lang="vi-VN"/>
              <a:t>html-webpack-plugin</a:t>
            </a:r>
            <a:endParaRPr b="1"/>
          </a:p>
          <a:p>
            <a:pPr indent="-406400" lvl="0" marL="457200" rtl="0" algn="l">
              <a:lnSpc>
                <a:spcPct val="115000"/>
              </a:lnSpc>
              <a:spcBef>
                <a:spcPts val="0"/>
              </a:spcBef>
              <a:spcAft>
                <a:spcPts val="0"/>
              </a:spcAft>
              <a:buSzPts val="2800"/>
              <a:buChar char="•"/>
            </a:pPr>
            <a:r>
              <a:rPr lang="vi-VN"/>
              <a:t>Tạo các file cấu hình, file code</a:t>
            </a:r>
            <a:endParaRPr/>
          </a:p>
          <a:p>
            <a:pPr indent="-406400" lvl="0" marL="457200" rtl="0" algn="l">
              <a:lnSpc>
                <a:spcPct val="115000"/>
              </a:lnSpc>
              <a:spcBef>
                <a:spcPts val="0"/>
              </a:spcBef>
              <a:spcAft>
                <a:spcPts val="0"/>
              </a:spcAft>
              <a:buSzPts val="2800"/>
              <a:buChar char="•"/>
            </a:pPr>
            <a:r>
              <a:rPr lang="vi-VN"/>
              <a:t>Khởi chạy dự án</a:t>
            </a:r>
            <a:endParaRPr/>
          </a:p>
          <a:p>
            <a:pPr indent="-406400" lvl="0" marL="457200" rtl="0" algn="l">
              <a:lnSpc>
                <a:spcPct val="115000"/>
              </a:lnSpc>
              <a:spcBef>
                <a:spcPts val="0"/>
              </a:spcBef>
              <a:spcAft>
                <a:spcPts val="0"/>
              </a:spcAft>
              <a:buSzPts val="2800"/>
              <a:buChar char="•"/>
            </a:pPr>
            <a:r>
              <a:rPr lang="vi-VN"/>
              <a:t>Build file bundle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2597d2aaf3_0_68"/>
          <p:cNvSpPr txBox="1"/>
          <p:nvPr>
            <p:ph type="title"/>
          </p:nvPr>
        </p:nvSpPr>
        <p:spPr>
          <a:xfrm>
            <a:off x="838199" y="159419"/>
            <a:ext cx="10543500" cy="814200"/>
          </a:xfrm>
          <a:prstGeom prst="rect">
            <a:avLst/>
          </a:prstGeom>
          <a:noFill/>
          <a:ln>
            <a:noFill/>
          </a:ln>
        </p:spPr>
        <p:txBody>
          <a:bodyPr anchorCtr="0" anchor="ctr" bIns="45700" lIns="91425" spcFirstLastPara="1" rIns="91425" wrap="square" tIns="45700">
            <a:noAutofit/>
          </a:bodyPr>
          <a:lstStyle/>
          <a:p>
            <a:pPr indent="0" lvl="0" marL="0" rtl="0" algn="l">
              <a:spcBef>
                <a:spcPts val="1000"/>
              </a:spcBef>
              <a:spcAft>
                <a:spcPts val="0"/>
              </a:spcAft>
              <a:buNone/>
            </a:pPr>
            <a:r>
              <a:rPr lang="vi-VN"/>
              <a:t>Cách cài ReactJS bằng </a:t>
            </a:r>
            <a:r>
              <a:rPr lang="vi-VN"/>
              <a:t>create-react-app</a:t>
            </a:r>
            <a:endParaRPr/>
          </a:p>
        </p:txBody>
      </p:sp>
      <p:sp>
        <p:nvSpPr>
          <p:cNvPr id="222" name="Google Shape;222;g12597d2aaf3_0_68"/>
          <p:cNvSpPr txBox="1"/>
          <p:nvPr>
            <p:ph idx="1" type="body"/>
          </p:nvPr>
        </p:nvSpPr>
        <p:spPr>
          <a:xfrm>
            <a:off x="838199" y="1382203"/>
            <a:ext cx="10903500" cy="4556100"/>
          </a:xfrm>
          <a:prstGeom prst="rect">
            <a:avLst/>
          </a:prstGeom>
          <a:noFill/>
          <a:ln>
            <a:noFill/>
          </a:ln>
        </p:spPr>
        <p:txBody>
          <a:bodyPr anchorCtr="0" anchor="t" bIns="45700" lIns="91425" spcFirstLastPara="1" rIns="91425" wrap="square" tIns="45700">
            <a:normAutofit/>
          </a:bodyPr>
          <a:lstStyle/>
          <a:p>
            <a:pPr indent="-406400" lvl="0" marL="457200" rtl="0" algn="l">
              <a:lnSpc>
                <a:spcPct val="115000"/>
              </a:lnSpc>
              <a:spcBef>
                <a:spcPts val="1200"/>
              </a:spcBef>
              <a:spcAft>
                <a:spcPts val="0"/>
              </a:spcAft>
              <a:buSzPts val="2800"/>
              <a:buFont typeface="Open Sans"/>
              <a:buChar char="•"/>
            </a:pPr>
            <a:r>
              <a:rPr lang="vi-VN"/>
              <a:t>Sử dụng câu lệnh </a:t>
            </a:r>
            <a:r>
              <a:rPr b="1" lang="vi-VN"/>
              <a:t>npx create-react-app my-app </a:t>
            </a:r>
            <a:r>
              <a:rPr lang="vi-VN"/>
              <a:t>để tạo dự án</a:t>
            </a:r>
            <a:endParaRPr/>
          </a:p>
          <a:p>
            <a:pPr indent="-406400" lvl="0" marL="457200" rtl="0" algn="l">
              <a:lnSpc>
                <a:spcPct val="115000"/>
              </a:lnSpc>
              <a:spcBef>
                <a:spcPts val="0"/>
              </a:spcBef>
              <a:spcAft>
                <a:spcPts val="0"/>
              </a:spcAft>
              <a:buSzPts val="2800"/>
              <a:buChar char="•"/>
            </a:pPr>
            <a:r>
              <a:rPr lang="vi-VN"/>
              <a:t>Khởi chạy dự án</a:t>
            </a:r>
            <a:endParaRPr/>
          </a:p>
          <a:p>
            <a:pPr indent="0" lvl="0" marL="0" rtl="0" algn="l">
              <a:lnSpc>
                <a:spcPct val="115000"/>
              </a:lnSpc>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Mục tiêu</a:t>
            </a:r>
            <a:endParaRPr/>
          </a:p>
        </p:txBody>
      </p:sp>
      <p:sp>
        <p:nvSpPr>
          <p:cNvPr id="99" name="Google Shape;99;p2"/>
          <p:cNvSpPr txBox="1"/>
          <p:nvPr>
            <p:ph idx="1" type="body"/>
          </p:nvPr>
        </p:nvSpPr>
        <p:spPr>
          <a:xfrm>
            <a:off x="838200" y="1452282"/>
            <a:ext cx="10515600" cy="313067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vi-VN"/>
              <a:t>Giới thiệu tổng quan về ReactJS</a:t>
            </a:r>
            <a:endParaRPr/>
          </a:p>
          <a:p>
            <a:pPr indent="-228600" lvl="0" marL="228600" rtl="0" algn="l">
              <a:lnSpc>
                <a:spcPct val="90000"/>
              </a:lnSpc>
              <a:spcBef>
                <a:spcPts val="1000"/>
              </a:spcBef>
              <a:spcAft>
                <a:spcPts val="0"/>
              </a:spcAft>
              <a:buClr>
                <a:schemeClr val="dk1"/>
              </a:buClr>
              <a:buSzPts val="2800"/>
              <a:buChar char="•"/>
            </a:pPr>
            <a:r>
              <a:rPr lang="vi-VN"/>
              <a:t>Tìm hiểu</a:t>
            </a:r>
            <a:r>
              <a:rPr lang="vi-VN"/>
              <a:t> Server Side Rendering (SSR) và Client Side Rendering(CSR)</a:t>
            </a:r>
            <a:endParaRPr/>
          </a:p>
          <a:p>
            <a:pPr indent="-228600" lvl="0" marL="228600" rtl="0" algn="l">
              <a:lnSpc>
                <a:spcPct val="90000"/>
              </a:lnSpc>
              <a:spcBef>
                <a:spcPts val="1000"/>
              </a:spcBef>
              <a:spcAft>
                <a:spcPts val="0"/>
              </a:spcAft>
              <a:buSzPts val="2800"/>
              <a:buChar char="•"/>
            </a:pPr>
            <a:r>
              <a:rPr lang="vi-VN"/>
              <a:t>Biết được một số Toolchain phổ biến</a:t>
            </a:r>
            <a:endParaRPr/>
          </a:p>
          <a:p>
            <a:pPr indent="-228600" lvl="0" marL="228600" rtl="0" algn="l">
              <a:lnSpc>
                <a:spcPct val="90000"/>
              </a:lnSpc>
              <a:spcBef>
                <a:spcPts val="1000"/>
              </a:spcBef>
              <a:spcAft>
                <a:spcPts val="0"/>
              </a:spcAft>
              <a:buClr>
                <a:schemeClr val="dk1"/>
              </a:buClr>
              <a:buSzPts val="2800"/>
              <a:buChar char="•"/>
            </a:pPr>
            <a:r>
              <a:rPr lang="vi-VN"/>
              <a:t>Cách cài đặt môi </a:t>
            </a:r>
            <a:r>
              <a:rPr lang="vi-VN"/>
              <a:t>trường phát triển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vi-VN"/>
              <a:t>Tổng kết</a:t>
            </a:r>
            <a:endParaRPr/>
          </a:p>
        </p:txBody>
      </p:sp>
      <p:sp>
        <p:nvSpPr>
          <p:cNvPr id="228" name="Google Shape;228;p12"/>
          <p:cNvSpPr txBox="1"/>
          <p:nvPr>
            <p:ph idx="1" type="body"/>
          </p:nvPr>
        </p:nvSpPr>
        <p:spPr>
          <a:xfrm>
            <a:off x="838200" y="1700935"/>
            <a:ext cx="10515600" cy="3129249"/>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800"/>
              <a:buChar char="•"/>
            </a:pPr>
            <a:r>
              <a:rPr lang="vi-VN"/>
              <a:t>T</a:t>
            </a:r>
            <a:r>
              <a:rPr lang="vi-VN"/>
              <a:t>ổng quan về ReactJS là gì, có những ưu, nhược điểm gì.</a:t>
            </a:r>
            <a:endParaRPr/>
          </a:p>
          <a:p>
            <a:pPr indent="-228600" lvl="0" marL="228600" rtl="0" algn="l">
              <a:spcBef>
                <a:spcPts val="1000"/>
              </a:spcBef>
              <a:spcAft>
                <a:spcPts val="0"/>
              </a:spcAft>
              <a:buSzPts val="2800"/>
              <a:buChar char="•"/>
            </a:pPr>
            <a:r>
              <a:rPr lang="vi-VN"/>
              <a:t>Cơ chế Server Side Rendering (SSR) và Client Side Rendering(CSR) cùng ưu và nhược điểm của chúng.</a:t>
            </a:r>
            <a:endParaRPr/>
          </a:p>
          <a:p>
            <a:pPr indent="-228600" lvl="0" marL="228600" rtl="0" algn="l">
              <a:spcBef>
                <a:spcPts val="1000"/>
              </a:spcBef>
              <a:spcAft>
                <a:spcPts val="0"/>
              </a:spcAft>
              <a:buSzPts val="2800"/>
              <a:buChar char="•"/>
            </a:pPr>
            <a:r>
              <a:rPr lang="vi-VN"/>
              <a:t>Biết được một số Toolchain phổ biến</a:t>
            </a:r>
            <a:endParaRPr/>
          </a:p>
          <a:p>
            <a:pPr indent="-228600" lvl="0" marL="228600" rtl="0" algn="l">
              <a:spcBef>
                <a:spcPts val="1000"/>
              </a:spcBef>
              <a:spcAft>
                <a:spcPts val="0"/>
              </a:spcAft>
              <a:buSzPts val="2800"/>
              <a:buChar char="•"/>
            </a:pPr>
            <a:r>
              <a:rPr lang="vi-VN"/>
              <a:t>Hai cách cài đặt môi trường phát triển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419099" y="159419"/>
            <a:ext cx="10962600" cy="814200"/>
          </a:xfrm>
          <a:prstGeom prst="rect">
            <a:avLst/>
          </a:prstGeom>
          <a:noFill/>
          <a:ln>
            <a:noFill/>
          </a:ln>
        </p:spPr>
        <p:txBody>
          <a:bodyPr anchorCtr="0" anchor="ctr" bIns="45700" lIns="91425" spcFirstLastPara="1" rIns="91425" wrap="square" tIns="45700">
            <a:noAutofit/>
          </a:bodyPr>
          <a:lstStyle/>
          <a:p>
            <a:pPr indent="0" lvl="0" marL="457200" rtl="0" algn="l">
              <a:spcBef>
                <a:spcPts val="0"/>
              </a:spcBef>
              <a:spcAft>
                <a:spcPts val="0"/>
              </a:spcAft>
              <a:buNone/>
            </a:pPr>
            <a:r>
              <a:rPr lang="vi-VN"/>
              <a:t>ReactJS là gì?</a:t>
            </a:r>
            <a:endParaRPr/>
          </a:p>
        </p:txBody>
      </p:sp>
      <p:sp>
        <p:nvSpPr>
          <p:cNvPr id="106" name="Google Shape;106;p3"/>
          <p:cNvSpPr txBox="1"/>
          <p:nvPr>
            <p:ph idx="1" type="body"/>
          </p:nvPr>
        </p:nvSpPr>
        <p:spPr>
          <a:xfrm>
            <a:off x="838199" y="1382203"/>
            <a:ext cx="10903527" cy="45560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Giới thiệu</a:t>
            </a:r>
            <a:endParaRPr/>
          </a:p>
          <a:p>
            <a:pPr indent="-228600" lvl="0" marL="228600" rtl="0" algn="l">
              <a:lnSpc>
                <a:spcPct val="90000"/>
              </a:lnSpc>
              <a:spcBef>
                <a:spcPts val="1000"/>
              </a:spcBef>
              <a:spcAft>
                <a:spcPts val="0"/>
              </a:spcAft>
              <a:buSzPts val="2800"/>
              <a:buFont typeface="Open Sans"/>
              <a:buChar char="•"/>
            </a:pPr>
            <a:r>
              <a:rPr lang="vi-VN">
                <a:highlight>
                  <a:srgbClr val="FFFFFF"/>
                </a:highlight>
              </a:rPr>
              <a:t>ReactJS là thư viện JavaScript được sử dụng để xây dựng các thành phần UI có thể tái sử dụng.</a:t>
            </a:r>
            <a:endParaRPr>
              <a:highlight>
                <a:srgbClr val="FFFFFF"/>
              </a:highlight>
            </a:endParaRPr>
          </a:p>
          <a:p>
            <a:pPr indent="-228600" lvl="0" marL="228600" rtl="0" algn="l">
              <a:lnSpc>
                <a:spcPct val="90000"/>
              </a:lnSpc>
              <a:spcBef>
                <a:spcPts val="1000"/>
              </a:spcBef>
              <a:spcAft>
                <a:spcPts val="0"/>
              </a:spcAft>
              <a:buSzPts val="2800"/>
              <a:buChar char="•"/>
            </a:pPr>
            <a:r>
              <a:rPr lang="vi-VN">
                <a:highlight>
                  <a:srgbClr val="FFFFFF"/>
                </a:highlight>
              </a:rPr>
              <a:t>ReactJS được phát triển bởi Facebook, thường được sử dụng để phát triển ứng dụng single-page, di động, server-side render.</a:t>
            </a:r>
            <a:endParaRPr>
              <a:highlight>
                <a:srgbClr val="FFFFFF"/>
              </a:highlight>
            </a:endParaRPr>
          </a:p>
          <a:p>
            <a:pPr indent="-228600" lvl="0" marL="228600" rtl="0" algn="l">
              <a:lnSpc>
                <a:spcPct val="90000"/>
              </a:lnSpc>
              <a:spcBef>
                <a:spcPts val="1000"/>
              </a:spcBef>
              <a:spcAft>
                <a:spcPts val="0"/>
              </a:spcAft>
              <a:buSzPts val="2800"/>
              <a:buChar char="•"/>
            </a:pPr>
            <a:r>
              <a:rPr lang="vi-VN">
                <a:highlight>
                  <a:srgbClr val="FFFFFF"/>
                </a:highlight>
              </a:rPr>
              <a:t>ReactJS trừu tượng hóa DOM, cung cấp một mô hình lập trình đơn giản hơn và hiệu suất tốt hơn</a:t>
            </a:r>
            <a:r>
              <a:rPr lang="vi-VN"/>
              <a:t>.</a:t>
            </a:r>
            <a:endParaRPr/>
          </a:p>
          <a:p>
            <a:pPr indent="-50800" lvl="1" marL="685800" rtl="0" algn="l">
              <a:lnSpc>
                <a:spcPct val="90000"/>
              </a:lnSpc>
              <a:spcBef>
                <a:spcPts val="500"/>
              </a:spcBef>
              <a:spcAft>
                <a:spcPts val="0"/>
              </a:spcAft>
              <a:buClr>
                <a:schemeClr val="dk1"/>
              </a:buClr>
              <a:buSzPts val="2800"/>
              <a:buFont typeface="Noto Sans Symbols"/>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419099" y="159419"/>
            <a:ext cx="10962492" cy="814187"/>
          </a:xfrm>
          <a:prstGeom prst="rect">
            <a:avLst/>
          </a:prstGeom>
          <a:noFill/>
          <a:ln>
            <a:noFill/>
          </a:ln>
        </p:spPr>
        <p:txBody>
          <a:bodyPr anchorCtr="0" anchor="ctr" bIns="45700" lIns="91425" spcFirstLastPara="1" rIns="91425" wrap="square" tIns="45700">
            <a:noAutofit/>
          </a:bodyPr>
          <a:lstStyle/>
          <a:p>
            <a:pPr indent="0" lvl="0" marL="457200" rtl="0" algn="l">
              <a:spcBef>
                <a:spcPts val="0"/>
              </a:spcBef>
              <a:spcAft>
                <a:spcPts val="0"/>
              </a:spcAft>
              <a:buClr>
                <a:schemeClr val="dk1"/>
              </a:buClr>
              <a:buSzPts val="1100"/>
              <a:buFont typeface="Arial"/>
              <a:buNone/>
            </a:pPr>
            <a:r>
              <a:rPr lang="vi-VN"/>
              <a:t>ReactJS là gì?</a:t>
            </a:r>
            <a:endParaRPr/>
          </a:p>
        </p:txBody>
      </p:sp>
      <p:sp>
        <p:nvSpPr>
          <p:cNvPr id="113" name="Google Shape;113;p4"/>
          <p:cNvSpPr txBox="1"/>
          <p:nvPr>
            <p:ph idx="1" type="body"/>
          </p:nvPr>
        </p:nvSpPr>
        <p:spPr>
          <a:xfrm>
            <a:off x="838199" y="1382203"/>
            <a:ext cx="10903500" cy="4556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Tính năng của ReactJS</a:t>
            </a:r>
            <a:endParaRPr/>
          </a:p>
          <a:p>
            <a:pPr indent="-228600" lvl="0" marL="228600" rtl="0" algn="l">
              <a:lnSpc>
                <a:spcPct val="90000"/>
              </a:lnSpc>
              <a:spcBef>
                <a:spcPts val="1000"/>
              </a:spcBef>
              <a:spcAft>
                <a:spcPts val="0"/>
              </a:spcAft>
              <a:buSzPts val="2800"/>
              <a:buFont typeface="Open Sans"/>
              <a:buChar char="•"/>
            </a:pPr>
            <a:r>
              <a:rPr lang="vi-VN"/>
              <a:t>JSX – là phần mở rộng cú pháp JavaScript. Không nhất thiết phải sử dụng JSX trong phát triển React, nhưng nó được khuyến khích.</a:t>
            </a:r>
            <a:endParaRPr/>
          </a:p>
          <a:p>
            <a:pPr indent="-228600" lvl="0" marL="228600" rtl="0" algn="l">
              <a:lnSpc>
                <a:spcPct val="90000"/>
              </a:lnSpc>
              <a:spcBef>
                <a:spcPts val="1000"/>
              </a:spcBef>
              <a:spcAft>
                <a:spcPts val="0"/>
              </a:spcAft>
              <a:buSzPts val="2800"/>
              <a:buFont typeface="Open Sans"/>
              <a:buChar char="•"/>
            </a:pPr>
            <a:r>
              <a:rPr lang="vi-VN"/>
              <a:t>Component – Làm việc với React là làm việc với các Component, nó giúp bạn dễ dàng chỉnh sửa, phát triển khi làm việc trên các dự án quy mô lớn.</a:t>
            </a:r>
            <a:endParaRPr/>
          </a:p>
          <a:p>
            <a:pPr indent="-228600" lvl="0" marL="228600" rtl="0" algn="l">
              <a:lnSpc>
                <a:spcPct val="90000"/>
              </a:lnSpc>
              <a:spcBef>
                <a:spcPts val="1000"/>
              </a:spcBef>
              <a:spcAft>
                <a:spcPts val="0"/>
              </a:spcAft>
              <a:buSzPts val="2800"/>
              <a:buFont typeface="Open Sans"/>
              <a:buChar char="•"/>
            </a:pPr>
            <a:r>
              <a:rPr lang="vi-VN"/>
              <a:t>One-way và Flux – React triển khai luồng dữ liệu một chiều giúp bạn dễ dàng suy luận về ứng dụng của mình. Flux là một mẫu giúp giữ dữ liệu của bạn theo một phương hướng duy nhất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25809c39d5_0_17"/>
          <p:cNvSpPr txBox="1"/>
          <p:nvPr>
            <p:ph type="title"/>
          </p:nvPr>
        </p:nvSpPr>
        <p:spPr>
          <a:xfrm>
            <a:off x="419099" y="159419"/>
            <a:ext cx="10962600" cy="814200"/>
          </a:xfrm>
          <a:prstGeom prst="rect">
            <a:avLst/>
          </a:prstGeom>
          <a:noFill/>
          <a:ln>
            <a:noFill/>
          </a:ln>
        </p:spPr>
        <p:txBody>
          <a:bodyPr anchorCtr="0" anchor="ctr" bIns="45700" lIns="91425" spcFirstLastPara="1" rIns="91425" wrap="square" tIns="45700">
            <a:noAutofit/>
          </a:bodyPr>
          <a:lstStyle/>
          <a:p>
            <a:pPr indent="0" lvl="0" marL="457200" rtl="0" algn="l">
              <a:spcBef>
                <a:spcPts val="0"/>
              </a:spcBef>
              <a:spcAft>
                <a:spcPts val="0"/>
              </a:spcAft>
              <a:buClr>
                <a:schemeClr val="dk1"/>
              </a:buClr>
              <a:buSzPts val="1100"/>
              <a:buFont typeface="Arial"/>
              <a:buNone/>
            </a:pPr>
            <a:r>
              <a:rPr lang="vi-VN"/>
              <a:t>ReactJS là gì?</a:t>
            </a:r>
            <a:endParaRPr/>
          </a:p>
        </p:txBody>
      </p:sp>
      <p:sp>
        <p:nvSpPr>
          <p:cNvPr id="120" name="Google Shape;120;g125809c39d5_0_17"/>
          <p:cNvSpPr txBox="1"/>
          <p:nvPr>
            <p:ph idx="1" type="body"/>
          </p:nvPr>
        </p:nvSpPr>
        <p:spPr>
          <a:xfrm>
            <a:off x="838199" y="1382203"/>
            <a:ext cx="10903500" cy="45561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2800"/>
              <a:buNone/>
            </a:pPr>
            <a:r>
              <a:rPr b="1" lang="vi-VN"/>
              <a:t>Ưu điểm</a:t>
            </a:r>
            <a:r>
              <a:rPr b="1" lang="vi-VN"/>
              <a:t> của ReactJS</a:t>
            </a:r>
            <a:endParaRPr b="1"/>
          </a:p>
          <a:p>
            <a:pPr indent="-406400" lvl="0" marL="457200" rtl="0" algn="l">
              <a:lnSpc>
                <a:spcPct val="115000"/>
              </a:lnSpc>
              <a:spcBef>
                <a:spcPts val="0"/>
              </a:spcBef>
              <a:spcAft>
                <a:spcPts val="0"/>
              </a:spcAft>
              <a:buSzPts val="2800"/>
              <a:buFont typeface="Open Sans"/>
              <a:buChar char="•"/>
            </a:pPr>
            <a:r>
              <a:rPr lang="vi-VN"/>
              <a:t>Bạn hoàn toàn có thể sử dụng ReactJS để viết ứng dụng trực tiếp bằng JavaScript.</a:t>
            </a:r>
            <a:endParaRPr/>
          </a:p>
          <a:p>
            <a:pPr indent="-406400" lvl="0" marL="457200" rtl="0" algn="l">
              <a:lnSpc>
                <a:spcPct val="115000"/>
              </a:lnSpc>
              <a:spcBef>
                <a:spcPts val="0"/>
              </a:spcBef>
              <a:spcAft>
                <a:spcPts val="0"/>
              </a:spcAft>
              <a:buSzPts val="2800"/>
              <a:buFont typeface="Open Sans"/>
              <a:buChar char="•"/>
            </a:pPr>
            <a:r>
              <a:rPr lang="vi-VN"/>
              <a:t>Biến các thành phần UI phức tạp trở thành những component độc lập.</a:t>
            </a:r>
            <a:endParaRPr/>
          </a:p>
          <a:p>
            <a:pPr indent="-406400" lvl="0" marL="457200" rtl="0" algn="l">
              <a:lnSpc>
                <a:spcPct val="115000"/>
              </a:lnSpc>
              <a:spcBef>
                <a:spcPts val="0"/>
              </a:spcBef>
              <a:spcAft>
                <a:spcPts val="0"/>
              </a:spcAft>
              <a:buSzPts val="2800"/>
              <a:buFont typeface="Open Sans"/>
              <a:buChar char="•"/>
            </a:pPr>
            <a:r>
              <a:rPr lang="vi-VN"/>
              <a:t>Chuyển các dữ liệu đã được tùy biến đến một UI component cụ thể.</a:t>
            </a:r>
            <a:endParaRPr/>
          </a:p>
          <a:p>
            <a:pPr indent="-406400" lvl="0" marL="457200" rtl="0" algn="l">
              <a:lnSpc>
                <a:spcPct val="115000"/>
              </a:lnSpc>
              <a:spcBef>
                <a:spcPts val="0"/>
              </a:spcBef>
              <a:spcAft>
                <a:spcPts val="0"/>
              </a:spcAft>
              <a:buSzPts val="2800"/>
              <a:buFont typeface="Open Sans"/>
              <a:buChar char="•"/>
            </a:pPr>
            <a:r>
              <a:rPr lang="vi-VN"/>
              <a:t>Giúp bạn có thể thay đổi trạng thái cho nhiều component con và không gây ảnh hưởng đến component gốc.</a:t>
            </a:r>
            <a:endParaRPr/>
          </a:p>
          <a:p>
            <a:pPr indent="-406400" lvl="0" marL="457200" rtl="0" algn="l">
              <a:lnSpc>
                <a:spcPct val="115000"/>
              </a:lnSpc>
              <a:spcBef>
                <a:spcPts val="0"/>
              </a:spcBef>
              <a:spcAft>
                <a:spcPts val="0"/>
              </a:spcAft>
              <a:buSzPts val="2800"/>
              <a:buFont typeface="Open Sans"/>
              <a:buChar char="•"/>
            </a:pPr>
            <a:r>
              <a:rPr lang="vi-VN"/>
              <a:t>Khả năng xác định chính xác khi nào cần render lại cũng như khi nào bỏ đi phần tử DOM.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25809c39d5_0_25"/>
          <p:cNvSpPr txBox="1"/>
          <p:nvPr>
            <p:ph type="title"/>
          </p:nvPr>
        </p:nvSpPr>
        <p:spPr>
          <a:xfrm>
            <a:off x="419099" y="159419"/>
            <a:ext cx="10962600" cy="814200"/>
          </a:xfrm>
          <a:prstGeom prst="rect">
            <a:avLst/>
          </a:prstGeom>
          <a:noFill/>
          <a:ln>
            <a:noFill/>
          </a:ln>
        </p:spPr>
        <p:txBody>
          <a:bodyPr anchorCtr="0" anchor="ctr" bIns="45700" lIns="91425" spcFirstLastPara="1" rIns="91425" wrap="square" tIns="45700">
            <a:noAutofit/>
          </a:bodyPr>
          <a:lstStyle/>
          <a:p>
            <a:pPr indent="0" lvl="0" marL="457200" rtl="0" algn="l">
              <a:spcBef>
                <a:spcPts val="0"/>
              </a:spcBef>
              <a:spcAft>
                <a:spcPts val="0"/>
              </a:spcAft>
              <a:buClr>
                <a:schemeClr val="dk1"/>
              </a:buClr>
              <a:buSzPts val="1100"/>
              <a:buFont typeface="Arial"/>
              <a:buNone/>
            </a:pPr>
            <a:r>
              <a:rPr lang="vi-VN"/>
              <a:t>ReactJS là gì?</a:t>
            </a:r>
            <a:endParaRPr/>
          </a:p>
        </p:txBody>
      </p:sp>
      <p:sp>
        <p:nvSpPr>
          <p:cNvPr id="127" name="Google Shape;127;g125809c39d5_0_25"/>
          <p:cNvSpPr txBox="1"/>
          <p:nvPr>
            <p:ph idx="1" type="body"/>
          </p:nvPr>
        </p:nvSpPr>
        <p:spPr>
          <a:xfrm>
            <a:off x="838199" y="1382203"/>
            <a:ext cx="10903500" cy="45561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2800"/>
              <a:buNone/>
            </a:pPr>
            <a:r>
              <a:rPr b="1" lang="vi-VN"/>
              <a:t>Nhược</a:t>
            </a:r>
            <a:r>
              <a:rPr b="1" lang="vi-VN"/>
              <a:t> điểm của ReactJS</a:t>
            </a:r>
            <a:endParaRPr/>
          </a:p>
          <a:p>
            <a:pPr indent="-406400" lvl="0" marL="457200" rtl="0" algn="l">
              <a:lnSpc>
                <a:spcPct val="115000"/>
              </a:lnSpc>
              <a:spcBef>
                <a:spcPts val="0"/>
              </a:spcBef>
              <a:spcAft>
                <a:spcPts val="0"/>
              </a:spcAft>
              <a:buSzPts val="2800"/>
              <a:buFont typeface="Open Sans"/>
              <a:buChar char="•"/>
            </a:pPr>
            <a:r>
              <a:rPr lang="vi-VN"/>
              <a:t>Reactjs chỉ là là thư viện giúp render ra phần view. React không phải là một MVC framework, vì thế nó không có phần Model và Controller, mà phải kết hợp với các thư viện khác. React cũng sẽ không có 2-way binding hay là Ajax.</a:t>
            </a:r>
            <a:endParaRPr/>
          </a:p>
          <a:p>
            <a:pPr indent="-406400" lvl="0" marL="457200" rtl="0" algn="l">
              <a:lnSpc>
                <a:spcPct val="115000"/>
              </a:lnSpc>
              <a:spcBef>
                <a:spcPts val="0"/>
              </a:spcBef>
              <a:spcAft>
                <a:spcPts val="0"/>
              </a:spcAft>
              <a:buSzPts val="2800"/>
              <a:buFont typeface="Open Sans"/>
              <a:buChar char="•"/>
            </a:pPr>
            <a:r>
              <a:rPr lang="vi-VN"/>
              <a:t>Tích hợp Reactjs vào các framework MVC truyền thống yêu cầu cần phải cấu hình lại.</a:t>
            </a:r>
            <a:endParaRPr/>
          </a:p>
          <a:p>
            <a:pPr indent="-406400" lvl="0" marL="457200" rtl="0" algn="l">
              <a:lnSpc>
                <a:spcPct val="115000"/>
              </a:lnSpc>
              <a:spcBef>
                <a:spcPts val="0"/>
              </a:spcBef>
              <a:spcAft>
                <a:spcPts val="0"/>
              </a:spcAft>
              <a:buSzPts val="2800"/>
              <a:buFont typeface="Open Sans"/>
              <a:buChar char="•"/>
            </a:pPr>
            <a:r>
              <a:rPr lang="vi-VN"/>
              <a:t>React khá nặng nếu so với các framework khác React có kích thước tương tương với Angular (Khoảng 35kb so với 39kb của Angular). Trong khi đó Angular là một framework hoàn chỉnh.</a:t>
            </a:r>
            <a:endParaRPr/>
          </a:p>
          <a:p>
            <a:pPr indent="-406400" lvl="0" marL="457200" rtl="0" algn="l">
              <a:lnSpc>
                <a:spcPct val="115000"/>
              </a:lnSpc>
              <a:spcBef>
                <a:spcPts val="0"/>
              </a:spcBef>
              <a:spcAft>
                <a:spcPts val="0"/>
              </a:spcAft>
              <a:buSzPts val="2800"/>
              <a:buFont typeface="Open Sans"/>
              <a:buChar char="•"/>
            </a:pPr>
            <a:r>
              <a:rPr lang="vi-VN"/>
              <a:t>Khó tiếp cận cho người mới học Web.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838199" y="159419"/>
            <a:ext cx="10543500" cy="8142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vi-VN"/>
              <a:t>Server Side Rendering (SSR)</a:t>
            </a:r>
            <a:endParaRPr/>
          </a:p>
        </p:txBody>
      </p:sp>
      <p:sp>
        <p:nvSpPr>
          <p:cNvPr id="134" name="Google Shape;134;p5"/>
          <p:cNvSpPr txBox="1"/>
          <p:nvPr>
            <p:ph idx="1" type="body"/>
          </p:nvPr>
        </p:nvSpPr>
        <p:spPr>
          <a:xfrm>
            <a:off x="838199" y="1382203"/>
            <a:ext cx="10903500" cy="4556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Giới thiệu</a:t>
            </a:r>
            <a:endParaRPr/>
          </a:p>
          <a:p>
            <a:pPr indent="-412750" lvl="0" marL="457200" rtl="0" algn="l">
              <a:lnSpc>
                <a:spcPct val="115000"/>
              </a:lnSpc>
              <a:spcBef>
                <a:spcPts val="0"/>
              </a:spcBef>
              <a:spcAft>
                <a:spcPts val="0"/>
              </a:spcAft>
              <a:buSzPts val="2900"/>
              <a:buFont typeface="Open Sans"/>
              <a:buChar char="•"/>
            </a:pPr>
            <a:r>
              <a:rPr lang="vi-VN" sz="2900"/>
              <a:t>Khái niệm Server side rendering (SSR) đã được biết tới ngay thời kỳ đầu khi web mới phát triển. Bạn request một trang web, server xử lý nội dung thành HTML, và trả lại cho browser hiển thị lại lên màn hình. </a:t>
            </a:r>
            <a:endParaRPr>
              <a:highlight>
                <a:srgbClr val="FFFFFF"/>
              </a:highlight>
            </a:endParaRPr>
          </a:p>
          <a:p>
            <a:pPr indent="-50800" lvl="1" marL="685800" rtl="0" algn="l">
              <a:lnSpc>
                <a:spcPct val="90000"/>
              </a:lnSpc>
              <a:spcBef>
                <a:spcPts val="500"/>
              </a:spcBef>
              <a:spcAft>
                <a:spcPts val="0"/>
              </a:spcAft>
              <a:buClr>
                <a:schemeClr val="dk1"/>
              </a:buClr>
              <a:buSzPts val="2800"/>
              <a:buFont typeface="Noto Sans Symbols"/>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1b459acdf1_0_9"/>
          <p:cNvSpPr txBox="1"/>
          <p:nvPr>
            <p:ph type="title"/>
          </p:nvPr>
        </p:nvSpPr>
        <p:spPr>
          <a:xfrm>
            <a:off x="838199" y="159419"/>
            <a:ext cx="10543500" cy="8142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vi-VN"/>
              <a:t>Server Side Rendering (SSR)</a:t>
            </a:r>
            <a:endParaRPr/>
          </a:p>
        </p:txBody>
      </p:sp>
      <p:sp>
        <p:nvSpPr>
          <p:cNvPr id="141" name="Google Shape;141;g11b459acdf1_0_9"/>
          <p:cNvSpPr txBox="1"/>
          <p:nvPr>
            <p:ph idx="1" type="body"/>
          </p:nvPr>
        </p:nvSpPr>
        <p:spPr>
          <a:xfrm>
            <a:off x="838200" y="1382200"/>
            <a:ext cx="6506400" cy="4556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vi-VN"/>
              <a:t>Cách thức hoạt động</a:t>
            </a:r>
            <a:endParaRPr b="1" sz="36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rPr lang="vi-VN" sz="1700"/>
              <a:t>Nội dung HTML được xử lý trên server và trả lại cho browser nội dung HTML đã hoàn chỉnh và được hiển thị ngay khi nó được load về máy.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rPr lang="vi-VN" sz="1700"/>
              <a:t>Tuy nhiên lúc này trang web mới chỉ xem được nội dung, người dùng chưa thể tương tác được. Trình duyệt vẫn âm thầm tải tiếp JS và thực thi nó ngay khi hoàn tất, một khi hoàn tất quá trình này người dùng mới có thể tương tác được. </a:t>
            </a:r>
            <a:endParaRPr sz="3600"/>
          </a:p>
          <a:p>
            <a:pPr indent="-50800" lvl="1" marL="685800" rtl="0" algn="l">
              <a:lnSpc>
                <a:spcPct val="90000"/>
              </a:lnSpc>
              <a:spcBef>
                <a:spcPts val="500"/>
              </a:spcBef>
              <a:spcAft>
                <a:spcPts val="0"/>
              </a:spcAft>
              <a:buClr>
                <a:schemeClr val="dk1"/>
              </a:buClr>
              <a:buSzPts val="2800"/>
              <a:buFont typeface="Noto Sans Symbols"/>
              <a:buNone/>
            </a:pPr>
            <a:r>
              <a:t/>
            </a:r>
            <a:endParaRPr/>
          </a:p>
        </p:txBody>
      </p:sp>
      <p:pic>
        <p:nvPicPr>
          <p:cNvPr id="142" name="Google Shape;142;g11b459acdf1_0_9"/>
          <p:cNvPicPr preferRelativeResize="0"/>
          <p:nvPr/>
        </p:nvPicPr>
        <p:blipFill>
          <a:blip r:embed="rId3">
            <a:alphaModFix/>
          </a:blip>
          <a:stretch>
            <a:fillRect/>
          </a:stretch>
        </p:blipFill>
        <p:spPr>
          <a:xfrm>
            <a:off x="7579875" y="1602027"/>
            <a:ext cx="4161825" cy="4105076"/>
          </a:xfrm>
          <a:prstGeom prst="rect">
            <a:avLst/>
          </a:prstGeom>
          <a:noFill/>
          <a:ln>
            <a:noFill/>
          </a:ln>
        </p:spPr>
      </p:pic>
      <p:sp>
        <p:nvSpPr>
          <p:cNvPr id="143" name="Google Shape;143;g11b459acdf1_0_9"/>
          <p:cNvSpPr txBox="1"/>
          <p:nvPr/>
        </p:nvSpPr>
        <p:spPr>
          <a:xfrm>
            <a:off x="7579875" y="5707100"/>
            <a:ext cx="1684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VN" sz="1000">
                <a:solidFill>
                  <a:srgbClr val="4D5C6D"/>
                </a:solidFill>
                <a:highlight>
                  <a:srgbClr val="FFFFFF"/>
                </a:highlight>
                <a:latin typeface="Open Sans"/>
                <a:ea typeface="Open Sans"/>
                <a:cs typeface="Open Sans"/>
                <a:sym typeface="Open Sans"/>
              </a:rPr>
              <a:t>Nguồn: Kruschecompany</a:t>
            </a:r>
            <a:endParaRPr sz="10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1b459acdf1_1_1"/>
          <p:cNvSpPr txBox="1"/>
          <p:nvPr>
            <p:ph type="title"/>
          </p:nvPr>
        </p:nvSpPr>
        <p:spPr>
          <a:xfrm>
            <a:off x="838199" y="159419"/>
            <a:ext cx="10543500" cy="8142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vi-VN"/>
              <a:t>Server Side Rendering (SSR)</a:t>
            </a:r>
            <a:endParaRPr/>
          </a:p>
        </p:txBody>
      </p:sp>
      <p:sp>
        <p:nvSpPr>
          <p:cNvPr id="150" name="Google Shape;150;g11b459acdf1_1_1"/>
          <p:cNvSpPr txBox="1"/>
          <p:nvPr>
            <p:ph idx="1" type="body"/>
          </p:nvPr>
        </p:nvSpPr>
        <p:spPr>
          <a:xfrm>
            <a:off x="838199" y="1382203"/>
            <a:ext cx="10903500" cy="45561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vi-VN"/>
              <a:t>Nhược điểm</a:t>
            </a:r>
            <a:endParaRPr/>
          </a:p>
          <a:p>
            <a:pPr indent="-406400" lvl="0" marL="457200" rtl="0" algn="l">
              <a:lnSpc>
                <a:spcPct val="115000"/>
              </a:lnSpc>
              <a:spcBef>
                <a:spcPts val="2800"/>
              </a:spcBef>
              <a:spcAft>
                <a:spcPts val="0"/>
              </a:spcAft>
              <a:buSzPts val="2800"/>
              <a:buFont typeface="Open Sans"/>
              <a:buChar char="•"/>
            </a:pPr>
            <a:r>
              <a:rPr lang="vi-VN"/>
              <a:t>Trang web phải xử lý lại hoàn toàn và load lại từ đầu nếu chỉ có một thay đổi nhỏ trong nội dung. (Ví dụ tiêu đề thay đổi …)</a:t>
            </a:r>
            <a:endParaRPr/>
          </a:p>
          <a:p>
            <a:pPr indent="-406400" lvl="0" marL="457200" rtl="0" algn="l">
              <a:lnSpc>
                <a:spcPct val="115000"/>
              </a:lnSpc>
              <a:spcBef>
                <a:spcPts val="0"/>
              </a:spcBef>
              <a:spcAft>
                <a:spcPts val="0"/>
              </a:spcAft>
              <a:buSzPts val="2800"/>
              <a:buFont typeface="Open Sans"/>
              <a:buChar char="•"/>
            </a:pPr>
            <a:r>
              <a:rPr lang="vi-VN"/>
              <a:t>Việc xử lý nội dung HTML khiến hao tốn tài nguyên server, gây chậm trễ khi xử lý các request khác.</a:t>
            </a:r>
            <a:endParaRPr/>
          </a:p>
          <a:p>
            <a:pPr indent="-406400" lvl="0" marL="457200" rtl="0" algn="l">
              <a:lnSpc>
                <a:spcPct val="115000"/>
              </a:lnSpc>
              <a:spcBef>
                <a:spcPts val="0"/>
              </a:spcBef>
              <a:spcAft>
                <a:spcPts val="0"/>
              </a:spcAft>
              <a:buSzPts val="2800"/>
              <a:buFont typeface="Open Sans"/>
              <a:buChar char="•"/>
            </a:pPr>
            <a:r>
              <a:rPr lang="vi-VN"/>
              <a:t>Lượng request lên server rất nhiều, do mọi tác vụ đều phải xử lý lại trên server và render lại HTML.</a:t>
            </a:r>
            <a:endParaRPr/>
          </a:p>
          <a:p>
            <a:pPr indent="-406400" lvl="0" marL="457200" rtl="0" algn="l">
              <a:lnSpc>
                <a:spcPct val="115000"/>
              </a:lnSpc>
              <a:spcBef>
                <a:spcPts val="0"/>
              </a:spcBef>
              <a:spcAft>
                <a:spcPts val="0"/>
              </a:spcAft>
              <a:buSzPts val="2800"/>
              <a:buFont typeface="Open Sans"/>
              <a:buChar char="•"/>
            </a:pPr>
            <a:r>
              <a:rPr lang="vi-VN"/>
              <a:t>TTFB (Time To First Byte) cao do cần phải xử lý trên server, sẽ ảnh hưởng tới trải nghiệm của người dùng.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2017-03-15T10:39:15Z</dcterms:created>
  <dc:creator>Nhật Nguyễn Khắc</dc:creator>
</cp:coreProperties>
</file>