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Open Sans SemiBold"/>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PZVWWF+fCfSI9jNamLS8JH1lt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SemiBold-boldItalic.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SemiBold-regular.fntdata"/><Relationship Id="rId16" Type="http://schemas.openxmlformats.org/officeDocument/2006/relationships/slide" Target="slides/slide12.xml"/><Relationship Id="rId19" Type="http://schemas.openxmlformats.org/officeDocument/2006/relationships/font" Target="fonts/OpenSansSemiBold-italic.fntdata"/><Relationship Id="rId18" Type="http://schemas.openxmlformats.org/officeDocument/2006/relationships/font" Target="fonts/OpenSans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7" name="Google Shape;1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1" name="Google Shape;13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8" name="Google Shape;13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6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6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5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5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6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6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2"/>
          <p:cNvSpPr/>
          <p:nvPr>
            <p:ph idx="2" type="pic"/>
          </p:nvPr>
        </p:nvSpPr>
        <p:spPr>
          <a:xfrm>
            <a:off x="5183188" y="987425"/>
            <a:ext cx="6172200" cy="4873625"/>
          </a:xfrm>
          <a:prstGeom prst="rect">
            <a:avLst/>
          </a:prstGeom>
          <a:noFill/>
          <a:ln>
            <a:noFill/>
          </a:ln>
        </p:spPr>
      </p:sp>
      <p:sp>
        <p:nvSpPr>
          <p:cNvPr id="70" name="Google Shape;70;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cxnSp>
        <p:nvCxnSpPr>
          <p:cNvPr id="15" name="Google Shape;15;p5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5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vi-VN"/>
              <a:t>JSX</a:t>
            </a:r>
            <a:br>
              <a:rPr lang="vi-VN"/>
            </a:br>
            <a:endParaRPr/>
          </a:p>
        </p:txBody>
      </p:sp>
      <p:sp>
        <p:nvSpPr>
          <p:cNvPr id="92" name="Google Shape;92;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Rendering Elements trong DOM</a:t>
            </a:r>
            <a:endParaRPr/>
          </a:p>
        </p:txBody>
      </p:sp>
      <p:sp>
        <p:nvSpPr>
          <p:cNvPr id="154" name="Google Shape;154;p10"/>
          <p:cNvSpPr txBox="1"/>
          <p:nvPr>
            <p:ph idx="1" type="body"/>
          </p:nvPr>
        </p:nvSpPr>
        <p:spPr>
          <a:xfrm>
            <a:off x="838200" y="1281387"/>
            <a:ext cx="10515600" cy="44201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Phương thức sẽ render phần tử React vào DOM trong vùng chứa được cung cấp và trả về một tham chiếu đến thành phần (hoặc trả về null cho các thành phần không trạng thái).</a:t>
            </a:r>
            <a:endParaRPr/>
          </a:p>
          <a:p>
            <a:pPr indent="-228600" lvl="0" marL="228600" rtl="0" algn="l">
              <a:lnSpc>
                <a:spcPct val="90000"/>
              </a:lnSpc>
              <a:spcBef>
                <a:spcPts val="1000"/>
              </a:spcBef>
              <a:spcAft>
                <a:spcPts val="0"/>
              </a:spcAft>
              <a:buClr>
                <a:schemeClr val="dk1"/>
              </a:buClr>
              <a:buSzPts val="2800"/>
              <a:buChar char="•"/>
            </a:pPr>
            <a:r>
              <a:rPr lang="vi-VN"/>
              <a:t>Nếu phần tử React trước đó đã được hiển thị vào vùng chứa, thì phần tử này sẽ thực hiện cập nhật nó và chỉ thay đổi DOM khi cần thiết để phản ánh phần tử React mới nhất.</a:t>
            </a:r>
            <a:endParaRPr/>
          </a:p>
          <a:p>
            <a:pPr indent="-228600" lvl="0" marL="228600" rtl="0" algn="l">
              <a:lnSpc>
                <a:spcPct val="90000"/>
              </a:lnSpc>
              <a:spcBef>
                <a:spcPts val="1000"/>
              </a:spcBef>
              <a:spcAft>
                <a:spcPts val="0"/>
              </a:spcAft>
              <a:buClr>
                <a:schemeClr val="dk1"/>
              </a:buClr>
              <a:buSzPts val="2800"/>
              <a:buChar char="•"/>
            </a:pPr>
            <a:r>
              <a:rPr lang="vi-VN"/>
              <a:t>Nếu lệnh gọi lại tùy chọn được cung cấp, nó sẽ được thực thi sau khi thành phần được hiển thị hoặc cập nhật.</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Rendering Elements trong DOM</a:t>
            </a:r>
            <a:endParaRPr/>
          </a:p>
        </p:txBody>
      </p:sp>
      <p:sp>
        <p:nvSpPr>
          <p:cNvPr id="160" name="Google Shape;160;p11"/>
          <p:cNvSpPr txBox="1"/>
          <p:nvPr>
            <p:ph idx="1" type="body"/>
          </p:nvPr>
        </p:nvSpPr>
        <p:spPr>
          <a:xfrm>
            <a:off x="838200" y="1161826"/>
            <a:ext cx="11231880" cy="4851699"/>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rPr b="1" lang="vi-VN" sz="11200"/>
              <a:t>Ví dụ:</a:t>
            </a:r>
            <a:endParaRPr sz="11200"/>
          </a:p>
          <a:p>
            <a:pPr indent="0" lvl="0" marL="0" rtl="0" algn="l">
              <a:lnSpc>
                <a:spcPct val="90000"/>
              </a:lnSpc>
              <a:spcBef>
                <a:spcPts val="1000"/>
              </a:spcBef>
              <a:spcAft>
                <a:spcPts val="0"/>
              </a:spcAft>
              <a:buClr>
                <a:schemeClr val="dk1"/>
              </a:buClr>
              <a:buSzPct val="100000"/>
              <a:buNone/>
            </a:pPr>
            <a:r>
              <a:rPr lang="vi-VN" sz="11200"/>
              <a:t>const items = ["C++","PHP","JAVA"];</a:t>
            </a:r>
            <a:endParaRPr/>
          </a:p>
          <a:p>
            <a:pPr indent="0" lvl="0" marL="0" rtl="0" algn="l">
              <a:lnSpc>
                <a:spcPct val="90000"/>
              </a:lnSpc>
              <a:spcBef>
                <a:spcPts val="1000"/>
              </a:spcBef>
              <a:spcAft>
                <a:spcPts val="0"/>
              </a:spcAft>
              <a:buClr>
                <a:schemeClr val="dk1"/>
              </a:buClr>
              <a:buSzPct val="100000"/>
              <a:buNone/>
            </a:pPr>
            <a:r>
              <a:rPr lang="vi-VN" sz="11200"/>
              <a:t>const programming = React.createElement("section", {id: "coding"}, </a:t>
            </a:r>
            <a:endParaRPr/>
          </a:p>
          <a:p>
            <a:pPr indent="0" lvl="1" marL="457200" rtl="0" algn="l">
              <a:lnSpc>
                <a:spcPct val="90000"/>
              </a:lnSpc>
              <a:spcBef>
                <a:spcPts val="500"/>
              </a:spcBef>
              <a:spcAft>
                <a:spcPts val="0"/>
              </a:spcAft>
              <a:buClr>
                <a:schemeClr val="dk1"/>
              </a:buClr>
              <a:buSzPct val="100000"/>
              <a:buNone/>
            </a:pPr>
            <a:r>
              <a:rPr lang="vi-VN" sz="11200"/>
              <a:t>React.createElement("h1", null, "Programming Languages"),</a:t>
            </a:r>
            <a:endParaRPr/>
          </a:p>
          <a:p>
            <a:pPr indent="0" lvl="1" marL="457200" rtl="0" algn="l">
              <a:lnSpc>
                <a:spcPct val="90000"/>
              </a:lnSpc>
              <a:spcBef>
                <a:spcPts val="500"/>
              </a:spcBef>
              <a:spcAft>
                <a:spcPts val="0"/>
              </a:spcAft>
              <a:buClr>
                <a:schemeClr val="dk1"/>
              </a:buClr>
              <a:buSzPct val="100000"/>
              <a:buNone/>
            </a:pPr>
            <a:r>
              <a:rPr lang="vi-VN" sz="11200"/>
              <a:t>React.createElement("ul", {className: "coding"},</a:t>
            </a:r>
            <a:endParaRPr/>
          </a:p>
          <a:p>
            <a:pPr indent="0" lvl="1" marL="457200" rtl="0" algn="l">
              <a:lnSpc>
                <a:spcPct val="90000"/>
              </a:lnSpc>
              <a:spcBef>
                <a:spcPts val="500"/>
              </a:spcBef>
              <a:spcAft>
                <a:spcPts val="0"/>
              </a:spcAft>
              <a:buClr>
                <a:schemeClr val="dk1"/>
              </a:buClr>
              <a:buSzPct val="100000"/>
              <a:buNone/>
            </a:pPr>
            <a:r>
              <a:rPr lang="vi-VN" sz="11200"/>
              <a:t>			items.map((coding, i) =&gt;</a:t>
            </a:r>
            <a:endParaRPr/>
          </a:p>
          <a:p>
            <a:pPr indent="0" lvl="1" marL="457200" rtl="0" algn="l">
              <a:lnSpc>
                <a:spcPct val="90000"/>
              </a:lnSpc>
              <a:spcBef>
                <a:spcPts val="500"/>
              </a:spcBef>
              <a:spcAft>
                <a:spcPts val="0"/>
              </a:spcAft>
              <a:buClr>
                <a:schemeClr val="dk1"/>
              </a:buClr>
              <a:buSzPct val="100000"/>
              <a:buNone/>
            </a:pPr>
            <a:r>
              <a:rPr lang="vi-VN" sz="11200"/>
              <a:t>			React.createElement("li", { key: i }, coding),</a:t>
            </a:r>
            <a:endParaRPr/>
          </a:p>
          <a:p>
            <a:pPr indent="0" lvl="1" marL="457200" rtl="0" algn="l">
              <a:lnSpc>
                <a:spcPct val="90000"/>
              </a:lnSpc>
              <a:spcBef>
                <a:spcPts val="500"/>
              </a:spcBef>
              <a:spcAft>
                <a:spcPts val="0"/>
              </a:spcAft>
              <a:buClr>
                <a:schemeClr val="dk1"/>
              </a:buClr>
              <a:buSzPct val="100000"/>
              <a:buNone/>
            </a:pPr>
            <a:r>
              <a:rPr lang="vi-VN" sz="11200"/>
              <a:t>			);</a:t>
            </a:r>
            <a:endParaRPr/>
          </a:p>
          <a:p>
            <a:pPr indent="0" lvl="0" marL="0" rtl="0" algn="l">
              <a:lnSpc>
                <a:spcPct val="90000"/>
              </a:lnSpc>
              <a:spcBef>
                <a:spcPts val="1000"/>
              </a:spcBef>
              <a:spcAft>
                <a:spcPts val="0"/>
              </a:spcAft>
              <a:buClr>
                <a:schemeClr val="dk1"/>
              </a:buClr>
              <a:buSzPct val="100000"/>
              <a:buNone/>
            </a:pPr>
            <a:r>
              <a:rPr lang="vi-VN" sz="11200"/>
              <a:t> </a:t>
            </a:r>
            <a:endParaRPr/>
          </a:p>
          <a:p>
            <a:pPr indent="0" lvl="0" marL="0" rtl="0" algn="l">
              <a:lnSpc>
                <a:spcPct val="90000"/>
              </a:lnSpc>
              <a:spcBef>
                <a:spcPts val="1000"/>
              </a:spcBef>
              <a:spcAft>
                <a:spcPts val="0"/>
              </a:spcAft>
              <a:buClr>
                <a:schemeClr val="dk1"/>
              </a:buClr>
              <a:buSzPct val="100000"/>
              <a:buNone/>
            </a:pPr>
            <a:r>
              <a:rPr lang="vi-VN" sz="11200"/>
              <a:t>ReactDOM.render(programming,document.getElementById('root')</a:t>
            </a:r>
            <a:endParaRPr/>
          </a:p>
          <a:p>
            <a:pPr indent="0" lvl="0" marL="0" rtl="0" algn="l">
              <a:lnSpc>
                <a:spcPct val="90000"/>
              </a:lnSpc>
              <a:spcBef>
                <a:spcPts val="1000"/>
              </a:spcBef>
              <a:spcAft>
                <a:spcPts val="0"/>
              </a:spcAft>
              <a:buClr>
                <a:schemeClr val="dk1"/>
              </a:buClr>
              <a:buSzPct val="100000"/>
              <a:buNone/>
            </a:pPr>
            <a:r>
              <a:rPr lang="vi-VN" sz="11200"/>
              <a:t>);</a:t>
            </a:r>
            <a:endParaRPr/>
          </a:p>
          <a:p>
            <a:pPr indent="0" lvl="0" marL="0" rtl="0" algn="l">
              <a:lnSpc>
                <a:spcPct val="90000"/>
              </a:lnSpc>
              <a:spcBef>
                <a:spcPts val="1000"/>
              </a:spcBef>
              <a:spcAft>
                <a:spcPts val="0"/>
              </a:spcAft>
              <a:buClr>
                <a:schemeClr val="dk1"/>
              </a:buClr>
              <a:buSzPct val="100000"/>
              <a:buNone/>
            </a:pPr>
            <a:r>
              <a:t/>
            </a:r>
            <a:endParaRPr b="1"/>
          </a:p>
          <a:p>
            <a:pPr indent="0" lvl="0" marL="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Tổng kết</a:t>
            </a:r>
            <a:endParaRPr/>
          </a:p>
        </p:txBody>
      </p:sp>
      <p:sp>
        <p:nvSpPr>
          <p:cNvPr id="166" name="Google Shape;166;p12"/>
          <p:cNvSpPr txBox="1"/>
          <p:nvPr>
            <p:ph idx="1" type="body"/>
          </p:nvPr>
        </p:nvSpPr>
        <p:spPr>
          <a:xfrm>
            <a:off x="838200" y="1700935"/>
            <a:ext cx="10515600" cy="31292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Khái niệm React Element, và phương thức tạo element trong React</a:t>
            </a:r>
            <a:endParaRPr/>
          </a:p>
          <a:p>
            <a:pPr indent="-228600" lvl="0" marL="228600" rtl="0" algn="l">
              <a:lnSpc>
                <a:spcPct val="90000"/>
              </a:lnSpc>
              <a:spcBef>
                <a:spcPts val="1000"/>
              </a:spcBef>
              <a:spcAft>
                <a:spcPts val="0"/>
              </a:spcAft>
              <a:buClr>
                <a:schemeClr val="dk1"/>
              </a:buClr>
              <a:buSzPts val="2800"/>
              <a:buChar char="•"/>
            </a:pPr>
            <a:r>
              <a:rPr lang="vi-VN"/>
              <a:t>Phương thức để render trong DOM</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Mục tiêu</a:t>
            </a:r>
            <a:endParaRPr/>
          </a:p>
        </p:txBody>
      </p:sp>
      <p:sp>
        <p:nvSpPr>
          <p:cNvPr id="99" name="Google Shape;99;p2"/>
          <p:cNvSpPr txBox="1"/>
          <p:nvPr>
            <p:ph idx="1" type="body"/>
          </p:nvPr>
        </p:nvSpPr>
        <p:spPr>
          <a:xfrm>
            <a:off x="838200" y="1452282"/>
            <a:ext cx="10515600" cy="31306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Giới thiệu cú pháp JSX</a:t>
            </a:r>
            <a:endParaRPr/>
          </a:p>
          <a:p>
            <a:pPr indent="-228600" lvl="0" marL="228600" rtl="0" algn="l">
              <a:lnSpc>
                <a:spcPct val="90000"/>
              </a:lnSpc>
              <a:spcBef>
                <a:spcPts val="1000"/>
              </a:spcBef>
              <a:spcAft>
                <a:spcPts val="0"/>
              </a:spcAft>
              <a:buClr>
                <a:schemeClr val="dk1"/>
              </a:buClr>
              <a:buSzPts val="2800"/>
              <a:buChar char="•"/>
            </a:pPr>
            <a:r>
              <a:rPr lang="vi-VN"/>
              <a:t>Cách sử dụng, khai báo , truyền props trong JSX</a:t>
            </a:r>
            <a:endParaRPr/>
          </a:p>
          <a:p>
            <a:pPr indent="-228600" lvl="0" marL="228600" rtl="0" algn="l">
              <a:lnSpc>
                <a:spcPct val="90000"/>
              </a:lnSpc>
              <a:spcBef>
                <a:spcPts val="1000"/>
              </a:spcBef>
              <a:spcAft>
                <a:spcPts val="0"/>
              </a:spcAft>
              <a:buClr>
                <a:schemeClr val="dk1"/>
              </a:buClr>
              <a:buSzPts val="2800"/>
              <a:buChar char="•"/>
            </a:pPr>
            <a:r>
              <a:rPr lang="vi-VN"/>
              <a:t>Phân biệt giữa cú pháp JSX và React.createElement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19099" y="159419"/>
            <a:ext cx="109624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React Element ,cơ chế Rendering Elements</a:t>
            </a:r>
            <a:endParaRPr/>
          </a:p>
        </p:txBody>
      </p:sp>
      <p:sp>
        <p:nvSpPr>
          <p:cNvPr id="106" name="Google Shape;106;p3"/>
          <p:cNvSpPr txBox="1"/>
          <p:nvPr>
            <p:ph idx="1" type="body"/>
          </p:nvPr>
        </p:nvSpPr>
        <p:spPr>
          <a:xfrm>
            <a:off x="838199" y="1382203"/>
            <a:ext cx="10903527" cy="45560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Giới thiệu</a:t>
            </a:r>
            <a:endParaRPr/>
          </a:p>
          <a:p>
            <a:pPr indent="-228600" lvl="0" marL="228600" rtl="0" algn="l">
              <a:lnSpc>
                <a:spcPct val="90000"/>
              </a:lnSpc>
              <a:spcBef>
                <a:spcPts val="1000"/>
              </a:spcBef>
              <a:spcAft>
                <a:spcPts val="0"/>
              </a:spcAft>
              <a:buClr>
                <a:schemeClr val="dk1"/>
              </a:buClr>
              <a:buSzPts val="2800"/>
              <a:buChar char="•"/>
            </a:pPr>
            <a:r>
              <a:rPr lang="vi-VN"/>
              <a:t>Trong React, Element là những mảnh ghép nhỏ nhất của các ứng dụng React.</a:t>
            </a:r>
            <a:endParaRPr/>
          </a:p>
          <a:p>
            <a:pPr indent="-228600" lvl="0" marL="228600" rtl="0" algn="l">
              <a:lnSpc>
                <a:spcPct val="90000"/>
              </a:lnSpc>
              <a:spcBef>
                <a:spcPts val="1000"/>
              </a:spcBef>
              <a:spcAft>
                <a:spcPts val="0"/>
              </a:spcAft>
              <a:buClr>
                <a:schemeClr val="dk1"/>
              </a:buClr>
              <a:buSzPts val="2800"/>
              <a:buChar char="•"/>
            </a:pPr>
            <a:r>
              <a:rPr lang="vi-VN"/>
              <a:t>Không giống như những element DOM của trình duyệt, React element là những “đối tượng đơn giản” (plain object) và rất dễ để tạo ra. </a:t>
            </a:r>
            <a:endParaRPr/>
          </a:p>
          <a:p>
            <a:pPr indent="-228600" lvl="0" marL="228600" rtl="0" algn="l">
              <a:lnSpc>
                <a:spcPct val="90000"/>
              </a:lnSpc>
              <a:spcBef>
                <a:spcPts val="1000"/>
              </a:spcBef>
              <a:spcAft>
                <a:spcPts val="0"/>
              </a:spcAft>
              <a:buClr>
                <a:schemeClr val="dk1"/>
              </a:buClr>
              <a:buSzPts val="2800"/>
              <a:buChar char="•"/>
            </a:pPr>
            <a:r>
              <a:rPr lang="vi-VN"/>
              <a:t>React DOM giữ vai trò cập nhật DOM để phù hợp với các React element.</a:t>
            </a:r>
            <a:endParaRPr/>
          </a:p>
          <a:p>
            <a:pPr indent="0" lvl="0" marL="0" rtl="0" algn="l">
              <a:lnSpc>
                <a:spcPct val="90000"/>
              </a:lnSpc>
              <a:spcBef>
                <a:spcPts val="1000"/>
              </a:spcBef>
              <a:spcAft>
                <a:spcPts val="0"/>
              </a:spcAft>
              <a:buClr>
                <a:schemeClr val="dk1"/>
              </a:buClr>
              <a:buSzPts val="2800"/>
              <a:buNone/>
            </a:pPr>
            <a:r>
              <a:rPr lang="vi-VN"/>
              <a:t>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419099" y="159419"/>
            <a:ext cx="109624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React Element ,cơ chế Rendering Elements</a:t>
            </a:r>
            <a:endParaRPr/>
          </a:p>
        </p:txBody>
      </p:sp>
      <p:sp>
        <p:nvSpPr>
          <p:cNvPr id="113" name="Google Shape;113;p4"/>
          <p:cNvSpPr txBox="1"/>
          <p:nvPr>
            <p:ph idx="1" type="body"/>
          </p:nvPr>
        </p:nvSpPr>
        <p:spPr>
          <a:xfrm>
            <a:off x="838199" y="1382203"/>
            <a:ext cx="10903527" cy="20279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Nội dung bài đọc sẽ có các phần chính sau:</a:t>
            </a:r>
            <a:endParaRPr/>
          </a:p>
          <a:p>
            <a:pPr indent="-228600" lvl="1" marL="685800" rtl="0" algn="l">
              <a:lnSpc>
                <a:spcPct val="90000"/>
              </a:lnSpc>
              <a:spcBef>
                <a:spcPts val="500"/>
              </a:spcBef>
              <a:spcAft>
                <a:spcPts val="0"/>
              </a:spcAft>
              <a:buClr>
                <a:schemeClr val="dk1"/>
              </a:buClr>
              <a:buSzPts val="2800"/>
              <a:buChar char="•"/>
            </a:pPr>
            <a:r>
              <a:rPr lang="vi-VN"/>
              <a:t>React Element</a:t>
            </a:r>
            <a:endParaRPr/>
          </a:p>
          <a:p>
            <a:pPr indent="-228600" lvl="1" marL="685800" rtl="0" algn="l">
              <a:lnSpc>
                <a:spcPct val="90000"/>
              </a:lnSpc>
              <a:spcBef>
                <a:spcPts val="500"/>
              </a:spcBef>
              <a:spcAft>
                <a:spcPts val="0"/>
              </a:spcAft>
              <a:buClr>
                <a:schemeClr val="dk1"/>
              </a:buClr>
              <a:buSzPts val="2800"/>
              <a:buChar char="•"/>
            </a:pPr>
            <a:r>
              <a:rPr lang="vi-VN"/>
              <a:t>Rendering Element</a:t>
            </a:r>
            <a:endParaRPr/>
          </a:p>
          <a:p>
            <a:pPr indent="0" lvl="0" marL="0" rtl="0" algn="l">
              <a:lnSpc>
                <a:spcPct val="90000"/>
              </a:lnSpc>
              <a:spcBef>
                <a:spcPts val="1000"/>
              </a:spcBef>
              <a:spcAft>
                <a:spcPts val="0"/>
              </a:spcAft>
              <a:buClr>
                <a:schemeClr val="dk1"/>
              </a:buClr>
              <a:buSzPts val="2800"/>
              <a:buNone/>
            </a:pPr>
            <a:r>
              <a:rPr lang="vi-VN"/>
              <a:t>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React Element là gì?</a:t>
            </a:r>
            <a:endParaRPr/>
          </a:p>
        </p:txBody>
      </p:sp>
      <p:sp>
        <p:nvSpPr>
          <p:cNvPr id="120" name="Google Shape;120;p5"/>
          <p:cNvSpPr txBox="1"/>
          <p:nvPr>
            <p:ph idx="1" type="body"/>
          </p:nvPr>
        </p:nvSpPr>
        <p:spPr>
          <a:xfrm>
            <a:off x="838199" y="1161827"/>
            <a:ext cx="10903527" cy="51313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React element chỉ là một đối tượng JavaScript cũ đơn thuần mà không có các phương thức riêng, là những gì được trả về từ các components. </a:t>
            </a:r>
            <a:endParaRPr/>
          </a:p>
          <a:p>
            <a:pPr indent="-228600" lvl="0" marL="228600" rtl="0" algn="l">
              <a:lnSpc>
                <a:spcPct val="90000"/>
              </a:lnSpc>
              <a:spcBef>
                <a:spcPts val="1000"/>
              </a:spcBef>
              <a:spcAft>
                <a:spcPts val="0"/>
              </a:spcAft>
              <a:buClr>
                <a:schemeClr val="dk1"/>
              </a:buClr>
              <a:buSzPts val="2800"/>
              <a:buChar char="•"/>
            </a:pPr>
            <a:r>
              <a:rPr lang="vi-VN"/>
              <a:t>Nó mô tả những gì chúng ta muốn thấy trên màn hình, nó là thành phần đại diện của DOM</a:t>
            </a:r>
            <a:endParaRPr/>
          </a:p>
          <a:p>
            <a:pPr indent="-228600" lvl="0" marL="228600" rtl="0" algn="l">
              <a:lnSpc>
                <a:spcPct val="90000"/>
              </a:lnSpc>
              <a:spcBef>
                <a:spcPts val="1000"/>
              </a:spcBef>
              <a:spcAft>
                <a:spcPts val="0"/>
              </a:spcAft>
              <a:buClr>
                <a:schemeClr val="dk1"/>
              </a:buClr>
              <a:buSzPts val="2800"/>
              <a:buChar char="•"/>
            </a:pPr>
            <a:r>
              <a:rPr lang="vi-VN"/>
              <a:t>Với function component, element là đối tượng mà hàm trả về</a:t>
            </a:r>
            <a:endParaRPr/>
          </a:p>
          <a:p>
            <a:pPr indent="-228600" lvl="0" marL="228600" rtl="0" algn="l">
              <a:lnSpc>
                <a:spcPct val="90000"/>
              </a:lnSpc>
              <a:spcBef>
                <a:spcPts val="1000"/>
              </a:spcBef>
              <a:spcAft>
                <a:spcPts val="0"/>
              </a:spcAft>
              <a:buClr>
                <a:schemeClr val="dk1"/>
              </a:buClr>
              <a:buSzPts val="2800"/>
              <a:buChar char="•"/>
            </a:pPr>
            <a:r>
              <a:rPr lang="vi-VN"/>
              <a:t>Với class component, là đối tượng mà hàm render của thành phần đó trả về</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vi-VN"/>
              <a:t>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React Element là gì?</a:t>
            </a:r>
            <a:endParaRPr/>
          </a:p>
        </p:txBody>
      </p:sp>
      <p:sp>
        <p:nvSpPr>
          <p:cNvPr id="127" name="Google Shape;127;p6"/>
          <p:cNvSpPr txBox="1"/>
          <p:nvPr>
            <p:ph idx="1" type="body"/>
          </p:nvPr>
        </p:nvSpPr>
        <p:spPr>
          <a:xfrm>
            <a:off x="838199" y="1161827"/>
            <a:ext cx="10903527" cy="51313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React Element là gì?</a:t>
            </a:r>
            <a:endParaRPr/>
          </a:p>
          <a:p>
            <a:pPr indent="-228600" lvl="0" marL="228600" rtl="0" algn="l">
              <a:lnSpc>
                <a:spcPct val="90000"/>
              </a:lnSpc>
              <a:spcBef>
                <a:spcPts val="1000"/>
              </a:spcBef>
              <a:spcAft>
                <a:spcPts val="0"/>
              </a:spcAft>
              <a:buClr>
                <a:schemeClr val="dk1"/>
              </a:buClr>
              <a:buSzPts val="2800"/>
              <a:buChar char="•"/>
            </a:pPr>
            <a:r>
              <a:rPr lang="vi-VN"/>
              <a:t>React element không phải là những gì chúng ta thấy trong trình duyệt. Chúng chỉ là những đối tượng trong bộ nhớ và chúng ta không thể thay đổi.</a:t>
            </a:r>
            <a:endParaRPr/>
          </a:p>
          <a:p>
            <a:pPr indent="-228600" lvl="0" marL="228600" rtl="0" algn="l">
              <a:lnSpc>
                <a:spcPct val="90000"/>
              </a:lnSpc>
              <a:spcBef>
                <a:spcPts val="1000"/>
              </a:spcBef>
              <a:spcAft>
                <a:spcPts val="0"/>
              </a:spcAft>
              <a:buClr>
                <a:schemeClr val="dk1"/>
              </a:buClr>
              <a:buSzPts val="2800"/>
              <a:buChar char="•"/>
            </a:pPr>
            <a:r>
              <a:rPr lang="vi-VN"/>
              <a:t>React element có thể có các thuộc tính kiểu khác với các phần tử HTML gốc</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vi-VN"/>
              <a:t>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709107" y="159419"/>
            <a:ext cx="10672484"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React Element là gì?</a:t>
            </a:r>
            <a:endParaRPr/>
          </a:p>
        </p:txBody>
      </p:sp>
      <p:sp>
        <p:nvSpPr>
          <p:cNvPr id="134" name="Google Shape;134;p7"/>
          <p:cNvSpPr txBox="1"/>
          <p:nvPr>
            <p:ph idx="1" type="body"/>
          </p:nvPr>
        </p:nvSpPr>
        <p:spPr>
          <a:xfrm>
            <a:off x="709107" y="1366221"/>
            <a:ext cx="10903527" cy="52282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None/>
            </a:pPr>
            <a:r>
              <a:rPr lang="vi-VN" sz="3000"/>
              <a:t>React.createElement có cú pháp sau:</a:t>
            </a:r>
            <a:endParaRPr sz="3000"/>
          </a:p>
          <a:p>
            <a:pPr indent="0" lvl="1" marL="457200" rtl="0" algn="l">
              <a:lnSpc>
                <a:spcPct val="90000"/>
              </a:lnSpc>
              <a:spcBef>
                <a:spcPts val="500"/>
              </a:spcBef>
              <a:spcAft>
                <a:spcPts val="0"/>
              </a:spcAft>
              <a:buClr>
                <a:schemeClr val="dk1"/>
              </a:buClr>
              <a:buSzPts val="3000"/>
              <a:buNone/>
            </a:pPr>
            <a:r>
              <a:rPr b="1" lang="vi-VN" sz="3000"/>
              <a:t>React.createElement(type, [props], [...children])</a:t>
            </a:r>
            <a:endParaRPr b="1" sz="3000"/>
          </a:p>
          <a:p>
            <a:pPr indent="-228600" lvl="1" marL="685800" rtl="0" algn="l">
              <a:lnSpc>
                <a:spcPct val="90000"/>
              </a:lnSpc>
              <a:spcBef>
                <a:spcPts val="500"/>
              </a:spcBef>
              <a:spcAft>
                <a:spcPts val="0"/>
              </a:spcAft>
              <a:buClr>
                <a:schemeClr val="dk1"/>
              </a:buClr>
              <a:buSzPts val="3000"/>
              <a:buChar char="•"/>
            </a:pPr>
            <a:r>
              <a:rPr lang="vi-VN" sz="3000"/>
              <a:t>type có thể là một thẻ HTML như h1, div hoặc nó có thể là React component</a:t>
            </a:r>
            <a:endParaRPr sz="3000"/>
          </a:p>
          <a:p>
            <a:pPr indent="-228600" lvl="1" marL="685800" rtl="0" algn="l">
              <a:lnSpc>
                <a:spcPct val="90000"/>
              </a:lnSpc>
              <a:spcBef>
                <a:spcPts val="500"/>
              </a:spcBef>
              <a:spcAft>
                <a:spcPts val="0"/>
              </a:spcAft>
              <a:buClr>
                <a:schemeClr val="dk1"/>
              </a:buClr>
              <a:buSzPts val="3000"/>
              <a:buChar char="•"/>
            </a:pPr>
            <a:r>
              <a:rPr lang="vi-VN" sz="3000"/>
              <a:t>prop là các thuộc tính bạn muốn phần tử có</a:t>
            </a:r>
            <a:endParaRPr sz="3000"/>
          </a:p>
          <a:p>
            <a:pPr indent="-228600" lvl="1" marL="685800" rtl="0" algn="l">
              <a:lnSpc>
                <a:spcPct val="90000"/>
              </a:lnSpc>
              <a:spcBef>
                <a:spcPts val="500"/>
              </a:spcBef>
              <a:spcAft>
                <a:spcPts val="0"/>
              </a:spcAft>
              <a:buClr>
                <a:schemeClr val="dk1"/>
              </a:buClr>
              <a:buSzPts val="3000"/>
              <a:buChar char="•"/>
            </a:pPr>
            <a:r>
              <a:rPr lang="vi-VN" sz="3000"/>
              <a:t>children chứa các thẻ HTML khác hoặc có thể là component</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vi-VN"/>
              <a:t>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569259" y="159419"/>
            <a:ext cx="1081233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React Element là gì?</a:t>
            </a:r>
            <a:endParaRPr/>
          </a:p>
        </p:txBody>
      </p:sp>
      <p:sp>
        <p:nvSpPr>
          <p:cNvPr id="141" name="Google Shape;141;p8"/>
          <p:cNvSpPr txBox="1"/>
          <p:nvPr>
            <p:ph idx="1" type="body"/>
          </p:nvPr>
        </p:nvSpPr>
        <p:spPr>
          <a:xfrm>
            <a:off x="569259" y="973606"/>
            <a:ext cx="6455484" cy="562083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t/>
            </a:r>
            <a:endParaRPr b="1" sz="11200"/>
          </a:p>
          <a:p>
            <a:pPr indent="0" lvl="0" marL="0" rtl="0" algn="l">
              <a:lnSpc>
                <a:spcPct val="90000"/>
              </a:lnSpc>
              <a:spcBef>
                <a:spcPts val="1000"/>
              </a:spcBef>
              <a:spcAft>
                <a:spcPts val="0"/>
              </a:spcAft>
              <a:buClr>
                <a:schemeClr val="dk1"/>
              </a:buClr>
              <a:buSzPct val="100000"/>
              <a:buNone/>
            </a:pPr>
            <a:r>
              <a:rPr b="1" lang="vi-VN" sz="11200"/>
              <a:t>Ví dụ:</a:t>
            </a:r>
            <a:endParaRPr b="1" sz="11200"/>
          </a:p>
          <a:p>
            <a:pPr indent="0" lvl="0" marL="0" rtl="0" algn="l">
              <a:lnSpc>
                <a:spcPct val="90000"/>
              </a:lnSpc>
              <a:spcBef>
                <a:spcPts val="1000"/>
              </a:spcBef>
              <a:spcAft>
                <a:spcPts val="0"/>
              </a:spcAft>
              <a:buClr>
                <a:schemeClr val="dk1"/>
              </a:buClr>
              <a:buSzPct val="100000"/>
              <a:buNone/>
            </a:pPr>
            <a:r>
              <a:rPr lang="vi-VN" sz="11200"/>
              <a:t>const hello = React.createElement(</a:t>
            </a:r>
            <a:endParaRPr/>
          </a:p>
          <a:p>
            <a:pPr indent="0" lvl="0" marL="0" rtl="0" algn="l">
              <a:lnSpc>
                <a:spcPct val="90000"/>
              </a:lnSpc>
              <a:spcBef>
                <a:spcPts val="1000"/>
              </a:spcBef>
              <a:spcAft>
                <a:spcPts val="0"/>
              </a:spcAft>
              <a:buClr>
                <a:schemeClr val="dk1"/>
              </a:buClr>
              <a:buSzPct val="100000"/>
              <a:buNone/>
            </a:pPr>
            <a:r>
              <a:rPr lang="vi-VN" sz="11200"/>
              <a:t>	"H1",</a:t>
            </a:r>
            <a:endParaRPr/>
          </a:p>
          <a:p>
            <a:pPr indent="0" lvl="0" marL="0" rtl="0" algn="l">
              <a:lnSpc>
                <a:spcPct val="90000"/>
              </a:lnSpc>
              <a:spcBef>
                <a:spcPts val="1000"/>
              </a:spcBef>
              <a:spcAft>
                <a:spcPts val="0"/>
              </a:spcAft>
              <a:buClr>
                <a:schemeClr val="dk1"/>
              </a:buClr>
              <a:buSzPct val="100000"/>
              <a:buNone/>
            </a:pPr>
            <a:r>
              <a:rPr lang="vi-VN" sz="11200"/>
              <a:t>	{id: "msg", className: "title"},</a:t>
            </a:r>
            <a:endParaRPr/>
          </a:p>
          <a:p>
            <a:pPr indent="0" lvl="0" marL="0" rtl="0" algn="l">
              <a:lnSpc>
                <a:spcPct val="90000"/>
              </a:lnSpc>
              <a:spcBef>
                <a:spcPts val="1000"/>
              </a:spcBef>
              <a:spcAft>
                <a:spcPts val="0"/>
              </a:spcAft>
              <a:buClr>
                <a:schemeClr val="dk1"/>
              </a:buClr>
              <a:buSzPct val="100000"/>
              <a:buNone/>
            </a:pPr>
            <a:r>
              <a:rPr lang="vi-VN" sz="11200"/>
              <a:t>	"Hello React Element"</a:t>
            </a:r>
            <a:endParaRPr/>
          </a:p>
          <a:p>
            <a:pPr indent="0" lvl="0" marL="0" rtl="0" algn="l">
              <a:lnSpc>
                <a:spcPct val="90000"/>
              </a:lnSpc>
              <a:spcBef>
                <a:spcPts val="1000"/>
              </a:spcBef>
              <a:spcAft>
                <a:spcPts val="0"/>
              </a:spcAft>
              <a:buClr>
                <a:schemeClr val="dk1"/>
              </a:buClr>
              <a:buSzPct val="100000"/>
              <a:buNone/>
            </a:pPr>
            <a:r>
              <a:rPr lang="vi-VN" sz="11200"/>
              <a:t>);</a:t>
            </a:r>
            <a:endParaRPr/>
          </a:p>
          <a:p>
            <a:pPr indent="0" lvl="0" marL="0" rtl="0" algn="l">
              <a:lnSpc>
                <a:spcPct val="90000"/>
              </a:lnSpc>
              <a:spcBef>
                <a:spcPts val="1000"/>
              </a:spcBef>
              <a:spcAft>
                <a:spcPts val="0"/>
              </a:spcAft>
              <a:buClr>
                <a:schemeClr val="dk1"/>
              </a:buClr>
              <a:buSzPct val="100000"/>
              <a:buNone/>
            </a:pPr>
            <a:r>
              <a:rPr lang="vi-VN" sz="11200"/>
              <a:t>ReactDOM.render(</a:t>
            </a:r>
            <a:endParaRPr/>
          </a:p>
          <a:p>
            <a:pPr indent="0" lvl="0" marL="0" rtl="0" algn="l">
              <a:lnSpc>
                <a:spcPct val="90000"/>
              </a:lnSpc>
              <a:spcBef>
                <a:spcPts val="1000"/>
              </a:spcBef>
              <a:spcAft>
                <a:spcPts val="0"/>
              </a:spcAft>
              <a:buClr>
                <a:schemeClr val="dk1"/>
              </a:buClr>
              <a:buSzPct val="100000"/>
              <a:buNone/>
            </a:pPr>
            <a:r>
              <a:rPr lang="vi-VN" sz="11200"/>
              <a:t>  hello,</a:t>
            </a:r>
            <a:endParaRPr/>
          </a:p>
          <a:p>
            <a:pPr indent="0" lvl="0" marL="0" rtl="0" algn="l">
              <a:lnSpc>
                <a:spcPct val="90000"/>
              </a:lnSpc>
              <a:spcBef>
                <a:spcPts val="1000"/>
              </a:spcBef>
              <a:spcAft>
                <a:spcPts val="0"/>
              </a:spcAft>
              <a:buClr>
                <a:schemeClr val="dk1"/>
              </a:buClr>
              <a:buSzPct val="100000"/>
              <a:buNone/>
            </a:pPr>
            <a:r>
              <a:rPr lang="vi-VN" sz="11200"/>
              <a:t>  document.getElementById('root')</a:t>
            </a:r>
            <a:endParaRPr/>
          </a:p>
          <a:p>
            <a:pPr indent="0" lvl="0" marL="0" rtl="0" algn="l">
              <a:lnSpc>
                <a:spcPct val="90000"/>
              </a:lnSpc>
              <a:spcBef>
                <a:spcPts val="1000"/>
              </a:spcBef>
              <a:spcAft>
                <a:spcPts val="0"/>
              </a:spcAft>
              <a:buClr>
                <a:schemeClr val="dk1"/>
              </a:buClr>
              <a:buSzPct val="100000"/>
              <a:buNone/>
            </a:pPr>
            <a:r>
              <a:rPr lang="vi-VN" sz="11200"/>
              <a:t>);</a:t>
            </a:r>
            <a:endParaRPr/>
          </a:p>
          <a:p>
            <a:pPr indent="0" lvl="0" marL="0" rtl="0" algn="l">
              <a:lnSpc>
                <a:spcPct val="90000"/>
              </a:lnSpc>
              <a:spcBef>
                <a:spcPts val="1000"/>
              </a:spcBef>
              <a:spcAft>
                <a:spcPts val="0"/>
              </a:spcAft>
              <a:buClr>
                <a:schemeClr val="dk1"/>
              </a:buClr>
              <a:buSzPct val="100000"/>
              <a:buNone/>
            </a:pPr>
            <a:r>
              <a:t/>
            </a:r>
            <a:endParaRPr b="1"/>
          </a:p>
          <a:p>
            <a:pPr indent="0" lvl="0" marL="0" rtl="0" algn="l">
              <a:lnSpc>
                <a:spcPct val="90000"/>
              </a:lnSpc>
              <a:spcBef>
                <a:spcPts val="1000"/>
              </a:spcBef>
              <a:spcAft>
                <a:spcPts val="0"/>
              </a:spcAft>
              <a:buClr>
                <a:schemeClr val="dk1"/>
              </a:buClr>
              <a:buSzPct val="100000"/>
              <a:buNone/>
            </a:pPr>
            <a:r>
              <a:rPr lang="vi-VN"/>
              <a:t> </a:t>
            </a:r>
            <a:endParaRPr/>
          </a:p>
          <a:p>
            <a:pPr indent="0" lvl="0" marL="0" rtl="0" algn="l">
              <a:lnSpc>
                <a:spcPct val="90000"/>
              </a:lnSpc>
              <a:spcBef>
                <a:spcPts val="1000"/>
              </a:spcBef>
              <a:spcAft>
                <a:spcPts val="0"/>
              </a:spcAft>
              <a:buClr>
                <a:schemeClr val="dk1"/>
              </a:buClr>
              <a:buSzPct val="100000"/>
              <a:buNone/>
            </a:pPr>
            <a:r>
              <a:t/>
            </a:r>
            <a:endParaRPr b="1"/>
          </a:p>
          <a:p>
            <a:pPr indent="0" lvl="0" marL="0" rtl="0" algn="l">
              <a:lnSpc>
                <a:spcPct val="90000"/>
              </a:lnSpc>
              <a:spcBef>
                <a:spcPts val="1000"/>
              </a:spcBef>
              <a:spcAft>
                <a:spcPts val="0"/>
              </a:spcAft>
              <a:buClr>
                <a:schemeClr val="dk1"/>
              </a:buClr>
              <a:buSzPct val="100000"/>
              <a:buNone/>
            </a:pPr>
            <a:r>
              <a:t/>
            </a:r>
            <a:endParaRPr b="1"/>
          </a:p>
          <a:p>
            <a:pPr indent="0" lvl="0" marL="0" rtl="0" algn="l">
              <a:lnSpc>
                <a:spcPct val="90000"/>
              </a:lnSpc>
              <a:spcBef>
                <a:spcPts val="1000"/>
              </a:spcBef>
              <a:spcAft>
                <a:spcPts val="0"/>
              </a:spcAft>
              <a:buClr>
                <a:schemeClr val="dk1"/>
              </a:buClr>
              <a:buSzPct val="100000"/>
              <a:buNone/>
            </a:pPr>
            <a:r>
              <a:rPr lang="vi-VN"/>
              <a:t> </a:t>
            </a:r>
            <a:endParaRPr/>
          </a:p>
          <a:p>
            <a:pPr indent="-184150" lvl="1" marL="685800" rtl="0" algn="l">
              <a:lnSpc>
                <a:spcPct val="90000"/>
              </a:lnSpc>
              <a:spcBef>
                <a:spcPts val="500"/>
              </a:spcBef>
              <a:spcAft>
                <a:spcPts val="0"/>
              </a:spcAft>
              <a:buClr>
                <a:schemeClr val="dk1"/>
              </a:buClr>
              <a:buSzPct val="100000"/>
              <a:buFont typeface="Noto Sans Symbols"/>
              <a:buNone/>
            </a:pPr>
            <a:r>
              <a:t/>
            </a:r>
            <a:endParaRPr/>
          </a:p>
        </p:txBody>
      </p:sp>
      <p:sp>
        <p:nvSpPr>
          <p:cNvPr id="142" name="Google Shape;142;p8"/>
          <p:cNvSpPr/>
          <p:nvPr/>
        </p:nvSpPr>
        <p:spPr>
          <a:xfrm>
            <a:off x="6400801" y="973606"/>
            <a:ext cx="5637006" cy="4832092"/>
          </a:xfrm>
          <a:prstGeom prst="rect">
            <a:avLst/>
          </a:prstGeom>
          <a:noFill/>
          <a:ln>
            <a:noFill/>
          </a:ln>
        </p:spPr>
        <p:txBody>
          <a:bodyPr anchorCtr="0" anchor="t" bIns="45700" lIns="91425" spcFirstLastPara="1" rIns="91425" wrap="square" tIns="45700">
            <a:spAutoFit/>
          </a:bodyPr>
          <a:lstStyle/>
          <a:p>
            <a:pPr indent="0" lvl="0" marL="731520" marR="0" rtl="0" algn="l">
              <a:spcBef>
                <a:spcPts val="0"/>
              </a:spcBef>
              <a:spcAft>
                <a:spcPts val="0"/>
              </a:spcAft>
              <a:buNone/>
            </a:pPr>
            <a:r>
              <a:t/>
            </a:r>
            <a:endParaRPr b="1" i="0" sz="2800" u="none" cap="none" strike="noStrike">
              <a:solidFill>
                <a:schemeClr val="dk1"/>
              </a:solidFill>
              <a:latin typeface="Open Sans"/>
              <a:ea typeface="Open Sans"/>
              <a:cs typeface="Open Sans"/>
              <a:sym typeface="Open Sans"/>
            </a:endParaRPr>
          </a:p>
          <a:p>
            <a:pPr indent="0" lvl="0" marL="731520" marR="0" rtl="0" algn="l">
              <a:spcBef>
                <a:spcPts val="0"/>
              </a:spcBef>
              <a:spcAft>
                <a:spcPts val="0"/>
              </a:spcAft>
              <a:buNone/>
            </a:pPr>
            <a:r>
              <a:rPr b="1" i="0" lang="vi-VN" sz="2800" u="none" cap="none" strike="noStrike">
                <a:solidFill>
                  <a:schemeClr val="dk1"/>
                </a:solidFill>
                <a:latin typeface="Open Sans"/>
                <a:ea typeface="Open Sans"/>
                <a:cs typeface="Open Sans"/>
                <a:sym typeface="Open Sans"/>
              </a:rPr>
              <a:t>Kết quả</a:t>
            </a:r>
            <a:endParaRPr/>
          </a:p>
          <a:p>
            <a:pPr indent="0" lvl="0" marL="731520" marR="0" rtl="0" algn="l">
              <a:spcBef>
                <a:spcPts val="0"/>
              </a:spcBef>
              <a:spcAft>
                <a:spcPts val="0"/>
              </a:spcAft>
              <a:buNone/>
            </a:pPr>
            <a:r>
              <a:rPr b="0" i="0" lang="vi-VN" sz="2800" u="none" cap="none" strike="noStrike">
                <a:solidFill>
                  <a:schemeClr val="dk1"/>
                </a:solidFill>
                <a:latin typeface="Open Sans"/>
                <a:ea typeface="Open Sans"/>
                <a:cs typeface="Open Sans"/>
                <a:sym typeface="Open Sans"/>
              </a:rPr>
              <a:t>{ </a:t>
            </a:r>
            <a:endParaRPr/>
          </a:p>
          <a:p>
            <a:pPr indent="0" lvl="0" marL="731520" marR="0" rtl="0" algn="l">
              <a:spcBef>
                <a:spcPts val="0"/>
              </a:spcBef>
              <a:spcAft>
                <a:spcPts val="0"/>
              </a:spcAft>
              <a:buNone/>
            </a:pPr>
            <a:r>
              <a:rPr b="0" i="0" lang="vi-VN" sz="2800" u="none" cap="none" strike="noStrike">
                <a:solidFill>
                  <a:schemeClr val="dk1"/>
                </a:solidFill>
                <a:latin typeface="Open Sans"/>
                <a:ea typeface="Open Sans"/>
                <a:cs typeface="Open Sans"/>
                <a:sym typeface="Open Sans"/>
              </a:rPr>
              <a:t>  type: 'H1', </a:t>
            </a:r>
            <a:endParaRPr/>
          </a:p>
          <a:p>
            <a:pPr indent="0" lvl="0" marL="731520" marR="0" rtl="0" algn="l">
              <a:spcBef>
                <a:spcPts val="0"/>
              </a:spcBef>
              <a:spcAft>
                <a:spcPts val="0"/>
              </a:spcAft>
              <a:buNone/>
            </a:pPr>
            <a:r>
              <a:rPr b="0" i="0" lang="vi-VN" sz="2800" u="none" cap="none" strike="noStrike">
                <a:solidFill>
                  <a:schemeClr val="dk1"/>
                </a:solidFill>
                <a:latin typeface="Open Sans"/>
                <a:ea typeface="Open Sans"/>
                <a:cs typeface="Open Sans"/>
                <a:sym typeface="Open Sans"/>
              </a:rPr>
              <a:t>  props: { </a:t>
            </a:r>
            <a:endParaRPr/>
          </a:p>
          <a:p>
            <a:pPr indent="0" lvl="1" marL="1188720" marR="0" rtl="0" algn="l">
              <a:spcBef>
                <a:spcPts val="0"/>
              </a:spcBef>
              <a:spcAft>
                <a:spcPts val="0"/>
              </a:spcAft>
              <a:buNone/>
            </a:pPr>
            <a:r>
              <a:rPr b="0" i="0" lang="vi-VN" sz="2800" u="none" cap="none" strike="noStrike">
                <a:solidFill>
                  <a:schemeClr val="dk1"/>
                </a:solidFill>
                <a:latin typeface="Open Sans"/>
                <a:ea typeface="Open Sans"/>
                <a:cs typeface="Open Sans"/>
                <a:sym typeface="Open Sans"/>
              </a:rPr>
              <a:t>  id: 'msg',</a:t>
            </a:r>
            <a:endParaRPr/>
          </a:p>
          <a:p>
            <a:pPr indent="0" lvl="1" marL="1188720" marR="0" rtl="0" algn="l">
              <a:spcBef>
                <a:spcPts val="0"/>
              </a:spcBef>
              <a:spcAft>
                <a:spcPts val="0"/>
              </a:spcAft>
              <a:buNone/>
            </a:pPr>
            <a:r>
              <a:rPr b="0" i="0" lang="vi-VN" sz="2800" u="none" cap="none" strike="noStrike">
                <a:solidFill>
                  <a:schemeClr val="dk1"/>
                </a:solidFill>
                <a:latin typeface="Open Sans"/>
                <a:ea typeface="Open Sans"/>
                <a:cs typeface="Open Sans"/>
                <a:sym typeface="Open Sans"/>
              </a:rPr>
              <a:t>  class:’title’</a:t>
            </a:r>
            <a:endParaRPr/>
          </a:p>
          <a:p>
            <a:pPr indent="0" lvl="1" marL="1188720" marR="0" rtl="0" algn="l">
              <a:spcBef>
                <a:spcPts val="0"/>
              </a:spcBef>
              <a:spcAft>
                <a:spcPts val="0"/>
              </a:spcAft>
              <a:buNone/>
            </a:pPr>
            <a:r>
              <a:rPr b="0" i="0" lang="vi-VN" sz="2800" u="none" cap="none" strike="noStrike">
                <a:solidFill>
                  <a:schemeClr val="dk1"/>
                </a:solidFill>
                <a:latin typeface="Open Sans"/>
                <a:ea typeface="Open Sans"/>
                <a:cs typeface="Open Sans"/>
                <a:sym typeface="Open Sans"/>
              </a:rPr>
              <a:t>  children: 			‘HelloReactElement '</a:t>
            </a:r>
            <a:endParaRPr/>
          </a:p>
          <a:p>
            <a:pPr indent="0" lvl="0" marL="731520" marR="0" rtl="0" algn="l">
              <a:spcBef>
                <a:spcPts val="0"/>
              </a:spcBef>
              <a:spcAft>
                <a:spcPts val="0"/>
              </a:spcAft>
              <a:buNone/>
            </a:pPr>
            <a:r>
              <a:rPr b="0" i="0" lang="vi-VN" sz="2800" u="none" cap="none" strike="noStrike">
                <a:solidFill>
                  <a:schemeClr val="dk1"/>
                </a:solidFill>
                <a:latin typeface="Open Sans"/>
                <a:ea typeface="Open Sans"/>
                <a:cs typeface="Open Sans"/>
                <a:sym typeface="Open Sans"/>
              </a:rPr>
              <a:t>  	} </a:t>
            </a:r>
            <a:endParaRPr/>
          </a:p>
          <a:p>
            <a:pPr indent="0" lvl="0" marL="731520" marR="0" rtl="0" algn="l">
              <a:spcBef>
                <a:spcPts val="0"/>
              </a:spcBef>
              <a:spcAft>
                <a:spcPts val="0"/>
              </a:spcAft>
              <a:buNone/>
            </a:pPr>
            <a:r>
              <a:rPr b="0" i="0" lang="vi-VN" sz="2800" u="none" cap="none" strike="noStrike">
                <a:solidFill>
                  <a:schemeClr val="dk1"/>
                </a:solidFill>
                <a:latin typeface="Open Sans"/>
                <a:ea typeface="Open Sans"/>
                <a:cs typeface="Open Sans"/>
                <a:sym typeface="Open Sans"/>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Rendering Elements trong DOM</a:t>
            </a:r>
            <a:endParaRPr/>
          </a:p>
        </p:txBody>
      </p:sp>
      <p:sp>
        <p:nvSpPr>
          <p:cNvPr id="148" name="Google Shape;148;p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Để render một phần tử React vào root DOM, thì ta dùng phương thức </a:t>
            </a:r>
            <a:r>
              <a:rPr b="1" lang="vi-VN"/>
              <a:t>ReactDOM.render()</a:t>
            </a:r>
            <a:endParaRPr/>
          </a:p>
          <a:p>
            <a:pPr indent="0" lvl="0" marL="0" rtl="0" algn="l">
              <a:lnSpc>
                <a:spcPct val="90000"/>
              </a:lnSpc>
              <a:spcBef>
                <a:spcPts val="1000"/>
              </a:spcBef>
              <a:spcAft>
                <a:spcPts val="0"/>
              </a:spcAft>
              <a:buClr>
                <a:schemeClr val="dk1"/>
              </a:buClr>
              <a:buSzPts val="2800"/>
              <a:buNone/>
            </a:pPr>
            <a:r>
              <a:rPr b="1" lang="vi-VN"/>
              <a:t>Cú pháp : </a:t>
            </a:r>
            <a:endParaRPr/>
          </a:p>
          <a:p>
            <a:pPr indent="0" lvl="0" marL="0" rtl="0" algn="l">
              <a:lnSpc>
                <a:spcPct val="90000"/>
              </a:lnSpc>
              <a:spcBef>
                <a:spcPts val="1000"/>
              </a:spcBef>
              <a:spcAft>
                <a:spcPts val="0"/>
              </a:spcAft>
              <a:buClr>
                <a:schemeClr val="dk1"/>
              </a:buClr>
              <a:buSzPts val="2800"/>
              <a:buNone/>
            </a:pPr>
            <a:r>
              <a:rPr b="1" lang="vi-VN"/>
              <a:t>	ReactDOM.render(element, container[, callback])</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