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Lst>
  <p:sldSz cy="6858000" cx="12192000"/>
  <p:notesSz cx="6858000" cy="9144000"/>
  <p:embeddedFontLst>
    <p:embeddedFont>
      <p:font typeface="Open Sans SemiBold"/>
      <p:regular r:id="rId66"/>
      <p:bold r:id="rId67"/>
      <p:italic r:id="rId68"/>
      <p:boldItalic r:id="rId69"/>
    </p:embeddedFont>
    <p:embeddedFont>
      <p:font typeface="Open Sans"/>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4" roundtripDataSignature="AMtx7mggwsm1kz9ZkmsMLKynYRGnejuw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OpenSans-boldItalic.fntdata"/><Relationship Id="rId72" Type="http://schemas.openxmlformats.org/officeDocument/2006/relationships/font" Target="fonts/OpenSans-italic.fntdata"/><Relationship Id="rId31" Type="http://schemas.openxmlformats.org/officeDocument/2006/relationships/slide" Target="slides/slide27.xml"/><Relationship Id="rId30" Type="http://schemas.openxmlformats.org/officeDocument/2006/relationships/slide" Target="slides/slide26.xml"/><Relationship Id="rId74" Type="http://customschemas.google.com/relationships/presentationmetadata" Target="metadata"/><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OpenSans-bold.fntdata"/><Relationship Id="rId70" Type="http://schemas.openxmlformats.org/officeDocument/2006/relationships/font" Target="fonts/OpenSans-regular.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font" Target="fonts/OpenSansSemiBold-regular.fntdata"/><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font" Target="fonts/OpenSansSemiBold-italic.fntdata"/><Relationship Id="rId23" Type="http://schemas.openxmlformats.org/officeDocument/2006/relationships/slide" Target="slides/slide19.xml"/><Relationship Id="rId67" Type="http://schemas.openxmlformats.org/officeDocument/2006/relationships/font" Target="fonts/OpenSansSemiBold-bold.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OpenSansSemiBold-bold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52" name="Google Shape;15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59" name="Google Shape;15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03" name="Google Shape;10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10" name="Google Shape;11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17" name="Google Shape;11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VN" sz="1200">
                <a:solidFill>
                  <a:schemeClr val="dk1"/>
                </a:solidFill>
                <a:latin typeface="Calibri"/>
                <a:ea typeface="Calibri"/>
                <a:cs typeface="Calibri"/>
                <a:sym typeface="Calibri"/>
              </a:rPr>
              <a:t>Hướng dẫn</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1</a:t>
            </a:r>
            <a:r>
              <a:rPr lang="vi-VN" sz="1200">
                <a:solidFill>
                  <a:schemeClr val="dk1"/>
                </a:solidFill>
                <a:latin typeface="Calibri"/>
                <a:ea typeface="Calibri"/>
                <a:cs typeface="Calibri"/>
                <a:sym typeface="Calibri"/>
              </a:rPr>
              <a:t>: Tạo dự án React 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các lệnh theo thứ tự:</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npx create-react-app your-name</a:t>
            </a:r>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 cd your-name</a:t>
            </a:r>
            <a:br>
              <a:rPr lang="vi-V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2</a:t>
            </a:r>
            <a:r>
              <a:rPr lang="vi-VN" sz="1200">
                <a:solidFill>
                  <a:schemeClr val="dk1"/>
                </a:solidFill>
                <a:latin typeface="Calibri"/>
                <a:ea typeface="Calibri"/>
                <a:cs typeface="Calibri"/>
                <a:sym typeface="Calibri"/>
              </a:rPr>
              <a:t>: Tạo 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Tạo class App bằng class App extends Component</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Gọi hàm constructor(props)</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Gọi hàm super(props)</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Cập nhật object this.state lần lượt theo các key-value:</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number: 0</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biến increment có giá trị trả về là hàm this.setState({number: this.state.number +1}) cập nhật giá trị number cộng thêm 1</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biến decrease có giá trị trả về là hàm this.setState({number: this.state.number - 1}) cập nhật giá trị number trừ đi 1</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Gọi hàm render, trả về là element JSX thể hiện các element nút cộng, trừ và số</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Trả class App về làm giá trị mặc định của component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class App extends Component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constructor(props)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super(props);</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this.state =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number: 0,</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increment = () =&gt;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 number: this.state.number + 1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decrease = () =&gt;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 number: this.state.number - 1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render()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style={{textAlign: "center", padding: 30}}&gt;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onClick={this.increment}&gt;Increment&lt;/button&gt;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&lt;span style={{ padding: 10 }}&gt;{ this.state.number }&lt;/span&gt;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onClick={this.decrease}&gt;Decrease&lt;/button&gt;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App;</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3</a:t>
            </a:r>
            <a:r>
              <a:rPr lang="vi-VN" sz="1200">
                <a:solidFill>
                  <a:schemeClr val="dk1"/>
                </a:solidFill>
                <a:latin typeface="Calibri"/>
                <a:ea typeface="Calibri"/>
                <a:cs typeface="Calibri"/>
                <a:sym typeface="Calibri"/>
              </a:rPr>
              <a:t>: Import file App.jsx vào 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4: </a:t>
            </a:r>
            <a:r>
              <a:rPr lang="vi-VN" sz="1200">
                <a:solidFill>
                  <a:schemeClr val="dk1"/>
                </a:solidFill>
                <a:latin typeface="Calibri"/>
                <a:ea typeface="Calibri"/>
                <a:cs typeface="Calibri"/>
                <a:sym typeface="Calibri"/>
              </a:rPr>
              <a:t>Chỉnh sửa 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vào hàm ReactDOM.render() để render elementra UI</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document.getElementById('root')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5: </a:t>
            </a:r>
            <a:r>
              <a:rPr lang="vi-VN" sz="1200">
                <a:solidFill>
                  <a:schemeClr val="dk1"/>
                </a:solidFill>
                <a:latin typeface="Calibri"/>
                <a:ea typeface="Calibri"/>
                <a:cs typeface="Calibri"/>
                <a:sym typeface="Calibri"/>
              </a:rPr>
              <a:t>Khởi chaỵ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lệnh npm start để khởi chạy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Demo</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class App extends Component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constructor(props)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super(props);</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this.state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number: 0,</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increment = () =&gt;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 number: this.state.number + 1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decrease = () =&gt;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 number: this.state.number - 1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render()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style={{textAlign: "center", padding: 30}}&gt;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onClick={this.increment}&gt;Increment&lt;/button&gt;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&lt;span style={{ padding: 10 }}&gt;{ this.state.number }&lt;/span&gt;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onClick={this.decrease}&gt;Decrease&lt;/button&gt;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App;</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File index.jsx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ReactDOM from 'react-dom';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document.getElementById('root')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b="1" sz="1200">
              <a:solidFill>
                <a:schemeClr val="dk1"/>
              </a:solidFill>
              <a:latin typeface="Calibri"/>
              <a:ea typeface="Calibri"/>
              <a:cs typeface="Calibri"/>
              <a:sym typeface="Calibri"/>
            </a:endParaRPr>
          </a:p>
        </p:txBody>
      </p:sp>
      <p:sp>
        <p:nvSpPr>
          <p:cNvPr id="432" name="Google Shape;432;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VN" sz="1200">
                <a:solidFill>
                  <a:schemeClr val="dk1"/>
                </a:solidFill>
                <a:latin typeface="Calibri"/>
                <a:ea typeface="Calibri"/>
                <a:cs typeface="Calibri"/>
                <a:sym typeface="Calibri"/>
              </a:rPr>
              <a:t>Hướng dẫn</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1: </a:t>
            </a:r>
            <a:r>
              <a:rPr lang="vi-VN" sz="1200">
                <a:solidFill>
                  <a:schemeClr val="dk1"/>
                </a:solidFill>
                <a:latin typeface="Calibri"/>
                <a:ea typeface="Calibri"/>
                <a:cs typeface="Calibri"/>
                <a:sym typeface="Calibri"/>
              </a:rPr>
              <a:t>Tạo dự án React 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các lệnh theo thứ tự:</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npx create-react-app your-name</a:t>
            </a:r>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 cd your-name</a:t>
            </a:r>
            <a:br>
              <a:rPr lang="vi-V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2: </a:t>
            </a:r>
            <a:r>
              <a:rPr lang="vi-VN" sz="1200">
                <a:solidFill>
                  <a:schemeClr val="dk1"/>
                </a:solidFill>
                <a:latin typeface="Calibri"/>
                <a:ea typeface="Calibri"/>
                <a:cs typeface="Calibri"/>
                <a:sym typeface="Calibri"/>
              </a:rPr>
              <a:t>Tạo 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Tạo class App bằng class App extends Component</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Gọi hàm constructor(props)</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Gọi hàm super(props)</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Cập nhật object this.state lần lượt theo các key-value:</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color: ‘black’</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Gọi hàm componentDidMount() </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Gọi hàm setTimeOut() để cập nhật lại giá trị của biến color</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Gọi hàm render, trả về là element JSX thể hiện element khối màu</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Trả class App về làm giá trị mặc định của component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class App extends Component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constructor(props)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super(props);</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this.state =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'black'</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componentDidMount()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setTimeout(() =&gt;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 color: 'pink'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5000);</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render()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style={{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backgroundColor: this.state.color,</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paddingTop: 20,</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width: 400,</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height: 80,</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margin: 'auto'</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App;</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3</a:t>
            </a:r>
            <a:r>
              <a:rPr lang="vi-VN" sz="1200">
                <a:solidFill>
                  <a:schemeClr val="dk1"/>
                </a:solidFill>
                <a:latin typeface="Calibri"/>
                <a:ea typeface="Calibri"/>
                <a:cs typeface="Calibri"/>
                <a:sym typeface="Calibri"/>
              </a:rPr>
              <a:t>:</a:t>
            </a:r>
            <a:r>
              <a:rPr lang="vi-VN" sz="1100">
                <a:solidFill>
                  <a:schemeClr val="dk1"/>
                </a:solidFill>
                <a:latin typeface="Calibri"/>
                <a:ea typeface="Calibri"/>
                <a:cs typeface="Calibri"/>
                <a:sym typeface="Calibri"/>
              </a:rPr>
              <a:t> </a:t>
            </a:r>
            <a:r>
              <a:rPr lang="vi-VN" sz="1200">
                <a:solidFill>
                  <a:schemeClr val="dk1"/>
                </a:solidFill>
                <a:latin typeface="Calibri"/>
                <a:ea typeface="Calibri"/>
                <a:cs typeface="Calibri"/>
                <a:sym typeface="Calibri"/>
              </a:rPr>
              <a:t>Import file App.jsx vào 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4</a:t>
            </a:r>
            <a:r>
              <a:rPr lang="vi-VN" sz="1200">
                <a:solidFill>
                  <a:schemeClr val="dk1"/>
                </a:solidFill>
                <a:latin typeface="Calibri"/>
                <a:ea typeface="Calibri"/>
                <a:cs typeface="Calibri"/>
                <a:sym typeface="Calibri"/>
              </a:rPr>
              <a:t>: Chỉnh sửa 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vào hàm ReactDOM.render() để render elementra UI</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document.getElementById('root')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5: </a:t>
            </a:r>
            <a:r>
              <a:rPr lang="vi-VN" sz="1200">
                <a:solidFill>
                  <a:schemeClr val="dk1"/>
                </a:solidFill>
                <a:latin typeface="Calibri"/>
                <a:ea typeface="Calibri"/>
                <a:cs typeface="Calibri"/>
                <a:sym typeface="Calibri"/>
              </a:rPr>
              <a:t>Khởi chaỵ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lệnh npm start để khởi chạy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Demo</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class App extends Component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constructor(props)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super(props);</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this.state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color: 'black'</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componentDidMount()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setTimeout(() =&gt;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 color: 'pink'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5000);</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render()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style={{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backgroundColor: this.state.color,</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paddingTop: 20,</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width: 400,</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height: 80,</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margin: 'auto'</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App;</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File index.jsx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ReactDOM from 'react-dom';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document.getElementById('root')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b="1" sz="1200">
              <a:solidFill>
                <a:schemeClr val="dk1"/>
              </a:solidFill>
              <a:latin typeface="Calibri"/>
              <a:ea typeface="Calibri"/>
              <a:cs typeface="Calibri"/>
              <a:sym typeface="Calibri"/>
            </a:endParaRPr>
          </a:p>
        </p:txBody>
      </p:sp>
      <p:sp>
        <p:nvSpPr>
          <p:cNvPr id="440" name="Google Shape;440;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VN" sz="1200">
                <a:solidFill>
                  <a:schemeClr val="dk1"/>
                </a:solidFill>
                <a:latin typeface="Calibri"/>
                <a:ea typeface="Calibri"/>
                <a:cs typeface="Calibri"/>
                <a:sym typeface="Calibri"/>
              </a:rPr>
              <a:t>Hướng dẫn</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1: </a:t>
            </a:r>
            <a:r>
              <a:rPr lang="vi-VN" sz="1200">
                <a:solidFill>
                  <a:schemeClr val="dk1"/>
                </a:solidFill>
                <a:latin typeface="Calibri"/>
                <a:ea typeface="Calibri"/>
                <a:cs typeface="Calibri"/>
                <a:sym typeface="Calibri"/>
              </a:rPr>
              <a:t>Tạo dự án React 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các lệnh theo thứ tự:</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npx create-react-app your-name</a:t>
            </a:r>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 cd your-name</a:t>
            </a:r>
            <a:endParaRPr/>
          </a:p>
          <a:p>
            <a:pPr indent="0" lvl="0" marL="0" rtl="0" algn="l">
              <a:spcBef>
                <a:spcPts val="0"/>
              </a:spcBef>
              <a:spcAft>
                <a:spcPts val="0"/>
              </a:spcAft>
              <a:buNone/>
            </a:pPr>
            <a:br>
              <a:rPr lang="vi-VN" sz="1200">
                <a:solidFill>
                  <a:schemeClr val="dk1"/>
                </a:solidFill>
                <a:latin typeface="Calibri"/>
                <a:ea typeface="Calibri"/>
                <a:cs typeface="Calibri"/>
                <a:sym typeface="Calibri"/>
              </a:rPr>
            </a:br>
            <a:r>
              <a:rPr b="1" lang="vi-VN" sz="1200">
                <a:solidFill>
                  <a:schemeClr val="dk1"/>
                </a:solidFill>
                <a:latin typeface="Calibri"/>
                <a:ea typeface="Calibri"/>
                <a:cs typeface="Calibri"/>
                <a:sym typeface="Calibri"/>
              </a:rPr>
              <a:t>Bước 2: </a:t>
            </a:r>
            <a:r>
              <a:rPr lang="vi-VN" sz="1200">
                <a:solidFill>
                  <a:schemeClr val="dk1"/>
                </a:solidFill>
                <a:latin typeface="Calibri"/>
                <a:ea typeface="Calibri"/>
                <a:cs typeface="Calibri"/>
                <a:sym typeface="Calibri"/>
              </a:rPr>
              <a:t>Tạo file Hello.jsx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Tạo class Hello bằng class App extends Component</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Gọi hàm componentWillUnmount() </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Gọi hàm alert() để thông báo component sắp unmount</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Gọi hàm render, trả về là element JSX thể hiện lời chào</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Trả class Hello về làm giá trị mặc định của component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class Hello extends Component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componentWillUnmount()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alert('The component is going to be unmounted');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render()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&lt;h1&gt;Hello Word!!!&lt;/h1&gt;;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Hello;</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3: </a:t>
            </a:r>
            <a:r>
              <a:rPr lang="vi-VN" sz="1200">
                <a:solidFill>
                  <a:schemeClr val="dk1"/>
                </a:solidFill>
                <a:latin typeface="Calibri"/>
                <a:ea typeface="Calibri"/>
                <a:cs typeface="Calibri"/>
                <a:sym typeface="Calibri"/>
              </a:rPr>
              <a:t>Tạo 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Hello from ‘./Hello’</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Tạo class App bằng class App extends Component</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Gọi hàm constructor(props)</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Gọi hàm super(props)</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Cập nhật object this.state lần lượt theo các key-value:</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display: true</a:t>
            </a:r>
            <a:br>
              <a:rPr lang="vi-V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Khai báo hàm delete cập nhật lại giá trị display bằng false</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Gọi hàm render, trả về là element JSX thể hiện element chứa component Hello và nút xoá component Hello</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Trả class App về làm giá trị mặc định của component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Hello from "./Hello";</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class App extends Component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constructor(props)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super(props);</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this.state =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display: true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delete = () =&gt;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 display: false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render()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let comp;</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(this.state.display)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comp = &lt;Hello /&gt;;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style={{ textAlign: 'center' }}&gt;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{comp}</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onClick={this.delete}&gt;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Delete the component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App;</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Import file App.jsx vào 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4: </a:t>
            </a:r>
            <a:r>
              <a:rPr lang="vi-VN" sz="1200">
                <a:solidFill>
                  <a:schemeClr val="dk1"/>
                </a:solidFill>
                <a:latin typeface="Calibri"/>
                <a:ea typeface="Calibri"/>
                <a:cs typeface="Calibri"/>
                <a:sym typeface="Calibri"/>
              </a:rPr>
              <a:t>Chỉnh sửa 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vào hàm ReactDOM.render() để render elementra UI</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document.getElementById('root')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5: </a:t>
            </a:r>
            <a:r>
              <a:rPr lang="vi-VN" sz="1200">
                <a:solidFill>
                  <a:schemeClr val="dk1"/>
                </a:solidFill>
                <a:latin typeface="Calibri"/>
                <a:ea typeface="Calibri"/>
                <a:cs typeface="Calibri"/>
                <a:sym typeface="Calibri"/>
              </a:rPr>
              <a:t>Khởi chaỵ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lệnh npm start để khởi chạy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Demo</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File Hello.jsx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class Hello extends Component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componentWillUnmount()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alert('The component is going to be unmounted');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render()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&lt;h1&gt;Hello Word!!!&lt;/h1&gt;;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Hello;</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Hello from "./Hello";</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class App extends Component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constructor(props)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super(props);</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this.state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display: true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delete = () =&gt;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 display: false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render()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let comp;</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(this.state.display)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comp = &lt;Hello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style={{ textAlign: 'center'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{comp}</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onClick={this.delete}&gt;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Delete the component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App;</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File index.jsx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ReactDOM from 'react-dom';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document.getElementById('root')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t/>
            </a:r>
            <a:endParaRPr b="1" sz="1200">
              <a:solidFill>
                <a:schemeClr val="dk1"/>
              </a:solidFill>
              <a:latin typeface="Calibri"/>
              <a:ea typeface="Calibri"/>
              <a:cs typeface="Calibri"/>
              <a:sym typeface="Calibri"/>
            </a:endParaRPr>
          </a:p>
        </p:txBody>
      </p:sp>
      <p:sp>
        <p:nvSpPr>
          <p:cNvPr id="448" name="Google Shape;448;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5" name="Google Shape;455;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VN" sz="1200">
                <a:solidFill>
                  <a:schemeClr val="dk1"/>
                </a:solidFill>
                <a:latin typeface="Calibri"/>
                <a:ea typeface="Calibri"/>
                <a:cs typeface="Calibri"/>
                <a:sym typeface="Calibri"/>
              </a:rPr>
              <a:t>Hướng dẫn</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1: </a:t>
            </a:r>
            <a:r>
              <a:rPr lang="vi-VN" sz="1200">
                <a:solidFill>
                  <a:schemeClr val="dk1"/>
                </a:solidFill>
                <a:latin typeface="Calibri"/>
                <a:ea typeface="Calibri"/>
                <a:cs typeface="Calibri"/>
                <a:sym typeface="Calibri"/>
              </a:rPr>
              <a:t>Tạo dự án React 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các lệnh theo thứ tự:</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npx create-react-app your-name</a:t>
            </a:r>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 cd your-name</a:t>
            </a:r>
            <a:br>
              <a:rPr lang="vi-V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0" rtl="0" algn="l">
              <a:spcBef>
                <a:spcPts val="0"/>
              </a:spcBef>
              <a:spcAft>
                <a:spcPts val="0"/>
              </a:spcAft>
              <a:buNone/>
            </a:pPr>
            <a:br>
              <a:rPr lang="vi-V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2: </a:t>
            </a:r>
            <a:r>
              <a:rPr lang="vi-VN" sz="1200">
                <a:solidFill>
                  <a:schemeClr val="dk1"/>
                </a:solidFill>
                <a:latin typeface="Calibri"/>
                <a:ea typeface="Calibri"/>
                <a:cs typeface="Calibri"/>
                <a:sym typeface="Calibri"/>
              </a:rPr>
              <a:t>Tạo file Home.jsx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Tạo class Home bằng class Home extends Component</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Gọi hàm render, trả về là element JSX thể hiện các element gồm lời chào và nút Logout gọi function onLogOut từ props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Trả class Home về làm giá trị mặc định của component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class Home extends Component{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render ()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style={{textAlign: 'center'}}&gt;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&lt;h1&gt;Welcome&lt;/h1&gt;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onClick={this.props.onLogOut}&gt;Log out&lt;/button&gt;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Home</a:t>
            </a:r>
            <a:br>
              <a:rPr lang="vi-VN" sz="1200">
                <a:solidFill>
                  <a:schemeClr val="dk1"/>
                </a:solidFill>
                <a:latin typeface="Calibri"/>
                <a:ea typeface="Calibri"/>
                <a:cs typeface="Calibri"/>
                <a:sym typeface="Calibri"/>
              </a:rPr>
            </a:b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file Home.jsx vào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Home from "./Home";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3: </a:t>
            </a:r>
            <a:r>
              <a:rPr lang="vi-VN" sz="1200">
                <a:solidFill>
                  <a:schemeClr val="dk1"/>
                </a:solidFill>
                <a:latin typeface="Calibri"/>
                <a:ea typeface="Calibri"/>
                <a:cs typeface="Calibri"/>
                <a:sym typeface="Calibri"/>
              </a:rPr>
              <a:t>Tạo 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Tạo class App bằng class App extends Component</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Gọi hàm constructor(props)</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Gọi hàm super(props)</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Cập nhật object this.state lần lượt theo các key-value:</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isLoggedIn: false</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handleLogin, hàm này sẽ cập nhật lại giá trị mới cho isLoggedIn bằng true</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handleLogout, hàm này sẽ cập nhật lại giá trị mới cho isLoggedIn bằng false</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Gọi hàm render, trả về là element JSX thể hiện các element 	</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Khai báo các biến isLoggedIn và form từ state</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Dùng hàm if để kiểm tra isLoggedIn có bằng true không</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Nếu đúng gọi hàm return trả về component Home, component này được props function onLogout={this.handleLogOut}</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Nếu đúng gọi hàm return trả về các element của form Login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Trả class App về làm giá trị mặc định của component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Home from "./Home";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class App extends Component{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constructor (props)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super(props);</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this.state =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isLoggedIn: false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handleLogIn = () =&gt;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 isLoggedIn: true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handleLogOut = () =&gt;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 isLoggedIn: false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render ()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 isLoggedIn } = this.state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(isLoggedIn) return (&lt;Home onLogOut={this.handleLogOut} /&gt;)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style={{textAlign: 'center'}}&gt;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&lt;h1&gt;Please Log in&lt;/h1&gt;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onClick={this.handleLogIn}&gt;Log in&lt;/button&gt;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App</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file App.jsx vào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sz="1100">
              <a:solidFill>
                <a:schemeClr val="dk1"/>
              </a:solidFill>
              <a:latin typeface="Calibri"/>
              <a:ea typeface="Calibri"/>
              <a:cs typeface="Calibri"/>
              <a:sym typeface="Calibri"/>
            </a:endParaRPr>
          </a:p>
          <a:p>
            <a:pPr indent="0" lvl="0" marL="0" rtl="0" algn="l">
              <a:spcBef>
                <a:spcPts val="0"/>
              </a:spcBef>
              <a:spcAft>
                <a:spcPts val="0"/>
              </a:spcAft>
              <a:buNone/>
            </a:pPr>
            <a:br>
              <a:rPr lang="vi-VN" sz="1200">
                <a:solidFill>
                  <a:schemeClr val="dk1"/>
                </a:solidFill>
                <a:latin typeface="Calibri"/>
                <a:ea typeface="Calibri"/>
                <a:cs typeface="Calibri"/>
                <a:sym typeface="Calibri"/>
              </a:rPr>
            </a:br>
            <a:endParaRPr sz="11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4: </a:t>
            </a:r>
            <a:r>
              <a:rPr lang="vi-VN" sz="1200">
                <a:solidFill>
                  <a:schemeClr val="dk1"/>
                </a:solidFill>
                <a:latin typeface="Calibri"/>
                <a:ea typeface="Calibri"/>
                <a:cs typeface="Calibri"/>
                <a:sym typeface="Calibri"/>
              </a:rPr>
              <a:t>Chỉnh sửa 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vào hàm ReactDOM.render() để render elementra UI</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document.getElementById('root')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5: </a:t>
            </a:r>
            <a:r>
              <a:rPr lang="vi-VN" sz="1200">
                <a:solidFill>
                  <a:schemeClr val="dk1"/>
                </a:solidFill>
                <a:latin typeface="Calibri"/>
                <a:ea typeface="Calibri"/>
                <a:cs typeface="Calibri"/>
                <a:sym typeface="Calibri"/>
              </a:rPr>
              <a:t>Khởi chaỵ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lệnh npm start để khởi chạy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Demo</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File Home.jsx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class Home extends Component{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render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style={{textAlign: 'center'}}&gt;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&lt;h1&gt;Welcome&lt;/h1&gt;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onClick={this.props.onLogOut}&gt;Log out&lt;/button&gt;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Home</a:t>
            </a:r>
            <a:br>
              <a:rPr lang="vi-V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Home from "./Home";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class App extends Component{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constructor (props)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super(props);</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this.state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isLoggedIn: false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handleLogIn = () =&gt;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 isLoggedIn: true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handleLogOut = () =&gt;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 isLoggedIn: false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render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 isLoggedIn } = this.state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(isLoggedIn) return (&lt;Home onLogOut={this.handleLogOut}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style={{textAlign: 'center'}}&gt;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&lt;h1&gt;Please Log in&lt;/h1&gt;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onClick={this.handleLogIn}&gt;Log in&lt;/button&gt;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App</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ReactDOM from 'react-dom';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'bootstrap/dist/css/bootstrap.css';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document.getElementById('root')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b="1" sz="1200">
              <a:solidFill>
                <a:schemeClr val="dk1"/>
              </a:solidFill>
              <a:latin typeface="Calibri"/>
              <a:ea typeface="Calibri"/>
              <a:cs typeface="Calibri"/>
              <a:sym typeface="Calibri"/>
            </a:endParaRPr>
          </a:p>
        </p:txBody>
      </p:sp>
      <p:sp>
        <p:nvSpPr>
          <p:cNvPr id="456" name="Google Shape;456;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VN" sz="1200">
                <a:solidFill>
                  <a:schemeClr val="dk1"/>
                </a:solidFill>
                <a:latin typeface="Calibri"/>
                <a:ea typeface="Calibri"/>
                <a:cs typeface="Calibri"/>
                <a:sym typeface="Calibri"/>
              </a:rPr>
              <a:t>Hướng dẫn</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1: </a:t>
            </a:r>
            <a:r>
              <a:rPr lang="vi-VN" sz="1200">
                <a:solidFill>
                  <a:schemeClr val="dk1"/>
                </a:solidFill>
                <a:latin typeface="Calibri"/>
                <a:ea typeface="Calibri"/>
                <a:cs typeface="Calibri"/>
                <a:sym typeface="Calibri"/>
              </a:rPr>
              <a:t>Tạo dự án React 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các lệnh theo thứ tự:</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npx create-react-app your-name</a:t>
            </a:r>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 cd your-name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2: </a:t>
            </a:r>
            <a:r>
              <a:rPr lang="vi-VN" sz="1200">
                <a:solidFill>
                  <a:schemeClr val="dk1"/>
                </a:solidFill>
                <a:latin typeface="Calibri"/>
                <a:ea typeface="Calibri"/>
                <a:cs typeface="Calibri"/>
                <a:sym typeface="Calibri"/>
              </a:rPr>
              <a:t>Tạo 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Tạo class App bằng class App extends Component</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Gọi hàm constructor(props)</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Gọi hàm super(props)</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Cập nhật object this.state lần lượt theo các key-value:</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keypressed: ‘’</a:t>
            </a:r>
            <a:br>
              <a:rPr lang="vi-V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Khai báo hàm handler cập nhật lại giá trị keypressed </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Gọi hàm render để thể hiện các element bao gồm thông báo phím được nhập và input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Trả class App về làm giá trị mặc định của component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class App extends Component{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constructor (props)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super(props)</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this.state =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keypressed :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handler = (e) =&gt;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this.setState({keypressed: e.key});</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render ()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style={{ textAlign: 'center' }}&gt;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&lt;p&gt;Key pressed is: {this.state.keypressed}&lt;/p&gt;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type="text" onKeyPress={(e) =&gt; this.handler(e)} /&gt;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400">
                <a:solidFill>
                  <a:schemeClr val="dk1"/>
                </a:solidFill>
                <a:latin typeface="Calibri"/>
                <a:ea typeface="Calibri"/>
                <a:cs typeface="Calibri"/>
                <a:sym typeface="Calibri"/>
              </a:rPr>
              <a:t>export default App</a:t>
            </a: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3 </a:t>
            </a:r>
            <a:r>
              <a:rPr lang="vi-VN" sz="1200">
                <a:solidFill>
                  <a:schemeClr val="dk1"/>
                </a:solidFill>
                <a:latin typeface="Calibri"/>
                <a:ea typeface="Calibri"/>
                <a:cs typeface="Calibri"/>
                <a:sym typeface="Calibri"/>
              </a:rPr>
              <a:t>:Import file App.jsx vào 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4: </a:t>
            </a:r>
            <a:r>
              <a:rPr lang="vi-VN" sz="1200">
                <a:solidFill>
                  <a:schemeClr val="dk1"/>
                </a:solidFill>
                <a:latin typeface="Calibri"/>
                <a:ea typeface="Calibri"/>
                <a:cs typeface="Calibri"/>
                <a:sym typeface="Calibri"/>
              </a:rPr>
              <a:t>Chỉnh sửa 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vào hàm ReactDOM.render() để render elementra UI</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document.getElementById('root')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5: </a:t>
            </a:r>
            <a:r>
              <a:rPr lang="vi-VN" sz="1200">
                <a:solidFill>
                  <a:schemeClr val="dk1"/>
                </a:solidFill>
                <a:latin typeface="Calibri"/>
                <a:ea typeface="Calibri"/>
                <a:cs typeface="Calibri"/>
                <a:sym typeface="Calibri"/>
              </a:rPr>
              <a:t>Khởi chaỵ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lệnh npm start để khởi chạy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Demo</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class App extends Component{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constructor (props)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super(props)</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this.state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keypressed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handler = (e) =&gt;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this.setState({keypressed: e.key});</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render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style={{ textAlign: 'center'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&lt;p&gt;Key pressed is: {this.state.keypressed}&lt;/p&gt;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type="text" onKeyPress={(e) =&gt; this.handler(e)}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App</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File index.jsx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ReactDOM from 'react-dom';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document.getElementById('root')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b="1" sz="1200">
              <a:solidFill>
                <a:schemeClr val="dk1"/>
              </a:solidFill>
              <a:latin typeface="Calibri"/>
              <a:ea typeface="Calibri"/>
              <a:cs typeface="Calibri"/>
              <a:sym typeface="Calibri"/>
            </a:endParaRPr>
          </a:p>
        </p:txBody>
      </p:sp>
      <p:sp>
        <p:nvSpPr>
          <p:cNvPr id="464" name="Google Shape;464;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VN" sz="1200">
                <a:solidFill>
                  <a:schemeClr val="dk1"/>
                </a:solidFill>
                <a:latin typeface="Calibri"/>
                <a:ea typeface="Calibri"/>
                <a:cs typeface="Calibri"/>
                <a:sym typeface="Calibri"/>
              </a:rPr>
              <a:t>Hướng dẫn</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1: </a:t>
            </a:r>
            <a:r>
              <a:rPr lang="vi-VN" sz="1200">
                <a:solidFill>
                  <a:schemeClr val="dk1"/>
                </a:solidFill>
                <a:latin typeface="Calibri"/>
                <a:ea typeface="Calibri"/>
                <a:cs typeface="Calibri"/>
                <a:sym typeface="Calibri"/>
              </a:rPr>
              <a:t>Tạo dự án React 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các lệnh theo thứ tự:</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npx create-react-app your-name</a:t>
            </a:r>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 cd your-name</a:t>
            </a:r>
            <a:br>
              <a:rPr lang="vi-V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2: </a:t>
            </a:r>
            <a:r>
              <a:rPr lang="vi-VN" sz="1200">
                <a:solidFill>
                  <a:schemeClr val="dk1"/>
                </a:solidFill>
                <a:latin typeface="Calibri"/>
                <a:ea typeface="Calibri"/>
                <a:cs typeface="Calibri"/>
                <a:sym typeface="Calibri"/>
              </a:rPr>
              <a:t>Import Bootstrap</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lệnh npm install bootstrap</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'bootstrap/dist/css/bootstrap.css'; vào 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br>
              <a:rPr lang="vi-VN" sz="1200">
                <a:solidFill>
                  <a:schemeClr val="dk1"/>
                </a:solidFill>
                <a:latin typeface="Calibri"/>
                <a:ea typeface="Calibri"/>
                <a:cs typeface="Calibri"/>
                <a:sym typeface="Calibri"/>
              </a:rPr>
            </a:br>
            <a:r>
              <a:rPr b="1" lang="vi-VN" sz="1200">
                <a:solidFill>
                  <a:schemeClr val="dk1"/>
                </a:solidFill>
                <a:latin typeface="Calibri"/>
                <a:ea typeface="Calibri"/>
                <a:cs typeface="Calibri"/>
                <a:sym typeface="Calibri"/>
              </a:rPr>
              <a:t>Bước 3</a:t>
            </a:r>
            <a:r>
              <a:rPr lang="vi-VN" sz="1200">
                <a:solidFill>
                  <a:schemeClr val="dk1"/>
                </a:solidFill>
                <a:latin typeface="Calibri"/>
                <a:ea typeface="Calibri"/>
                <a:cs typeface="Calibri"/>
                <a:sym typeface="Calibri"/>
              </a:rPr>
              <a:t>: Style Login form tại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Style theo ý muốn của bạn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.container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height: 100vh;</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.form-signin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width: 330px;</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padding: 15px;</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margin: auto;</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.form-signin .checkbox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font-weight: 400;</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.form-signin .form-floating:focus-within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z-index: 2;</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.form-signin input[type="email"]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margin-bottom: -1px;</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border-bottom-right-radius: 0;</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border-bottom-left-radius: 0;</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.form-signin input[type="password"]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margin-bottom: 10px;</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border-top-left-radius: 0;</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border-top-right-radius: 0;</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file index.css vào 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4: </a:t>
            </a:r>
            <a:r>
              <a:rPr lang="vi-VN" sz="1200">
                <a:solidFill>
                  <a:schemeClr val="dk1"/>
                </a:solidFill>
                <a:latin typeface="Calibri"/>
                <a:ea typeface="Calibri"/>
                <a:cs typeface="Calibri"/>
                <a:sym typeface="Calibri"/>
              </a:rPr>
              <a:t>Tạo file Home.jsx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Tạo class Home bằng class Home extends Component</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Gọi hàm componentWillUnmout</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Gọi hàm alert để hiện thông báo tạm biệt người dùng</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Gọi hàm render, trả về là element JSX thể hiện các element gồm lời chào và nút Logout gọi function onLogOut từ props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Trả class Home về làm giá trị mặc định của component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class Home extends Component{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componentWillUnmount ()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alert('Goodbye!!!')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render ()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className="container d-flex align-items-center text-center"&gt;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className="form-signin"&gt;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 className="h3 mb-3 fw-normal"&gt;Welcome&lt;/h1&gt;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className="w-100 btn btn-lg btn-primary" type="button" onClick={this.props.onLogOut}&gt;Log out&lt;/button&gt;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Home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file Home.jsx vào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Home from "./Home";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5: </a:t>
            </a:r>
            <a:r>
              <a:rPr lang="vi-VN" sz="1200">
                <a:solidFill>
                  <a:schemeClr val="dk1"/>
                </a:solidFill>
                <a:latin typeface="Calibri"/>
                <a:ea typeface="Calibri"/>
                <a:cs typeface="Calibri"/>
                <a:sym typeface="Calibri"/>
              </a:rPr>
              <a:t>Tạo 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Tạo class App bằng class App extends Component</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Gọi hàm constructor(props)</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Gọi hàm super(props)</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Cập nhật object this.state lần lượt theo các key-value:</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form: { email: ‘’, password: ‘’, isRemember: false }</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isValid: false</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isLoggedIn: false</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handleChange nhận event làm param truyền vào, hàm này sẽ gọi hàm setState để cập nhật giá trị mới cho form và sau gọi hàm checkValidForm</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handleChangeCheckbox, hàm này sẽ gọi hàm setState để cập nhật giá trị mới cho isRemember của form và sau gọi hàm checkValidForm</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checkValidForm, hàm này sẽ kiểm tra form đã được nhập hay chưa và sau đó gọi hàm setState để cập nhật giá trị mới cho isValid </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handleSubmit, hàm này sẽ kiểm tra isValid đã đúng hay chưa, nếu đúng cập nhật lại giá trị mới cho isLoggedIn bằng true</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handleLogout, hàm này sẽ cập nhật lại giá trị mới cho isLoggedIn bằng false</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Gọi hàm render, trả về là element JSX thể hiện các element 	</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Khai báo các biến isLoggedIn và form từ state</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Dùng hàm if để kiểm tra isLoggedIn có bằng true không</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Nếu đúng gọi hàm return trả về component Home, component này được props function onLogout={this.handleLogOut}</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Nếu đúng gọi hàm return trả về các element của form Login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Trả class App về làm giá trị mặc định của component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Home from "./Home";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class App extends Component{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constructor (props)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super(props);</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this.state =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email: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password: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isRemember: false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isValid: false,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isLoggedIn: false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handleChange = (event) =&gt;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this.setState((state) =&gt;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 form } = state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form[event.target.name] = event.target.value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 form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 =&gt; this.checkValidForm())</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handleChangeCheckbox = () =&gt;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this.setState((state) =&gt;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 form } = state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form.isRemember = !form.isRemember</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 form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 =&gt; this.checkValidForm())</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checkValidForm = () =&gt;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 email, password } = this.state.form</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value = email &amp;&amp; password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 isValid: value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handleSubmit = () =&gt;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(this.state.isValid){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 isLoggedIn: true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handleLogOut = () =&gt;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 isLoggedIn: false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render ()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 isLoggedIn, form } = this.state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(isLoggedIn) return (&lt;Home onLogOut={this.handleLogOut} /&gt;)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className="container d-flex align-items-center text-center"&gt;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className="form-signin"&gt;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&lt;img className="mb-4" src="https://upload.wikimedia.org/wikipedia/commons/thumb/b/b2/Bootstrap_logo.svg/2560px-Bootstrap_logo.svg.png" alt="" width="72" height="57" /&gt;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 className="h3 mb-3 fw-normal"&gt;Please sign in&lt;/h1&gt;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className="form-floating"&gt;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className="form-control email" type="email" name="email" placeholder="name@example.com" value={form.email} onChange={this.handleChange} /&gt;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&lt;label&gt;Email address&lt;/label&gt;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className="form-floating"&gt;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className="form-control password" type="password" name="password" placeholder="Password" value={form.password} onChange={this.handleChange} /&gt;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&lt;label&gt;Password&lt;/label&gt;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className="checkbox mb-3"&gt;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type="checkbox" value={form.isRemember} onChange={this.handleChangeCheckbox} /&gt; Remember me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className="w-100 btn btn-lg btn-primary" type="button" onClick={this.handleSubmit} &gt;Sign in&lt;/button&gt;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className="mt-5 mb-3 text-muted"&gt;© 2017–2021&lt;/p&gt;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App</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file App.jsx vào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sz="1100">
              <a:solidFill>
                <a:schemeClr val="dk1"/>
              </a:solidFill>
              <a:latin typeface="Calibri"/>
              <a:ea typeface="Calibri"/>
              <a:cs typeface="Calibri"/>
              <a:sym typeface="Calibri"/>
            </a:endParaRPr>
          </a:p>
          <a:p>
            <a:pPr indent="0" lvl="0" marL="0" rtl="0" algn="l">
              <a:spcBef>
                <a:spcPts val="0"/>
              </a:spcBef>
              <a:spcAft>
                <a:spcPts val="0"/>
              </a:spcAft>
              <a:buNone/>
            </a:pPr>
            <a:br>
              <a:rPr lang="vi-VN" sz="1200">
                <a:solidFill>
                  <a:schemeClr val="dk1"/>
                </a:solidFill>
                <a:latin typeface="Calibri"/>
                <a:ea typeface="Calibri"/>
                <a:cs typeface="Calibri"/>
                <a:sym typeface="Calibri"/>
              </a:rPr>
            </a:br>
            <a:endParaRPr sz="11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6: </a:t>
            </a:r>
            <a:r>
              <a:rPr lang="vi-VN" sz="1200">
                <a:solidFill>
                  <a:schemeClr val="dk1"/>
                </a:solidFill>
                <a:latin typeface="Calibri"/>
                <a:ea typeface="Calibri"/>
                <a:cs typeface="Calibri"/>
                <a:sym typeface="Calibri"/>
              </a:rPr>
              <a:t>Chỉnh sửa 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vào hàm ReactDOM.render() để render elementra UI</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document.getElementById('root')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7: </a:t>
            </a:r>
            <a:r>
              <a:rPr lang="vi-VN" sz="1200">
                <a:solidFill>
                  <a:schemeClr val="dk1"/>
                </a:solidFill>
                <a:latin typeface="Calibri"/>
                <a:ea typeface="Calibri"/>
                <a:cs typeface="Calibri"/>
                <a:sym typeface="Calibri"/>
              </a:rPr>
              <a:t>Khởi chaỵ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lệnh npm start để khởi chạy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Demo</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File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.container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height: 100vh;</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.form-signin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width: 330px;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padding: 15px;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margin: auto;</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.form-signin .checkbox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font-weight: 400;</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.form-signin .form-floating:focus-within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z-index: 2;</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.form-signin input[type="email"]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margin-bottom: -1px;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border-bottom-right-radius: 0;</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border-bottom-left-radius: 0;</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.form-signin input[type="password"]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margin-bottom: 10px;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border-top-left-radius: 0;</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border-top-right-radius: 0;</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File Home.jsx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class Home extends Component{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componentWillUnmount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alert('Goodbye!!!')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render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className="container d-flex align-items-center text-center"&gt;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className="form-signin"&gt;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 className="h3 mb-3 fw-normal"&gt;Welcome&lt;/h1&gt;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className="w-100 btn btn-lg btn-primary" type="button" onClick={this.props.onLogOut}&gt;Log out&lt;/button&gt;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Home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Home from "./Home";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class App extends Component{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constructor (props)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super(props);</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this.state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email: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password: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isRemember: false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isValid: false,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isLoggedIn: false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handleChange = (event) =&gt;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this.setState((state) =&gt;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 form } = state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form[event.target.name] = event.target.value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 form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 =&gt; this.checkValidForm())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handleChangeCheckbox = () =&gt;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this.setState((state) =&gt;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 form } = state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form.isRemember = !form.isRemember</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 form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 =&gt; this.checkValidForm())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checkValidForm = () =&gt;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 email, password } = this.state.form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value = email &amp;&amp; password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 isValid: value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handleSubmit = () =&gt;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(this.state.isValid){</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 isLoggedIn: true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handleLogOut = () =&gt;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 isLoggedIn: false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render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 isLoggedIn, form } = this.state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(isLoggedIn) return (&lt;Home onLogOut={this.handleLogOut}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className="container d-flex align-items-center text-center"&gt;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className="form-signin"&gt;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&lt;img className="mb-4" src="https://upload.wikimedia.org/wikipedia/commons/thumb/b/b2/Bootstrap_logo.svg/2560px-Bootstrap_logo.svg.png" alt="" width="72" height="57"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 className="h3 mb-3 fw-normal"&gt;Please sign in&lt;/h1&gt;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className="form-floating"&gt;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className="form-control email" type="email" name="email" placeholder="name@example.com" value={form.email} onChange={this.handleChange}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&lt;label&gt;Email address&lt;/label&gt;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className="form-floating"&gt;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className="form-control password" type="password" name="password" placeholder="Password" value={form.password} onChange={this.handleChange}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&lt;label&gt;Password&lt;/label&gt;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className="checkbox mb-3"&gt;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type="checkbox" value={form.isRemember} onChange={this.handleChangeCheckbox} /&gt; Remember me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className="w-100 btn btn-lg btn-primary" type="button" onClick={this.handleSubmit} &gt;Sign in&lt;/button&gt;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className="mt-5 mb-3 text-muted"&gt;© 2017–2021&lt;/p&gt;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&lt;/form&gt;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App</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ReactDOM from 'react-dom';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'bootstrap/dist/css/bootstrap.css';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document.getElementById('root')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b="1" sz="1200">
              <a:solidFill>
                <a:schemeClr val="dk1"/>
              </a:solidFill>
              <a:latin typeface="Calibri"/>
              <a:ea typeface="Calibri"/>
              <a:cs typeface="Calibri"/>
              <a:sym typeface="Calibri"/>
            </a:endParaRPr>
          </a:p>
        </p:txBody>
      </p:sp>
      <p:sp>
        <p:nvSpPr>
          <p:cNvPr id="472" name="Google Shape;472;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24" name="Google Shape;12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9" name="Google Shape;479;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VN" sz="1200">
                <a:solidFill>
                  <a:schemeClr val="dk1"/>
                </a:solidFill>
                <a:latin typeface="Calibri"/>
                <a:ea typeface="Calibri"/>
                <a:cs typeface="Calibri"/>
                <a:sym typeface="Calibri"/>
              </a:rPr>
              <a:t>Hướng dẫn</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1: </a:t>
            </a:r>
            <a:r>
              <a:rPr lang="vi-VN" sz="1200">
                <a:solidFill>
                  <a:schemeClr val="dk1"/>
                </a:solidFill>
                <a:latin typeface="Calibri"/>
                <a:ea typeface="Calibri"/>
                <a:cs typeface="Calibri"/>
                <a:sym typeface="Calibri"/>
              </a:rPr>
              <a:t>Tạo dự án React 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các lệnh theo thứ tự:</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npx create-react-app your-name</a:t>
            </a:r>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 cd your-name</a:t>
            </a:r>
            <a:br>
              <a:rPr lang="vi-V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2: </a:t>
            </a:r>
            <a:r>
              <a:rPr lang="vi-VN" sz="1200">
                <a:solidFill>
                  <a:schemeClr val="dk1"/>
                </a:solidFill>
                <a:latin typeface="Calibri"/>
                <a:ea typeface="Calibri"/>
                <a:cs typeface="Calibri"/>
                <a:sym typeface="Calibri"/>
              </a:rPr>
              <a:t>Tạo 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Tạo class App bằng class App extends Component</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Gọi hàm constructor(props)</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Gọi hàm super(props)</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Cập nhật object this.state lần lượt theo các key-value:</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list: [],</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item: ‘’</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handleChange nhận event làm param truyền vào, hàm này sẽ gọi hàm setState để cập nhật lại giá trị mới cho item bằng event.target.value</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handleAddItem để thêm item vào list	</a:t>
            </a:r>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Sử dụng hàm if để kiểm tra item đã được nhập hay chưa, nếu đúng thì thêm item vào list và gọi hàm setState để cập nhật lại list</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Gọi hàm render, trả về là element JSX thể hiện các element danh sách todo list và input button thêm item vào todo list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Trả class App về làm giá trị mặc định của component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class App extends Component{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constructor (props)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super(props);</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this.state =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list: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item:''</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handleChange = (event) =&gt;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this.setState({item: event.target.value})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handleAddItem = () =&gt;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if(this.state.item){</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newList = this.state.list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newList.push(this.state.item)</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this.setState({list: newList, item: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render ()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 list, item } = this.state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style={{textAlign: 'center'}}&gt;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&lt;h1&gt;Todo List&lt;/h1&gt;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value={item} onChange={this.handleChange} /&gt;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onClick={this.handleAddItem}&gt;Add&lt;/button&gt;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list.map((item, index) =&gt;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key={index}&gt;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{item}</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App</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Import file App.jsx vào 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3: </a:t>
            </a:r>
            <a:r>
              <a:rPr lang="vi-VN" sz="1200">
                <a:solidFill>
                  <a:schemeClr val="dk1"/>
                </a:solidFill>
                <a:latin typeface="Calibri"/>
                <a:ea typeface="Calibri"/>
                <a:cs typeface="Calibri"/>
                <a:sym typeface="Calibri"/>
              </a:rPr>
              <a:t>Chỉnh sửa 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vào hàm ReactDOM.render() để render elementra UI</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document.getElementById('root')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4: </a:t>
            </a:r>
            <a:r>
              <a:rPr lang="vi-VN" sz="1200">
                <a:solidFill>
                  <a:schemeClr val="dk1"/>
                </a:solidFill>
                <a:latin typeface="Calibri"/>
                <a:ea typeface="Calibri"/>
                <a:cs typeface="Calibri"/>
                <a:sym typeface="Calibri"/>
              </a:rPr>
              <a:t>Khởi chaỵ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lệnh npm start để khởi chạy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Demo</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class App extends Component{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constructor (props)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super(props);</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this.state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list: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item:''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handleChange = (event) =&gt;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this.setState({item: event.target.value})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handleAddItem = () =&gt;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if(this.state.item){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newList = this.state.list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newList.push(this.state.item)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this.setState({list: newList, item: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render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 list, item } = this.state</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 style={{textAlign: 'center'}}&gt;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&lt;h1&gt;Todo List&lt;/h1&gt;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value={item} onChange={this.handleChange}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onClick={this.handleAddItem}&gt;Add&lt;/button&gt;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list.map((item, index) =&gt;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 key={index}&gt;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{item}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&lt;/p&gt;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App</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File index.jsx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ReactDOM from 'react-dom';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document.getElementById('root')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b="1" sz="1200">
              <a:solidFill>
                <a:schemeClr val="dk1"/>
              </a:solidFill>
              <a:latin typeface="Calibri"/>
              <a:ea typeface="Calibri"/>
              <a:cs typeface="Calibri"/>
              <a:sym typeface="Calibri"/>
            </a:endParaRPr>
          </a:p>
        </p:txBody>
      </p:sp>
      <p:sp>
        <p:nvSpPr>
          <p:cNvPr id="480" name="Google Shape;480;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7" name="Google Shape;487;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VN" sz="1200">
                <a:solidFill>
                  <a:schemeClr val="dk1"/>
                </a:solidFill>
                <a:latin typeface="Calibri"/>
                <a:ea typeface="Calibri"/>
                <a:cs typeface="Calibri"/>
                <a:sym typeface="Calibri"/>
              </a:rPr>
              <a:t>Hướng dẫn</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1: </a:t>
            </a:r>
            <a:r>
              <a:rPr lang="vi-VN" sz="1200">
                <a:solidFill>
                  <a:schemeClr val="dk1"/>
                </a:solidFill>
                <a:latin typeface="Calibri"/>
                <a:ea typeface="Calibri"/>
                <a:cs typeface="Calibri"/>
                <a:sym typeface="Calibri"/>
              </a:rPr>
              <a:t>Tạo dự án React 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các lệnh theo thứ tự:</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npx create-react-app your-name</a:t>
            </a:r>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 cd your-name</a:t>
            </a:r>
            <a:br>
              <a:rPr lang="vi-V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2: </a:t>
            </a:r>
            <a:r>
              <a:rPr lang="vi-VN" sz="1200">
                <a:solidFill>
                  <a:schemeClr val="dk1"/>
                </a:solidFill>
                <a:latin typeface="Calibri"/>
                <a:ea typeface="Calibri"/>
                <a:cs typeface="Calibri"/>
                <a:sym typeface="Calibri"/>
              </a:rPr>
              <a:t>Style bảng danh sách sinh viên tại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Style theo ý muốn của bạn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table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font-family: arial, sans-serif;</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border-collapse: collapse;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width: 100%;</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td, th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 1px solid #dddddd;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text-align: left;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padding: 8px;</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tr:nth-child(even)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background-color: #dddddd;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file App.css vào file App.jsx</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3: </a:t>
            </a:r>
            <a:r>
              <a:rPr lang="vi-VN" sz="1200">
                <a:solidFill>
                  <a:schemeClr val="dk1"/>
                </a:solidFill>
                <a:latin typeface="Calibri"/>
                <a:ea typeface="Calibri"/>
                <a:cs typeface="Calibri"/>
                <a:sym typeface="Calibri"/>
              </a:rPr>
              <a:t>Tạo 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Tạo class App bằng class App extends Component</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Gọi hàm constructor(props)</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Gọi hàm super(props)</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Cập nhật object this.state lần lượt theo các key-value:</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studentList: [],</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form: { name: ‘’, phone: ‘’, email: ‘’ }</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isValid: false</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indexSelected: -1</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handleChange nhận event làm param truyền vào, hàm này sẽ gọi hàm setState để cập nhật lại giá trị mới cho form bằng event.target.value và sau đó gọi hàm checkInvalidForm</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handleSelect nhận studenSelected và index làm params truyền vào, hàm này sẽ goị hàm setState để cập nhật lại giá trị mới cho form = studentSelected và indexSelected = index</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checkInvalidForm, hàm này sẽ kiểm tra giá trị của form đã được điền hay chưa và gọi hàm setState để cập nhật lại giá trị isValid</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Khởi tạo hàm handleSubmitđể thêm student vào studentList	</a:t>
            </a:r>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Sử dụng hàm if để kiểm tra isValid bằng true hay chưa, nếu đúng thì tiếp tục sử dụng hàm if để kiểm tra indexSlected lớn hơn -1 hay không</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Nếu đúng thì sử dụng hàm splice để cập nhật lại giá trị student tại vị trí indexSelected</a:t>
            </a:r>
            <a:endParaRPr sz="1200">
              <a:solidFill>
                <a:schemeClr val="dk1"/>
              </a:solidFill>
              <a:latin typeface="Calibri"/>
              <a:ea typeface="Calibri"/>
              <a:cs typeface="Calibri"/>
              <a:sym typeface="Calibri"/>
            </a:endParaRPr>
          </a:p>
          <a:p>
            <a:pPr indent="0" lvl="3" marL="1371600" rtl="0" algn="l">
              <a:spcBef>
                <a:spcPts val="0"/>
              </a:spcBef>
              <a:spcAft>
                <a:spcPts val="0"/>
              </a:spcAft>
              <a:buNone/>
            </a:pPr>
            <a:r>
              <a:rPr lang="vi-VN" sz="1200">
                <a:solidFill>
                  <a:schemeClr val="dk1"/>
                </a:solidFill>
                <a:latin typeface="Calibri"/>
                <a:ea typeface="Calibri"/>
                <a:cs typeface="Calibri"/>
                <a:sym typeface="Calibri"/>
              </a:rPr>
              <a:t>Nếu sai thì sử dụng hàm push để thêm student vào studentList</a:t>
            </a:r>
            <a:endParaRPr sz="1200">
              <a:solidFill>
                <a:schemeClr val="dk1"/>
              </a:solidFill>
              <a:latin typeface="Calibri"/>
              <a:ea typeface="Calibri"/>
              <a:cs typeface="Calibri"/>
              <a:sym typeface="Calibri"/>
            </a:endParaRPr>
          </a:p>
          <a:p>
            <a:pPr indent="0" lvl="2" marL="914400" rtl="0" algn="l">
              <a:spcBef>
                <a:spcPts val="0"/>
              </a:spcBef>
              <a:spcAft>
                <a:spcPts val="0"/>
              </a:spcAft>
              <a:buNone/>
            </a:pPr>
            <a:r>
              <a:rPr lang="vi-VN" sz="1200">
                <a:solidFill>
                  <a:schemeClr val="dk1"/>
                </a:solidFill>
                <a:latin typeface="Calibri"/>
                <a:ea typeface="Calibri"/>
                <a:cs typeface="Calibri"/>
                <a:sym typeface="Calibri"/>
              </a:rPr>
              <a:t>Gọi hàm setState để cập nhật lại giá trị mới cho studentList, giá trị mặc định cho form, isValid và indexSelected</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vi-VN" sz="1200">
                <a:solidFill>
                  <a:schemeClr val="dk1"/>
                </a:solidFill>
                <a:latin typeface="Calibri"/>
                <a:ea typeface="Calibri"/>
                <a:cs typeface="Calibri"/>
                <a:sym typeface="Calibri"/>
              </a:rPr>
              <a:t>Gọi hàm render, trả về là element JSX thể hiện các element danh sách studentList, form và button thêm student vào student list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Trả class App về làm giá trị mặc định của component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class App extends Component{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constructor (props)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super(props);</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this.state =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studentList: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name: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phone: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email: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isValid: false,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indexSelected: -1</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handleChange = (event) =&gt;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this.setState((state) =&gt;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form = state.form</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form[event.target.name] = event.target.value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 form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 =&gt; this.checkInvalidForm())</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handleSelect = (studentSelected, index) =&gt;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 JSON.parse(JSON.stringify(studentSelected)),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indexSelected: index</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checkInvalidForm = () =&gt;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 name, phone, email } = this.state.form</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value = name &amp;&amp; phone &amp;&amp; email</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isValid: value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handleSubmit = () =&gt;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if(this.state.isValid){</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newList = this.state.studentList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(this.state.indexSelected &gt; -1)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newList.splice(this.state.indexSelected, 1, this.state.form)</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else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newList.push(this.state.form)</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newForm =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name: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phone: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email: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this.setState({studentList: newList, form: newForm, isValid: false, indexSelected: -1})</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handleDelete = (index) =&gt;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newList = this.state.studentList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newList.splice(index, 1)</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this.setState({list: newList})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render ()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 studentList, form } = this.state</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&lt;h1&gt;Student List&lt;/h1&gt;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&lt;label&gt;Name: &lt;/label&gt;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name="name" value={form.name} onChange={this.handleChange} /&gt;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&lt;label&gt;Phone: &lt;/label&gt;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type="number" name="phone" value={form.phone} onChange={this.handleChange} /&gt;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&lt;label&gt;Email: &lt;/label&gt;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name="email" value={form.email} onChange={this.handleChange} /&gt;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onClick={this.handleSubmit}&gt;Submit&lt;/button&gt;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&lt;table&gt;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&lt;thead&gt;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&lt;tr&gt;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&lt;th&gt;Name&lt;/th&gt;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&lt;th&gt;Phone&lt;/th&gt;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&lt;th&gt;Email&lt;/th&gt;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&lt;th&gt;Action&lt;/th&gt;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&lt;/tr&gt;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&lt;/thead&gt;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&lt;tbody&gt;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studentList.map((student, index) =&gt;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&lt;tr key={index}&gt;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&lt;td&gt;{student.name}&lt;/td&gt;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&lt;td&gt;{student.phone}&lt;/td&gt;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&lt;td&gt;{student.email}&lt;/td&gt;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&lt;td&gt;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onClick={this.handleSelect.bind(this, student, index)}&gt;Edit&lt;/button&gt;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onClick={this.handleDelete.bind(this, index)}&gt;Delete&lt;/button&gt;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&lt;/td&gt;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&lt;/tr&gt;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&lt;/tbody&gt;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&lt;/table&gt;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App</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file App.jsx vào 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Buớc 4: </a:t>
            </a:r>
            <a:r>
              <a:rPr lang="vi-VN" sz="1200">
                <a:solidFill>
                  <a:schemeClr val="dk1"/>
                </a:solidFill>
                <a:latin typeface="Calibri"/>
                <a:ea typeface="Calibri"/>
                <a:cs typeface="Calibri"/>
                <a:sym typeface="Calibri"/>
              </a:rPr>
              <a:t>Chỉnh sửa 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vào hàm ReactDOM.render() để render elementra UI</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&lt;App /&gt;,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document.getElementById('root')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Bước 5: </a:t>
            </a:r>
            <a:r>
              <a:rPr lang="vi-VN" sz="1200">
                <a:solidFill>
                  <a:schemeClr val="dk1"/>
                </a:solidFill>
                <a:latin typeface="Calibri"/>
                <a:ea typeface="Calibri"/>
                <a:cs typeface="Calibri"/>
                <a:sym typeface="Calibri"/>
              </a:rPr>
              <a:t>Khởi chạy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Sử dụng lệnh npm start để khởi chạy dự 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Demo</a:t>
            </a:r>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File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table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font-family: arial, sans-serif;</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border-collapse: collapse;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width: 100%;</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td, th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border: 1px solid #dddddd;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text-align: left;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padding: 8px;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tr:nth-child(even)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background-color: #dddddd;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br>
              <a:rPr lang="vi-V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File App.jsx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 Component } from 'react';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'./App.css'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class App extends Component{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constructor (props)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super(props);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this.state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studentList: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name: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phone: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email: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isValid: false,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indexSelected: -1</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handleChange = (event) =&gt;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this.setState((state) =&gt;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form = state.form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form[event.target.name] = event.target.value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 form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 =&gt; this.checkInvalidForm())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handleSelect = (studentSelected, index) =&gt;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form: JSON.parse(JSON.stringify(studentSelected)),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indexSelected: index</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checkInvalidForm = () =&gt;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 name, phone, email } = this.state.form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value = name &amp;&amp; phone &amp;&amp; email</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isValid: value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handleSubmit = () =&gt;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if(this.state.isValid){</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newList = this.state.studentList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if (this.state.indexSelected &gt; -1)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newList.splice(this.state.indexSelected, 1, this.state.form)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else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newList.push(this.state.form)</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newForm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name: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phone: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email: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this.setState({studentList: newList, form: newForm, isValid: false, indexSelected: -1})</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handleDelete = (index) =&gt;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newList = this.state.studentList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newList.splice(index, 1)</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this.setState({list: newList})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render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const { studentList, form } = this.state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return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&lt;h1&gt;Student List&lt;/h1&gt;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&lt;label&gt;Name: &lt;/label&gt;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name="name" value={form.name} onChange={this.handleChange}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&lt;label&gt;Phone: &lt;/label&gt;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type="number" name="phone" value={form.phone} onChange={this.handleChange}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&lt;label&gt;Email: &lt;/label&gt;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&lt;input name="email" value={form.email} onChange={this.handleChange} /&gt;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onClick={this.handleSubmit}&gt;Submit&lt;/button&gt;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&lt;table&gt;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&lt;thead&gt;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&lt;tr&gt;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&lt;th&gt;Name&lt;/th&gt;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&lt;th&gt;Phone&lt;/th&gt;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&lt;th&gt;Email&lt;/th&gt;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&lt;th&gt;Action&lt;/th&gt;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&lt;/tr&gt;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&lt;/thead&gt;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&lt;tbody&gt;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studentList.map((student, index) =&gt;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&lt;tr key={index}&gt;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&lt;td&gt;{student.name}&lt;/td&gt;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&lt;td&gt;{student.phone}&lt;/td&gt;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&lt;td&gt;{student.email}&lt;/td&gt;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&lt;td&gt;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onClick={this.handleSelect.bind(this, student, index)}&gt;Edit&lt;/button&gt;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&lt;button onClick={this.handleDelete.bind(this, index)}&gt;Delete&lt;/button&gt;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&lt;/td&gt;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&lt;/tr&gt;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&lt;/tbody&gt;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&lt;/table&gt;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&lt;/div&gt;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export default App</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vi-VN" sz="1200">
                <a:solidFill>
                  <a:schemeClr val="dk1"/>
                </a:solidFill>
                <a:latin typeface="Calibri"/>
                <a:ea typeface="Calibri"/>
                <a:cs typeface="Calibri"/>
                <a:sym typeface="Calibri"/>
              </a:rPr>
              <a:t>File index.js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 from 'react';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ReactDOM from 'react-dom';</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import App from "./App";</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ReactDOM.render(</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&lt;App /&gt;,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document.getElementById('root')</a:t>
            </a:r>
            <a:endParaRPr/>
          </a:p>
          <a:p>
            <a:pPr indent="0" lvl="0" marL="0" rtl="0" algn="l">
              <a:spcBef>
                <a:spcPts val="0"/>
              </a:spcBef>
              <a:spcAft>
                <a:spcPts val="0"/>
              </a:spcAft>
              <a:buNone/>
            </a:pPr>
            <a:r>
              <a:rPr lang="vi-VN" sz="1200">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b="1" sz="1200">
              <a:solidFill>
                <a:schemeClr val="dk1"/>
              </a:solidFill>
              <a:latin typeface="Calibri"/>
              <a:ea typeface="Calibri"/>
              <a:cs typeface="Calibri"/>
              <a:sym typeface="Calibri"/>
            </a:endParaRPr>
          </a:p>
        </p:txBody>
      </p:sp>
      <p:sp>
        <p:nvSpPr>
          <p:cNvPr id="488" name="Google Shape;488;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31" name="Google Shape;13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38" name="Google Shape;13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45" name="Google Shape;14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6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6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7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72"/>
          <p:cNvSpPr txBox="1"/>
          <p:nvPr>
            <p:ph idx="1" type="body"/>
          </p:nvPr>
        </p:nvSpPr>
        <p:spPr>
          <a:xfrm rot="5400000">
            <a:off x="3567529" y="-1609307"/>
            <a:ext cx="5056942"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73"/>
          <p:cNvSpPr txBox="1"/>
          <p:nvPr>
            <p:ph type="title"/>
          </p:nvPr>
        </p:nvSpPr>
        <p:spPr>
          <a:xfrm rot="5400000">
            <a:off x="7481547" y="2304710"/>
            <a:ext cx="5115606"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73"/>
          <p:cNvSpPr txBox="1"/>
          <p:nvPr>
            <p:ph idx="1" type="body"/>
          </p:nvPr>
        </p:nvSpPr>
        <p:spPr>
          <a:xfrm rot="5400000">
            <a:off x="2147547" y="-247990"/>
            <a:ext cx="5115606"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6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Open Sans"/>
              <a:buNone/>
              <a:defRPr>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4"/>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indent="-406400" lvl="1" marL="914400" algn="l">
              <a:lnSpc>
                <a:spcPct val="90000"/>
              </a:lnSpc>
              <a:spcBef>
                <a:spcPts val="500"/>
              </a:spcBef>
              <a:spcAft>
                <a:spcPts val="0"/>
              </a:spcAft>
              <a:buClr>
                <a:schemeClr val="dk1"/>
              </a:buClr>
              <a:buSzPts val="2800"/>
              <a:buChar char="•"/>
              <a:defRPr sz="2800">
                <a:latin typeface="Open Sans"/>
                <a:ea typeface="Open Sans"/>
                <a:cs typeface="Open Sans"/>
                <a:sym typeface="Open Sans"/>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6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7"/>
          <p:cNvSpPr txBox="1"/>
          <p:nvPr>
            <p:ph type="title"/>
          </p:nvPr>
        </p:nvSpPr>
        <p:spPr>
          <a:xfrm>
            <a:off x="839788" y="898071"/>
            <a:ext cx="10515600" cy="7926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6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6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70"/>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7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7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71"/>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71"/>
          <p:cNvSpPr/>
          <p:nvPr>
            <p:ph idx="2" type="pic"/>
          </p:nvPr>
        </p:nvSpPr>
        <p:spPr>
          <a:xfrm>
            <a:off x="5183188" y="987425"/>
            <a:ext cx="6172200" cy="4873625"/>
          </a:xfrm>
          <a:prstGeom prst="rect">
            <a:avLst/>
          </a:prstGeom>
          <a:noFill/>
          <a:ln>
            <a:noFill/>
          </a:ln>
        </p:spPr>
      </p:sp>
      <p:sp>
        <p:nvSpPr>
          <p:cNvPr id="70" name="Google Shape;70;p7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Open Sans SemiBold"/>
              <a:buNone/>
              <a:defRPr b="1" i="0" sz="4000" u="none" cap="none" strike="noStrike">
                <a:solidFill>
                  <a:schemeClr val="dk1"/>
                </a:solidFill>
                <a:latin typeface="Open Sans SemiBold"/>
                <a:ea typeface="Open Sans SemiBold"/>
                <a:cs typeface="Open Sans SemiBold"/>
                <a:sym typeface="Open Sans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2"/>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12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12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12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12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12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12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12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cxnSp>
        <p:nvCxnSpPr>
          <p:cNvPr id="15" name="Google Shape;15;p62"/>
          <p:cNvCxnSpPr/>
          <p:nvPr/>
        </p:nvCxnSpPr>
        <p:spPr>
          <a:xfrm rot="10800000">
            <a:off x="838202" y="893620"/>
            <a:ext cx="10386389" cy="0"/>
          </a:xfrm>
          <a:prstGeom prst="straightConnector1">
            <a:avLst/>
          </a:prstGeom>
          <a:noFill/>
          <a:ln cap="flat" cmpd="sng" w="25400">
            <a:solidFill>
              <a:srgbClr val="272780"/>
            </a:solidFill>
            <a:prstDash val="solid"/>
            <a:miter lim="800000"/>
            <a:headEnd len="sm" w="sm" type="none"/>
            <a:tailEnd len="sm" w="sm" type="none"/>
          </a:ln>
        </p:spPr>
      </p:cxnSp>
      <p:pic>
        <p:nvPicPr>
          <p:cNvPr id="16" name="Google Shape;16;p62"/>
          <p:cNvPicPr preferRelativeResize="0"/>
          <p:nvPr/>
        </p:nvPicPr>
        <p:blipFill rotWithShape="1">
          <a:blip r:embed="rId1">
            <a:alphaModFix/>
          </a:blip>
          <a:srcRect b="0" l="0" r="0" t="0"/>
          <a:stretch/>
        </p:blipFill>
        <p:spPr>
          <a:xfrm>
            <a:off x="11415645" y="139074"/>
            <a:ext cx="657087" cy="6570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1336431" y="1122362"/>
            <a:ext cx="9612923" cy="273843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Open Sans"/>
              <a:buNone/>
            </a:pPr>
            <a:r>
              <a:rPr lang="vi-VN"/>
              <a:t>State &amp; Lifecycle method</a:t>
            </a:r>
            <a:br>
              <a:rPr b="0" lang="vi-VN"/>
            </a:br>
            <a:br>
              <a:rPr lang="vi-VN"/>
            </a:br>
            <a:endParaRPr/>
          </a:p>
        </p:txBody>
      </p:sp>
      <p:sp>
        <p:nvSpPr>
          <p:cNvPr id="92" name="Google Shape;92;p1"/>
          <p:cNvSpPr txBox="1"/>
          <p:nvPr>
            <p:ph idx="1" type="subTitle"/>
          </p:nvPr>
        </p:nvSpPr>
        <p:spPr>
          <a:xfrm>
            <a:off x="1524000" y="41608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709107" y="159419"/>
            <a:ext cx="10672484"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Cập nhật  State</a:t>
            </a:r>
            <a:endParaRPr/>
          </a:p>
        </p:txBody>
      </p:sp>
      <p:sp>
        <p:nvSpPr>
          <p:cNvPr id="155" name="Google Shape;155;p10"/>
          <p:cNvSpPr txBox="1"/>
          <p:nvPr>
            <p:ph idx="1" type="body"/>
          </p:nvPr>
        </p:nvSpPr>
        <p:spPr>
          <a:xfrm>
            <a:off x="776484" y="1144840"/>
            <a:ext cx="10388821" cy="522821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Ví dụ :</a:t>
            </a:r>
            <a:endParaRPr/>
          </a:p>
          <a:p>
            <a:pPr indent="0" lvl="0" marL="0" rtl="0" algn="l">
              <a:lnSpc>
                <a:spcPct val="90000"/>
              </a:lnSpc>
              <a:spcBef>
                <a:spcPts val="1000"/>
              </a:spcBef>
              <a:spcAft>
                <a:spcPts val="0"/>
              </a:spcAft>
              <a:buClr>
                <a:schemeClr val="dk1"/>
              </a:buClr>
              <a:buSzPts val="2800"/>
              <a:buNone/>
            </a:pPr>
            <a:r>
              <a:rPr lang="vi-VN"/>
              <a:t>class Car extends React.Component {</a:t>
            </a:r>
            <a:endParaRPr/>
          </a:p>
          <a:p>
            <a:pPr indent="0" lvl="0" marL="0" rtl="0" algn="l">
              <a:lnSpc>
                <a:spcPct val="90000"/>
              </a:lnSpc>
              <a:spcBef>
                <a:spcPts val="1000"/>
              </a:spcBef>
              <a:spcAft>
                <a:spcPts val="0"/>
              </a:spcAft>
              <a:buClr>
                <a:schemeClr val="dk1"/>
              </a:buClr>
              <a:buSzPts val="2800"/>
              <a:buNone/>
            </a:pPr>
            <a:r>
              <a:rPr lang="vi-VN"/>
              <a:t>  constructor(props) {</a:t>
            </a:r>
            <a:endParaRPr/>
          </a:p>
          <a:p>
            <a:pPr indent="0" lvl="0" marL="0" rtl="0" algn="l">
              <a:lnSpc>
                <a:spcPct val="90000"/>
              </a:lnSpc>
              <a:spcBef>
                <a:spcPts val="1000"/>
              </a:spcBef>
              <a:spcAft>
                <a:spcPts val="0"/>
              </a:spcAft>
              <a:buClr>
                <a:schemeClr val="dk1"/>
              </a:buClr>
              <a:buSzPts val="2800"/>
              <a:buNone/>
            </a:pPr>
            <a:r>
              <a:rPr lang="vi-VN"/>
              <a:t>    super(props);</a:t>
            </a:r>
            <a:endParaRPr/>
          </a:p>
          <a:p>
            <a:pPr indent="0" lvl="0" marL="0" rtl="0" algn="l">
              <a:lnSpc>
                <a:spcPct val="90000"/>
              </a:lnSpc>
              <a:spcBef>
                <a:spcPts val="1000"/>
              </a:spcBef>
              <a:spcAft>
                <a:spcPts val="0"/>
              </a:spcAft>
              <a:buClr>
                <a:schemeClr val="dk1"/>
              </a:buClr>
              <a:buSzPts val="2800"/>
              <a:buNone/>
            </a:pPr>
            <a:r>
              <a:rPr lang="vi-VN"/>
              <a:t>    this.state = {  brand: "Ford",  model: "Mustang", color: "red", 			year: 1964};</a:t>
            </a:r>
            <a:endParaRPr/>
          </a:p>
          <a:p>
            <a:pPr indent="0" lvl="0" marL="0" rtl="0" algn="l">
              <a:lnSpc>
                <a:spcPct val="90000"/>
              </a:lnSpc>
              <a:spcBef>
                <a:spcPts val="1000"/>
              </a:spcBef>
              <a:spcAft>
                <a:spcPts val="0"/>
              </a:spcAft>
              <a:buClr>
                <a:schemeClr val="dk1"/>
              </a:buClr>
              <a:buSzPts val="2800"/>
              <a:buNone/>
            </a:pPr>
            <a:r>
              <a:rPr lang="vi-VN"/>
              <a:t>  }</a:t>
            </a:r>
            <a:endParaRPr/>
          </a:p>
          <a:p>
            <a:pPr indent="0" lvl="0" marL="0" rtl="0" algn="l">
              <a:lnSpc>
                <a:spcPct val="90000"/>
              </a:lnSpc>
              <a:spcBef>
                <a:spcPts val="1000"/>
              </a:spcBef>
              <a:spcAft>
                <a:spcPts val="0"/>
              </a:spcAft>
              <a:buClr>
                <a:schemeClr val="dk1"/>
              </a:buClr>
              <a:buSzPts val="2800"/>
              <a:buNone/>
            </a:pPr>
            <a:r>
              <a:rPr lang="vi-VN"/>
              <a:t>  changeColor = () =&gt; {  this.setState({color: "blue"});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709107" y="159419"/>
            <a:ext cx="10672484"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Cập nhật  State</a:t>
            </a:r>
            <a:endParaRPr/>
          </a:p>
        </p:txBody>
      </p:sp>
      <p:sp>
        <p:nvSpPr>
          <p:cNvPr id="162" name="Google Shape;162;p11"/>
          <p:cNvSpPr txBox="1"/>
          <p:nvPr>
            <p:ph idx="1" type="body"/>
          </p:nvPr>
        </p:nvSpPr>
        <p:spPr>
          <a:xfrm>
            <a:off x="776484" y="973606"/>
            <a:ext cx="10903527" cy="562172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vi-VN"/>
              <a:t> render() {</a:t>
            </a:r>
            <a:endParaRPr/>
          </a:p>
          <a:p>
            <a:pPr indent="0" lvl="0" marL="0" rtl="0" algn="l">
              <a:lnSpc>
                <a:spcPct val="90000"/>
              </a:lnSpc>
              <a:spcBef>
                <a:spcPts val="1000"/>
              </a:spcBef>
              <a:spcAft>
                <a:spcPts val="0"/>
              </a:spcAft>
              <a:buClr>
                <a:schemeClr val="dk1"/>
              </a:buClr>
              <a:buSzPts val="2800"/>
              <a:buNone/>
            </a:pPr>
            <a:r>
              <a:rPr lang="vi-VN"/>
              <a:t>    return ( &lt;div&gt;</a:t>
            </a:r>
            <a:endParaRPr/>
          </a:p>
          <a:p>
            <a:pPr indent="0" lvl="3" marL="1371600" rtl="0" algn="l">
              <a:lnSpc>
                <a:spcPct val="90000"/>
              </a:lnSpc>
              <a:spcBef>
                <a:spcPts val="500"/>
              </a:spcBef>
              <a:spcAft>
                <a:spcPts val="0"/>
              </a:spcAft>
              <a:buClr>
                <a:schemeClr val="dk1"/>
              </a:buClr>
              <a:buSzPts val="2800"/>
              <a:buNone/>
            </a:pPr>
            <a:r>
              <a:rPr lang="vi-VN" sz="2800">
                <a:latin typeface="Open Sans"/>
                <a:ea typeface="Open Sans"/>
                <a:cs typeface="Open Sans"/>
                <a:sym typeface="Open Sans"/>
              </a:rPr>
              <a:t>        &lt;h1&gt;My {this.state.brand}&lt;/h1&gt;</a:t>
            </a:r>
            <a:endParaRPr/>
          </a:p>
          <a:p>
            <a:pPr indent="0" lvl="3" marL="1371600" rtl="0" algn="l">
              <a:lnSpc>
                <a:spcPct val="90000"/>
              </a:lnSpc>
              <a:spcBef>
                <a:spcPts val="500"/>
              </a:spcBef>
              <a:spcAft>
                <a:spcPts val="0"/>
              </a:spcAft>
              <a:buClr>
                <a:schemeClr val="dk1"/>
              </a:buClr>
              <a:buSzPts val="2800"/>
              <a:buNone/>
            </a:pPr>
            <a:r>
              <a:rPr lang="vi-VN" sz="2800">
                <a:latin typeface="Open Sans"/>
                <a:ea typeface="Open Sans"/>
                <a:cs typeface="Open Sans"/>
                <a:sym typeface="Open Sans"/>
              </a:rPr>
              <a:t>        &lt;p&gt; It is a {this.state.color}</a:t>
            </a:r>
            <a:endParaRPr/>
          </a:p>
          <a:p>
            <a:pPr indent="0" lvl="3" marL="1371600" rtl="0" algn="l">
              <a:lnSpc>
                <a:spcPct val="90000"/>
              </a:lnSpc>
              <a:spcBef>
                <a:spcPts val="500"/>
              </a:spcBef>
              <a:spcAft>
                <a:spcPts val="0"/>
              </a:spcAft>
              <a:buClr>
                <a:schemeClr val="dk1"/>
              </a:buClr>
              <a:buSzPts val="2800"/>
              <a:buNone/>
            </a:pPr>
            <a:r>
              <a:rPr lang="vi-VN" sz="2800">
                <a:latin typeface="Open Sans"/>
                <a:ea typeface="Open Sans"/>
                <a:cs typeface="Open Sans"/>
                <a:sym typeface="Open Sans"/>
              </a:rPr>
              <a:t>          {this.state.model} from {this.state.year}.</a:t>
            </a:r>
            <a:endParaRPr/>
          </a:p>
          <a:p>
            <a:pPr indent="0" lvl="3" marL="1371600" rtl="0" algn="l">
              <a:lnSpc>
                <a:spcPct val="90000"/>
              </a:lnSpc>
              <a:spcBef>
                <a:spcPts val="500"/>
              </a:spcBef>
              <a:spcAft>
                <a:spcPts val="0"/>
              </a:spcAft>
              <a:buClr>
                <a:schemeClr val="dk1"/>
              </a:buClr>
              <a:buSzPts val="2800"/>
              <a:buNone/>
            </a:pPr>
            <a:r>
              <a:rPr lang="vi-VN" sz="2800">
                <a:latin typeface="Open Sans"/>
                <a:ea typeface="Open Sans"/>
                <a:cs typeface="Open Sans"/>
                <a:sym typeface="Open Sans"/>
              </a:rPr>
              <a:t>       &lt;/p&gt;</a:t>
            </a:r>
            <a:endParaRPr/>
          </a:p>
          <a:p>
            <a:pPr indent="0" lvl="0" marL="0" rtl="0" algn="l">
              <a:lnSpc>
                <a:spcPct val="90000"/>
              </a:lnSpc>
              <a:spcBef>
                <a:spcPts val="1000"/>
              </a:spcBef>
              <a:spcAft>
                <a:spcPts val="0"/>
              </a:spcAft>
              <a:buClr>
                <a:schemeClr val="dk1"/>
              </a:buClr>
              <a:buSzPts val="2800"/>
              <a:buNone/>
            </a:pPr>
            <a:r>
              <a:rPr lang="vi-VN"/>
              <a:t>        		&lt;button type="button“ onClick={this.changeColor}&gt;</a:t>
            </a:r>
            <a:endParaRPr/>
          </a:p>
          <a:p>
            <a:pPr indent="0" lvl="0" marL="0" rtl="0" algn="l">
              <a:lnSpc>
                <a:spcPct val="90000"/>
              </a:lnSpc>
              <a:spcBef>
                <a:spcPts val="1000"/>
              </a:spcBef>
              <a:spcAft>
                <a:spcPts val="0"/>
              </a:spcAft>
              <a:buClr>
                <a:schemeClr val="dk1"/>
              </a:buClr>
              <a:buSzPts val="2800"/>
              <a:buNone/>
            </a:pPr>
            <a:r>
              <a:rPr lang="vi-VN"/>
              <a:t>		Change color&lt;/button&gt;</a:t>
            </a:r>
            <a:endParaRPr/>
          </a:p>
          <a:p>
            <a:pPr indent="0" lvl="0" marL="0" rtl="0" algn="l">
              <a:lnSpc>
                <a:spcPct val="90000"/>
              </a:lnSpc>
              <a:spcBef>
                <a:spcPts val="1000"/>
              </a:spcBef>
              <a:spcAft>
                <a:spcPts val="0"/>
              </a:spcAft>
              <a:buClr>
                <a:schemeClr val="dk1"/>
              </a:buClr>
              <a:buSzPts val="2800"/>
              <a:buNone/>
            </a:pPr>
            <a:r>
              <a:rPr lang="vi-VN"/>
              <a:t>      		&lt;/div&gt;</a:t>
            </a:r>
            <a:endParaRPr/>
          </a:p>
          <a:p>
            <a:pPr indent="0" lvl="0" marL="0" rtl="0" algn="l">
              <a:lnSpc>
                <a:spcPct val="90000"/>
              </a:lnSpc>
              <a:spcBef>
                <a:spcPts val="1000"/>
              </a:spcBef>
              <a:spcAft>
                <a:spcPts val="0"/>
              </a:spcAft>
              <a:buClr>
                <a:schemeClr val="dk1"/>
              </a:buClr>
              <a:buSzPts val="2800"/>
              <a:buNone/>
            </a:pPr>
            <a:r>
              <a:rPr lang="vi-VN"/>
              <a:t>    		);}</a:t>
            </a:r>
            <a:endParaRPr/>
          </a:p>
          <a:p>
            <a:pPr indent="0" lvl="0" marL="0" rtl="0" algn="l">
              <a:lnSpc>
                <a:spcPct val="90000"/>
              </a:lnSpc>
              <a:spcBef>
                <a:spcPts val="1000"/>
              </a:spcBef>
              <a:spcAft>
                <a:spcPts val="0"/>
              </a:spcAft>
              <a:buClr>
                <a:schemeClr val="dk1"/>
              </a:buClr>
              <a:buSzPts val="2800"/>
              <a:buNone/>
            </a:pPr>
            <a:r>
              <a:rPr lang="vi-V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Thao tác với state trong ReactJS</a:t>
            </a:r>
            <a:endParaRPr/>
          </a:p>
        </p:txBody>
      </p:sp>
      <p:sp>
        <p:nvSpPr>
          <p:cNvPr id="168" name="Google Shape;168;p12"/>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Một số lưu ý khi sử dụng State</a:t>
            </a:r>
            <a:endParaRPr/>
          </a:p>
          <a:p>
            <a:pPr indent="-228600" lvl="0" marL="228600" rtl="0" algn="l">
              <a:lnSpc>
                <a:spcPct val="90000"/>
              </a:lnSpc>
              <a:spcBef>
                <a:spcPts val="1000"/>
              </a:spcBef>
              <a:spcAft>
                <a:spcPts val="0"/>
              </a:spcAft>
              <a:buClr>
                <a:schemeClr val="dk1"/>
              </a:buClr>
              <a:buSzPts val="2800"/>
              <a:buChar char="•"/>
            </a:pPr>
            <a:r>
              <a:rPr lang="vi-VN"/>
              <a:t>Để việc sử dụng state được dễ dàng và tránh gây ra lỗi ngoài ý muốn , một số lưu ý như sau:</a:t>
            </a:r>
            <a:endParaRPr/>
          </a:p>
          <a:p>
            <a:pPr indent="-228600" lvl="0" marL="228600" rtl="0" algn="l">
              <a:lnSpc>
                <a:spcPct val="90000"/>
              </a:lnSpc>
              <a:spcBef>
                <a:spcPts val="1000"/>
              </a:spcBef>
              <a:spcAft>
                <a:spcPts val="0"/>
              </a:spcAft>
              <a:buClr>
                <a:schemeClr val="dk1"/>
              </a:buClr>
              <a:buSzPts val="2800"/>
              <a:buChar char="•"/>
            </a:pPr>
            <a:r>
              <a:rPr lang="vi-VN"/>
              <a:t>Bạn nên để cấu trúc dữ liệu của state đơn giản nhất có thể, không nên tạo cấu trúc quá lằng nhằng sẽ khó thao tác và ảnh hưởng hiệu năng</a:t>
            </a:r>
            <a:endParaRPr/>
          </a:p>
          <a:p>
            <a:pPr indent="-228600" lvl="0" marL="228600" rtl="0" algn="l">
              <a:lnSpc>
                <a:spcPct val="90000"/>
              </a:lnSpc>
              <a:spcBef>
                <a:spcPts val="1000"/>
              </a:spcBef>
              <a:spcAft>
                <a:spcPts val="0"/>
              </a:spcAft>
              <a:buClr>
                <a:schemeClr val="dk1"/>
              </a:buClr>
              <a:buSzPts val="2800"/>
              <a:buChar char="•"/>
            </a:pPr>
            <a:r>
              <a:rPr lang="vi-VN"/>
              <a:t>Không thay đổi state một cách trực tiếp</a:t>
            </a:r>
            <a:endParaRPr/>
          </a:p>
          <a:p>
            <a:pPr indent="-228600" lvl="0" marL="228600" rtl="0" algn="l">
              <a:lnSpc>
                <a:spcPct val="90000"/>
              </a:lnSpc>
              <a:spcBef>
                <a:spcPts val="1000"/>
              </a:spcBef>
              <a:spcAft>
                <a:spcPts val="0"/>
              </a:spcAft>
              <a:buClr>
                <a:schemeClr val="dk1"/>
              </a:buClr>
              <a:buSzPts val="2800"/>
              <a:buChar char="•"/>
            </a:pPr>
            <a:r>
              <a:rPr lang="vi-VN"/>
              <a:t>State được update không đồng bộ nên bạn cần lưu ý khi sử dụng hàm setState cần giá trị từ state trước</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Tổng kết</a:t>
            </a:r>
            <a:endParaRPr/>
          </a:p>
        </p:txBody>
      </p:sp>
      <p:sp>
        <p:nvSpPr>
          <p:cNvPr id="174" name="Google Shape;174;p13"/>
          <p:cNvSpPr txBox="1"/>
          <p:nvPr>
            <p:ph idx="1" type="body"/>
          </p:nvPr>
        </p:nvSpPr>
        <p:spPr>
          <a:xfrm>
            <a:off x="838200" y="1229297"/>
            <a:ext cx="10515600" cy="31292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vi-VN"/>
              <a:t>Qua bài viết này chúng ta đã tìm hiểu:</a:t>
            </a:r>
            <a:endParaRPr/>
          </a:p>
          <a:p>
            <a:pPr indent="-228600" lvl="0" marL="228600" rtl="0" algn="l">
              <a:lnSpc>
                <a:spcPct val="90000"/>
              </a:lnSpc>
              <a:spcBef>
                <a:spcPts val="1000"/>
              </a:spcBef>
              <a:spcAft>
                <a:spcPts val="0"/>
              </a:spcAft>
              <a:buClr>
                <a:schemeClr val="dk1"/>
              </a:buClr>
              <a:buSzPts val="2800"/>
              <a:buChar char="•"/>
            </a:pPr>
            <a:r>
              <a:rPr lang="vi-VN"/>
              <a:t>Hiểu được khái niệm State</a:t>
            </a:r>
            <a:endParaRPr/>
          </a:p>
          <a:p>
            <a:pPr indent="-228600" lvl="0" marL="228600" rtl="0" algn="l">
              <a:lnSpc>
                <a:spcPct val="90000"/>
              </a:lnSpc>
              <a:spcBef>
                <a:spcPts val="1000"/>
              </a:spcBef>
              <a:spcAft>
                <a:spcPts val="0"/>
              </a:spcAft>
              <a:buClr>
                <a:schemeClr val="dk1"/>
              </a:buClr>
              <a:buSzPts val="2800"/>
              <a:buChar char="•"/>
            </a:pPr>
            <a:r>
              <a:rPr lang="vi-VN"/>
              <a:t>Thao tác tạo State, cập nhật State</a:t>
            </a:r>
            <a:endParaRPr/>
          </a:p>
          <a:p>
            <a:pPr indent="-228600" lvl="0" marL="228600" rtl="0" algn="l">
              <a:lnSpc>
                <a:spcPct val="90000"/>
              </a:lnSpc>
              <a:spcBef>
                <a:spcPts val="1000"/>
              </a:spcBef>
              <a:spcAft>
                <a:spcPts val="0"/>
              </a:spcAft>
              <a:buClr>
                <a:schemeClr val="dk1"/>
              </a:buClr>
              <a:buSzPts val="2800"/>
              <a:buChar char="•"/>
            </a:pPr>
            <a:r>
              <a:rPr lang="vi-VN"/>
              <a:t>Một số lưu ý khi sử dụng State</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Xử lý sự kiện trong Reactjs</a:t>
            </a:r>
            <a:endParaRPr/>
          </a:p>
        </p:txBody>
      </p:sp>
      <p:sp>
        <p:nvSpPr>
          <p:cNvPr id="180" name="Google Shape;180;p14"/>
          <p:cNvSpPr txBox="1"/>
          <p:nvPr>
            <p:ph idx="1" type="body"/>
          </p:nvPr>
        </p:nvSpPr>
        <p:spPr>
          <a:xfrm>
            <a:off x="838199" y="1172584"/>
            <a:ext cx="10952181" cy="52733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Giới thiệu</a:t>
            </a:r>
            <a:endParaRPr b="1"/>
          </a:p>
          <a:p>
            <a:pPr indent="0" lvl="0" marL="0" rtl="0" algn="l">
              <a:lnSpc>
                <a:spcPct val="90000"/>
              </a:lnSpc>
              <a:spcBef>
                <a:spcPts val="1000"/>
              </a:spcBef>
              <a:spcAft>
                <a:spcPts val="0"/>
              </a:spcAft>
              <a:buClr>
                <a:schemeClr val="dk1"/>
              </a:buClr>
              <a:buSzPts val="2800"/>
              <a:buNone/>
            </a:pPr>
            <a:r>
              <a:rPr lang="vi-VN"/>
              <a:t>Trong một website việc tương tác giữa người dùng là điều không thể thiếu như click, nhập form,..chúng ta có thể thực hiện bắt các sự kiện này trong React một cách dễ dàng.</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Xử lý sự kiện trong Reactjs</a:t>
            </a:r>
            <a:endParaRPr/>
          </a:p>
        </p:txBody>
      </p:sp>
      <p:sp>
        <p:nvSpPr>
          <p:cNvPr id="186" name="Google Shape;186;p15"/>
          <p:cNvSpPr txBox="1"/>
          <p:nvPr>
            <p:ph idx="1" type="body"/>
          </p:nvPr>
        </p:nvSpPr>
        <p:spPr>
          <a:xfrm>
            <a:off x="838199" y="1172584"/>
            <a:ext cx="10952181" cy="55073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vi-VN"/>
              <a:t>Xử lý các sự kiện trong React rất giống với xử lý các sự kiện trên các phần tử DOM. Có một số khác biệt</a:t>
            </a:r>
            <a:endParaRPr/>
          </a:p>
          <a:p>
            <a:pPr indent="-228600" lvl="0" marL="228600" rtl="0" algn="l">
              <a:lnSpc>
                <a:spcPct val="90000"/>
              </a:lnSpc>
              <a:spcBef>
                <a:spcPts val="1000"/>
              </a:spcBef>
              <a:spcAft>
                <a:spcPts val="0"/>
              </a:spcAft>
              <a:buClr>
                <a:schemeClr val="dk1"/>
              </a:buClr>
              <a:buSzPts val="2800"/>
              <a:buChar char="•"/>
            </a:pPr>
            <a:r>
              <a:rPr lang="vi-VN"/>
              <a:t>Các sự kiện React được đặt tên bằng camelCase, thay vì chữ thường. Ví dụ: onclick -&gt; onClick, onchange -&gt; onChange</a:t>
            </a:r>
            <a:endParaRPr/>
          </a:p>
          <a:p>
            <a:pPr indent="-228600" lvl="0" marL="228600" rtl="0" algn="l">
              <a:lnSpc>
                <a:spcPct val="90000"/>
              </a:lnSpc>
              <a:spcBef>
                <a:spcPts val="1000"/>
              </a:spcBef>
              <a:spcAft>
                <a:spcPts val="0"/>
              </a:spcAft>
              <a:buClr>
                <a:schemeClr val="dk1"/>
              </a:buClr>
              <a:buSzPts val="2800"/>
              <a:buChar char="•"/>
            </a:pPr>
            <a:r>
              <a:rPr lang="vi-VN"/>
              <a:t>Trong Javascript bạn sẽ xử lý sự kiện trong một hàm, còn trong React bạn sẽ xử lý sự kiện trong một phương thức của Component.</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Xử lý sự kiện trong Reactjs</a:t>
            </a:r>
            <a:endParaRPr/>
          </a:p>
        </p:txBody>
      </p:sp>
      <p:sp>
        <p:nvSpPr>
          <p:cNvPr id="192" name="Google Shape;192;p16"/>
          <p:cNvSpPr txBox="1"/>
          <p:nvPr>
            <p:ph idx="1" type="body"/>
          </p:nvPr>
        </p:nvSpPr>
        <p:spPr>
          <a:xfrm>
            <a:off x="838199" y="1172584"/>
            <a:ext cx="10952181" cy="55073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Ví dụ:</a:t>
            </a:r>
            <a:endParaRPr/>
          </a:p>
          <a:p>
            <a:pPr indent="0" lvl="0" marL="0" rtl="0" algn="l">
              <a:lnSpc>
                <a:spcPct val="90000"/>
              </a:lnSpc>
              <a:spcBef>
                <a:spcPts val="1000"/>
              </a:spcBef>
              <a:spcAft>
                <a:spcPts val="0"/>
              </a:spcAft>
              <a:buClr>
                <a:schemeClr val="dk1"/>
              </a:buClr>
              <a:buSzPts val="2800"/>
              <a:buNone/>
            </a:pPr>
            <a:r>
              <a:rPr lang="vi-VN"/>
              <a:t>&lt;button onClick={changeName}&gt;</a:t>
            </a:r>
            <a:endParaRPr/>
          </a:p>
          <a:p>
            <a:pPr indent="0" lvl="0" marL="0" rtl="0" algn="l">
              <a:lnSpc>
                <a:spcPct val="90000"/>
              </a:lnSpc>
              <a:spcBef>
                <a:spcPts val="1000"/>
              </a:spcBef>
              <a:spcAft>
                <a:spcPts val="0"/>
              </a:spcAft>
              <a:buClr>
                <a:schemeClr val="dk1"/>
              </a:buClr>
              <a:buSzPts val="2800"/>
              <a:buNone/>
            </a:pPr>
            <a:r>
              <a:rPr lang="vi-VN"/>
              <a:t>  Change Name</a:t>
            </a:r>
            <a:endParaRPr/>
          </a:p>
          <a:p>
            <a:pPr indent="0" lvl="0" marL="0" rtl="0" algn="l">
              <a:lnSpc>
                <a:spcPct val="90000"/>
              </a:lnSpc>
              <a:spcBef>
                <a:spcPts val="1000"/>
              </a:spcBef>
              <a:spcAft>
                <a:spcPts val="0"/>
              </a:spcAft>
              <a:buClr>
                <a:schemeClr val="dk1"/>
              </a:buClr>
              <a:buSzPts val="2800"/>
              <a:buNone/>
            </a:pPr>
            <a:r>
              <a:rPr lang="vi-VN"/>
              <a:t>&lt;/button&gt;</a:t>
            </a:r>
            <a:endParaRPr/>
          </a:p>
          <a:p>
            <a:pPr indent="0" lvl="0" marL="0" rtl="0" algn="l">
              <a:lnSpc>
                <a:spcPct val="90000"/>
              </a:lnSpc>
              <a:spcBef>
                <a:spcPts val="1000"/>
              </a:spcBef>
              <a:spcAft>
                <a:spcPts val="0"/>
              </a:spcAft>
              <a:buClr>
                <a:schemeClr val="dk1"/>
              </a:buClr>
              <a:buSzPts val="2800"/>
              <a:buNone/>
            </a:pPr>
            <a:r>
              <a:rPr lang="vi-VN"/>
              <a:t>Trong React, chúng ta không thể trả về false để ngăn chặn hành vi mặc định. Chúng ta phải gọi sự kiện PreventDefault một cách rõ ràng để ngăn chặn hành vi mặc định.</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Xử lý sự kiện trong Reactjs</a:t>
            </a:r>
            <a:endParaRPr/>
          </a:p>
        </p:txBody>
      </p:sp>
      <p:sp>
        <p:nvSpPr>
          <p:cNvPr id="199" name="Google Shape;199;p17"/>
          <p:cNvSpPr txBox="1"/>
          <p:nvPr>
            <p:ph idx="1" type="body"/>
          </p:nvPr>
        </p:nvSpPr>
        <p:spPr>
          <a:xfrm>
            <a:off x="838199" y="1172584"/>
            <a:ext cx="10952181" cy="5507349"/>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b="1" lang="vi-VN" sz="3000"/>
              <a:t>Ví dụ:</a:t>
            </a:r>
            <a:endParaRPr sz="3000"/>
          </a:p>
          <a:p>
            <a:pPr indent="0" lvl="0" marL="0" rtl="0" algn="l">
              <a:lnSpc>
                <a:spcPct val="90000"/>
              </a:lnSpc>
              <a:spcBef>
                <a:spcPts val="1000"/>
              </a:spcBef>
              <a:spcAft>
                <a:spcPts val="0"/>
              </a:spcAft>
              <a:buClr>
                <a:schemeClr val="dk1"/>
              </a:buClr>
              <a:buSzPct val="100000"/>
              <a:buNone/>
            </a:pPr>
            <a:r>
              <a:rPr lang="vi-VN" sz="3000"/>
              <a:t>function ActionLink() {  </a:t>
            </a:r>
            <a:endParaRPr/>
          </a:p>
          <a:p>
            <a:pPr indent="0" lvl="0" marL="0" rtl="0" algn="l">
              <a:lnSpc>
                <a:spcPct val="90000"/>
              </a:lnSpc>
              <a:spcBef>
                <a:spcPts val="1000"/>
              </a:spcBef>
              <a:spcAft>
                <a:spcPts val="0"/>
              </a:spcAft>
              <a:buClr>
                <a:schemeClr val="dk1"/>
              </a:buClr>
              <a:buSzPct val="100000"/>
              <a:buNone/>
            </a:pPr>
            <a:r>
              <a:rPr lang="vi-VN" sz="3000"/>
              <a:t>    function handleClick(e) {  </a:t>
            </a:r>
            <a:endParaRPr/>
          </a:p>
          <a:p>
            <a:pPr indent="0" lvl="0" marL="0" rtl="0" algn="l">
              <a:lnSpc>
                <a:spcPct val="90000"/>
              </a:lnSpc>
              <a:spcBef>
                <a:spcPts val="1000"/>
              </a:spcBef>
              <a:spcAft>
                <a:spcPts val="0"/>
              </a:spcAft>
              <a:buClr>
                <a:schemeClr val="dk1"/>
              </a:buClr>
              <a:buSzPct val="100000"/>
              <a:buNone/>
            </a:pPr>
            <a:r>
              <a:rPr lang="vi-VN" sz="3000"/>
              <a:t>        e.preventDefault();  </a:t>
            </a:r>
            <a:endParaRPr/>
          </a:p>
          <a:p>
            <a:pPr indent="0" lvl="0" marL="0" rtl="0" algn="l">
              <a:lnSpc>
                <a:spcPct val="90000"/>
              </a:lnSpc>
              <a:spcBef>
                <a:spcPts val="1000"/>
              </a:spcBef>
              <a:spcAft>
                <a:spcPts val="0"/>
              </a:spcAft>
              <a:buClr>
                <a:schemeClr val="dk1"/>
              </a:buClr>
              <a:buSzPct val="100000"/>
              <a:buNone/>
            </a:pPr>
            <a:r>
              <a:rPr lang="vi-VN" sz="3000"/>
              <a:t>        console.log('You had clicked a Link.');  </a:t>
            </a:r>
            <a:endParaRPr/>
          </a:p>
          <a:p>
            <a:pPr indent="0" lvl="0" marL="0" rtl="0" algn="l">
              <a:lnSpc>
                <a:spcPct val="90000"/>
              </a:lnSpc>
              <a:spcBef>
                <a:spcPts val="1000"/>
              </a:spcBef>
              <a:spcAft>
                <a:spcPts val="0"/>
              </a:spcAft>
              <a:buClr>
                <a:schemeClr val="dk1"/>
              </a:buClr>
              <a:buSzPct val="100000"/>
              <a:buNone/>
            </a:pPr>
            <a:r>
              <a:rPr lang="vi-VN" sz="3000"/>
              <a:t>    }  </a:t>
            </a:r>
            <a:endParaRPr/>
          </a:p>
          <a:p>
            <a:pPr indent="0" lvl="0" marL="0" rtl="0" algn="l">
              <a:lnSpc>
                <a:spcPct val="90000"/>
              </a:lnSpc>
              <a:spcBef>
                <a:spcPts val="1000"/>
              </a:spcBef>
              <a:spcAft>
                <a:spcPts val="0"/>
              </a:spcAft>
              <a:buClr>
                <a:schemeClr val="dk1"/>
              </a:buClr>
              <a:buSzPct val="100000"/>
              <a:buNone/>
            </a:pPr>
            <a:r>
              <a:rPr lang="vi-VN" sz="3000"/>
              <a:t>    return (  </a:t>
            </a:r>
            <a:endParaRPr/>
          </a:p>
          <a:p>
            <a:pPr indent="0" lvl="0" marL="0" rtl="0" algn="l">
              <a:lnSpc>
                <a:spcPct val="90000"/>
              </a:lnSpc>
              <a:spcBef>
                <a:spcPts val="1000"/>
              </a:spcBef>
              <a:spcAft>
                <a:spcPts val="0"/>
              </a:spcAft>
              <a:buClr>
                <a:schemeClr val="dk1"/>
              </a:buClr>
              <a:buSzPct val="100000"/>
              <a:buNone/>
            </a:pPr>
            <a:r>
              <a:rPr lang="vi-VN" sz="3000"/>
              <a:t>        &lt;a href="#" onClick={handleClick}&gt;  </a:t>
            </a:r>
            <a:endParaRPr/>
          </a:p>
          <a:p>
            <a:pPr indent="0" lvl="0" marL="0" rtl="0" algn="l">
              <a:lnSpc>
                <a:spcPct val="90000"/>
              </a:lnSpc>
              <a:spcBef>
                <a:spcPts val="1000"/>
              </a:spcBef>
              <a:spcAft>
                <a:spcPts val="0"/>
              </a:spcAft>
              <a:buClr>
                <a:schemeClr val="dk1"/>
              </a:buClr>
              <a:buSzPct val="100000"/>
              <a:buNone/>
            </a:pPr>
            <a:r>
              <a:rPr lang="vi-VN" sz="3000"/>
              <a:t>              Click_Me  </a:t>
            </a:r>
            <a:endParaRPr/>
          </a:p>
          <a:p>
            <a:pPr indent="0" lvl="0" marL="0" rtl="0" algn="l">
              <a:lnSpc>
                <a:spcPct val="90000"/>
              </a:lnSpc>
              <a:spcBef>
                <a:spcPts val="1000"/>
              </a:spcBef>
              <a:spcAft>
                <a:spcPts val="0"/>
              </a:spcAft>
              <a:buClr>
                <a:schemeClr val="dk1"/>
              </a:buClr>
              <a:buSzPct val="100000"/>
              <a:buNone/>
            </a:pPr>
            <a:r>
              <a:rPr lang="vi-VN" sz="3000"/>
              <a:t>        &lt;/a&gt;  </a:t>
            </a:r>
            <a:endParaRPr/>
          </a:p>
          <a:p>
            <a:pPr indent="0" lvl="0" marL="0" rtl="0" algn="l">
              <a:lnSpc>
                <a:spcPct val="90000"/>
              </a:lnSpc>
              <a:spcBef>
                <a:spcPts val="1000"/>
              </a:spcBef>
              <a:spcAft>
                <a:spcPts val="0"/>
              </a:spcAft>
              <a:buClr>
                <a:schemeClr val="dk1"/>
              </a:buClr>
              <a:buSzPct val="100000"/>
              <a:buNone/>
            </a:pPr>
            <a:r>
              <a:rPr lang="vi-VN" sz="3000"/>
              <a:t>    );  </a:t>
            </a:r>
            <a:endParaRPr/>
          </a:p>
          <a:p>
            <a:pPr indent="0" lvl="0" marL="0" rtl="0" algn="l">
              <a:lnSpc>
                <a:spcPct val="90000"/>
              </a:lnSpc>
              <a:spcBef>
                <a:spcPts val="1000"/>
              </a:spcBef>
              <a:spcAft>
                <a:spcPts val="0"/>
              </a:spcAft>
              <a:buClr>
                <a:schemeClr val="dk1"/>
              </a:buClr>
              <a:buSzPct val="100000"/>
              <a:buNone/>
            </a:pPr>
            <a:r>
              <a:rPr lang="vi-VN" sz="3000"/>
              <a:t>}  </a:t>
            </a:r>
            <a:endParaRPr/>
          </a:p>
          <a:p>
            <a:pPr indent="0" lvl="0" marL="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This trong React</a:t>
            </a:r>
            <a:endParaRPr/>
          </a:p>
        </p:txBody>
      </p:sp>
      <p:sp>
        <p:nvSpPr>
          <p:cNvPr id="205" name="Google Shape;205;p18"/>
          <p:cNvSpPr txBox="1"/>
          <p:nvPr>
            <p:ph idx="1" type="body"/>
          </p:nvPr>
        </p:nvSpPr>
        <p:spPr>
          <a:xfrm>
            <a:off x="838200" y="1475024"/>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vi-VN"/>
              <a:t>Đối với các phương thức trong React, từ khóa this đại diện cho component sở hữu phương thức.</a:t>
            </a:r>
            <a:endParaRPr/>
          </a:p>
          <a:p>
            <a:pPr indent="-228600" lvl="0" marL="228600" rtl="0" algn="l">
              <a:lnSpc>
                <a:spcPct val="90000"/>
              </a:lnSpc>
              <a:spcBef>
                <a:spcPts val="1000"/>
              </a:spcBef>
              <a:spcAft>
                <a:spcPts val="0"/>
              </a:spcAft>
              <a:buClr>
                <a:schemeClr val="dk1"/>
              </a:buClr>
              <a:buSzPts val="2800"/>
              <a:buChar char="•"/>
            </a:pPr>
            <a:r>
              <a:rPr lang="vi-VN"/>
              <a:t>Bạn phải cẩn thận về ý nghĩa của this trong những callback JSX. Trong JavaScript, những phương thức của class mặc định không bị ràng buộc. </a:t>
            </a:r>
            <a:endParaRPr/>
          </a:p>
          <a:p>
            <a:pPr indent="-228600" lvl="0" marL="228600" rtl="0" algn="l">
              <a:lnSpc>
                <a:spcPct val="90000"/>
              </a:lnSpc>
              <a:spcBef>
                <a:spcPts val="1000"/>
              </a:spcBef>
              <a:spcAft>
                <a:spcPts val="0"/>
              </a:spcAft>
              <a:buClr>
                <a:schemeClr val="dk1"/>
              </a:buClr>
              <a:buSzPts val="2800"/>
              <a:buChar char="•"/>
            </a:pPr>
            <a:r>
              <a:rPr lang="vi-VN"/>
              <a:t>Nếu bạn quên ràng buộc và truyền nó vào onClick, this sẽ có giá trị là undefined khi phương thức này được thực thi.</a:t>
            </a:r>
            <a:endParaRPr/>
          </a:p>
          <a:p>
            <a:pPr indent="-228600" lvl="0" marL="228600" rtl="0" algn="l">
              <a:lnSpc>
                <a:spcPct val="90000"/>
              </a:lnSpc>
              <a:spcBef>
                <a:spcPts val="1000"/>
              </a:spcBef>
              <a:spcAft>
                <a:spcPts val="0"/>
              </a:spcAft>
              <a:buClr>
                <a:schemeClr val="dk1"/>
              </a:buClr>
              <a:buSzPts val="2800"/>
              <a:buChar char="•"/>
            </a:pPr>
            <a:r>
              <a:rPr lang="vi-VN"/>
              <a:t>Đó là lý do tại sao bạn nên sử dụng các hàm arrow function. Với các hàm arrow function, điều này sẽ luôn đại diện cho đối tượng đã xác định.</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This trong React</a:t>
            </a:r>
            <a:endParaRPr/>
          </a:p>
        </p:txBody>
      </p:sp>
      <p:sp>
        <p:nvSpPr>
          <p:cNvPr id="212" name="Google Shape;212;p19"/>
          <p:cNvSpPr txBox="1"/>
          <p:nvPr>
            <p:ph idx="1" type="body"/>
          </p:nvPr>
        </p:nvSpPr>
        <p:spPr>
          <a:xfrm>
            <a:off x="838199" y="1106905"/>
            <a:ext cx="11058625" cy="5360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vi-VN"/>
              <a:t>Ví dụ:</a:t>
            </a:r>
            <a:endParaRPr/>
          </a:p>
          <a:p>
            <a:pPr indent="0" lvl="0" marL="0" rtl="0" algn="l">
              <a:lnSpc>
                <a:spcPct val="90000"/>
              </a:lnSpc>
              <a:spcBef>
                <a:spcPts val="1000"/>
              </a:spcBef>
              <a:spcAft>
                <a:spcPts val="0"/>
              </a:spcAft>
              <a:buClr>
                <a:schemeClr val="dk1"/>
              </a:buClr>
              <a:buSzPts val="2800"/>
              <a:buNone/>
            </a:pPr>
            <a:r>
              <a:rPr lang="vi-VN"/>
              <a:t>class Football extends React.Component {</a:t>
            </a:r>
            <a:endParaRPr/>
          </a:p>
          <a:p>
            <a:pPr indent="0" lvl="0" marL="0" rtl="0" algn="l">
              <a:lnSpc>
                <a:spcPct val="90000"/>
              </a:lnSpc>
              <a:spcBef>
                <a:spcPts val="1000"/>
              </a:spcBef>
              <a:spcAft>
                <a:spcPts val="0"/>
              </a:spcAft>
              <a:buClr>
                <a:schemeClr val="dk1"/>
              </a:buClr>
              <a:buSzPts val="2800"/>
              <a:buNone/>
            </a:pPr>
            <a:r>
              <a:rPr lang="vi-VN"/>
              <a:t>  shoot = () =&gt; { alert(this);</a:t>
            </a:r>
            <a:endParaRPr/>
          </a:p>
          <a:p>
            <a:pPr indent="0" lvl="0" marL="0" rtl="0" algn="l">
              <a:lnSpc>
                <a:spcPct val="90000"/>
              </a:lnSpc>
              <a:spcBef>
                <a:spcPts val="1000"/>
              </a:spcBef>
              <a:spcAft>
                <a:spcPts val="0"/>
              </a:spcAft>
              <a:buClr>
                <a:schemeClr val="dk1"/>
              </a:buClr>
              <a:buSzPts val="2800"/>
              <a:buNone/>
            </a:pPr>
            <a:r>
              <a:rPr lang="vi-VN"/>
              <a:t>    /*Từ khóa 'this' đề cập đến đối tượng thành phần*/</a:t>
            </a:r>
            <a:endParaRPr/>
          </a:p>
          <a:p>
            <a:pPr indent="0" lvl="0" marL="0" rtl="0" algn="l">
              <a:lnSpc>
                <a:spcPct val="90000"/>
              </a:lnSpc>
              <a:spcBef>
                <a:spcPts val="1000"/>
              </a:spcBef>
              <a:spcAft>
                <a:spcPts val="0"/>
              </a:spcAft>
              <a:buClr>
                <a:schemeClr val="dk1"/>
              </a:buClr>
              <a:buSzPts val="2800"/>
              <a:buNone/>
            </a:pPr>
            <a:r>
              <a:rPr lang="vi-VN"/>
              <a:t>	}</a:t>
            </a:r>
            <a:endParaRPr/>
          </a:p>
          <a:p>
            <a:pPr indent="0" lvl="0" marL="0" rtl="0" algn="l">
              <a:lnSpc>
                <a:spcPct val="90000"/>
              </a:lnSpc>
              <a:spcBef>
                <a:spcPts val="1000"/>
              </a:spcBef>
              <a:spcAft>
                <a:spcPts val="0"/>
              </a:spcAft>
              <a:buClr>
                <a:schemeClr val="dk1"/>
              </a:buClr>
              <a:buSzPts val="2800"/>
              <a:buNone/>
            </a:pPr>
            <a:r>
              <a:rPr lang="vi-VN"/>
              <a:t>  render() {</a:t>
            </a:r>
            <a:endParaRPr/>
          </a:p>
          <a:p>
            <a:pPr indent="0" lvl="0" marL="0" rtl="0" algn="l">
              <a:lnSpc>
                <a:spcPct val="90000"/>
              </a:lnSpc>
              <a:spcBef>
                <a:spcPts val="1000"/>
              </a:spcBef>
              <a:spcAft>
                <a:spcPts val="0"/>
              </a:spcAft>
              <a:buClr>
                <a:schemeClr val="dk1"/>
              </a:buClr>
              <a:buSzPts val="2800"/>
              <a:buNone/>
            </a:pPr>
            <a:r>
              <a:rPr lang="vi-VN"/>
              <a:t>    return (&lt;button onClick={this.shoot}&gt;Take the shot!&lt;/button&gt;);</a:t>
            </a:r>
            <a:endParaRPr/>
          </a:p>
          <a:p>
            <a:pPr indent="0" lvl="0" marL="0" rtl="0" algn="l">
              <a:lnSpc>
                <a:spcPct val="90000"/>
              </a:lnSpc>
              <a:spcBef>
                <a:spcPts val="1000"/>
              </a:spcBef>
              <a:spcAft>
                <a:spcPts val="0"/>
              </a:spcAft>
              <a:buClr>
                <a:schemeClr val="dk1"/>
              </a:buClr>
              <a:buSzPts val="2800"/>
              <a:buNone/>
            </a:pPr>
            <a:r>
              <a:rPr lang="vi-VN"/>
              <a:t>  }</a:t>
            </a:r>
            <a:endParaRPr/>
          </a:p>
          <a:p>
            <a:pPr indent="0" lvl="0" marL="0" rtl="0" algn="l">
              <a:lnSpc>
                <a:spcPct val="90000"/>
              </a:lnSpc>
              <a:spcBef>
                <a:spcPts val="1000"/>
              </a:spcBef>
              <a:spcAft>
                <a:spcPts val="0"/>
              </a:spcAft>
              <a:buClr>
                <a:schemeClr val="dk1"/>
              </a:buClr>
              <a:buSzPts val="2800"/>
              <a:buNone/>
            </a:pPr>
            <a:r>
              <a:rPr lang="vi-VN"/>
              <a:t>}</a:t>
            </a:r>
            <a:endParaRPr/>
          </a:p>
          <a:p>
            <a:pPr indent="0" lvl="0" marL="0" rtl="0" algn="l">
              <a:lnSpc>
                <a:spcPct val="90000"/>
              </a:lnSpc>
              <a:spcBef>
                <a:spcPts val="1000"/>
              </a:spcBef>
              <a:spcAft>
                <a:spcPts val="0"/>
              </a:spcAft>
              <a:buClr>
                <a:schemeClr val="dk1"/>
              </a:buClr>
              <a:buSzPts val="2800"/>
              <a:buNone/>
            </a:pPr>
            <a:r>
              <a:rPr lang="vi-VN"/>
              <a:t>ReactDOM.render(&lt;Football /&gt;, document.getElementById('root'))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Mục tiêu</a:t>
            </a:r>
            <a:endParaRPr/>
          </a:p>
        </p:txBody>
      </p:sp>
      <p:sp>
        <p:nvSpPr>
          <p:cNvPr id="99" name="Google Shape;99;p2"/>
          <p:cNvSpPr txBox="1"/>
          <p:nvPr>
            <p:ph idx="1" type="body"/>
          </p:nvPr>
        </p:nvSpPr>
        <p:spPr>
          <a:xfrm>
            <a:off x="838200" y="1452282"/>
            <a:ext cx="10515600" cy="313067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vi-VN"/>
              <a:t>Giới thiệu State và cách sử dụng</a:t>
            </a:r>
            <a:endParaRPr/>
          </a:p>
          <a:p>
            <a:pPr indent="-228600" lvl="0" marL="228600" rtl="0" algn="l">
              <a:lnSpc>
                <a:spcPct val="90000"/>
              </a:lnSpc>
              <a:spcBef>
                <a:spcPts val="1000"/>
              </a:spcBef>
              <a:spcAft>
                <a:spcPts val="0"/>
              </a:spcAft>
              <a:buClr>
                <a:schemeClr val="dk1"/>
              </a:buClr>
              <a:buSzPts val="2800"/>
              <a:buChar char="•"/>
            </a:pPr>
            <a:r>
              <a:rPr lang="vi-VN"/>
              <a:t>Xử lý sự kiện trong ReactJS</a:t>
            </a:r>
            <a:endParaRPr/>
          </a:p>
          <a:p>
            <a:pPr indent="-228600" lvl="0" marL="228600" rtl="0" algn="l">
              <a:lnSpc>
                <a:spcPct val="90000"/>
              </a:lnSpc>
              <a:spcBef>
                <a:spcPts val="1000"/>
              </a:spcBef>
              <a:spcAft>
                <a:spcPts val="0"/>
              </a:spcAft>
              <a:buClr>
                <a:schemeClr val="dk1"/>
              </a:buClr>
              <a:buSzPts val="2800"/>
              <a:buChar char="•"/>
            </a:pPr>
            <a:r>
              <a:rPr lang="vi-VN"/>
              <a:t>Cơ chế render có điều kiện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Truyền đối số</a:t>
            </a:r>
            <a:endParaRPr/>
          </a:p>
        </p:txBody>
      </p:sp>
      <p:sp>
        <p:nvSpPr>
          <p:cNvPr id="218" name="Google Shape;218;p20"/>
          <p:cNvSpPr txBox="1"/>
          <p:nvPr>
            <p:ph idx="1" type="body"/>
          </p:nvPr>
        </p:nvSpPr>
        <p:spPr>
          <a:xfrm>
            <a:off x="838199" y="1065007"/>
            <a:ext cx="11183755" cy="540241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vi-VN" sz="4400"/>
              <a:t>Nếu bạn muốn gửi các tham số vào một trình xử lý sự kiện, bạn có hai tùy chọn:</a:t>
            </a:r>
            <a:endParaRPr sz="4400"/>
          </a:p>
          <a:p>
            <a:pPr indent="-228600" lvl="0" marL="228600" rtl="0" algn="l">
              <a:lnSpc>
                <a:spcPct val="90000"/>
              </a:lnSpc>
              <a:spcBef>
                <a:spcPts val="1000"/>
              </a:spcBef>
              <a:spcAft>
                <a:spcPts val="0"/>
              </a:spcAft>
              <a:buClr>
                <a:schemeClr val="dk1"/>
              </a:buClr>
              <a:buSzPct val="100000"/>
              <a:buChar char="•"/>
            </a:pPr>
            <a:r>
              <a:rPr lang="vi-VN" sz="4400"/>
              <a:t>Tạo một arrow function ẩn danh</a:t>
            </a:r>
            <a:endParaRPr/>
          </a:p>
          <a:p>
            <a:pPr indent="0" lvl="0" marL="0" rtl="0" algn="l">
              <a:lnSpc>
                <a:spcPct val="90000"/>
              </a:lnSpc>
              <a:spcBef>
                <a:spcPts val="1000"/>
              </a:spcBef>
              <a:spcAft>
                <a:spcPts val="0"/>
              </a:spcAft>
              <a:buClr>
                <a:schemeClr val="dk1"/>
              </a:buClr>
              <a:buSzPct val="100000"/>
              <a:buNone/>
            </a:pPr>
            <a:r>
              <a:rPr b="1" lang="vi-VN" sz="4400"/>
              <a:t>Ví dụ:</a:t>
            </a:r>
            <a:endParaRPr sz="4400"/>
          </a:p>
          <a:p>
            <a:pPr indent="0" lvl="0" marL="0" rtl="0" algn="l">
              <a:lnSpc>
                <a:spcPct val="90000"/>
              </a:lnSpc>
              <a:spcBef>
                <a:spcPts val="1000"/>
              </a:spcBef>
              <a:spcAft>
                <a:spcPts val="0"/>
              </a:spcAft>
              <a:buClr>
                <a:schemeClr val="dk1"/>
              </a:buClr>
              <a:buSzPct val="100000"/>
              <a:buNone/>
            </a:pPr>
            <a:r>
              <a:rPr lang="vi-VN" sz="4400"/>
              <a:t>class Football extends React.Component {</a:t>
            </a:r>
            <a:endParaRPr/>
          </a:p>
          <a:p>
            <a:pPr indent="0" lvl="0" marL="0" rtl="0" algn="l">
              <a:lnSpc>
                <a:spcPct val="90000"/>
              </a:lnSpc>
              <a:spcBef>
                <a:spcPts val="1000"/>
              </a:spcBef>
              <a:spcAft>
                <a:spcPts val="0"/>
              </a:spcAft>
              <a:buClr>
                <a:schemeClr val="dk1"/>
              </a:buClr>
              <a:buSzPct val="100000"/>
              <a:buNone/>
            </a:pPr>
            <a:r>
              <a:rPr lang="vi-VN" sz="4400"/>
              <a:t>  shoot = (a) =&gt; { alert(a);</a:t>
            </a:r>
            <a:endParaRPr/>
          </a:p>
          <a:p>
            <a:pPr indent="0" lvl="0" marL="0" rtl="0" algn="l">
              <a:lnSpc>
                <a:spcPct val="90000"/>
              </a:lnSpc>
              <a:spcBef>
                <a:spcPts val="1000"/>
              </a:spcBef>
              <a:spcAft>
                <a:spcPts val="0"/>
              </a:spcAft>
              <a:buClr>
                <a:schemeClr val="dk1"/>
              </a:buClr>
              <a:buSzPct val="100000"/>
              <a:buNone/>
            </a:pPr>
            <a:r>
              <a:rPr lang="vi-VN" sz="4400"/>
              <a:t>  }</a:t>
            </a:r>
            <a:endParaRPr/>
          </a:p>
          <a:p>
            <a:pPr indent="0" lvl="0" marL="0" rtl="0" algn="l">
              <a:lnSpc>
                <a:spcPct val="90000"/>
              </a:lnSpc>
              <a:spcBef>
                <a:spcPts val="1000"/>
              </a:spcBef>
              <a:spcAft>
                <a:spcPts val="0"/>
              </a:spcAft>
              <a:buClr>
                <a:schemeClr val="dk1"/>
              </a:buClr>
              <a:buSzPct val="100000"/>
              <a:buNone/>
            </a:pPr>
            <a:r>
              <a:rPr lang="vi-VN" sz="4400"/>
              <a:t>  render() {</a:t>
            </a:r>
            <a:endParaRPr/>
          </a:p>
          <a:p>
            <a:pPr indent="0" lvl="0" marL="0" rtl="0" algn="l">
              <a:lnSpc>
                <a:spcPct val="90000"/>
              </a:lnSpc>
              <a:spcBef>
                <a:spcPts val="1000"/>
              </a:spcBef>
              <a:spcAft>
                <a:spcPts val="0"/>
              </a:spcAft>
              <a:buClr>
                <a:schemeClr val="dk1"/>
              </a:buClr>
              <a:buSzPct val="100000"/>
              <a:buNone/>
            </a:pPr>
            <a:r>
              <a:rPr lang="vi-VN" sz="4400"/>
              <a:t>    return (&lt;button onClick={() =&gt; this.shoot("Goal")}&gt;Take the shot!&lt;/button&gt;);</a:t>
            </a:r>
            <a:endParaRPr/>
          </a:p>
          <a:p>
            <a:pPr indent="0" lvl="0" marL="0" rtl="0" algn="l">
              <a:lnSpc>
                <a:spcPct val="90000"/>
              </a:lnSpc>
              <a:spcBef>
                <a:spcPts val="1000"/>
              </a:spcBef>
              <a:spcAft>
                <a:spcPts val="0"/>
              </a:spcAft>
              <a:buClr>
                <a:schemeClr val="dk1"/>
              </a:buClr>
              <a:buSzPct val="100000"/>
              <a:buNone/>
            </a:pPr>
            <a:r>
              <a:rPr lang="vi-VN" sz="4400"/>
              <a:t>  }</a:t>
            </a:r>
            <a:endParaRPr/>
          </a:p>
          <a:p>
            <a:pPr indent="0" lvl="0" marL="0" rtl="0" algn="l">
              <a:lnSpc>
                <a:spcPct val="90000"/>
              </a:lnSpc>
              <a:spcBef>
                <a:spcPts val="1000"/>
              </a:spcBef>
              <a:spcAft>
                <a:spcPts val="0"/>
              </a:spcAft>
              <a:buClr>
                <a:schemeClr val="dk1"/>
              </a:buClr>
              <a:buSzPct val="100000"/>
              <a:buNone/>
            </a:pPr>
            <a:r>
              <a:rPr lang="vi-VN" sz="4400"/>
              <a:t>}</a:t>
            </a:r>
            <a:endParaRPr sz="4400"/>
          </a:p>
          <a:p>
            <a:pPr indent="0" lvl="0" marL="0" rtl="0" algn="l">
              <a:lnSpc>
                <a:spcPct val="90000"/>
              </a:lnSpc>
              <a:spcBef>
                <a:spcPts val="1000"/>
              </a:spcBef>
              <a:spcAft>
                <a:spcPts val="0"/>
              </a:spcAft>
              <a:buClr>
                <a:schemeClr val="dk1"/>
              </a:buClr>
              <a:buSzPct val="100000"/>
              <a:buNone/>
            </a:pPr>
            <a:r>
              <a:rPr lang="vi-VN" sz="4400"/>
              <a:t>ReactDOM.render(&lt;Football /&gt;, document.getElementById('root'));</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Truyền đối số</a:t>
            </a:r>
            <a:endParaRPr/>
          </a:p>
        </p:txBody>
      </p:sp>
      <p:sp>
        <p:nvSpPr>
          <p:cNvPr id="224" name="Google Shape;224;p21"/>
          <p:cNvSpPr txBox="1"/>
          <p:nvPr>
            <p:ph idx="1" type="body"/>
          </p:nvPr>
        </p:nvSpPr>
        <p:spPr>
          <a:xfrm>
            <a:off x="838199" y="1065007"/>
            <a:ext cx="11183755" cy="540241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vi-VN"/>
              <a:t>Hoặc ràng buộc trình xử lý sự kiện với this</a:t>
            </a:r>
            <a:endParaRPr/>
          </a:p>
          <a:p>
            <a:pPr indent="0" lvl="0" marL="0" rtl="0" algn="l">
              <a:lnSpc>
                <a:spcPct val="90000"/>
              </a:lnSpc>
              <a:spcBef>
                <a:spcPts val="1000"/>
              </a:spcBef>
              <a:spcAft>
                <a:spcPts val="0"/>
              </a:spcAft>
              <a:buClr>
                <a:schemeClr val="dk1"/>
              </a:buClr>
              <a:buSzPts val="2800"/>
              <a:buNone/>
            </a:pPr>
            <a:r>
              <a:rPr b="1" lang="vi-VN"/>
              <a:t>Ví dụ:</a:t>
            </a:r>
            <a:endParaRPr/>
          </a:p>
          <a:p>
            <a:pPr indent="0" lvl="0" marL="0" rtl="0" algn="l">
              <a:lnSpc>
                <a:spcPct val="90000"/>
              </a:lnSpc>
              <a:spcBef>
                <a:spcPts val="1000"/>
              </a:spcBef>
              <a:spcAft>
                <a:spcPts val="0"/>
              </a:spcAft>
              <a:buClr>
                <a:schemeClr val="dk1"/>
              </a:buClr>
              <a:buSzPts val="2800"/>
              <a:buNone/>
            </a:pPr>
            <a:r>
              <a:rPr lang="vi-VN"/>
              <a:t>class Football extends React.Component {</a:t>
            </a:r>
            <a:endParaRPr/>
          </a:p>
          <a:p>
            <a:pPr indent="0" lvl="0" marL="0" rtl="0" algn="l">
              <a:lnSpc>
                <a:spcPct val="90000"/>
              </a:lnSpc>
              <a:spcBef>
                <a:spcPts val="1000"/>
              </a:spcBef>
              <a:spcAft>
                <a:spcPts val="0"/>
              </a:spcAft>
              <a:buClr>
                <a:schemeClr val="dk1"/>
              </a:buClr>
              <a:buSzPts val="2800"/>
              <a:buNone/>
            </a:pPr>
            <a:r>
              <a:rPr lang="vi-VN"/>
              <a:t>  shoot(a) { alert(a);}</a:t>
            </a:r>
            <a:endParaRPr/>
          </a:p>
          <a:p>
            <a:pPr indent="0" lvl="0" marL="0" rtl="0" algn="l">
              <a:lnSpc>
                <a:spcPct val="90000"/>
              </a:lnSpc>
              <a:spcBef>
                <a:spcPts val="1000"/>
              </a:spcBef>
              <a:spcAft>
                <a:spcPts val="0"/>
              </a:spcAft>
              <a:buClr>
                <a:schemeClr val="dk1"/>
              </a:buClr>
              <a:buSzPts val="2800"/>
              <a:buNone/>
            </a:pPr>
            <a:r>
              <a:rPr lang="vi-VN"/>
              <a:t>  render() {</a:t>
            </a:r>
            <a:endParaRPr/>
          </a:p>
          <a:p>
            <a:pPr indent="0" lvl="0" marL="0" rtl="0" algn="l">
              <a:lnSpc>
                <a:spcPct val="90000"/>
              </a:lnSpc>
              <a:spcBef>
                <a:spcPts val="1000"/>
              </a:spcBef>
              <a:spcAft>
                <a:spcPts val="0"/>
              </a:spcAft>
              <a:buClr>
                <a:schemeClr val="dk1"/>
              </a:buClr>
              <a:buSzPts val="2800"/>
              <a:buNone/>
            </a:pPr>
            <a:r>
              <a:rPr lang="vi-VN"/>
              <a:t>    return (</a:t>
            </a:r>
            <a:endParaRPr/>
          </a:p>
          <a:p>
            <a:pPr indent="0" lvl="0" marL="0" rtl="0" algn="l">
              <a:lnSpc>
                <a:spcPct val="90000"/>
              </a:lnSpc>
              <a:spcBef>
                <a:spcPts val="1000"/>
              </a:spcBef>
              <a:spcAft>
                <a:spcPts val="0"/>
              </a:spcAft>
              <a:buClr>
                <a:schemeClr val="dk1"/>
              </a:buClr>
              <a:buSzPts val="2800"/>
              <a:buNone/>
            </a:pPr>
            <a:r>
              <a:rPr lang="vi-VN"/>
              <a:t>      &lt;button onClick={this.shoot.bind(this, "Goal")}&gt;</a:t>
            </a:r>
            <a:endParaRPr/>
          </a:p>
          <a:p>
            <a:pPr indent="0" lvl="0" marL="0" rtl="0" algn="l">
              <a:lnSpc>
                <a:spcPct val="90000"/>
              </a:lnSpc>
              <a:spcBef>
                <a:spcPts val="1000"/>
              </a:spcBef>
              <a:spcAft>
                <a:spcPts val="0"/>
              </a:spcAft>
              <a:buClr>
                <a:schemeClr val="dk1"/>
              </a:buClr>
              <a:buSzPts val="2800"/>
              <a:buNone/>
            </a:pPr>
            <a:r>
              <a:rPr lang="vi-VN"/>
              <a:t>	Take the shot!&lt;/button&gt;);</a:t>
            </a:r>
            <a:endParaRPr/>
          </a:p>
          <a:p>
            <a:pPr indent="0" lvl="0" marL="0" rtl="0" algn="l">
              <a:lnSpc>
                <a:spcPct val="90000"/>
              </a:lnSpc>
              <a:spcBef>
                <a:spcPts val="1000"/>
              </a:spcBef>
              <a:spcAft>
                <a:spcPts val="0"/>
              </a:spcAft>
              <a:buClr>
                <a:schemeClr val="dk1"/>
              </a:buClr>
              <a:buSzPts val="2800"/>
              <a:buNone/>
            </a:pPr>
            <a:r>
              <a:rPr lang="vi-VN"/>
              <a:t>  }</a:t>
            </a:r>
            <a:endParaRPr/>
          </a:p>
          <a:p>
            <a:pPr indent="0" lvl="0" marL="0" rtl="0" algn="l">
              <a:lnSpc>
                <a:spcPct val="90000"/>
              </a:lnSpc>
              <a:spcBef>
                <a:spcPts val="1000"/>
              </a:spcBef>
              <a:spcAft>
                <a:spcPts val="0"/>
              </a:spcAft>
              <a:buClr>
                <a:schemeClr val="dk1"/>
              </a:buClr>
              <a:buSzPts val="2800"/>
              <a:buNone/>
            </a:pPr>
            <a:r>
              <a:rPr lang="vi-VN"/>
              <a:t>}</a:t>
            </a:r>
            <a:endParaRPr/>
          </a:p>
          <a:p>
            <a:pPr indent="0" lvl="0" marL="0" rtl="0" algn="l">
              <a:lnSpc>
                <a:spcPct val="90000"/>
              </a:lnSpc>
              <a:spcBef>
                <a:spcPts val="1000"/>
              </a:spcBef>
              <a:spcAft>
                <a:spcPts val="0"/>
              </a:spcAft>
              <a:buClr>
                <a:schemeClr val="dk1"/>
              </a:buClr>
              <a:buSzPts val="2800"/>
              <a:buNone/>
            </a:pPr>
            <a:r>
              <a:rPr lang="vi-VN"/>
              <a:t>ReactDOM.render(&lt;Football /&gt;, document.getElementById('root'));</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Truyền đối số</a:t>
            </a:r>
            <a:endParaRPr/>
          </a:p>
        </p:txBody>
      </p:sp>
      <p:sp>
        <p:nvSpPr>
          <p:cNvPr id="230" name="Google Shape;230;p22"/>
          <p:cNvSpPr txBox="1"/>
          <p:nvPr>
            <p:ph idx="1" type="body"/>
          </p:nvPr>
        </p:nvSpPr>
        <p:spPr>
          <a:xfrm>
            <a:off x="838199" y="1238261"/>
            <a:ext cx="11183755" cy="540241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vi-VN"/>
              <a:t>Lưu ý: </a:t>
            </a:r>
            <a:endParaRPr/>
          </a:p>
          <a:p>
            <a:pPr indent="0" lvl="0" marL="0" rtl="0" algn="l">
              <a:lnSpc>
                <a:spcPct val="90000"/>
              </a:lnSpc>
              <a:spcBef>
                <a:spcPts val="1000"/>
              </a:spcBef>
              <a:spcAft>
                <a:spcPts val="0"/>
              </a:spcAft>
              <a:buClr>
                <a:schemeClr val="dk1"/>
              </a:buClr>
              <a:buSzPts val="2800"/>
              <a:buNone/>
            </a:pPr>
            <a:r>
              <a:rPr lang="vi-VN"/>
              <a:t>Đối với trường hợp 2, nếu bạn gửi đối số mà không sử dụng phương thức liên kết, (this.shoot (this, "Goal") thay vì this.shoot.bind (this, "Goal"))</a:t>
            </a:r>
            <a:endParaRPr/>
          </a:p>
          <a:p>
            <a:pPr indent="0" lvl="0" marL="0" rtl="0" algn="l">
              <a:lnSpc>
                <a:spcPct val="90000"/>
              </a:lnSpc>
              <a:spcBef>
                <a:spcPts val="1000"/>
              </a:spcBef>
              <a:spcAft>
                <a:spcPts val="0"/>
              </a:spcAft>
              <a:buClr>
                <a:schemeClr val="dk1"/>
              </a:buClr>
              <a:buSzPts val="2800"/>
              <a:buNone/>
            </a:pPr>
            <a:r>
              <a:rPr lang="vi-VN"/>
              <a:t>Hàm sẽ được thực thi khi trang được tải thay vì đang đợi nút được bấm.</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Tổng kết</a:t>
            </a:r>
            <a:endParaRPr/>
          </a:p>
        </p:txBody>
      </p:sp>
      <p:sp>
        <p:nvSpPr>
          <p:cNvPr id="236" name="Google Shape;236;p23"/>
          <p:cNvSpPr txBox="1"/>
          <p:nvPr>
            <p:ph idx="1" type="body"/>
          </p:nvPr>
        </p:nvSpPr>
        <p:spPr>
          <a:xfrm>
            <a:off x="838200" y="1065007"/>
            <a:ext cx="10515600" cy="540241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vi-VN"/>
              <a:t>Qua bài viết này chúng ta đã tìm hiểu:</a:t>
            </a:r>
            <a:endParaRPr/>
          </a:p>
          <a:p>
            <a:pPr indent="-228600" lvl="0" marL="228600" rtl="0" algn="l">
              <a:lnSpc>
                <a:spcPct val="90000"/>
              </a:lnSpc>
              <a:spcBef>
                <a:spcPts val="1000"/>
              </a:spcBef>
              <a:spcAft>
                <a:spcPts val="0"/>
              </a:spcAft>
              <a:buClr>
                <a:schemeClr val="dk1"/>
              </a:buClr>
              <a:buSzPts val="2800"/>
              <a:buChar char="•"/>
            </a:pPr>
            <a:r>
              <a:rPr lang="vi-VN"/>
              <a:t>Sự kiện trong React</a:t>
            </a:r>
            <a:endParaRPr/>
          </a:p>
          <a:p>
            <a:pPr indent="-228600" lvl="0" marL="228600" rtl="0" algn="l">
              <a:lnSpc>
                <a:spcPct val="90000"/>
              </a:lnSpc>
              <a:spcBef>
                <a:spcPts val="1000"/>
              </a:spcBef>
              <a:spcAft>
                <a:spcPts val="0"/>
              </a:spcAft>
              <a:buClr>
                <a:schemeClr val="dk1"/>
              </a:buClr>
              <a:buSzPts val="2800"/>
              <a:buChar char="•"/>
            </a:pPr>
            <a:r>
              <a:rPr lang="vi-VN"/>
              <a:t>This trong React</a:t>
            </a:r>
            <a:endParaRPr/>
          </a:p>
          <a:p>
            <a:pPr indent="-228600" lvl="0" marL="228600" rtl="0" algn="l">
              <a:lnSpc>
                <a:spcPct val="90000"/>
              </a:lnSpc>
              <a:spcBef>
                <a:spcPts val="1000"/>
              </a:spcBef>
              <a:spcAft>
                <a:spcPts val="0"/>
              </a:spcAft>
              <a:buClr>
                <a:schemeClr val="dk1"/>
              </a:buClr>
              <a:buSzPts val="2800"/>
              <a:buChar char="•"/>
            </a:pPr>
            <a:r>
              <a:rPr lang="vi-VN"/>
              <a:t>Truyền đối số vào trình xử lý sự kiện</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Component Life Cycle trong ReactJS</a:t>
            </a:r>
            <a:endParaRPr/>
          </a:p>
        </p:txBody>
      </p:sp>
      <p:sp>
        <p:nvSpPr>
          <p:cNvPr id="242" name="Google Shape;242;p24"/>
          <p:cNvSpPr txBox="1"/>
          <p:nvPr>
            <p:ph idx="1" type="body"/>
          </p:nvPr>
        </p:nvSpPr>
        <p:spPr>
          <a:xfrm>
            <a:off x="838200" y="1065007"/>
            <a:ext cx="10515600" cy="540241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Giới thiệu</a:t>
            </a:r>
            <a:endParaRPr b="1"/>
          </a:p>
          <a:p>
            <a:pPr indent="-228600" lvl="0" marL="228600" rtl="0" algn="l">
              <a:lnSpc>
                <a:spcPct val="90000"/>
              </a:lnSpc>
              <a:spcBef>
                <a:spcPts val="1000"/>
              </a:spcBef>
              <a:spcAft>
                <a:spcPts val="0"/>
              </a:spcAft>
              <a:buClr>
                <a:schemeClr val="dk1"/>
              </a:buClr>
              <a:buSzPts val="2800"/>
              <a:buChar char="•"/>
            </a:pPr>
            <a:r>
              <a:rPr lang="vi-VN"/>
              <a:t>Mỗi thành phần React đều có một vòng đời của riêng nó,</a:t>
            </a:r>
            <a:endParaRPr/>
          </a:p>
          <a:p>
            <a:pPr indent="-228600" lvl="0" marL="228600" rtl="0" algn="l">
              <a:lnSpc>
                <a:spcPct val="90000"/>
              </a:lnSpc>
              <a:spcBef>
                <a:spcPts val="1000"/>
              </a:spcBef>
              <a:spcAft>
                <a:spcPts val="0"/>
              </a:spcAft>
              <a:buClr>
                <a:schemeClr val="dk1"/>
              </a:buClr>
              <a:buSzPts val="2800"/>
              <a:buChar char="•"/>
            </a:pPr>
            <a:r>
              <a:rPr lang="vi-VN"/>
              <a:t>Vòng đời của một thành phần có thể được định nghĩa là một loạt các phương thức được gọi trong các giai đoạn khác nhau của sự tồn tại của thành phần đó</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Component Life Cycle </a:t>
            </a:r>
            <a:endParaRPr/>
          </a:p>
        </p:txBody>
      </p:sp>
      <p:sp>
        <p:nvSpPr>
          <p:cNvPr id="249" name="Google Shape;249;p25"/>
          <p:cNvSpPr txBox="1"/>
          <p:nvPr>
            <p:ph idx="1" type="body"/>
          </p:nvPr>
        </p:nvSpPr>
        <p:spPr>
          <a:xfrm>
            <a:off x="838200" y="1181643"/>
            <a:ext cx="11000874" cy="532711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vi-VN"/>
              <a:t>Một thành phần React có thể trải qua bốn giai đoạn trong vòng đời của nó như sau. </a:t>
            </a:r>
            <a:endParaRPr b="1"/>
          </a:p>
          <a:p>
            <a:pPr indent="-228600" lvl="0" marL="228600" rtl="0" algn="l">
              <a:lnSpc>
                <a:spcPct val="90000"/>
              </a:lnSpc>
              <a:spcBef>
                <a:spcPts val="1000"/>
              </a:spcBef>
              <a:spcAft>
                <a:spcPts val="0"/>
              </a:spcAft>
              <a:buClr>
                <a:schemeClr val="dk1"/>
              </a:buClr>
              <a:buSzPts val="2800"/>
              <a:buChar char="•"/>
            </a:pPr>
            <a:r>
              <a:rPr b="1" lang="vi-VN"/>
              <a:t>Initialization: </a:t>
            </a:r>
            <a:r>
              <a:rPr lang="vi-VN"/>
              <a:t>Đây là giai đoạn mà thành phần được xây dựng với các Props đã cho và trạng thái mặc định. Điều này được thực hiện trong phương thức khởi tạo Component Class </a:t>
            </a:r>
            <a:endParaRPr b="1"/>
          </a:p>
          <a:p>
            <a:pPr indent="-228600" lvl="0" marL="228600" rtl="0" algn="l">
              <a:lnSpc>
                <a:spcPct val="90000"/>
              </a:lnSpc>
              <a:spcBef>
                <a:spcPts val="1000"/>
              </a:spcBef>
              <a:spcAft>
                <a:spcPts val="0"/>
              </a:spcAft>
              <a:buClr>
                <a:schemeClr val="dk1"/>
              </a:buClr>
              <a:buSzPts val="2800"/>
              <a:buChar char="•"/>
            </a:pPr>
            <a:r>
              <a:rPr b="1" lang="vi-VN"/>
              <a:t>Mounting: </a:t>
            </a:r>
            <a:r>
              <a:rPr lang="vi-VN"/>
              <a:t>Giai đoạn này được thực hiện sau khi quá trình initialization(khởi tạo) được hoàn thành. </a:t>
            </a:r>
            <a:endParaRPr/>
          </a:p>
          <a:p>
            <a:pPr indent="0" lvl="1" marL="457200" rtl="0" algn="l">
              <a:lnSpc>
                <a:spcPct val="90000"/>
              </a:lnSpc>
              <a:spcBef>
                <a:spcPts val="500"/>
              </a:spcBef>
              <a:spcAft>
                <a:spcPts val="0"/>
              </a:spcAft>
              <a:buClr>
                <a:schemeClr val="dk1"/>
              </a:buClr>
              <a:buSzPts val="2800"/>
              <a:buNone/>
            </a:pPr>
            <a:r>
              <a:rPr lang="vi-VN"/>
              <a:t>Nó thực hiện nhiệm vụ chuyển virtual DOM (DOM ảo) trong React thành DOM và hiển thị trên trình duyệt.</a:t>
            </a:r>
            <a:endParaRPr b="1"/>
          </a:p>
          <a:p>
            <a:pPr indent="-228600" lvl="0" marL="228600" rtl="0" algn="l">
              <a:lnSpc>
                <a:spcPct val="90000"/>
              </a:lnSpc>
              <a:spcBef>
                <a:spcPts val="1000"/>
              </a:spcBef>
              <a:spcAft>
                <a:spcPts val="0"/>
              </a:spcAft>
              <a:buClr>
                <a:schemeClr val="dk1"/>
              </a:buClr>
              <a:buSzPts val="2800"/>
              <a:buChar char="•"/>
            </a:pPr>
            <a:r>
              <a:rPr b="1" lang="vi-VN"/>
              <a:t>Updating: </a:t>
            </a:r>
            <a:r>
              <a:rPr lang="vi-VN"/>
              <a:t>là giai đoạn trạng thái của một thành phần được cập nhật và ứng dụng được render lại.</a:t>
            </a:r>
            <a:endParaRPr b="1"/>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Component Life Cycle </a:t>
            </a:r>
            <a:endParaRPr/>
          </a:p>
        </p:txBody>
      </p:sp>
      <p:sp>
        <p:nvSpPr>
          <p:cNvPr id="256" name="Google Shape;256;p26"/>
          <p:cNvSpPr txBox="1"/>
          <p:nvPr>
            <p:ph idx="1" type="body"/>
          </p:nvPr>
        </p:nvSpPr>
        <p:spPr>
          <a:xfrm>
            <a:off x="838200" y="1181643"/>
            <a:ext cx="11000874" cy="53271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vi-VN"/>
              <a:t>Unmounting: </a:t>
            </a:r>
            <a:r>
              <a:rPr lang="vi-VN"/>
              <a:t>là bước cuối cùng của vòng đời thành phần, nơi thành phần được xóa khỏi trang.</a:t>
            </a:r>
            <a:endParaRPr b="1"/>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id="257" name="Google Shape;257;p26"/>
          <p:cNvPicPr preferRelativeResize="0"/>
          <p:nvPr/>
        </p:nvPicPr>
        <p:blipFill rotWithShape="1">
          <a:blip r:embed="rId3">
            <a:alphaModFix/>
          </a:blip>
          <a:srcRect b="0" l="0" r="0" t="0"/>
          <a:stretch/>
        </p:blipFill>
        <p:spPr>
          <a:xfrm>
            <a:off x="1225528" y="2106929"/>
            <a:ext cx="9025377" cy="416925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Component Life Cycle </a:t>
            </a:r>
            <a:endParaRPr/>
          </a:p>
        </p:txBody>
      </p:sp>
      <p:sp>
        <p:nvSpPr>
          <p:cNvPr id="264" name="Google Shape;264;p27"/>
          <p:cNvSpPr txBox="1"/>
          <p:nvPr>
            <p:ph idx="1" type="body"/>
          </p:nvPr>
        </p:nvSpPr>
        <p:spPr>
          <a:xfrm>
            <a:off x="838200" y="1181643"/>
            <a:ext cx="11000874" cy="532711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b="1" lang="vi-VN" sz="3000"/>
              <a:t>Initialization </a:t>
            </a:r>
            <a:endParaRPr/>
          </a:p>
          <a:p>
            <a:pPr indent="0" lvl="0" marL="0" rtl="0" algn="l">
              <a:lnSpc>
                <a:spcPct val="90000"/>
              </a:lnSpc>
              <a:spcBef>
                <a:spcPts val="1000"/>
              </a:spcBef>
              <a:spcAft>
                <a:spcPts val="0"/>
              </a:spcAft>
              <a:buClr>
                <a:schemeClr val="dk1"/>
              </a:buClr>
              <a:buSzPct val="100000"/>
              <a:buNone/>
            </a:pPr>
            <a:r>
              <a:rPr lang="vi-VN" sz="3000"/>
              <a:t>Ở giai đoạn này, React Component sẽ tiến hành khởi tạo các state, props hay các câu lệnh được khởi tạo trong constructor()</a:t>
            </a:r>
            <a:endParaRPr sz="3000"/>
          </a:p>
          <a:p>
            <a:pPr indent="0" lvl="0" marL="0" rtl="0" algn="l">
              <a:lnSpc>
                <a:spcPct val="90000"/>
              </a:lnSpc>
              <a:spcBef>
                <a:spcPts val="1000"/>
              </a:spcBef>
              <a:spcAft>
                <a:spcPts val="0"/>
              </a:spcAft>
              <a:buClr>
                <a:schemeClr val="dk1"/>
              </a:buClr>
              <a:buSzPct val="100000"/>
              <a:buNone/>
            </a:pPr>
            <a:r>
              <a:rPr b="1" lang="vi-VN" sz="3000"/>
              <a:t>Ví dụ :</a:t>
            </a:r>
            <a:endParaRPr b="1" sz="3000"/>
          </a:p>
          <a:p>
            <a:pPr indent="0" lvl="0" marL="0" rtl="0" algn="l">
              <a:lnSpc>
                <a:spcPct val="90000"/>
              </a:lnSpc>
              <a:spcBef>
                <a:spcPts val="1000"/>
              </a:spcBef>
              <a:spcAft>
                <a:spcPts val="0"/>
              </a:spcAft>
              <a:buClr>
                <a:schemeClr val="dk1"/>
              </a:buClr>
              <a:buSzPct val="100000"/>
              <a:buNone/>
            </a:pPr>
            <a:r>
              <a:rPr lang="vi-VN" sz="3000"/>
              <a:t>class App extends React.Component {</a:t>
            </a:r>
            <a:endParaRPr/>
          </a:p>
          <a:p>
            <a:pPr indent="0" lvl="0" marL="0" rtl="0" algn="l">
              <a:lnSpc>
                <a:spcPct val="90000"/>
              </a:lnSpc>
              <a:spcBef>
                <a:spcPts val="1000"/>
              </a:spcBef>
              <a:spcAft>
                <a:spcPts val="0"/>
              </a:spcAft>
              <a:buClr>
                <a:schemeClr val="dk1"/>
              </a:buClr>
              <a:buSzPct val="100000"/>
              <a:buNone/>
            </a:pPr>
            <a:r>
              <a:rPr lang="vi-VN" sz="3000"/>
              <a:t>  constructor(props) {</a:t>
            </a:r>
            <a:endParaRPr/>
          </a:p>
          <a:p>
            <a:pPr indent="0" lvl="0" marL="0" rtl="0" algn="l">
              <a:lnSpc>
                <a:spcPct val="90000"/>
              </a:lnSpc>
              <a:spcBef>
                <a:spcPts val="1000"/>
              </a:spcBef>
              <a:spcAft>
                <a:spcPts val="0"/>
              </a:spcAft>
              <a:buClr>
                <a:schemeClr val="dk1"/>
              </a:buClr>
              <a:buSzPct val="100000"/>
              <a:buNone/>
            </a:pPr>
            <a:r>
              <a:rPr lang="vi-VN" sz="3000"/>
              <a:t>    super(props);</a:t>
            </a:r>
            <a:endParaRPr/>
          </a:p>
          <a:p>
            <a:pPr indent="0" lvl="0" marL="0" rtl="0" algn="l">
              <a:lnSpc>
                <a:spcPct val="90000"/>
              </a:lnSpc>
              <a:spcBef>
                <a:spcPts val="1000"/>
              </a:spcBef>
              <a:spcAft>
                <a:spcPts val="0"/>
              </a:spcAft>
              <a:buClr>
                <a:schemeClr val="dk1"/>
              </a:buClr>
              <a:buSzPct val="100000"/>
              <a:buNone/>
            </a:pPr>
            <a:r>
              <a:rPr lang="vi-VN" sz="3000"/>
              <a:t>    this.state = {</a:t>
            </a:r>
            <a:endParaRPr/>
          </a:p>
          <a:p>
            <a:pPr indent="0" lvl="0" marL="0" rtl="0" algn="l">
              <a:lnSpc>
                <a:spcPct val="90000"/>
              </a:lnSpc>
              <a:spcBef>
                <a:spcPts val="1000"/>
              </a:spcBef>
              <a:spcAft>
                <a:spcPts val="0"/>
              </a:spcAft>
              <a:buClr>
                <a:schemeClr val="dk1"/>
              </a:buClr>
              <a:buSzPct val="100000"/>
              <a:buNone/>
            </a:pPr>
            <a:r>
              <a:rPr lang="vi-VN" sz="3000"/>
              <a:t>      website: 'Học ReactJS'</a:t>
            </a:r>
            <a:endParaRPr/>
          </a:p>
          <a:p>
            <a:pPr indent="0" lvl="0" marL="0" rtl="0" algn="l">
              <a:lnSpc>
                <a:spcPct val="90000"/>
              </a:lnSpc>
              <a:spcBef>
                <a:spcPts val="1000"/>
              </a:spcBef>
              <a:spcAft>
                <a:spcPts val="0"/>
              </a:spcAft>
              <a:buClr>
                <a:schemeClr val="dk1"/>
              </a:buClr>
              <a:buSzPct val="100000"/>
              <a:buNone/>
            </a:pPr>
            <a:r>
              <a:rPr lang="vi-VN" sz="3000"/>
              <a:t>    };</a:t>
            </a:r>
            <a:endParaRPr/>
          </a:p>
          <a:p>
            <a:pPr indent="0" lvl="0" marL="0" rtl="0" algn="l">
              <a:lnSpc>
                <a:spcPct val="90000"/>
              </a:lnSpc>
              <a:spcBef>
                <a:spcPts val="1000"/>
              </a:spcBef>
              <a:spcAft>
                <a:spcPts val="0"/>
              </a:spcAft>
              <a:buClr>
                <a:schemeClr val="dk1"/>
              </a:buClr>
              <a:buSzPct val="100000"/>
              <a:buNone/>
            </a:pPr>
            <a:r>
              <a:rPr lang="vi-VN" sz="3000"/>
              <a:t>  }</a:t>
            </a:r>
            <a:endParaRPr/>
          </a:p>
          <a:p>
            <a:pPr indent="0" lvl="0" marL="0" rtl="0" algn="l">
              <a:lnSpc>
                <a:spcPct val="90000"/>
              </a:lnSpc>
              <a:spcBef>
                <a:spcPts val="1000"/>
              </a:spcBef>
              <a:spcAft>
                <a:spcPts val="0"/>
              </a:spcAft>
              <a:buClr>
                <a:schemeClr val="dk1"/>
              </a:buClr>
              <a:buSzPct val="100000"/>
              <a:buNone/>
            </a:pPr>
            <a:r>
              <a:rPr lang="vi-VN" sz="3000"/>
              <a: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Component Life Cycle </a:t>
            </a:r>
            <a:endParaRPr/>
          </a:p>
        </p:txBody>
      </p:sp>
      <p:sp>
        <p:nvSpPr>
          <p:cNvPr id="271" name="Google Shape;271;p28"/>
          <p:cNvSpPr txBox="1"/>
          <p:nvPr>
            <p:ph idx="1" type="body"/>
          </p:nvPr>
        </p:nvSpPr>
        <p:spPr>
          <a:xfrm>
            <a:off x="838200" y="1181643"/>
            <a:ext cx="11000874" cy="532711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Mounting</a:t>
            </a:r>
            <a:endParaRPr/>
          </a:p>
          <a:p>
            <a:pPr indent="-228600" lvl="0" marL="228600" rtl="0" algn="l">
              <a:lnSpc>
                <a:spcPct val="90000"/>
              </a:lnSpc>
              <a:spcBef>
                <a:spcPts val="1000"/>
              </a:spcBef>
              <a:spcAft>
                <a:spcPts val="0"/>
              </a:spcAft>
              <a:buClr>
                <a:schemeClr val="dk1"/>
              </a:buClr>
              <a:buSzPts val="2800"/>
              <a:buChar char="•"/>
            </a:pPr>
            <a:r>
              <a:rPr lang="vi-VN"/>
              <a:t>Giai đoạn của vòng đời thành phần khi quá trình khởi tạo thành phần hoàn tất và thành phần được gắn kết trên DOM và hiển thị lần đầu tiên trên trang web.</a:t>
            </a:r>
            <a:endParaRPr/>
          </a:p>
          <a:p>
            <a:pPr indent="-228600" lvl="0" marL="228600" rtl="0" algn="l">
              <a:lnSpc>
                <a:spcPct val="90000"/>
              </a:lnSpc>
              <a:spcBef>
                <a:spcPts val="1000"/>
              </a:spcBef>
              <a:spcAft>
                <a:spcPts val="0"/>
              </a:spcAft>
              <a:buClr>
                <a:schemeClr val="dk1"/>
              </a:buClr>
              <a:buSzPts val="2800"/>
              <a:buChar char="•"/>
            </a:pPr>
            <a:r>
              <a:rPr lang="vi-VN"/>
              <a:t>Bây giờ React tuân theo một thủ tục mặc định trong Quy ước đặt tên của các hàm được xác định </a:t>
            </a:r>
            <a:endParaRPr/>
          </a:p>
          <a:p>
            <a:pPr indent="-228600" lvl="0" marL="228600" rtl="0" algn="l">
              <a:lnSpc>
                <a:spcPct val="90000"/>
              </a:lnSpc>
              <a:spcBef>
                <a:spcPts val="1000"/>
              </a:spcBef>
              <a:spcAft>
                <a:spcPts val="0"/>
              </a:spcAft>
              <a:buClr>
                <a:schemeClr val="dk1"/>
              </a:buClr>
              <a:buSzPts val="2800"/>
              <a:buChar char="•"/>
            </a:pPr>
            <a:r>
              <a:rPr lang="vi-VN"/>
              <a:t>Trong đó các hàm chứa “Will” biểu thị trước một số giai đoạn cụ thể và “Did” đại diện sau khi hoàn thành giai đoạn đó.</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Component Life Cycle </a:t>
            </a:r>
            <a:endParaRPr/>
          </a:p>
        </p:txBody>
      </p:sp>
      <p:sp>
        <p:nvSpPr>
          <p:cNvPr id="278" name="Google Shape;278;p29"/>
          <p:cNvSpPr txBox="1"/>
          <p:nvPr>
            <p:ph idx="1" type="body"/>
          </p:nvPr>
        </p:nvSpPr>
        <p:spPr>
          <a:xfrm>
            <a:off x="838200" y="1181643"/>
            <a:ext cx="11000874" cy="532711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Mounting</a:t>
            </a:r>
            <a:endParaRPr/>
          </a:p>
          <a:p>
            <a:pPr indent="-228600" lvl="0" marL="228600" rtl="0" algn="l">
              <a:lnSpc>
                <a:spcPct val="90000"/>
              </a:lnSpc>
              <a:spcBef>
                <a:spcPts val="1000"/>
              </a:spcBef>
              <a:spcAft>
                <a:spcPts val="0"/>
              </a:spcAft>
              <a:buClr>
                <a:schemeClr val="dk1"/>
              </a:buClr>
              <a:buSzPts val="2800"/>
              <a:buChar char="•"/>
            </a:pPr>
            <a:r>
              <a:rPr b="1" lang="vi-VN"/>
              <a:t>componentWillMount(): </a:t>
            </a:r>
            <a:r>
              <a:rPr lang="vi-VN"/>
              <a:t>hàm này được gọi ngay trước khi thành phần được gắn trên DOM, tức là hàm này được gọi một lần trước khi hàm render () được thực thi lần đầu tiên.</a:t>
            </a:r>
            <a:endParaRPr/>
          </a:p>
          <a:p>
            <a:pPr indent="-228600" lvl="0" marL="228600" rtl="0" algn="l">
              <a:lnSpc>
                <a:spcPct val="90000"/>
              </a:lnSpc>
              <a:spcBef>
                <a:spcPts val="1000"/>
              </a:spcBef>
              <a:spcAft>
                <a:spcPts val="0"/>
              </a:spcAft>
              <a:buClr>
                <a:schemeClr val="dk1"/>
              </a:buClr>
              <a:buSzPts val="2800"/>
              <a:buChar char="•"/>
            </a:pPr>
            <a:r>
              <a:rPr b="1" lang="vi-VN"/>
              <a:t>componentDidMount(): </a:t>
            </a:r>
            <a:r>
              <a:rPr lang="vi-VN"/>
              <a:t>hàm này được gọi ngay sau khi thành phần được gắn trên DOM, tức là hàm này được gọi một lần sau khi hàm render () được thực thi lần đầu tiên</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838199" y="159419"/>
            <a:ext cx="10962492"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State trong ReactJS</a:t>
            </a:r>
            <a:endParaRPr/>
          </a:p>
        </p:txBody>
      </p:sp>
      <p:sp>
        <p:nvSpPr>
          <p:cNvPr id="106" name="Google Shape;106;p3"/>
          <p:cNvSpPr txBox="1"/>
          <p:nvPr>
            <p:ph idx="1" type="body"/>
          </p:nvPr>
        </p:nvSpPr>
        <p:spPr>
          <a:xfrm>
            <a:off x="838199" y="1382203"/>
            <a:ext cx="10903527" cy="45560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Giới thiệu</a:t>
            </a:r>
            <a:endParaRPr/>
          </a:p>
          <a:p>
            <a:pPr indent="-228600" lvl="0" marL="228600" rtl="0" algn="l">
              <a:lnSpc>
                <a:spcPct val="90000"/>
              </a:lnSpc>
              <a:spcBef>
                <a:spcPts val="1000"/>
              </a:spcBef>
              <a:spcAft>
                <a:spcPts val="0"/>
              </a:spcAft>
              <a:buClr>
                <a:schemeClr val="dk1"/>
              </a:buClr>
              <a:buSzPts val="2800"/>
              <a:buChar char="•"/>
            </a:pPr>
            <a:r>
              <a:rPr lang="vi-VN"/>
              <a:t>State là nơi bạn lưu trữ các giá trị thuộc tính thuộc về component</a:t>
            </a:r>
            <a:endParaRPr b="1"/>
          </a:p>
          <a:p>
            <a:pPr indent="-228600" lvl="0" marL="228600" rtl="0" algn="l">
              <a:lnSpc>
                <a:spcPct val="90000"/>
              </a:lnSpc>
              <a:spcBef>
                <a:spcPts val="1000"/>
              </a:spcBef>
              <a:spcAft>
                <a:spcPts val="0"/>
              </a:spcAft>
              <a:buClr>
                <a:schemeClr val="dk1"/>
              </a:buClr>
              <a:buSzPts val="2800"/>
              <a:buChar char="•"/>
            </a:pPr>
            <a:r>
              <a:rPr lang="vi-VN"/>
              <a:t>Khi state thay đổi, thì components sẽ render lại.</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Component Life Cycle </a:t>
            </a:r>
            <a:endParaRPr/>
          </a:p>
        </p:txBody>
      </p:sp>
      <p:sp>
        <p:nvSpPr>
          <p:cNvPr id="285" name="Google Shape;285;p30"/>
          <p:cNvSpPr txBox="1"/>
          <p:nvPr>
            <p:ph idx="1" type="body"/>
          </p:nvPr>
        </p:nvSpPr>
        <p:spPr>
          <a:xfrm>
            <a:off x="770823" y="1181642"/>
            <a:ext cx="11353800" cy="543091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b="1" lang="vi-VN" sz="3000"/>
              <a:t>Mounting</a:t>
            </a:r>
            <a:endParaRPr/>
          </a:p>
          <a:p>
            <a:pPr indent="0" lvl="0" marL="0" rtl="0" algn="l">
              <a:lnSpc>
                <a:spcPct val="90000"/>
              </a:lnSpc>
              <a:spcBef>
                <a:spcPts val="1000"/>
              </a:spcBef>
              <a:spcAft>
                <a:spcPts val="0"/>
              </a:spcAft>
              <a:buClr>
                <a:schemeClr val="dk1"/>
              </a:buClr>
              <a:buSzPct val="100000"/>
              <a:buNone/>
            </a:pPr>
            <a:r>
              <a:rPr b="1" lang="vi-VN" sz="3000"/>
              <a:t>Ví dụ: </a:t>
            </a:r>
            <a:endParaRPr b="1" sz="3000"/>
          </a:p>
          <a:p>
            <a:pPr indent="0" lvl="0" marL="0" rtl="0" algn="l">
              <a:lnSpc>
                <a:spcPct val="90000"/>
              </a:lnSpc>
              <a:spcBef>
                <a:spcPts val="1000"/>
              </a:spcBef>
              <a:spcAft>
                <a:spcPts val="0"/>
              </a:spcAft>
              <a:buClr>
                <a:schemeClr val="dk1"/>
              </a:buClr>
              <a:buSzPct val="100000"/>
              <a:buNone/>
            </a:pPr>
            <a:r>
              <a:rPr lang="vi-VN" sz="3000"/>
              <a:t>class Demo extends Component {</a:t>
            </a:r>
            <a:endParaRPr/>
          </a:p>
          <a:p>
            <a:pPr indent="0" lvl="0" marL="0" rtl="0" algn="l">
              <a:lnSpc>
                <a:spcPct val="90000"/>
              </a:lnSpc>
              <a:spcBef>
                <a:spcPts val="1000"/>
              </a:spcBef>
              <a:spcAft>
                <a:spcPts val="0"/>
              </a:spcAft>
              <a:buClr>
                <a:schemeClr val="dk1"/>
              </a:buClr>
              <a:buSzPct val="100000"/>
              <a:buNone/>
            </a:pPr>
            <a:r>
              <a:rPr lang="vi-VN" sz="3000"/>
              <a:t>    constructor(props) {</a:t>
            </a:r>
            <a:endParaRPr/>
          </a:p>
          <a:p>
            <a:pPr indent="0" lvl="0" marL="0" rtl="0" algn="l">
              <a:lnSpc>
                <a:spcPct val="90000"/>
              </a:lnSpc>
              <a:spcBef>
                <a:spcPts val="1000"/>
              </a:spcBef>
              <a:spcAft>
                <a:spcPts val="0"/>
              </a:spcAft>
              <a:buClr>
                <a:schemeClr val="dk1"/>
              </a:buClr>
              <a:buSzPct val="100000"/>
              <a:buNone/>
            </a:pPr>
            <a:r>
              <a:rPr lang="vi-VN" sz="3000"/>
              <a:t>         super(props);</a:t>
            </a:r>
            <a:endParaRPr/>
          </a:p>
          <a:p>
            <a:pPr indent="0" lvl="0" marL="0" rtl="0" algn="l">
              <a:lnSpc>
                <a:spcPct val="90000"/>
              </a:lnSpc>
              <a:spcBef>
                <a:spcPts val="1000"/>
              </a:spcBef>
              <a:spcAft>
                <a:spcPts val="0"/>
              </a:spcAft>
              <a:buClr>
                <a:schemeClr val="dk1"/>
              </a:buClr>
              <a:buSzPct val="100000"/>
              <a:buNone/>
            </a:pPr>
            <a:r>
              <a:rPr lang="vi-VN" sz="3000"/>
              <a:t>         // Don't do this!</a:t>
            </a:r>
            <a:endParaRPr/>
          </a:p>
          <a:p>
            <a:pPr indent="0" lvl="0" marL="0" rtl="0" algn="l">
              <a:lnSpc>
                <a:spcPct val="90000"/>
              </a:lnSpc>
              <a:spcBef>
                <a:spcPts val="1000"/>
              </a:spcBef>
              <a:spcAft>
                <a:spcPts val="0"/>
              </a:spcAft>
              <a:buClr>
                <a:schemeClr val="dk1"/>
              </a:buClr>
              <a:buSzPct val="100000"/>
              <a:buNone/>
            </a:pPr>
            <a:r>
              <a:rPr lang="vi-VN" sz="3000"/>
              <a:t>         this.state = { color: 'green' };</a:t>
            </a:r>
            <a:endParaRPr/>
          </a:p>
          <a:p>
            <a:pPr indent="0" lvl="0" marL="0" rtl="0" algn="l">
              <a:lnSpc>
                <a:spcPct val="90000"/>
              </a:lnSpc>
              <a:spcBef>
                <a:spcPts val="1000"/>
              </a:spcBef>
              <a:spcAft>
                <a:spcPts val="0"/>
              </a:spcAft>
              <a:buClr>
                <a:schemeClr val="dk1"/>
              </a:buClr>
              <a:buSzPct val="100000"/>
              <a:buNone/>
            </a:pPr>
            <a:r>
              <a:rPr lang="vi-VN" sz="3000"/>
              <a:t>    }</a:t>
            </a:r>
            <a:endParaRPr/>
          </a:p>
          <a:p>
            <a:pPr indent="0" lvl="0" marL="0" rtl="0" algn="l">
              <a:lnSpc>
                <a:spcPct val="90000"/>
              </a:lnSpc>
              <a:spcBef>
                <a:spcPts val="1000"/>
              </a:spcBef>
              <a:spcAft>
                <a:spcPts val="0"/>
              </a:spcAft>
              <a:buClr>
                <a:schemeClr val="dk1"/>
              </a:buClr>
              <a:buSzPct val="100000"/>
              <a:buNone/>
            </a:pPr>
            <a:r>
              <a:rPr lang="vi-VN" sz="3000"/>
              <a:t>    componentWillMount() { console.log("componentWillMount da chay")}</a:t>
            </a:r>
            <a:endParaRPr/>
          </a:p>
          <a:p>
            <a:pPr indent="0" lvl="0" marL="0" rtl="0" algn="l">
              <a:lnSpc>
                <a:spcPct val="90000"/>
              </a:lnSpc>
              <a:spcBef>
                <a:spcPts val="1000"/>
              </a:spcBef>
              <a:spcAft>
                <a:spcPts val="0"/>
              </a:spcAft>
              <a:buClr>
                <a:schemeClr val="dk1"/>
              </a:buClr>
              <a:buSzPct val="100000"/>
              <a:buNone/>
            </a:pPr>
            <a:r>
              <a:rPr lang="vi-VN" sz="3000"/>
              <a:t>    componentDidMount() { console.log("componentDidMount da chay")}</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Component Life Cycle </a:t>
            </a:r>
            <a:endParaRPr/>
          </a:p>
        </p:txBody>
      </p:sp>
      <p:sp>
        <p:nvSpPr>
          <p:cNvPr id="292" name="Google Shape;292;p31"/>
          <p:cNvSpPr txBox="1"/>
          <p:nvPr>
            <p:ph idx="1" type="body"/>
          </p:nvPr>
        </p:nvSpPr>
        <p:spPr>
          <a:xfrm>
            <a:off x="770823" y="1181642"/>
            <a:ext cx="11353800" cy="543091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vi-VN" sz="3000"/>
              <a:t>render() {</a:t>
            </a:r>
            <a:endParaRPr/>
          </a:p>
          <a:p>
            <a:pPr indent="0" lvl="0" marL="0" rtl="0" algn="l">
              <a:lnSpc>
                <a:spcPct val="90000"/>
              </a:lnSpc>
              <a:spcBef>
                <a:spcPts val="1000"/>
              </a:spcBef>
              <a:spcAft>
                <a:spcPts val="0"/>
              </a:spcAft>
              <a:buClr>
                <a:schemeClr val="dk1"/>
              </a:buClr>
              <a:buSzPct val="100000"/>
              <a:buNone/>
            </a:pPr>
            <a:r>
              <a:rPr lang="vi-VN" sz="3000"/>
              <a:t>        console.log("Ham render da duoc chay");</a:t>
            </a:r>
            <a:endParaRPr/>
          </a:p>
          <a:p>
            <a:pPr indent="0" lvl="0" marL="0" rtl="0" algn="l">
              <a:lnSpc>
                <a:spcPct val="90000"/>
              </a:lnSpc>
              <a:spcBef>
                <a:spcPts val="1000"/>
              </a:spcBef>
              <a:spcAft>
                <a:spcPts val="0"/>
              </a:spcAft>
              <a:buClr>
                <a:schemeClr val="dk1"/>
              </a:buClr>
              <a:buSzPct val="100000"/>
              <a:buNone/>
            </a:pPr>
            <a:r>
              <a:rPr lang="vi-VN" sz="3000"/>
              <a:t>        return (</a:t>
            </a:r>
            <a:endParaRPr/>
          </a:p>
          <a:p>
            <a:pPr indent="0" lvl="0" marL="0" rtl="0" algn="l">
              <a:lnSpc>
                <a:spcPct val="90000"/>
              </a:lnSpc>
              <a:spcBef>
                <a:spcPts val="1000"/>
              </a:spcBef>
              <a:spcAft>
                <a:spcPts val="0"/>
              </a:spcAft>
              <a:buClr>
                <a:schemeClr val="dk1"/>
              </a:buClr>
              <a:buSzPct val="100000"/>
              <a:buNone/>
            </a:pPr>
            <a:r>
              <a:rPr lang="vi-VN" sz="3000"/>
              <a:t>           &lt;div&gt;</a:t>
            </a:r>
            <a:endParaRPr/>
          </a:p>
          <a:p>
            <a:pPr indent="0" lvl="0" marL="0" rtl="0" algn="l">
              <a:lnSpc>
                <a:spcPct val="90000"/>
              </a:lnSpc>
              <a:spcBef>
                <a:spcPts val="1000"/>
              </a:spcBef>
              <a:spcAft>
                <a:spcPts val="0"/>
              </a:spcAft>
              <a:buClr>
                <a:schemeClr val="dk1"/>
              </a:buClr>
              <a:buSzPct val="100000"/>
              <a:buNone/>
            </a:pPr>
            <a:r>
              <a:rPr lang="vi-VN" sz="3000"/>
              <a:t>              &lt;button onClick={() =&gt;  this.setState({color : 'aaaaa'})}&gt;Submit&lt;/button&gt;</a:t>
            </a:r>
            <a:endParaRPr/>
          </a:p>
          <a:p>
            <a:pPr indent="0" lvl="0" marL="0" rtl="0" algn="l">
              <a:lnSpc>
                <a:spcPct val="90000"/>
              </a:lnSpc>
              <a:spcBef>
                <a:spcPts val="1000"/>
              </a:spcBef>
              <a:spcAft>
                <a:spcPts val="0"/>
              </a:spcAft>
              <a:buClr>
                <a:schemeClr val="dk1"/>
              </a:buClr>
              <a:buSzPct val="100000"/>
              <a:buNone/>
            </a:pPr>
            <a:r>
              <a:rPr lang="vi-VN" sz="3000"/>
              <a:t>                &lt;p&gt;{this.state.color}&lt;/p&gt;</a:t>
            </a:r>
            <a:endParaRPr/>
          </a:p>
          <a:p>
            <a:pPr indent="0" lvl="0" marL="0" rtl="0" algn="l">
              <a:lnSpc>
                <a:spcPct val="90000"/>
              </a:lnSpc>
              <a:spcBef>
                <a:spcPts val="1000"/>
              </a:spcBef>
              <a:spcAft>
                <a:spcPts val="0"/>
              </a:spcAft>
              <a:buClr>
                <a:schemeClr val="dk1"/>
              </a:buClr>
              <a:buSzPct val="100000"/>
              <a:buNone/>
            </a:pPr>
            <a:r>
              <a:rPr lang="vi-VN" sz="3000"/>
              <a:t>            &lt;/div&gt; </a:t>
            </a:r>
            <a:endParaRPr sz="3000"/>
          </a:p>
          <a:p>
            <a:pPr indent="0" lvl="0" marL="0" rtl="0" algn="l">
              <a:lnSpc>
                <a:spcPct val="90000"/>
              </a:lnSpc>
              <a:spcBef>
                <a:spcPts val="1000"/>
              </a:spcBef>
              <a:spcAft>
                <a:spcPts val="0"/>
              </a:spcAft>
              <a:buClr>
                <a:schemeClr val="dk1"/>
              </a:buClr>
              <a:buSzPct val="100000"/>
              <a:buNone/>
            </a:pPr>
            <a:r>
              <a:rPr lang="vi-VN" sz="3000"/>
              <a:t>        )</a:t>
            </a:r>
            <a:endParaRPr/>
          </a:p>
          <a:p>
            <a:pPr indent="0" lvl="0" marL="0" rtl="0" algn="l">
              <a:lnSpc>
                <a:spcPct val="90000"/>
              </a:lnSpc>
              <a:spcBef>
                <a:spcPts val="1000"/>
              </a:spcBef>
              <a:spcAft>
                <a:spcPts val="0"/>
              </a:spcAft>
              <a:buClr>
                <a:schemeClr val="dk1"/>
              </a:buClr>
              <a:buSzPct val="100000"/>
              <a:buNone/>
            </a:pPr>
            <a:r>
              <a:rPr lang="vi-VN" sz="3000"/>
              <a:t>    }</a:t>
            </a:r>
            <a:endParaRPr/>
          </a:p>
          <a:p>
            <a:pPr indent="0" lvl="0" marL="0" rtl="0" algn="l">
              <a:lnSpc>
                <a:spcPct val="90000"/>
              </a:lnSpc>
              <a:spcBef>
                <a:spcPts val="1000"/>
              </a:spcBef>
              <a:spcAft>
                <a:spcPts val="0"/>
              </a:spcAft>
              <a:buClr>
                <a:schemeClr val="dk1"/>
              </a:buClr>
              <a:buSzPct val="100000"/>
              <a:buNone/>
            </a:pPr>
            <a:r>
              <a:rPr lang="vi-VN" sz="3000"/>
              <a:t>}</a:t>
            </a:r>
            <a:endParaRPr sz="3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Component Life Cycle </a:t>
            </a:r>
            <a:endParaRPr/>
          </a:p>
        </p:txBody>
      </p:sp>
      <p:sp>
        <p:nvSpPr>
          <p:cNvPr id="298" name="Google Shape;298;p32"/>
          <p:cNvSpPr txBox="1"/>
          <p:nvPr>
            <p:ph idx="1" type="body"/>
          </p:nvPr>
        </p:nvSpPr>
        <p:spPr>
          <a:xfrm>
            <a:off x="838200" y="1075764"/>
            <a:ext cx="10515600" cy="563700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Updating</a:t>
            </a:r>
            <a:endParaRPr/>
          </a:p>
          <a:p>
            <a:pPr indent="-228600" lvl="0" marL="228600" rtl="0" algn="l">
              <a:lnSpc>
                <a:spcPct val="90000"/>
              </a:lnSpc>
              <a:spcBef>
                <a:spcPts val="1000"/>
              </a:spcBef>
              <a:spcAft>
                <a:spcPts val="0"/>
              </a:spcAft>
              <a:buClr>
                <a:schemeClr val="dk1"/>
              </a:buClr>
              <a:buSzPts val="2800"/>
              <a:buChar char="•"/>
            </a:pPr>
            <a:r>
              <a:rPr lang="vi-VN"/>
              <a:t>Đây là giai đoạn sau giai đoạn initialization (khởi tạo ) , mount (render lần đầu),... . </a:t>
            </a:r>
            <a:endParaRPr/>
          </a:p>
          <a:p>
            <a:pPr indent="-228600" lvl="0" marL="228600" rtl="0" algn="l">
              <a:lnSpc>
                <a:spcPct val="90000"/>
              </a:lnSpc>
              <a:spcBef>
                <a:spcPts val="1000"/>
              </a:spcBef>
              <a:spcAft>
                <a:spcPts val="0"/>
              </a:spcAft>
              <a:buClr>
                <a:schemeClr val="dk1"/>
              </a:buClr>
              <a:buSzPts val="2800"/>
              <a:buChar char="•"/>
            </a:pPr>
            <a:r>
              <a:rPr lang="vi-VN"/>
              <a:t>Trong giai đoạn này, dữ liệu của các phần (props &amp; state) sẽ được cập nhật để đáp ứng với các sự kiện của người dùng như click, gõ, v.v.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Component Life Cycle </a:t>
            </a:r>
            <a:endParaRPr/>
          </a:p>
        </p:txBody>
      </p:sp>
      <p:sp>
        <p:nvSpPr>
          <p:cNvPr id="304" name="Google Shape;304;p33"/>
          <p:cNvSpPr txBox="1"/>
          <p:nvPr>
            <p:ph idx="1" type="body"/>
          </p:nvPr>
        </p:nvSpPr>
        <p:spPr>
          <a:xfrm>
            <a:off x="838200" y="1075764"/>
            <a:ext cx="10515600" cy="563700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Updating</a:t>
            </a:r>
            <a:endParaRPr/>
          </a:p>
          <a:p>
            <a:pPr indent="-228600" lvl="0" marL="228600" rtl="0" algn="l">
              <a:lnSpc>
                <a:spcPct val="90000"/>
              </a:lnSpc>
              <a:spcBef>
                <a:spcPts val="1000"/>
              </a:spcBef>
              <a:spcAft>
                <a:spcPts val="0"/>
              </a:spcAft>
              <a:buClr>
                <a:schemeClr val="dk1"/>
              </a:buClr>
              <a:buSzPts val="2800"/>
              <a:buChar char="•"/>
            </a:pPr>
            <a:r>
              <a:rPr b="1" lang="vi-VN"/>
              <a:t>componentWillRecieveProps(): </a:t>
            </a:r>
            <a:r>
              <a:rPr lang="vi-VN"/>
              <a:t>Hàm này được gọi trước khi một thành phần bắt đầu truyền props</a:t>
            </a:r>
            <a:endParaRPr/>
          </a:p>
          <a:p>
            <a:pPr indent="-228600" lvl="0" marL="228600" rtl="0" algn="l">
              <a:lnSpc>
                <a:spcPct val="90000"/>
              </a:lnSpc>
              <a:spcBef>
                <a:spcPts val="1000"/>
              </a:spcBef>
              <a:spcAft>
                <a:spcPts val="0"/>
              </a:spcAft>
              <a:buClr>
                <a:schemeClr val="dk1"/>
              </a:buClr>
              <a:buSzPts val="2800"/>
              <a:buChar char="•"/>
            </a:pPr>
            <a:r>
              <a:rPr b="1" lang="vi-VN"/>
              <a:t>shouldComponentUpdate: </a:t>
            </a:r>
            <a:r>
              <a:rPr lang="vi-VN"/>
              <a:t>trả về giá trị true hoặc false. Điều này sẽ xác định xem thành phần sẽ được cập nhật hay không. Giá trị mặc định là True</a:t>
            </a:r>
            <a:endParaRPr/>
          </a:p>
          <a:p>
            <a:pPr indent="-228600" lvl="0" marL="228600" rtl="0" algn="l">
              <a:lnSpc>
                <a:spcPct val="90000"/>
              </a:lnSpc>
              <a:spcBef>
                <a:spcPts val="1000"/>
              </a:spcBef>
              <a:spcAft>
                <a:spcPts val="0"/>
              </a:spcAft>
              <a:buClr>
                <a:schemeClr val="dk1"/>
              </a:buClr>
              <a:buSzPts val="2800"/>
              <a:buChar char="•"/>
            </a:pPr>
            <a:r>
              <a:rPr b="1" lang="vi-VN"/>
              <a:t>componentWillUpdate : </a:t>
            </a:r>
            <a:r>
              <a:rPr lang="vi-VN"/>
              <a:t>được gọi ngay trước khi render</a:t>
            </a:r>
            <a:endParaRPr/>
          </a:p>
          <a:p>
            <a:pPr indent="-228600" lvl="0" marL="228600" rtl="0" algn="l">
              <a:lnSpc>
                <a:spcPct val="90000"/>
              </a:lnSpc>
              <a:spcBef>
                <a:spcPts val="1000"/>
              </a:spcBef>
              <a:spcAft>
                <a:spcPts val="0"/>
              </a:spcAft>
              <a:buClr>
                <a:schemeClr val="dk1"/>
              </a:buClr>
              <a:buSzPts val="2800"/>
              <a:buChar char="•"/>
            </a:pPr>
            <a:r>
              <a:rPr b="1" lang="vi-VN"/>
              <a:t>componentDidUpdate</a:t>
            </a:r>
            <a:r>
              <a:rPr lang="vi-VN"/>
              <a:t> : được gọi sau khi render</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Component Life Cycle </a:t>
            </a:r>
            <a:endParaRPr/>
          </a:p>
        </p:txBody>
      </p:sp>
      <p:sp>
        <p:nvSpPr>
          <p:cNvPr id="310" name="Google Shape;310;p34"/>
          <p:cNvSpPr txBox="1"/>
          <p:nvPr>
            <p:ph idx="1" type="body"/>
          </p:nvPr>
        </p:nvSpPr>
        <p:spPr>
          <a:xfrm>
            <a:off x="838200" y="1075764"/>
            <a:ext cx="10515600" cy="563700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Unmounting</a:t>
            </a:r>
            <a:endParaRPr/>
          </a:p>
          <a:p>
            <a:pPr indent="0" lvl="0" marL="0" rtl="0" algn="l">
              <a:lnSpc>
                <a:spcPct val="90000"/>
              </a:lnSpc>
              <a:spcBef>
                <a:spcPts val="1000"/>
              </a:spcBef>
              <a:spcAft>
                <a:spcPts val="0"/>
              </a:spcAft>
              <a:buClr>
                <a:schemeClr val="dk1"/>
              </a:buClr>
              <a:buSzPts val="2800"/>
              <a:buNone/>
            </a:pPr>
            <a:r>
              <a:rPr lang="vi-VN"/>
              <a:t>Đây là giai đoạn cuối cùng của vòng đời của thành phần, là giai đoạn ngắt kết nối thành phần khỏi DOM.</a:t>
            </a:r>
            <a:endParaRPr/>
          </a:p>
          <a:p>
            <a:pPr indent="-228600" lvl="0" marL="228600" rtl="0" algn="l">
              <a:lnSpc>
                <a:spcPct val="90000"/>
              </a:lnSpc>
              <a:spcBef>
                <a:spcPts val="1000"/>
              </a:spcBef>
              <a:spcAft>
                <a:spcPts val="0"/>
              </a:spcAft>
              <a:buClr>
                <a:schemeClr val="dk1"/>
              </a:buClr>
              <a:buSzPts val="2800"/>
              <a:buChar char="•"/>
            </a:pPr>
            <a:r>
              <a:rPr b="1" lang="vi-VN"/>
              <a:t>componentWillUnmount </a:t>
            </a:r>
            <a:r>
              <a:rPr lang="vi-VN"/>
              <a:t>được gọi sau khi component được ngắt kết nối khỏi dom.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Component Life Cycle </a:t>
            </a:r>
            <a:endParaRPr/>
          </a:p>
        </p:txBody>
      </p:sp>
      <p:sp>
        <p:nvSpPr>
          <p:cNvPr id="316" name="Google Shape;316;p35"/>
          <p:cNvSpPr txBox="1"/>
          <p:nvPr>
            <p:ph idx="1" type="body"/>
          </p:nvPr>
        </p:nvSpPr>
        <p:spPr>
          <a:xfrm>
            <a:off x="838200" y="1075764"/>
            <a:ext cx="10515600" cy="5782236"/>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1" lang="vi-VN"/>
              <a:t>Ví dụ tổng hợp các bước</a:t>
            </a:r>
            <a:endParaRPr/>
          </a:p>
          <a:p>
            <a:pPr indent="0" lvl="0" marL="0" rtl="0" algn="l">
              <a:lnSpc>
                <a:spcPct val="90000"/>
              </a:lnSpc>
              <a:spcBef>
                <a:spcPts val="1000"/>
              </a:spcBef>
              <a:spcAft>
                <a:spcPts val="0"/>
              </a:spcAft>
              <a:buClr>
                <a:schemeClr val="dk1"/>
              </a:buClr>
              <a:buSzPts val="2800"/>
              <a:buNone/>
            </a:pPr>
            <a:r>
              <a:rPr b="1" lang="vi-VN"/>
              <a:t>#File  App.jsx</a:t>
            </a:r>
            <a:endParaRPr b="1"/>
          </a:p>
          <a:p>
            <a:pPr indent="0" lvl="0" marL="0" rtl="0" algn="l">
              <a:lnSpc>
                <a:spcPct val="90000"/>
              </a:lnSpc>
              <a:spcBef>
                <a:spcPts val="1000"/>
              </a:spcBef>
              <a:spcAft>
                <a:spcPts val="0"/>
              </a:spcAft>
              <a:buClr>
                <a:schemeClr val="dk1"/>
              </a:buClr>
              <a:buSzPts val="2800"/>
              <a:buNone/>
            </a:pPr>
            <a:r>
              <a:rPr lang="vi-VN"/>
              <a:t>import React from 'react';</a:t>
            </a:r>
            <a:endParaRPr/>
          </a:p>
          <a:p>
            <a:pPr indent="0" lvl="0" marL="0" rtl="0" algn="l">
              <a:lnSpc>
                <a:spcPct val="90000"/>
              </a:lnSpc>
              <a:spcBef>
                <a:spcPts val="1000"/>
              </a:spcBef>
              <a:spcAft>
                <a:spcPts val="0"/>
              </a:spcAft>
              <a:buClr>
                <a:schemeClr val="dk1"/>
              </a:buClr>
              <a:buSzPts val="2800"/>
              <a:buNone/>
            </a:pPr>
            <a:r>
              <a:rPr lang="vi-VN"/>
              <a:t>class App extends React.Component {</a:t>
            </a:r>
            <a:endParaRPr/>
          </a:p>
          <a:p>
            <a:pPr indent="0" lvl="0" marL="0" rtl="0" algn="l">
              <a:lnSpc>
                <a:spcPct val="90000"/>
              </a:lnSpc>
              <a:spcBef>
                <a:spcPts val="1000"/>
              </a:spcBef>
              <a:spcAft>
                <a:spcPts val="0"/>
              </a:spcAft>
              <a:buClr>
                <a:schemeClr val="dk1"/>
              </a:buClr>
              <a:buSzPts val="2800"/>
              <a:buNone/>
            </a:pPr>
            <a:r>
              <a:rPr lang="vi-VN"/>
              <a:t>   constructor(props) {</a:t>
            </a:r>
            <a:endParaRPr/>
          </a:p>
          <a:p>
            <a:pPr indent="0" lvl="0" marL="0" rtl="0" algn="l">
              <a:lnSpc>
                <a:spcPct val="90000"/>
              </a:lnSpc>
              <a:spcBef>
                <a:spcPts val="1000"/>
              </a:spcBef>
              <a:spcAft>
                <a:spcPts val="0"/>
              </a:spcAft>
              <a:buClr>
                <a:schemeClr val="dk1"/>
              </a:buClr>
              <a:buSzPts val="2800"/>
              <a:buNone/>
            </a:pPr>
            <a:r>
              <a:rPr lang="vi-VN"/>
              <a:t>      super(props);</a:t>
            </a:r>
            <a:endParaRPr/>
          </a:p>
          <a:p>
            <a:pPr indent="0" lvl="0" marL="0" rtl="0" algn="l">
              <a:lnSpc>
                <a:spcPct val="90000"/>
              </a:lnSpc>
              <a:spcBef>
                <a:spcPts val="1000"/>
              </a:spcBef>
              <a:spcAft>
                <a:spcPts val="0"/>
              </a:spcAft>
              <a:buClr>
                <a:schemeClr val="dk1"/>
              </a:buClr>
              <a:buSzPts val="2800"/>
              <a:buNone/>
            </a:pPr>
            <a:r>
              <a:rPr lang="vi-VN"/>
              <a:t>      this.state = {data: 0}</a:t>
            </a:r>
            <a:endParaRPr/>
          </a:p>
          <a:p>
            <a:pPr indent="0" lvl="0" marL="0" rtl="0" algn="l">
              <a:lnSpc>
                <a:spcPct val="90000"/>
              </a:lnSpc>
              <a:spcBef>
                <a:spcPts val="1000"/>
              </a:spcBef>
              <a:spcAft>
                <a:spcPts val="0"/>
              </a:spcAft>
              <a:buClr>
                <a:schemeClr val="dk1"/>
              </a:buClr>
              <a:buSzPts val="2800"/>
              <a:buNone/>
            </a:pPr>
            <a:r>
              <a:rPr lang="vi-VN"/>
              <a:t>      this.setNewNumber = this.setNewNumber.bind(this)</a:t>
            </a:r>
            <a:endParaRPr/>
          </a:p>
          <a:p>
            <a:pPr indent="0" lvl="0" marL="0" rtl="0" algn="l">
              <a:lnSpc>
                <a:spcPct val="90000"/>
              </a:lnSpc>
              <a:spcBef>
                <a:spcPts val="1000"/>
              </a:spcBef>
              <a:spcAft>
                <a:spcPts val="0"/>
              </a:spcAft>
              <a:buClr>
                <a:schemeClr val="dk1"/>
              </a:buClr>
              <a:buSzPts val="2800"/>
              <a:buNone/>
            </a:pPr>
            <a:r>
              <a:rPr lang="vi-VN"/>
              <a:t>   };</a:t>
            </a:r>
            <a:endParaRPr/>
          </a:p>
          <a:p>
            <a:pPr indent="0" lvl="0" marL="0" rtl="0" algn="l">
              <a:lnSpc>
                <a:spcPct val="90000"/>
              </a:lnSpc>
              <a:spcBef>
                <a:spcPts val="1000"/>
              </a:spcBef>
              <a:spcAft>
                <a:spcPts val="0"/>
              </a:spcAft>
              <a:buClr>
                <a:schemeClr val="dk1"/>
              </a:buClr>
              <a:buSzPts val="2800"/>
              <a:buNone/>
            </a:pPr>
            <a:r>
              <a:rPr lang="vi-VN"/>
              <a:t>   setNewNumber() {</a:t>
            </a:r>
            <a:endParaRPr/>
          </a:p>
          <a:p>
            <a:pPr indent="0" lvl="0" marL="0" rtl="0" algn="l">
              <a:lnSpc>
                <a:spcPct val="90000"/>
              </a:lnSpc>
              <a:spcBef>
                <a:spcPts val="1000"/>
              </a:spcBef>
              <a:spcAft>
                <a:spcPts val="0"/>
              </a:spcAft>
              <a:buClr>
                <a:schemeClr val="dk1"/>
              </a:buClr>
              <a:buSzPts val="2800"/>
              <a:buNone/>
            </a:pPr>
            <a:r>
              <a:rPr lang="vi-VN"/>
              <a:t>      this.setState({data: this.state.data + 1})</a:t>
            </a:r>
            <a:endParaRPr/>
          </a:p>
          <a:p>
            <a:pPr indent="0" lvl="0" marL="0" rtl="0" algn="l">
              <a:lnSpc>
                <a:spcPct val="90000"/>
              </a:lnSpc>
              <a:spcBef>
                <a:spcPts val="1000"/>
              </a:spcBef>
              <a:spcAft>
                <a:spcPts val="0"/>
              </a:spcAft>
              <a:buClr>
                <a:schemeClr val="dk1"/>
              </a:buClr>
              <a:buSzPts val="2800"/>
              <a:buNone/>
            </a:pPr>
            <a:r>
              <a:rPr lang="vi-VN"/>
              <a:t>   }</a:t>
            </a:r>
            <a:endParaRPr/>
          </a:p>
          <a:p>
            <a:pPr indent="0" lvl="0" marL="0" rtl="0" algn="l">
              <a:lnSpc>
                <a:spcPct val="90000"/>
              </a:lnSpc>
              <a:spcBef>
                <a:spcPts val="1000"/>
              </a:spcBef>
              <a:spcAft>
                <a:spcPts val="0"/>
              </a:spcAft>
              <a:buClr>
                <a:schemeClr val="dk1"/>
              </a:buClr>
              <a:buSzPts val="3000"/>
              <a:buNone/>
            </a:pPr>
            <a:r>
              <a:t/>
            </a:r>
            <a:endParaRPr sz="3000"/>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Component Life Cycle </a:t>
            </a:r>
            <a:endParaRPr/>
          </a:p>
        </p:txBody>
      </p:sp>
      <p:sp>
        <p:nvSpPr>
          <p:cNvPr id="322" name="Google Shape;322;p36"/>
          <p:cNvSpPr txBox="1"/>
          <p:nvPr>
            <p:ph idx="1" type="body"/>
          </p:nvPr>
        </p:nvSpPr>
        <p:spPr>
          <a:xfrm>
            <a:off x="838199" y="1075764"/>
            <a:ext cx="10962373" cy="57822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vi-VN"/>
              <a:t> render() {</a:t>
            </a:r>
            <a:endParaRPr/>
          </a:p>
          <a:p>
            <a:pPr indent="0" lvl="0" marL="0" rtl="0" algn="l">
              <a:lnSpc>
                <a:spcPct val="90000"/>
              </a:lnSpc>
              <a:spcBef>
                <a:spcPts val="1000"/>
              </a:spcBef>
              <a:spcAft>
                <a:spcPts val="0"/>
              </a:spcAft>
              <a:buClr>
                <a:schemeClr val="dk1"/>
              </a:buClr>
              <a:buSzPts val="2800"/>
              <a:buNone/>
            </a:pPr>
            <a:r>
              <a:rPr lang="vi-VN"/>
              <a:t>      return (</a:t>
            </a:r>
            <a:endParaRPr/>
          </a:p>
          <a:p>
            <a:pPr indent="0" lvl="0" marL="0" rtl="0" algn="l">
              <a:lnSpc>
                <a:spcPct val="90000"/>
              </a:lnSpc>
              <a:spcBef>
                <a:spcPts val="1000"/>
              </a:spcBef>
              <a:spcAft>
                <a:spcPts val="0"/>
              </a:spcAft>
              <a:buClr>
                <a:schemeClr val="dk1"/>
              </a:buClr>
              <a:buSzPts val="2800"/>
              <a:buNone/>
            </a:pPr>
            <a:r>
              <a:rPr lang="vi-VN"/>
              <a:t>         &lt;div&gt;</a:t>
            </a:r>
            <a:endParaRPr/>
          </a:p>
          <a:p>
            <a:pPr indent="0" lvl="0" marL="0" rtl="0" algn="l">
              <a:lnSpc>
                <a:spcPct val="90000"/>
              </a:lnSpc>
              <a:spcBef>
                <a:spcPts val="1000"/>
              </a:spcBef>
              <a:spcAft>
                <a:spcPts val="0"/>
              </a:spcAft>
              <a:buClr>
                <a:schemeClr val="dk1"/>
              </a:buClr>
              <a:buSzPts val="2800"/>
              <a:buNone/>
            </a:pPr>
            <a:r>
              <a:rPr lang="vi-VN"/>
              <a:t>            &lt;button onClick = {this.setNewNumber}&gt;INCREMENT&lt;/button&gt;</a:t>
            </a:r>
            <a:endParaRPr/>
          </a:p>
          <a:p>
            <a:pPr indent="0" lvl="0" marL="0" rtl="0" algn="l">
              <a:lnSpc>
                <a:spcPct val="90000"/>
              </a:lnSpc>
              <a:spcBef>
                <a:spcPts val="1000"/>
              </a:spcBef>
              <a:spcAft>
                <a:spcPts val="0"/>
              </a:spcAft>
              <a:buClr>
                <a:schemeClr val="dk1"/>
              </a:buClr>
              <a:buSzPts val="2800"/>
              <a:buNone/>
            </a:pPr>
            <a:r>
              <a:rPr lang="vi-VN"/>
              <a:t>            &lt;Content myNumber = {this.state.data}&gt;&lt;/Content&gt;</a:t>
            </a:r>
            <a:endParaRPr/>
          </a:p>
          <a:p>
            <a:pPr indent="0" lvl="0" marL="0" rtl="0" algn="l">
              <a:lnSpc>
                <a:spcPct val="90000"/>
              </a:lnSpc>
              <a:spcBef>
                <a:spcPts val="1000"/>
              </a:spcBef>
              <a:spcAft>
                <a:spcPts val="0"/>
              </a:spcAft>
              <a:buClr>
                <a:schemeClr val="dk1"/>
              </a:buClr>
              <a:buSzPts val="2800"/>
              <a:buNone/>
            </a:pPr>
            <a:r>
              <a:rPr lang="vi-VN"/>
              <a:t>         &lt;/div&gt;</a:t>
            </a:r>
            <a:endParaRPr/>
          </a:p>
          <a:p>
            <a:pPr indent="0" lvl="0" marL="0" rtl="0" algn="l">
              <a:lnSpc>
                <a:spcPct val="90000"/>
              </a:lnSpc>
              <a:spcBef>
                <a:spcPts val="1000"/>
              </a:spcBef>
              <a:spcAft>
                <a:spcPts val="0"/>
              </a:spcAft>
              <a:buClr>
                <a:schemeClr val="dk1"/>
              </a:buClr>
              <a:buSzPts val="2800"/>
              <a:buNone/>
            </a:pPr>
            <a:r>
              <a:rPr lang="vi-VN"/>
              <a:t>      );</a:t>
            </a:r>
            <a:endParaRPr/>
          </a:p>
          <a:p>
            <a:pPr indent="0" lvl="0" marL="0" rtl="0" algn="l">
              <a:lnSpc>
                <a:spcPct val="90000"/>
              </a:lnSpc>
              <a:spcBef>
                <a:spcPts val="1000"/>
              </a:spcBef>
              <a:spcAft>
                <a:spcPts val="0"/>
              </a:spcAft>
              <a:buClr>
                <a:schemeClr val="dk1"/>
              </a:buClr>
              <a:buSzPts val="2800"/>
              <a:buNone/>
            </a:pPr>
            <a:r>
              <a:rPr lang="vi-VN"/>
              <a:t>   }</a:t>
            </a:r>
            <a:endParaRPr/>
          </a:p>
          <a:p>
            <a:pPr indent="0" lvl="0" marL="0" rtl="0" algn="l">
              <a:lnSpc>
                <a:spcPct val="90000"/>
              </a:lnSpc>
              <a:spcBef>
                <a:spcPts val="1000"/>
              </a:spcBef>
              <a:spcAft>
                <a:spcPts val="0"/>
              </a:spcAft>
              <a:buClr>
                <a:schemeClr val="dk1"/>
              </a:buClr>
              <a:buSzPts val="2800"/>
              <a:buNone/>
            </a:pPr>
            <a:r>
              <a:rPr lang="vi-VN"/>
              <a:t>}</a:t>
            </a:r>
            <a:endParaRPr sz="3000"/>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Component Life Cycle </a:t>
            </a:r>
            <a:endParaRPr/>
          </a:p>
        </p:txBody>
      </p:sp>
      <p:sp>
        <p:nvSpPr>
          <p:cNvPr id="329" name="Google Shape;329;p37"/>
          <p:cNvSpPr txBox="1"/>
          <p:nvPr>
            <p:ph idx="1" type="body"/>
          </p:nvPr>
        </p:nvSpPr>
        <p:spPr>
          <a:xfrm>
            <a:off x="577516" y="973606"/>
            <a:ext cx="11511816" cy="57822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vi-VN"/>
              <a:t>class Content extends React.Component {</a:t>
            </a:r>
            <a:endParaRPr/>
          </a:p>
          <a:p>
            <a:pPr indent="0" lvl="0" marL="0" rtl="0" algn="l">
              <a:lnSpc>
                <a:spcPct val="90000"/>
              </a:lnSpc>
              <a:spcBef>
                <a:spcPts val="1000"/>
              </a:spcBef>
              <a:spcAft>
                <a:spcPts val="0"/>
              </a:spcAft>
              <a:buClr>
                <a:schemeClr val="dk1"/>
              </a:buClr>
              <a:buSzPts val="2800"/>
              <a:buNone/>
            </a:pPr>
            <a:r>
              <a:rPr lang="vi-VN"/>
              <a:t>   componentWillMount() { console.log('Component WILL MOUNT!') }</a:t>
            </a:r>
            <a:endParaRPr/>
          </a:p>
          <a:p>
            <a:pPr indent="0" lvl="0" marL="0" rtl="0" algn="l">
              <a:lnSpc>
                <a:spcPct val="90000"/>
              </a:lnSpc>
              <a:spcBef>
                <a:spcPts val="1000"/>
              </a:spcBef>
              <a:spcAft>
                <a:spcPts val="0"/>
              </a:spcAft>
              <a:buClr>
                <a:schemeClr val="dk1"/>
              </a:buClr>
              <a:buSzPts val="2800"/>
              <a:buNone/>
            </a:pPr>
            <a:r>
              <a:rPr lang="vi-VN"/>
              <a:t>   componentDidMount() { console.log('Component DID MOUNT!') }</a:t>
            </a:r>
            <a:endParaRPr/>
          </a:p>
          <a:p>
            <a:pPr indent="0" lvl="0" marL="0" rtl="0" algn="l">
              <a:lnSpc>
                <a:spcPct val="90000"/>
              </a:lnSpc>
              <a:spcBef>
                <a:spcPts val="1000"/>
              </a:spcBef>
              <a:spcAft>
                <a:spcPts val="0"/>
              </a:spcAft>
              <a:buClr>
                <a:schemeClr val="dk1"/>
              </a:buClr>
              <a:buSzPts val="2800"/>
              <a:buNone/>
            </a:pPr>
            <a:r>
              <a:rPr lang="vi-VN"/>
              <a:t>   componentWillReceiveProps(newProps) { console.log('Component WILL RECIEVE PROPS!') }</a:t>
            </a:r>
            <a:endParaRPr/>
          </a:p>
          <a:p>
            <a:pPr indent="0" lvl="0" marL="0" rtl="0" algn="l">
              <a:lnSpc>
                <a:spcPct val="90000"/>
              </a:lnSpc>
              <a:spcBef>
                <a:spcPts val="1000"/>
              </a:spcBef>
              <a:spcAft>
                <a:spcPts val="0"/>
              </a:spcAft>
              <a:buClr>
                <a:schemeClr val="dk1"/>
              </a:buClr>
              <a:buSzPts val="2800"/>
              <a:buNone/>
            </a:pPr>
            <a:r>
              <a:rPr lang="vi-VN"/>
              <a:t>   shouldComponentUpdate(newProps, newState) { return true;}</a:t>
            </a:r>
            <a:endParaRPr/>
          </a:p>
          <a:p>
            <a:pPr indent="0" lvl="0" marL="0" rtl="0" algn="l">
              <a:lnSpc>
                <a:spcPct val="90000"/>
              </a:lnSpc>
              <a:spcBef>
                <a:spcPts val="1000"/>
              </a:spcBef>
              <a:spcAft>
                <a:spcPts val="0"/>
              </a:spcAft>
              <a:buClr>
                <a:schemeClr val="dk1"/>
              </a:buClr>
              <a:buSzPts val="2800"/>
              <a:buNone/>
            </a:pPr>
            <a:r>
              <a:rPr lang="vi-VN"/>
              <a:t>   componentWillUpdate(nextProps, nextState) {console.log('Component WILL UPDATE!');}</a:t>
            </a:r>
            <a:endParaRPr/>
          </a:p>
          <a:p>
            <a:pPr indent="0" lvl="0" marL="0" rtl="0" algn="l">
              <a:lnSpc>
                <a:spcPct val="90000"/>
              </a:lnSpc>
              <a:spcBef>
                <a:spcPts val="1000"/>
              </a:spcBef>
              <a:spcAft>
                <a:spcPts val="0"/>
              </a:spcAft>
              <a:buClr>
                <a:schemeClr val="dk1"/>
              </a:buClr>
              <a:buSzPts val="2800"/>
              <a:buNone/>
            </a:pPr>
            <a:r>
              <a:rPr lang="vi-VN"/>
              <a:t>   componentDidUpdate(prevProps, prevState) {console.log('Component DID UPDATE!')}</a:t>
            </a:r>
            <a:endParaRPr/>
          </a:p>
          <a:p>
            <a:pPr indent="0" lvl="0" marL="0" rtl="0" algn="l">
              <a:lnSpc>
                <a:spcPct val="90000"/>
              </a:lnSpc>
              <a:spcBef>
                <a:spcPts val="1000"/>
              </a:spcBef>
              <a:spcAft>
                <a:spcPts val="0"/>
              </a:spcAft>
              <a:buClr>
                <a:schemeClr val="dk1"/>
              </a:buClr>
              <a:buSzPts val="2800"/>
              <a:buNone/>
            </a:pPr>
            <a:r>
              <a:rPr lang="vi-VN"/>
              <a:t>   componentWillUnmount() {console.log('Component WILL UNMOUNT!')}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Component Life Cycle </a:t>
            </a:r>
            <a:endParaRPr/>
          </a:p>
        </p:txBody>
      </p:sp>
      <p:sp>
        <p:nvSpPr>
          <p:cNvPr id="336" name="Google Shape;336;p38"/>
          <p:cNvSpPr txBox="1"/>
          <p:nvPr>
            <p:ph idx="1" type="body"/>
          </p:nvPr>
        </p:nvSpPr>
        <p:spPr>
          <a:xfrm>
            <a:off x="838200" y="1075764"/>
            <a:ext cx="11511816" cy="57822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vi-VN"/>
              <a:t> render() {</a:t>
            </a:r>
            <a:endParaRPr/>
          </a:p>
          <a:p>
            <a:pPr indent="0" lvl="0" marL="0" rtl="0" algn="l">
              <a:lnSpc>
                <a:spcPct val="90000"/>
              </a:lnSpc>
              <a:spcBef>
                <a:spcPts val="1000"/>
              </a:spcBef>
              <a:spcAft>
                <a:spcPts val="0"/>
              </a:spcAft>
              <a:buClr>
                <a:schemeClr val="dk1"/>
              </a:buClr>
              <a:buSzPts val="2800"/>
              <a:buNone/>
            </a:pPr>
            <a:r>
              <a:rPr lang="vi-VN"/>
              <a:t>      return (</a:t>
            </a:r>
            <a:endParaRPr/>
          </a:p>
          <a:p>
            <a:pPr indent="0" lvl="0" marL="0" rtl="0" algn="l">
              <a:lnSpc>
                <a:spcPct val="90000"/>
              </a:lnSpc>
              <a:spcBef>
                <a:spcPts val="1000"/>
              </a:spcBef>
              <a:spcAft>
                <a:spcPts val="0"/>
              </a:spcAft>
              <a:buClr>
                <a:schemeClr val="dk1"/>
              </a:buClr>
              <a:buSzPts val="2800"/>
              <a:buNone/>
            </a:pPr>
            <a:r>
              <a:rPr lang="vi-VN"/>
              <a:t>         &lt;div&gt;</a:t>
            </a:r>
            <a:endParaRPr/>
          </a:p>
          <a:p>
            <a:pPr indent="0" lvl="0" marL="0" rtl="0" algn="l">
              <a:lnSpc>
                <a:spcPct val="90000"/>
              </a:lnSpc>
              <a:spcBef>
                <a:spcPts val="1000"/>
              </a:spcBef>
              <a:spcAft>
                <a:spcPts val="0"/>
              </a:spcAft>
              <a:buClr>
                <a:schemeClr val="dk1"/>
              </a:buClr>
              <a:buSzPts val="2800"/>
              <a:buNone/>
            </a:pPr>
            <a:r>
              <a:rPr lang="vi-VN"/>
              <a:t>            &lt;h3&gt;{this.props.myNumber}&lt;/h3&gt;</a:t>
            </a:r>
            <a:endParaRPr/>
          </a:p>
          <a:p>
            <a:pPr indent="0" lvl="0" marL="0" rtl="0" algn="l">
              <a:lnSpc>
                <a:spcPct val="90000"/>
              </a:lnSpc>
              <a:spcBef>
                <a:spcPts val="1000"/>
              </a:spcBef>
              <a:spcAft>
                <a:spcPts val="0"/>
              </a:spcAft>
              <a:buClr>
                <a:schemeClr val="dk1"/>
              </a:buClr>
              <a:buSzPts val="2800"/>
              <a:buNone/>
            </a:pPr>
            <a:r>
              <a:rPr lang="vi-VN"/>
              <a:t>         &lt;/div&gt;</a:t>
            </a:r>
            <a:endParaRPr/>
          </a:p>
          <a:p>
            <a:pPr indent="0" lvl="0" marL="0" rtl="0" algn="l">
              <a:lnSpc>
                <a:spcPct val="90000"/>
              </a:lnSpc>
              <a:spcBef>
                <a:spcPts val="1000"/>
              </a:spcBef>
              <a:spcAft>
                <a:spcPts val="0"/>
              </a:spcAft>
              <a:buClr>
                <a:schemeClr val="dk1"/>
              </a:buClr>
              <a:buSzPts val="2800"/>
              <a:buNone/>
            </a:pPr>
            <a:r>
              <a:rPr lang="vi-VN"/>
              <a:t>      );</a:t>
            </a:r>
            <a:endParaRPr/>
          </a:p>
          <a:p>
            <a:pPr indent="0" lvl="0" marL="0" rtl="0" algn="l">
              <a:lnSpc>
                <a:spcPct val="90000"/>
              </a:lnSpc>
              <a:spcBef>
                <a:spcPts val="1000"/>
              </a:spcBef>
              <a:spcAft>
                <a:spcPts val="0"/>
              </a:spcAft>
              <a:buClr>
                <a:schemeClr val="dk1"/>
              </a:buClr>
              <a:buSzPts val="2800"/>
              <a:buNone/>
            </a:pPr>
            <a:r>
              <a:rPr lang="vi-VN"/>
              <a:t>   }</a:t>
            </a:r>
            <a:endParaRPr/>
          </a:p>
          <a:p>
            <a:pPr indent="0" lvl="0" marL="0" rtl="0" algn="l">
              <a:lnSpc>
                <a:spcPct val="90000"/>
              </a:lnSpc>
              <a:spcBef>
                <a:spcPts val="1000"/>
              </a:spcBef>
              <a:spcAft>
                <a:spcPts val="0"/>
              </a:spcAft>
              <a:buClr>
                <a:schemeClr val="dk1"/>
              </a:buClr>
              <a:buSzPts val="2800"/>
              <a:buNone/>
            </a:pPr>
            <a:r>
              <a:rPr lang="vi-VN"/>
              <a:t>}</a:t>
            </a:r>
            <a:endParaRPr/>
          </a:p>
          <a:p>
            <a:pPr indent="0" lvl="0" marL="0" rtl="0" algn="l">
              <a:lnSpc>
                <a:spcPct val="90000"/>
              </a:lnSpc>
              <a:spcBef>
                <a:spcPts val="1000"/>
              </a:spcBef>
              <a:spcAft>
                <a:spcPts val="0"/>
              </a:spcAft>
              <a:buClr>
                <a:schemeClr val="dk1"/>
              </a:buClr>
              <a:buSzPts val="2800"/>
              <a:buNone/>
            </a:pPr>
            <a:r>
              <a:rPr lang="vi-VN"/>
              <a:t>export default App;</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Component Life Cycle </a:t>
            </a:r>
            <a:endParaRPr/>
          </a:p>
        </p:txBody>
      </p:sp>
      <p:sp>
        <p:nvSpPr>
          <p:cNvPr id="343" name="Google Shape;343;p39"/>
          <p:cNvSpPr txBox="1"/>
          <p:nvPr>
            <p:ph idx="1" type="body"/>
          </p:nvPr>
        </p:nvSpPr>
        <p:spPr>
          <a:xfrm>
            <a:off x="838200" y="1075764"/>
            <a:ext cx="11511816" cy="57822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vi-VN"/>
              <a:t>#File main.js</a:t>
            </a:r>
            <a:endParaRPr/>
          </a:p>
          <a:p>
            <a:pPr indent="0" lvl="0" marL="0" rtl="0" algn="l">
              <a:lnSpc>
                <a:spcPct val="90000"/>
              </a:lnSpc>
              <a:spcBef>
                <a:spcPts val="1000"/>
              </a:spcBef>
              <a:spcAft>
                <a:spcPts val="0"/>
              </a:spcAft>
              <a:buClr>
                <a:schemeClr val="dk1"/>
              </a:buClr>
              <a:buSzPts val="2800"/>
              <a:buNone/>
            </a:pPr>
            <a:r>
              <a:rPr lang="vi-VN"/>
              <a:t>import React from 'react';</a:t>
            </a:r>
            <a:endParaRPr/>
          </a:p>
          <a:p>
            <a:pPr indent="0" lvl="0" marL="0" rtl="0" algn="l">
              <a:lnSpc>
                <a:spcPct val="90000"/>
              </a:lnSpc>
              <a:spcBef>
                <a:spcPts val="1000"/>
              </a:spcBef>
              <a:spcAft>
                <a:spcPts val="0"/>
              </a:spcAft>
              <a:buClr>
                <a:schemeClr val="dk1"/>
              </a:buClr>
              <a:buSzPts val="2800"/>
              <a:buNone/>
            </a:pPr>
            <a:r>
              <a:rPr lang="vi-VN"/>
              <a:t>import ReactDOM from 'react-dom';</a:t>
            </a:r>
            <a:endParaRPr/>
          </a:p>
          <a:p>
            <a:pPr indent="0" lvl="0" marL="0" rtl="0" algn="l">
              <a:lnSpc>
                <a:spcPct val="90000"/>
              </a:lnSpc>
              <a:spcBef>
                <a:spcPts val="1000"/>
              </a:spcBef>
              <a:spcAft>
                <a:spcPts val="0"/>
              </a:spcAft>
              <a:buClr>
                <a:schemeClr val="dk1"/>
              </a:buClr>
              <a:buSzPts val="2800"/>
              <a:buNone/>
            </a:pPr>
            <a:r>
              <a:rPr lang="vi-VN"/>
              <a:t>import App from './App.jsx';</a:t>
            </a:r>
            <a:endParaRPr/>
          </a:p>
          <a:p>
            <a:pPr indent="0" lvl="0" marL="0" rtl="0" algn="l">
              <a:lnSpc>
                <a:spcPct val="90000"/>
              </a:lnSpc>
              <a:spcBef>
                <a:spcPts val="1000"/>
              </a:spcBef>
              <a:spcAft>
                <a:spcPts val="0"/>
              </a:spcAft>
              <a:buClr>
                <a:schemeClr val="dk1"/>
              </a:buClr>
              <a:buSzPts val="2800"/>
              <a:buNone/>
            </a:pPr>
            <a:r>
              <a:rPr lang="vi-VN"/>
              <a:t> </a:t>
            </a:r>
            <a:endParaRPr/>
          </a:p>
          <a:p>
            <a:pPr indent="0" lvl="0" marL="0" rtl="0" algn="l">
              <a:lnSpc>
                <a:spcPct val="90000"/>
              </a:lnSpc>
              <a:spcBef>
                <a:spcPts val="1000"/>
              </a:spcBef>
              <a:spcAft>
                <a:spcPts val="0"/>
              </a:spcAft>
              <a:buClr>
                <a:schemeClr val="dk1"/>
              </a:buClr>
              <a:buSzPts val="2800"/>
              <a:buNone/>
            </a:pPr>
            <a:r>
              <a:rPr lang="vi-VN"/>
              <a:t>ReactDOM.render(&lt;App/&gt;, document.getElementById('app'));</a:t>
            </a:r>
            <a:endParaRPr/>
          </a:p>
          <a:p>
            <a:pPr indent="0" lvl="0" marL="0" rtl="0" algn="l">
              <a:lnSpc>
                <a:spcPct val="90000"/>
              </a:lnSpc>
              <a:spcBef>
                <a:spcPts val="1000"/>
              </a:spcBef>
              <a:spcAft>
                <a:spcPts val="0"/>
              </a:spcAft>
              <a:buClr>
                <a:schemeClr val="dk1"/>
              </a:buClr>
              <a:buSzPts val="2800"/>
              <a:buNone/>
            </a:pPr>
            <a:r>
              <a:rPr lang="vi-VN"/>
              <a:t>setTimeout(() =&gt; {</a:t>
            </a:r>
            <a:endParaRPr/>
          </a:p>
          <a:p>
            <a:pPr indent="0" lvl="0" marL="0" rtl="0" algn="l">
              <a:lnSpc>
                <a:spcPct val="90000"/>
              </a:lnSpc>
              <a:spcBef>
                <a:spcPts val="1000"/>
              </a:spcBef>
              <a:spcAft>
                <a:spcPts val="0"/>
              </a:spcAft>
              <a:buClr>
                <a:schemeClr val="dk1"/>
              </a:buClr>
              <a:buSzPts val="2800"/>
              <a:buNone/>
            </a:pPr>
            <a:r>
              <a:rPr lang="vi-VN"/>
              <a:t>ReactDOM.unmountComponentAtNode(document.getElementById('app'));}, 10000);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779234" y="159419"/>
            <a:ext cx="10962492"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State trong ReactJS</a:t>
            </a:r>
            <a:endParaRPr/>
          </a:p>
        </p:txBody>
      </p:sp>
      <p:sp>
        <p:nvSpPr>
          <p:cNvPr id="113" name="Google Shape;113;p4"/>
          <p:cNvSpPr txBox="1"/>
          <p:nvPr>
            <p:ph idx="1" type="body"/>
          </p:nvPr>
        </p:nvSpPr>
        <p:spPr>
          <a:xfrm>
            <a:off x="779234" y="1180073"/>
            <a:ext cx="10890243" cy="5134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State là gì ?</a:t>
            </a:r>
            <a:endParaRPr b="1"/>
          </a:p>
          <a:p>
            <a:pPr indent="-228600" lvl="0" marL="228600" rtl="0" algn="l">
              <a:lnSpc>
                <a:spcPct val="90000"/>
              </a:lnSpc>
              <a:spcBef>
                <a:spcPts val="1000"/>
              </a:spcBef>
              <a:spcAft>
                <a:spcPts val="0"/>
              </a:spcAft>
              <a:buClr>
                <a:schemeClr val="dk1"/>
              </a:buClr>
              <a:buSzPts val="2800"/>
              <a:buChar char="•"/>
            </a:pPr>
            <a:r>
              <a:rPr lang="vi-VN"/>
              <a:t>State là một object được sử dụng để chứa dữ liệu hoặc thông tin về components, từ đó bạn có thể luân chuyển dữ liệu đến các thành phần trong Component hoặc các Component khác.</a:t>
            </a:r>
            <a:endParaRPr/>
          </a:p>
          <a:p>
            <a:pPr indent="-228600" lvl="0" marL="228600" rtl="0" algn="l">
              <a:lnSpc>
                <a:spcPct val="90000"/>
              </a:lnSpc>
              <a:spcBef>
                <a:spcPts val="1000"/>
              </a:spcBef>
              <a:spcAft>
                <a:spcPts val="0"/>
              </a:spcAft>
              <a:buClr>
                <a:schemeClr val="dk1"/>
              </a:buClr>
              <a:buSzPts val="2800"/>
              <a:buChar char="•"/>
            </a:pPr>
            <a:r>
              <a:rPr lang="vi-VN"/>
              <a:t>State có thể được thay đổi bất cứ khi nào mong muốn</a:t>
            </a:r>
            <a:endParaRPr/>
          </a:p>
          <a:p>
            <a:pPr indent="-228600" lvl="0" marL="228600" rtl="0" algn="l">
              <a:lnSpc>
                <a:spcPct val="90000"/>
              </a:lnSpc>
              <a:spcBef>
                <a:spcPts val="1000"/>
              </a:spcBef>
              <a:spcAft>
                <a:spcPts val="0"/>
              </a:spcAft>
              <a:buClr>
                <a:schemeClr val="dk1"/>
              </a:buClr>
              <a:buSzPts val="2800"/>
              <a:buChar char="•"/>
            </a:pPr>
            <a:r>
              <a:rPr lang="vi-VN"/>
              <a:t>Trong các dự án React, state được dùng để phản hồi các yêu cầu từ người dùng, hay lưu trữ một dữ liệu nào đó trong components.</a:t>
            </a:r>
            <a:endParaRPr/>
          </a:p>
          <a:p>
            <a:pPr indent="0" lvl="0" marL="0" rtl="0" algn="l">
              <a:lnSpc>
                <a:spcPct val="90000"/>
              </a:lnSpc>
              <a:spcBef>
                <a:spcPts val="1000"/>
              </a:spcBef>
              <a:spcAft>
                <a:spcPts val="0"/>
              </a:spcAft>
              <a:buClr>
                <a:schemeClr val="dk1"/>
              </a:buClr>
              <a:buSzPts val="2800"/>
              <a:buNone/>
            </a:pPr>
            <a:r>
              <a:rPr lang="vi-VN"/>
              <a:t> </a:t>
            </a:r>
            <a:endParaRPr/>
          </a:p>
          <a:p>
            <a:pPr indent="-50800" lvl="1" marL="685800" rtl="0" algn="l">
              <a:lnSpc>
                <a:spcPct val="90000"/>
              </a:lnSpc>
              <a:spcBef>
                <a:spcPts val="500"/>
              </a:spcBef>
              <a:spcAft>
                <a:spcPts val="0"/>
              </a:spcAft>
              <a:buClr>
                <a:schemeClr val="dk1"/>
              </a:buClr>
              <a:buSzPts val="2800"/>
              <a:buFont typeface="Noto Sans Symbols"/>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Tổng kết</a:t>
            </a:r>
            <a:endParaRPr/>
          </a:p>
        </p:txBody>
      </p:sp>
      <p:sp>
        <p:nvSpPr>
          <p:cNvPr id="350" name="Google Shape;350;p40"/>
          <p:cNvSpPr txBox="1"/>
          <p:nvPr>
            <p:ph idx="1" type="body"/>
          </p:nvPr>
        </p:nvSpPr>
        <p:spPr>
          <a:xfrm>
            <a:off x="838200" y="1075764"/>
            <a:ext cx="11511816" cy="57822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vi-VN"/>
              <a:t>Qua bài học này chúng ta đã tìm hiểu:</a:t>
            </a:r>
            <a:endParaRPr/>
          </a:p>
          <a:p>
            <a:pPr indent="-228600" lvl="0" marL="228600" rtl="0" algn="l">
              <a:lnSpc>
                <a:spcPct val="90000"/>
              </a:lnSpc>
              <a:spcBef>
                <a:spcPts val="1000"/>
              </a:spcBef>
              <a:spcAft>
                <a:spcPts val="0"/>
              </a:spcAft>
              <a:buClr>
                <a:schemeClr val="dk1"/>
              </a:buClr>
              <a:buSzPts val="2800"/>
              <a:buChar char="•"/>
            </a:pPr>
            <a:r>
              <a:rPr lang="vi-VN"/>
              <a:t>Hiểu được vòng đời của React component</a:t>
            </a:r>
            <a:endParaRPr/>
          </a:p>
          <a:p>
            <a:pPr indent="-228600" lvl="0" marL="228600" rtl="0" algn="l">
              <a:lnSpc>
                <a:spcPct val="90000"/>
              </a:lnSpc>
              <a:spcBef>
                <a:spcPts val="1000"/>
              </a:spcBef>
              <a:spcAft>
                <a:spcPts val="0"/>
              </a:spcAft>
              <a:buClr>
                <a:schemeClr val="dk1"/>
              </a:buClr>
              <a:buSzPts val="2800"/>
              <a:buChar char="•"/>
            </a:pPr>
            <a:r>
              <a:rPr lang="vi-VN"/>
              <a:t>Nắm được các hàm trong vòng đời trong React component</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1"/>
          <p:cNvSpPr txBox="1"/>
          <p:nvPr>
            <p:ph type="title"/>
          </p:nvPr>
        </p:nvSpPr>
        <p:spPr>
          <a:xfrm>
            <a:off x="336884" y="159419"/>
            <a:ext cx="11319310"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Render có Điều Kiện(Conditional rendering)</a:t>
            </a:r>
            <a:endParaRPr/>
          </a:p>
        </p:txBody>
      </p:sp>
      <p:sp>
        <p:nvSpPr>
          <p:cNvPr id="356" name="Google Shape;356;p41"/>
          <p:cNvSpPr txBox="1"/>
          <p:nvPr>
            <p:ph idx="1" type="body"/>
          </p:nvPr>
        </p:nvSpPr>
        <p:spPr>
          <a:xfrm>
            <a:off x="838200" y="1249113"/>
            <a:ext cx="10923494" cy="550937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Giới thiệu</a:t>
            </a:r>
            <a:endParaRPr b="1"/>
          </a:p>
          <a:p>
            <a:pPr indent="-228600" lvl="0" marL="228600" rtl="0" algn="l">
              <a:lnSpc>
                <a:spcPct val="90000"/>
              </a:lnSpc>
              <a:spcBef>
                <a:spcPts val="1000"/>
              </a:spcBef>
              <a:spcAft>
                <a:spcPts val="0"/>
              </a:spcAft>
              <a:buClr>
                <a:schemeClr val="dk1"/>
              </a:buClr>
              <a:buSzPts val="2800"/>
              <a:buChar char="•"/>
            </a:pPr>
            <a:r>
              <a:rPr lang="vi-VN"/>
              <a:t>Trong ReactJs, đôi khi bạn có một số component và tùy thuộc vào từng điều kiện ví dụ như trạng thái của state, props,... mà bạn muốn hiển thị một hoặc một số component nào đó. </a:t>
            </a:r>
            <a:endParaRPr/>
          </a:p>
          <a:p>
            <a:pPr indent="-228600" lvl="0" marL="228600" rtl="0" algn="l">
              <a:lnSpc>
                <a:spcPct val="90000"/>
              </a:lnSpc>
              <a:spcBef>
                <a:spcPts val="1000"/>
              </a:spcBef>
              <a:spcAft>
                <a:spcPts val="0"/>
              </a:spcAft>
              <a:buClr>
                <a:schemeClr val="dk1"/>
              </a:buClr>
              <a:buSzPts val="2800"/>
              <a:buChar char="•"/>
            </a:pPr>
            <a:r>
              <a:rPr lang="vi-VN"/>
              <a:t>Khi đó bạn có thể sử dụng Conditional rendering để render ra component mà bạn mong muốn.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2"/>
          <p:cNvSpPr txBox="1"/>
          <p:nvPr>
            <p:ph type="title"/>
          </p:nvPr>
        </p:nvSpPr>
        <p:spPr>
          <a:xfrm>
            <a:off x="838200" y="159419"/>
            <a:ext cx="11319310"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Render có Điều Kiện</a:t>
            </a:r>
            <a:endParaRPr/>
          </a:p>
        </p:txBody>
      </p:sp>
      <p:sp>
        <p:nvSpPr>
          <p:cNvPr id="362" name="Google Shape;362;p42"/>
          <p:cNvSpPr txBox="1"/>
          <p:nvPr>
            <p:ph idx="1" type="body"/>
          </p:nvPr>
        </p:nvSpPr>
        <p:spPr>
          <a:xfrm>
            <a:off x="838200" y="1249113"/>
            <a:ext cx="10923494" cy="550937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Conditional rendering </a:t>
            </a:r>
            <a:endParaRPr/>
          </a:p>
          <a:p>
            <a:pPr indent="-228600" lvl="0" marL="228600" rtl="0" algn="l">
              <a:lnSpc>
                <a:spcPct val="90000"/>
              </a:lnSpc>
              <a:spcBef>
                <a:spcPts val="1000"/>
              </a:spcBef>
              <a:spcAft>
                <a:spcPts val="0"/>
              </a:spcAft>
              <a:buClr>
                <a:schemeClr val="dk1"/>
              </a:buClr>
              <a:buSzPts val="2800"/>
              <a:buChar char="•"/>
            </a:pPr>
            <a:r>
              <a:rPr lang="vi-VN"/>
              <a:t>Trong React, Conditional rendering đề cập đến quá trình cung cấp các phần tử và thành phần dựa trên các điều kiện nhất định.</a:t>
            </a:r>
            <a:endParaRPr/>
          </a:p>
          <a:p>
            <a:pPr indent="-228600" lvl="0" marL="228600" rtl="0" algn="l">
              <a:lnSpc>
                <a:spcPct val="90000"/>
              </a:lnSpc>
              <a:spcBef>
                <a:spcPts val="1000"/>
              </a:spcBef>
              <a:spcAft>
                <a:spcPts val="0"/>
              </a:spcAft>
              <a:buClr>
                <a:schemeClr val="dk1"/>
              </a:buClr>
              <a:buSzPts val="2800"/>
              <a:buChar char="•"/>
            </a:pPr>
            <a:r>
              <a:rPr lang="vi-VN"/>
              <a:t>Có nhiều cách để sử dụng render có điều kiện trong React. Như với hầu hết mọi thứ trong lập trình, một số tùy thuộc vào vấn đề bạn đang cố gắng giải quyết.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3"/>
          <p:cNvSpPr txBox="1"/>
          <p:nvPr>
            <p:ph type="title"/>
          </p:nvPr>
        </p:nvSpPr>
        <p:spPr>
          <a:xfrm>
            <a:off x="838200" y="159419"/>
            <a:ext cx="11319310"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Render có Điều Kiện</a:t>
            </a:r>
            <a:endParaRPr/>
          </a:p>
        </p:txBody>
      </p:sp>
      <p:sp>
        <p:nvSpPr>
          <p:cNvPr id="368" name="Google Shape;368;p43"/>
          <p:cNvSpPr txBox="1"/>
          <p:nvPr>
            <p:ph idx="1" type="body"/>
          </p:nvPr>
        </p:nvSpPr>
        <p:spPr>
          <a:xfrm>
            <a:off x="838200" y="975060"/>
            <a:ext cx="11819022" cy="578488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vi-VN"/>
              <a:t>Viết câu lệnh if…else trong React</a:t>
            </a:r>
            <a:endParaRPr/>
          </a:p>
          <a:p>
            <a:pPr indent="0" lvl="0" marL="0" rtl="0" algn="l">
              <a:lnSpc>
                <a:spcPct val="90000"/>
              </a:lnSpc>
              <a:spcBef>
                <a:spcPts val="1000"/>
              </a:spcBef>
              <a:spcAft>
                <a:spcPts val="0"/>
              </a:spcAft>
              <a:buClr>
                <a:schemeClr val="dk1"/>
              </a:buClr>
              <a:buSzPts val="2800"/>
              <a:buNone/>
            </a:pPr>
            <a:r>
              <a:rPr lang="vi-VN"/>
              <a:t>Tạo một component và thêm một số phương thức như sau</a:t>
            </a:r>
            <a:endParaRPr/>
          </a:p>
          <a:p>
            <a:pPr indent="0" lvl="0" marL="0" rtl="0" algn="l">
              <a:lnSpc>
                <a:spcPct val="90000"/>
              </a:lnSpc>
              <a:spcBef>
                <a:spcPts val="1000"/>
              </a:spcBef>
              <a:spcAft>
                <a:spcPts val="0"/>
              </a:spcAft>
              <a:buClr>
                <a:schemeClr val="dk1"/>
              </a:buClr>
              <a:buSzPts val="2800"/>
              <a:buNone/>
            </a:pPr>
            <a:r>
              <a:rPr lang="vi-VN"/>
              <a:t>class App extends React.Component {</a:t>
            </a:r>
            <a:endParaRPr/>
          </a:p>
          <a:p>
            <a:pPr indent="0" lvl="0" marL="0" rtl="0" algn="l">
              <a:lnSpc>
                <a:spcPct val="90000"/>
              </a:lnSpc>
              <a:spcBef>
                <a:spcPts val="1000"/>
              </a:spcBef>
              <a:spcAft>
                <a:spcPts val="0"/>
              </a:spcAft>
              <a:buClr>
                <a:schemeClr val="dk1"/>
              </a:buClr>
              <a:buSzPts val="2800"/>
              <a:buNone/>
            </a:pPr>
            <a:r>
              <a:rPr lang="vi-VN"/>
              <a:t>  constructor(props) {</a:t>
            </a:r>
            <a:endParaRPr/>
          </a:p>
          <a:p>
            <a:pPr indent="0" lvl="0" marL="0" rtl="0" algn="l">
              <a:lnSpc>
                <a:spcPct val="90000"/>
              </a:lnSpc>
              <a:spcBef>
                <a:spcPts val="1000"/>
              </a:spcBef>
              <a:spcAft>
                <a:spcPts val="0"/>
              </a:spcAft>
              <a:buClr>
                <a:schemeClr val="dk1"/>
              </a:buClr>
              <a:buSzPts val="2800"/>
              <a:buNone/>
            </a:pPr>
            <a:r>
              <a:rPr lang="vi-VN"/>
              <a:t>    super(props);</a:t>
            </a:r>
            <a:endParaRPr/>
          </a:p>
          <a:p>
            <a:pPr indent="0" lvl="0" marL="0" rtl="0" algn="l">
              <a:lnSpc>
                <a:spcPct val="90000"/>
              </a:lnSpc>
              <a:spcBef>
                <a:spcPts val="1000"/>
              </a:spcBef>
              <a:spcAft>
                <a:spcPts val="0"/>
              </a:spcAft>
              <a:buClr>
                <a:schemeClr val="dk1"/>
              </a:buClr>
              <a:buSzPts val="2800"/>
              <a:buNone/>
            </a:pPr>
            <a:r>
              <a:rPr lang="vi-VN"/>
              <a:t>    this.state = {text: '', inputText: '', mode:'view'};</a:t>
            </a:r>
            <a:endParaRPr/>
          </a:p>
          <a:p>
            <a:pPr indent="0" lvl="0" marL="0" rtl="0" algn="l">
              <a:lnSpc>
                <a:spcPct val="90000"/>
              </a:lnSpc>
              <a:spcBef>
                <a:spcPts val="1000"/>
              </a:spcBef>
              <a:spcAft>
                <a:spcPts val="0"/>
              </a:spcAft>
              <a:buClr>
                <a:schemeClr val="dk1"/>
              </a:buClr>
              <a:buSzPts val="2800"/>
              <a:buNone/>
            </a:pPr>
            <a:r>
              <a:rPr lang="vi-VN"/>
              <a:t>    </a:t>
            </a:r>
            <a:endParaRPr/>
          </a:p>
          <a:p>
            <a:pPr indent="0" lvl="0" marL="0" rtl="0" algn="l">
              <a:lnSpc>
                <a:spcPct val="90000"/>
              </a:lnSpc>
              <a:spcBef>
                <a:spcPts val="1000"/>
              </a:spcBef>
              <a:spcAft>
                <a:spcPts val="0"/>
              </a:spcAft>
              <a:buClr>
                <a:schemeClr val="dk1"/>
              </a:buClr>
              <a:buSzPts val="2800"/>
              <a:buNone/>
            </a:pPr>
            <a:r>
              <a:rPr lang="vi-VN"/>
              <a:t>    this.handleChange = this.handleChange.bind(this);</a:t>
            </a:r>
            <a:endParaRPr/>
          </a:p>
          <a:p>
            <a:pPr indent="0" lvl="0" marL="0" rtl="0" algn="l">
              <a:lnSpc>
                <a:spcPct val="90000"/>
              </a:lnSpc>
              <a:spcBef>
                <a:spcPts val="1000"/>
              </a:spcBef>
              <a:spcAft>
                <a:spcPts val="0"/>
              </a:spcAft>
              <a:buClr>
                <a:schemeClr val="dk1"/>
              </a:buClr>
              <a:buSzPts val="2800"/>
              <a:buNone/>
            </a:pPr>
            <a:r>
              <a:rPr lang="vi-VN"/>
              <a:t>    this.handleSave = this.handleSave.bind(this);</a:t>
            </a:r>
            <a:endParaRPr/>
          </a:p>
          <a:p>
            <a:pPr indent="0" lvl="0" marL="0" rtl="0" algn="l">
              <a:lnSpc>
                <a:spcPct val="90000"/>
              </a:lnSpc>
              <a:spcBef>
                <a:spcPts val="1000"/>
              </a:spcBef>
              <a:spcAft>
                <a:spcPts val="0"/>
              </a:spcAft>
              <a:buClr>
                <a:schemeClr val="dk1"/>
              </a:buClr>
              <a:buSzPts val="2800"/>
              <a:buNone/>
            </a:pPr>
            <a:r>
              <a:rPr lang="vi-VN"/>
              <a:t>    this.handleEdit = this.handleEdit.bind(this);</a:t>
            </a:r>
            <a:endParaRPr/>
          </a:p>
          <a:p>
            <a:pPr indent="0" lvl="0" marL="0" rtl="0" algn="l">
              <a:lnSpc>
                <a:spcPct val="90000"/>
              </a:lnSpc>
              <a:spcBef>
                <a:spcPts val="1000"/>
              </a:spcBef>
              <a:spcAft>
                <a:spcPts val="0"/>
              </a:spcAft>
              <a:buClr>
                <a:schemeClr val="dk1"/>
              </a:buClr>
              <a:buSzPts val="2800"/>
              <a:buNone/>
            </a:pPr>
            <a:r>
              <a:rPr lang="vi-VN"/>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4"/>
          <p:cNvSpPr txBox="1"/>
          <p:nvPr>
            <p:ph type="title"/>
          </p:nvPr>
        </p:nvSpPr>
        <p:spPr>
          <a:xfrm>
            <a:off x="838200" y="159419"/>
            <a:ext cx="11319310"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Render có Điều Kiện</a:t>
            </a:r>
            <a:endParaRPr/>
          </a:p>
        </p:txBody>
      </p:sp>
      <p:sp>
        <p:nvSpPr>
          <p:cNvPr id="374" name="Google Shape;374;p44"/>
          <p:cNvSpPr txBox="1"/>
          <p:nvPr>
            <p:ph idx="1" type="body"/>
          </p:nvPr>
        </p:nvSpPr>
        <p:spPr>
          <a:xfrm>
            <a:off x="838200" y="975060"/>
            <a:ext cx="11819022" cy="578488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vi-VN"/>
              <a:t> handleChange(e) {</a:t>
            </a:r>
            <a:endParaRPr/>
          </a:p>
          <a:p>
            <a:pPr indent="0" lvl="0" marL="0" rtl="0" algn="l">
              <a:lnSpc>
                <a:spcPct val="90000"/>
              </a:lnSpc>
              <a:spcBef>
                <a:spcPts val="1000"/>
              </a:spcBef>
              <a:spcAft>
                <a:spcPts val="0"/>
              </a:spcAft>
              <a:buClr>
                <a:schemeClr val="dk1"/>
              </a:buClr>
              <a:buSzPts val="2800"/>
              <a:buNone/>
            </a:pPr>
            <a:r>
              <a:rPr lang="vi-VN"/>
              <a:t>    this.setState({ inputText: e.target.value });</a:t>
            </a:r>
            <a:endParaRPr/>
          </a:p>
          <a:p>
            <a:pPr indent="0" lvl="0" marL="0" rtl="0" algn="l">
              <a:lnSpc>
                <a:spcPct val="90000"/>
              </a:lnSpc>
              <a:spcBef>
                <a:spcPts val="1000"/>
              </a:spcBef>
              <a:spcAft>
                <a:spcPts val="0"/>
              </a:spcAft>
              <a:buClr>
                <a:schemeClr val="dk1"/>
              </a:buClr>
              <a:buSzPts val="2800"/>
              <a:buNone/>
            </a:pPr>
            <a:r>
              <a:rPr lang="vi-VN"/>
              <a:t>  }</a:t>
            </a:r>
            <a:endParaRPr/>
          </a:p>
          <a:p>
            <a:pPr indent="0" lvl="0" marL="0" rtl="0" algn="l">
              <a:lnSpc>
                <a:spcPct val="90000"/>
              </a:lnSpc>
              <a:spcBef>
                <a:spcPts val="1000"/>
              </a:spcBef>
              <a:spcAft>
                <a:spcPts val="0"/>
              </a:spcAft>
              <a:buClr>
                <a:schemeClr val="dk1"/>
              </a:buClr>
              <a:buSzPts val="2800"/>
              <a:buNone/>
            </a:pPr>
            <a:r>
              <a:rPr lang="vi-VN"/>
              <a:t>  handleSave() {</a:t>
            </a:r>
            <a:endParaRPr/>
          </a:p>
          <a:p>
            <a:pPr indent="0" lvl="0" marL="0" rtl="0" algn="l">
              <a:lnSpc>
                <a:spcPct val="90000"/>
              </a:lnSpc>
              <a:spcBef>
                <a:spcPts val="1000"/>
              </a:spcBef>
              <a:spcAft>
                <a:spcPts val="0"/>
              </a:spcAft>
              <a:buClr>
                <a:schemeClr val="dk1"/>
              </a:buClr>
              <a:buSzPts val="2800"/>
              <a:buNone/>
            </a:pPr>
            <a:r>
              <a:rPr lang="vi-VN"/>
              <a:t>    this.setState({text: this.state.inputText, mode: 'view'});</a:t>
            </a:r>
            <a:endParaRPr/>
          </a:p>
          <a:p>
            <a:pPr indent="0" lvl="0" marL="0" rtl="0" algn="l">
              <a:lnSpc>
                <a:spcPct val="90000"/>
              </a:lnSpc>
              <a:spcBef>
                <a:spcPts val="1000"/>
              </a:spcBef>
              <a:spcAft>
                <a:spcPts val="0"/>
              </a:spcAft>
              <a:buClr>
                <a:schemeClr val="dk1"/>
              </a:buClr>
              <a:buSzPts val="2800"/>
              <a:buNone/>
            </a:pPr>
            <a:r>
              <a:rPr lang="vi-VN"/>
              <a:t>  }</a:t>
            </a:r>
            <a:endParaRPr/>
          </a:p>
          <a:p>
            <a:pPr indent="0" lvl="0" marL="0" rtl="0" algn="l">
              <a:lnSpc>
                <a:spcPct val="90000"/>
              </a:lnSpc>
              <a:spcBef>
                <a:spcPts val="1000"/>
              </a:spcBef>
              <a:spcAft>
                <a:spcPts val="0"/>
              </a:spcAft>
              <a:buClr>
                <a:schemeClr val="dk1"/>
              </a:buClr>
              <a:buSzPts val="2800"/>
              <a:buNone/>
            </a:pPr>
            <a:r>
              <a:rPr lang="vi-VN"/>
              <a:t>  handleEdit() {</a:t>
            </a:r>
            <a:endParaRPr/>
          </a:p>
          <a:p>
            <a:pPr indent="0" lvl="0" marL="0" rtl="0" algn="l">
              <a:lnSpc>
                <a:spcPct val="90000"/>
              </a:lnSpc>
              <a:spcBef>
                <a:spcPts val="1000"/>
              </a:spcBef>
              <a:spcAft>
                <a:spcPts val="0"/>
              </a:spcAft>
              <a:buClr>
                <a:schemeClr val="dk1"/>
              </a:buClr>
              <a:buSzPts val="2800"/>
              <a:buNone/>
            </a:pPr>
            <a:r>
              <a:rPr lang="vi-VN"/>
              <a:t>    this.setState({mode: 'edit'});</a:t>
            </a:r>
            <a:endParaRPr/>
          </a:p>
          <a:p>
            <a:pPr indent="0" lvl="0" marL="0" rtl="0" algn="l">
              <a:lnSpc>
                <a:spcPct val="90000"/>
              </a:lnSpc>
              <a:spcBef>
                <a:spcPts val="1000"/>
              </a:spcBef>
              <a:spcAft>
                <a:spcPts val="0"/>
              </a:spcAft>
              <a:buClr>
                <a:schemeClr val="dk1"/>
              </a:buClr>
              <a:buSzPts val="2800"/>
              <a:buNone/>
            </a:pPr>
            <a:r>
              <a:rPr lang="vi-VN"/>
              <a:t>  }</a:t>
            </a:r>
            <a:endParaRPr/>
          </a:p>
          <a:p>
            <a:pPr indent="0" lvl="0" marL="0" rtl="0" algn="l">
              <a:lnSpc>
                <a:spcPct val="90000"/>
              </a:lnSpc>
              <a:spcBef>
                <a:spcPts val="1000"/>
              </a:spcBef>
              <a:spcAft>
                <a:spcPts val="0"/>
              </a:spcAft>
              <a:buClr>
                <a:schemeClr val="dk1"/>
              </a:buClr>
              <a:buSzPts val="2800"/>
              <a:buNone/>
            </a:pPr>
            <a:r>
              <a:rPr lang="vi-VN"/>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5"/>
          <p:cNvSpPr txBox="1"/>
          <p:nvPr>
            <p:ph type="title"/>
          </p:nvPr>
        </p:nvSpPr>
        <p:spPr>
          <a:xfrm>
            <a:off x="838200" y="159419"/>
            <a:ext cx="11319310"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Render có Điều Kiện</a:t>
            </a:r>
            <a:endParaRPr/>
          </a:p>
        </p:txBody>
      </p:sp>
      <p:sp>
        <p:nvSpPr>
          <p:cNvPr id="380" name="Google Shape;380;p45"/>
          <p:cNvSpPr txBox="1"/>
          <p:nvPr>
            <p:ph idx="1" type="body"/>
          </p:nvPr>
        </p:nvSpPr>
        <p:spPr>
          <a:xfrm>
            <a:off x="838200" y="975060"/>
            <a:ext cx="11819022" cy="578488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vi-VN"/>
              <a:t> Để render ra các phương thức, ta kiểm tra các thuộc tính mode</a:t>
            </a:r>
            <a:endParaRPr/>
          </a:p>
          <a:p>
            <a:pPr indent="0" lvl="0" marL="0" rtl="0" algn="l">
              <a:lnSpc>
                <a:spcPct val="90000"/>
              </a:lnSpc>
              <a:spcBef>
                <a:spcPts val="1000"/>
              </a:spcBef>
              <a:spcAft>
                <a:spcPts val="0"/>
              </a:spcAft>
              <a:buClr>
                <a:schemeClr val="dk1"/>
              </a:buClr>
              <a:buSzPts val="2800"/>
              <a:buNone/>
            </a:pPr>
            <a:r>
              <a:rPr lang="vi-VN"/>
              <a:t>render () {</a:t>
            </a:r>
            <a:endParaRPr/>
          </a:p>
          <a:p>
            <a:pPr indent="0" lvl="0" marL="0" rtl="0" algn="l">
              <a:lnSpc>
                <a:spcPct val="90000"/>
              </a:lnSpc>
              <a:spcBef>
                <a:spcPts val="1000"/>
              </a:spcBef>
              <a:spcAft>
                <a:spcPts val="0"/>
              </a:spcAft>
              <a:buClr>
                <a:schemeClr val="dk1"/>
              </a:buClr>
              <a:buSzPts val="2800"/>
              <a:buNone/>
            </a:pPr>
            <a:r>
              <a:rPr lang="vi-VN"/>
              <a:t>    if(this.state.mode === 'view') {</a:t>
            </a:r>
            <a:endParaRPr/>
          </a:p>
          <a:p>
            <a:pPr indent="0" lvl="0" marL="0" rtl="0" algn="l">
              <a:lnSpc>
                <a:spcPct val="90000"/>
              </a:lnSpc>
              <a:spcBef>
                <a:spcPts val="1000"/>
              </a:spcBef>
              <a:spcAft>
                <a:spcPts val="0"/>
              </a:spcAft>
              <a:buClr>
                <a:schemeClr val="dk1"/>
              </a:buClr>
              <a:buSzPts val="2800"/>
              <a:buNone/>
            </a:pPr>
            <a:r>
              <a:rPr lang="vi-VN"/>
              <a:t>      return (</a:t>
            </a:r>
            <a:endParaRPr/>
          </a:p>
          <a:p>
            <a:pPr indent="0" lvl="0" marL="0" rtl="0" algn="l">
              <a:lnSpc>
                <a:spcPct val="90000"/>
              </a:lnSpc>
              <a:spcBef>
                <a:spcPts val="1000"/>
              </a:spcBef>
              <a:spcAft>
                <a:spcPts val="0"/>
              </a:spcAft>
              <a:buClr>
                <a:schemeClr val="dk1"/>
              </a:buClr>
              <a:buSzPts val="2800"/>
              <a:buNone/>
            </a:pPr>
            <a:r>
              <a:rPr lang="vi-VN"/>
              <a:t>        &lt;div&gt;</a:t>
            </a:r>
            <a:endParaRPr/>
          </a:p>
          <a:p>
            <a:pPr indent="0" lvl="0" marL="0" rtl="0" algn="l">
              <a:lnSpc>
                <a:spcPct val="90000"/>
              </a:lnSpc>
              <a:spcBef>
                <a:spcPts val="1000"/>
              </a:spcBef>
              <a:spcAft>
                <a:spcPts val="0"/>
              </a:spcAft>
              <a:buClr>
                <a:schemeClr val="dk1"/>
              </a:buClr>
              <a:buSzPts val="2800"/>
              <a:buNone/>
            </a:pPr>
            <a:r>
              <a:rPr lang="vi-VN"/>
              <a:t>          &lt;p&gt;Text: {this.state.text}&lt;/p&gt;</a:t>
            </a:r>
            <a:endParaRPr/>
          </a:p>
          <a:p>
            <a:pPr indent="0" lvl="0" marL="0" rtl="0" algn="l">
              <a:lnSpc>
                <a:spcPct val="90000"/>
              </a:lnSpc>
              <a:spcBef>
                <a:spcPts val="1000"/>
              </a:spcBef>
              <a:spcAft>
                <a:spcPts val="0"/>
              </a:spcAft>
              <a:buClr>
                <a:schemeClr val="dk1"/>
              </a:buClr>
              <a:buSzPts val="2800"/>
              <a:buNone/>
            </a:pPr>
            <a:r>
              <a:rPr lang="vi-VN"/>
              <a:t>          &lt;button onClick={this.handleEdit}&gt;</a:t>
            </a:r>
            <a:endParaRPr/>
          </a:p>
          <a:p>
            <a:pPr indent="0" lvl="0" marL="0" rtl="0" algn="l">
              <a:lnSpc>
                <a:spcPct val="90000"/>
              </a:lnSpc>
              <a:spcBef>
                <a:spcPts val="1000"/>
              </a:spcBef>
              <a:spcAft>
                <a:spcPts val="0"/>
              </a:spcAft>
              <a:buClr>
                <a:schemeClr val="dk1"/>
              </a:buClr>
              <a:buSzPts val="2800"/>
              <a:buNone/>
            </a:pPr>
            <a:r>
              <a:rPr lang="vi-VN"/>
              <a:t>            Edit</a:t>
            </a:r>
            <a:endParaRPr/>
          </a:p>
          <a:p>
            <a:pPr indent="0" lvl="0" marL="0" rtl="0" algn="l">
              <a:lnSpc>
                <a:spcPct val="90000"/>
              </a:lnSpc>
              <a:spcBef>
                <a:spcPts val="1000"/>
              </a:spcBef>
              <a:spcAft>
                <a:spcPts val="0"/>
              </a:spcAft>
              <a:buClr>
                <a:schemeClr val="dk1"/>
              </a:buClr>
              <a:buSzPts val="2800"/>
              <a:buNone/>
            </a:pPr>
            <a:r>
              <a:rPr lang="vi-VN"/>
              <a:t>          &lt;/button&gt;</a:t>
            </a:r>
            <a:endParaRPr/>
          </a:p>
          <a:p>
            <a:pPr indent="0" lvl="0" marL="0" rtl="0" algn="l">
              <a:lnSpc>
                <a:spcPct val="90000"/>
              </a:lnSpc>
              <a:spcBef>
                <a:spcPts val="1000"/>
              </a:spcBef>
              <a:spcAft>
                <a:spcPts val="0"/>
              </a:spcAft>
              <a:buClr>
                <a:schemeClr val="dk1"/>
              </a:buClr>
              <a:buSzPts val="2800"/>
              <a:buNone/>
            </a:pPr>
            <a:r>
              <a:rPr lang="vi-VN"/>
              <a:t>        &lt;/div&gt;</a:t>
            </a:r>
            <a:endParaRPr/>
          </a:p>
          <a:p>
            <a:pPr indent="0" lvl="0" marL="0" rtl="0" algn="l">
              <a:lnSpc>
                <a:spcPct val="90000"/>
              </a:lnSpc>
              <a:spcBef>
                <a:spcPts val="1000"/>
              </a:spcBef>
              <a:spcAft>
                <a:spcPts val="0"/>
              </a:spcAft>
              <a:buClr>
                <a:schemeClr val="dk1"/>
              </a:buClr>
              <a:buSzPts val="2800"/>
              <a:buNone/>
            </a:pPr>
            <a:r>
              <a:rPr lang="vi-VN"/>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6"/>
          <p:cNvSpPr txBox="1"/>
          <p:nvPr>
            <p:ph type="title"/>
          </p:nvPr>
        </p:nvSpPr>
        <p:spPr>
          <a:xfrm>
            <a:off x="838200" y="159419"/>
            <a:ext cx="11319310"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Render có Điều Kiện</a:t>
            </a:r>
            <a:endParaRPr/>
          </a:p>
        </p:txBody>
      </p:sp>
      <p:sp>
        <p:nvSpPr>
          <p:cNvPr id="386" name="Google Shape;386;p46"/>
          <p:cNvSpPr txBox="1"/>
          <p:nvPr>
            <p:ph idx="1" type="body"/>
          </p:nvPr>
        </p:nvSpPr>
        <p:spPr>
          <a:xfrm>
            <a:off x="838200" y="975060"/>
            <a:ext cx="11819022" cy="578488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vi-VN"/>
              <a:t>} else {</a:t>
            </a:r>
            <a:endParaRPr/>
          </a:p>
          <a:p>
            <a:pPr indent="0" lvl="0" marL="0" rtl="0" algn="l">
              <a:lnSpc>
                <a:spcPct val="90000"/>
              </a:lnSpc>
              <a:spcBef>
                <a:spcPts val="1000"/>
              </a:spcBef>
              <a:spcAft>
                <a:spcPts val="0"/>
              </a:spcAft>
              <a:buClr>
                <a:schemeClr val="dk1"/>
              </a:buClr>
              <a:buSzPts val="2800"/>
              <a:buNone/>
            </a:pPr>
            <a:r>
              <a:rPr lang="vi-VN"/>
              <a:t>      return (</a:t>
            </a:r>
            <a:endParaRPr/>
          </a:p>
          <a:p>
            <a:pPr indent="0" lvl="0" marL="0" rtl="0" algn="l">
              <a:lnSpc>
                <a:spcPct val="90000"/>
              </a:lnSpc>
              <a:spcBef>
                <a:spcPts val="1000"/>
              </a:spcBef>
              <a:spcAft>
                <a:spcPts val="0"/>
              </a:spcAft>
              <a:buClr>
                <a:schemeClr val="dk1"/>
              </a:buClr>
              <a:buSzPts val="2800"/>
              <a:buNone/>
            </a:pPr>
            <a:r>
              <a:rPr lang="vi-VN"/>
              <a:t>        &lt;div&gt;</a:t>
            </a:r>
            <a:endParaRPr/>
          </a:p>
          <a:p>
            <a:pPr indent="0" lvl="0" marL="0" rtl="0" algn="l">
              <a:lnSpc>
                <a:spcPct val="90000"/>
              </a:lnSpc>
              <a:spcBef>
                <a:spcPts val="1000"/>
              </a:spcBef>
              <a:spcAft>
                <a:spcPts val="0"/>
              </a:spcAft>
              <a:buClr>
                <a:schemeClr val="dk1"/>
              </a:buClr>
              <a:buSzPts val="2800"/>
              <a:buNone/>
            </a:pPr>
            <a:r>
              <a:rPr lang="vi-VN"/>
              <a:t>          &lt;p&gt;Text: {this.state.text}&lt;/p&gt;</a:t>
            </a:r>
            <a:endParaRPr/>
          </a:p>
          <a:p>
            <a:pPr indent="0" lvl="0" marL="0" rtl="0" algn="l">
              <a:lnSpc>
                <a:spcPct val="90000"/>
              </a:lnSpc>
              <a:spcBef>
                <a:spcPts val="1000"/>
              </a:spcBef>
              <a:spcAft>
                <a:spcPts val="0"/>
              </a:spcAft>
              <a:buClr>
                <a:schemeClr val="dk1"/>
              </a:buClr>
              <a:buSzPts val="2800"/>
              <a:buNone/>
            </a:pPr>
            <a:r>
              <a:rPr lang="vi-VN"/>
              <a:t>            &lt;input onChange={this.handleChange}</a:t>
            </a:r>
            <a:endParaRPr/>
          </a:p>
          <a:p>
            <a:pPr indent="0" lvl="0" marL="0" rtl="0" algn="l">
              <a:lnSpc>
                <a:spcPct val="90000"/>
              </a:lnSpc>
              <a:spcBef>
                <a:spcPts val="1000"/>
              </a:spcBef>
              <a:spcAft>
                <a:spcPts val="0"/>
              </a:spcAft>
              <a:buClr>
                <a:schemeClr val="dk1"/>
              </a:buClr>
              <a:buSzPts val="2800"/>
              <a:buNone/>
            </a:pPr>
            <a:r>
              <a:rPr lang="vi-VN"/>
              <a:t>              		value={this.state.inputText}</a:t>
            </a:r>
            <a:endParaRPr/>
          </a:p>
          <a:p>
            <a:pPr indent="0" lvl="0" marL="0" rtl="0" algn="l">
              <a:lnSpc>
                <a:spcPct val="90000"/>
              </a:lnSpc>
              <a:spcBef>
                <a:spcPts val="1000"/>
              </a:spcBef>
              <a:spcAft>
                <a:spcPts val="0"/>
              </a:spcAft>
              <a:buClr>
                <a:schemeClr val="dk1"/>
              </a:buClr>
              <a:buSzPts val="2800"/>
              <a:buNone/>
            </a:pPr>
            <a:r>
              <a:rPr lang="vi-VN"/>
              <a:t>            /&gt;</a:t>
            </a:r>
            <a:endParaRPr/>
          </a:p>
          <a:p>
            <a:pPr indent="0" lvl="0" marL="0" rtl="0" algn="l">
              <a:lnSpc>
                <a:spcPct val="90000"/>
              </a:lnSpc>
              <a:spcBef>
                <a:spcPts val="1000"/>
              </a:spcBef>
              <a:spcAft>
                <a:spcPts val="0"/>
              </a:spcAft>
              <a:buClr>
                <a:schemeClr val="dk1"/>
              </a:buClr>
              <a:buSzPts val="2800"/>
              <a:buNone/>
            </a:pPr>
            <a:r>
              <a:rPr lang="vi-VN"/>
              <a:t>          &lt;button onClick={this.handleSave}&gt;Save&lt;/button&gt;</a:t>
            </a:r>
            <a:endParaRPr/>
          </a:p>
          <a:p>
            <a:pPr indent="0" lvl="0" marL="0" rtl="0" algn="l">
              <a:lnSpc>
                <a:spcPct val="90000"/>
              </a:lnSpc>
              <a:spcBef>
                <a:spcPts val="1000"/>
              </a:spcBef>
              <a:spcAft>
                <a:spcPts val="0"/>
              </a:spcAft>
              <a:buClr>
                <a:schemeClr val="dk1"/>
              </a:buClr>
              <a:buSzPts val="2800"/>
              <a:buNone/>
            </a:pPr>
            <a:r>
              <a:rPr lang="vi-VN"/>
              <a:t>        &lt;/div&gt;</a:t>
            </a:r>
            <a:endParaRPr/>
          </a:p>
          <a:p>
            <a:pPr indent="0" lvl="0" marL="0" rtl="0" algn="l">
              <a:lnSpc>
                <a:spcPct val="90000"/>
              </a:lnSpc>
              <a:spcBef>
                <a:spcPts val="1000"/>
              </a:spcBef>
              <a:spcAft>
                <a:spcPts val="0"/>
              </a:spcAft>
              <a:buClr>
                <a:schemeClr val="dk1"/>
              </a:buClr>
              <a:buSzPts val="2800"/>
              <a:buNone/>
            </a:pPr>
            <a:r>
              <a:rPr lang="vi-VN"/>
              <a:t>      );</a:t>
            </a:r>
            <a:endParaRPr/>
          </a:p>
          <a:p>
            <a:pPr indent="0" lvl="0" marL="0" rtl="0" algn="l">
              <a:lnSpc>
                <a:spcPct val="90000"/>
              </a:lnSpc>
              <a:spcBef>
                <a:spcPts val="1000"/>
              </a:spcBef>
              <a:spcAft>
                <a:spcPts val="0"/>
              </a:spcAft>
              <a:buClr>
                <a:schemeClr val="dk1"/>
              </a:buClr>
              <a:buSzPts val="2800"/>
              <a:buNone/>
            </a:pPr>
            <a:r>
              <a:rPr lang="vi-VN"/>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txBox="1"/>
          <p:nvPr>
            <p:ph type="title"/>
          </p:nvPr>
        </p:nvSpPr>
        <p:spPr>
          <a:xfrm>
            <a:off x="838200" y="159419"/>
            <a:ext cx="11319310"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Render có Điều Kiện</a:t>
            </a:r>
            <a:endParaRPr/>
          </a:p>
        </p:txBody>
      </p:sp>
      <p:sp>
        <p:nvSpPr>
          <p:cNvPr id="392" name="Google Shape;392;p47"/>
          <p:cNvSpPr txBox="1"/>
          <p:nvPr>
            <p:ph idx="1" type="body"/>
          </p:nvPr>
        </p:nvSpPr>
        <p:spPr>
          <a:xfrm>
            <a:off x="838200" y="975060"/>
            <a:ext cx="11819022" cy="578488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vi-VN"/>
              <a:t>Bạn cũng có thể sử dụng câu lệnh </a:t>
            </a:r>
            <a:r>
              <a:rPr b="1" lang="vi-VN"/>
              <a:t>switch</a:t>
            </a:r>
            <a:endParaRPr/>
          </a:p>
          <a:p>
            <a:pPr indent="0" lvl="0" marL="0" rtl="0" algn="l">
              <a:lnSpc>
                <a:spcPct val="90000"/>
              </a:lnSpc>
              <a:spcBef>
                <a:spcPts val="1000"/>
              </a:spcBef>
              <a:spcAft>
                <a:spcPts val="0"/>
              </a:spcAft>
              <a:buClr>
                <a:schemeClr val="dk1"/>
              </a:buClr>
              <a:buSzPts val="2800"/>
              <a:buNone/>
            </a:pPr>
            <a:r>
              <a:rPr lang="vi-VN"/>
              <a:t>switch(this.state.mode) {</a:t>
            </a:r>
            <a:endParaRPr/>
          </a:p>
          <a:p>
            <a:pPr indent="0" lvl="0" marL="0" rtl="0" algn="l">
              <a:lnSpc>
                <a:spcPct val="90000"/>
              </a:lnSpc>
              <a:spcBef>
                <a:spcPts val="1000"/>
              </a:spcBef>
              <a:spcAft>
                <a:spcPts val="0"/>
              </a:spcAft>
              <a:buClr>
                <a:schemeClr val="dk1"/>
              </a:buClr>
              <a:buSzPts val="2800"/>
              <a:buNone/>
            </a:pPr>
            <a:r>
              <a:rPr lang="vi-VN"/>
              <a:t>  case 'a':</a:t>
            </a:r>
            <a:endParaRPr/>
          </a:p>
          <a:p>
            <a:pPr indent="0" lvl="0" marL="0" rtl="0" algn="l">
              <a:lnSpc>
                <a:spcPct val="90000"/>
              </a:lnSpc>
              <a:spcBef>
                <a:spcPts val="1000"/>
              </a:spcBef>
              <a:spcAft>
                <a:spcPts val="0"/>
              </a:spcAft>
              <a:buClr>
                <a:schemeClr val="dk1"/>
              </a:buClr>
              <a:buSzPts val="2800"/>
              <a:buNone/>
            </a:pPr>
            <a:r>
              <a:rPr lang="vi-VN"/>
              <a:t>    // ...</a:t>
            </a:r>
            <a:endParaRPr/>
          </a:p>
          <a:p>
            <a:pPr indent="0" lvl="0" marL="0" rtl="0" algn="l">
              <a:lnSpc>
                <a:spcPct val="90000"/>
              </a:lnSpc>
              <a:spcBef>
                <a:spcPts val="1000"/>
              </a:spcBef>
              <a:spcAft>
                <a:spcPts val="0"/>
              </a:spcAft>
              <a:buClr>
                <a:schemeClr val="dk1"/>
              </a:buClr>
              <a:buSzPts val="2800"/>
              <a:buNone/>
            </a:pPr>
            <a:r>
              <a:rPr lang="vi-VN"/>
              <a:t>  case 'b':</a:t>
            </a:r>
            <a:endParaRPr/>
          </a:p>
          <a:p>
            <a:pPr indent="0" lvl="0" marL="0" rtl="0" algn="l">
              <a:lnSpc>
                <a:spcPct val="90000"/>
              </a:lnSpc>
              <a:spcBef>
                <a:spcPts val="1000"/>
              </a:spcBef>
              <a:spcAft>
                <a:spcPts val="0"/>
              </a:spcAft>
              <a:buClr>
                <a:schemeClr val="dk1"/>
              </a:buClr>
              <a:buSzPts val="2800"/>
              <a:buNone/>
            </a:pPr>
            <a:r>
              <a:rPr lang="vi-VN"/>
              <a:t>    // ...</a:t>
            </a:r>
            <a:endParaRPr/>
          </a:p>
          <a:p>
            <a:pPr indent="0" lvl="0" marL="0" rtl="0" algn="l">
              <a:lnSpc>
                <a:spcPct val="90000"/>
              </a:lnSpc>
              <a:spcBef>
                <a:spcPts val="1000"/>
              </a:spcBef>
              <a:spcAft>
                <a:spcPts val="0"/>
              </a:spcAft>
              <a:buClr>
                <a:schemeClr val="dk1"/>
              </a:buClr>
              <a:buSzPts val="2800"/>
              <a:buNone/>
            </a:pPr>
            <a:r>
              <a:rPr lang="vi-VN"/>
              <a:t>  case 'c':</a:t>
            </a:r>
            <a:endParaRPr/>
          </a:p>
          <a:p>
            <a:pPr indent="0" lvl="0" marL="0" rtl="0" algn="l">
              <a:lnSpc>
                <a:spcPct val="90000"/>
              </a:lnSpc>
              <a:spcBef>
                <a:spcPts val="1000"/>
              </a:spcBef>
              <a:spcAft>
                <a:spcPts val="0"/>
              </a:spcAft>
              <a:buClr>
                <a:schemeClr val="dk1"/>
              </a:buClr>
              <a:buSzPts val="2800"/>
              <a:buNone/>
            </a:pPr>
            <a:r>
              <a:rPr lang="vi-VN"/>
              <a:t>    // ...</a:t>
            </a:r>
            <a:endParaRPr/>
          </a:p>
          <a:p>
            <a:pPr indent="0" lvl="0" marL="0" rtl="0" algn="l">
              <a:lnSpc>
                <a:spcPct val="90000"/>
              </a:lnSpc>
              <a:spcBef>
                <a:spcPts val="1000"/>
              </a:spcBef>
              <a:spcAft>
                <a:spcPts val="0"/>
              </a:spcAft>
              <a:buClr>
                <a:schemeClr val="dk1"/>
              </a:buClr>
              <a:buSzPts val="2800"/>
              <a:buNone/>
            </a:pPr>
            <a:r>
              <a:rPr lang="vi-VN"/>
              <a:t>  default:</a:t>
            </a:r>
            <a:endParaRPr/>
          </a:p>
          <a:p>
            <a:pPr indent="0" lvl="0" marL="0" rtl="0" algn="l">
              <a:lnSpc>
                <a:spcPct val="90000"/>
              </a:lnSpc>
              <a:spcBef>
                <a:spcPts val="1000"/>
              </a:spcBef>
              <a:spcAft>
                <a:spcPts val="0"/>
              </a:spcAft>
              <a:buClr>
                <a:schemeClr val="dk1"/>
              </a:buClr>
              <a:buSzPts val="2800"/>
              <a:buNone/>
            </a:pPr>
            <a:r>
              <a:rPr lang="vi-VN"/>
              <a:t>    // </a:t>
            </a:r>
            <a:endParaRPr/>
          </a:p>
          <a:p>
            <a:pPr indent="0" lvl="0" marL="0" rtl="0" algn="l">
              <a:lnSpc>
                <a:spcPct val="90000"/>
              </a:lnSpc>
              <a:spcBef>
                <a:spcPts val="1000"/>
              </a:spcBef>
              <a:spcAft>
                <a:spcPts val="0"/>
              </a:spcAft>
              <a:buClr>
                <a:schemeClr val="dk1"/>
              </a:buClr>
              <a:buSzPts val="2800"/>
              <a:buNone/>
            </a:pPr>
            <a:r>
              <a:rPr lang="vi-VN"/>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latin typeface="Open Sans"/>
                <a:ea typeface="Open Sans"/>
                <a:cs typeface="Open Sans"/>
                <a:sym typeface="Open Sans"/>
              </a:rPr>
              <a:t>Render có Điều Kiện</a:t>
            </a:r>
            <a:endParaRPr>
              <a:latin typeface="Open Sans"/>
              <a:ea typeface="Open Sans"/>
              <a:cs typeface="Open Sans"/>
              <a:sym typeface="Open Sans"/>
            </a:endParaRPr>
          </a:p>
        </p:txBody>
      </p:sp>
      <p:sp>
        <p:nvSpPr>
          <p:cNvPr id="398" name="Google Shape;398;p48"/>
          <p:cNvSpPr txBox="1"/>
          <p:nvPr>
            <p:ph idx="1" type="body"/>
          </p:nvPr>
        </p:nvSpPr>
        <p:spPr>
          <a:xfrm>
            <a:off x="878093" y="973606"/>
            <a:ext cx="10941730" cy="576407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vi-VN">
                <a:latin typeface="Open Sans"/>
                <a:ea typeface="Open Sans"/>
                <a:cs typeface="Open Sans"/>
                <a:sym typeface="Open Sans"/>
              </a:rPr>
              <a:t>Sử dụng render với Null</a:t>
            </a:r>
            <a:endParaRPr/>
          </a:p>
          <a:p>
            <a:pPr indent="0" lvl="0" marL="0" rtl="0" algn="l">
              <a:lnSpc>
                <a:spcPct val="90000"/>
              </a:lnSpc>
              <a:spcBef>
                <a:spcPts val="1000"/>
              </a:spcBef>
              <a:spcAft>
                <a:spcPts val="0"/>
              </a:spcAft>
              <a:buClr>
                <a:schemeClr val="dk1"/>
              </a:buClr>
              <a:buSzPts val="2800"/>
              <a:buNone/>
            </a:pPr>
            <a:r>
              <a:rPr lang="vi-VN">
                <a:latin typeface="Open Sans"/>
                <a:ea typeface="Open Sans"/>
                <a:cs typeface="Open Sans"/>
                <a:sym typeface="Open Sans"/>
              </a:rPr>
              <a:t>Nếu bạn muốn ẩn một component, bạn có thể cho phương thức render trả về null</a:t>
            </a:r>
            <a:endParaRPr>
              <a:latin typeface="Open Sans"/>
              <a:ea typeface="Open Sans"/>
              <a:cs typeface="Open Sans"/>
              <a:sym typeface="Open Sans"/>
            </a:endParaRPr>
          </a:p>
          <a:p>
            <a:pPr indent="0" lvl="0" marL="0" rtl="0" algn="l">
              <a:lnSpc>
                <a:spcPct val="90000"/>
              </a:lnSpc>
              <a:spcBef>
                <a:spcPts val="1000"/>
              </a:spcBef>
              <a:spcAft>
                <a:spcPts val="0"/>
              </a:spcAft>
              <a:buClr>
                <a:schemeClr val="dk1"/>
              </a:buClr>
              <a:buSzPts val="2800"/>
              <a:buNone/>
            </a:pPr>
            <a:r>
              <a:rPr lang="vi-VN">
                <a:latin typeface="Open Sans"/>
                <a:ea typeface="Open Sans"/>
                <a:cs typeface="Open Sans"/>
                <a:sym typeface="Open Sans"/>
              </a:rPr>
              <a:t>  render() {</a:t>
            </a:r>
            <a:endParaRPr/>
          </a:p>
          <a:p>
            <a:pPr indent="0" lvl="0" marL="0" rtl="0" algn="l">
              <a:lnSpc>
                <a:spcPct val="90000"/>
              </a:lnSpc>
              <a:spcBef>
                <a:spcPts val="1000"/>
              </a:spcBef>
              <a:spcAft>
                <a:spcPts val="0"/>
              </a:spcAft>
              <a:buClr>
                <a:schemeClr val="dk1"/>
              </a:buClr>
              <a:buSzPts val="2800"/>
              <a:buNone/>
            </a:pPr>
            <a:r>
              <a:rPr lang="vi-VN">
                <a:latin typeface="Open Sans"/>
                <a:ea typeface="Open Sans"/>
                <a:cs typeface="Open Sans"/>
                <a:sym typeface="Open Sans"/>
              </a:rPr>
              <a:t>    if(this.props.number % 2 == 0) {</a:t>
            </a:r>
            <a:endParaRPr/>
          </a:p>
          <a:p>
            <a:pPr indent="0" lvl="0" marL="0" rtl="0" algn="l">
              <a:lnSpc>
                <a:spcPct val="90000"/>
              </a:lnSpc>
              <a:spcBef>
                <a:spcPts val="1000"/>
              </a:spcBef>
              <a:spcAft>
                <a:spcPts val="0"/>
              </a:spcAft>
              <a:buClr>
                <a:schemeClr val="dk1"/>
              </a:buClr>
              <a:buSzPts val="2800"/>
              <a:buNone/>
            </a:pPr>
            <a:r>
              <a:rPr lang="vi-VN">
                <a:latin typeface="Open Sans"/>
                <a:ea typeface="Open Sans"/>
                <a:cs typeface="Open Sans"/>
                <a:sym typeface="Open Sans"/>
              </a:rPr>
              <a:t>        return (&lt;div&gt;</a:t>
            </a:r>
            <a:endParaRPr/>
          </a:p>
          <a:p>
            <a:pPr indent="0" lvl="0" marL="0" rtl="0" algn="l">
              <a:lnSpc>
                <a:spcPct val="90000"/>
              </a:lnSpc>
              <a:spcBef>
                <a:spcPts val="1000"/>
              </a:spcBef>
              <a:spcAft>
                <a:spcPts val="0"/>
              </a:spcAft>
              <a:buClr>
                <a:schemeClr val="dk1"/>
              </a:buClr>
              <a:buSzPts val="2800"/>
              <a:buNone/>
            </a:pPr>
            <a:r>
              <a:rPr lang="vi-VN">
                <a:latin typeface="Open Sans"/>
                <a:ea typeface="Open Sans"/>
                <a:cs typeface="Open Sans"/>
                <a:sym typeface="Open Sans"/>
              </a:rPr>
              <a:t>                	&lt;h1&gt;{this.props.number}&lt;/h1&gt;</a:t>
            </a:r>
            <a:endParaRPr/>
          </a:p>
          <a:p>
            <a:pPr indent="0" lvl="0" marL="0" rtl="0" algn="l">
              <a:lnSpc>
                <a:spcPct val="90000"/>
              </a:lnSpc>
              <a:spcBef>
                <a:spcPts val="1000"/>
              </a:spcBef>
              <a:spcAft>
                <a:spcPts val="0"/>
              </a:spcAft>
              <a:buClr>
                <a:schemeClr val="dk1"/>
              </a:buClr>
              <a:buSzPts val="2800"/>
              <a:buNone/>
            </a:pPr>
            <a:r>
              <a:rPr lang="vi-VN">
                <a:latin typeface="Open Sans"/>
                <a:ea typeface="Open Sans"/>
                <a:cs typeface="Open Sans"/>
                <a:sym typeface="Open Sans"/>
              </a:rPr>
              <a:t>            	       &lt;/div&gt;);</a:t>
            </a:r>
            <a:endParaRPr>
              <a:latin typeface="Open Sans"/>
              <a:ea typeface="Open Sans"/>
              <a:cs typeface="Open Sans"/>
              <a:sym typeface="Open Sans"/>
            </a:endParaRPr>
          </a:p>
          <a:p>
            <a:pPr indent="0" lvl="0" marL="0" rtl="0" algn="l">
              <a:lnSpc>
                <a:spcPct val="90000"/>
              </a:lnSpc>
              <a:spcBef>
                <a:spcPts val="1000"/>
              </a:spcBef>
              <a:spcAft>
                <a:spcPts val="0"/>
              </a:spcAft>
              <a:buClr>
                <a:schemeClr val="dk1"/>
              </a:buClr>
              <a:buSzPts val="2800"/>
              <a:buNone/>
            </a:pPr>
            <a:r>
              <a:rPr lang="vi-VN">
                <a:latin typeface="Open Sans"/>
                <a:ea typeface="Open Sans"/>
                <a:cs typeface="Open Sans"/>
                <a:sym typeface="Open Sans"/>
              </a:rPr>
              <a:t>    } else {return null;}</a:t>
            </a:r>
            <a:endParaRPr>
              <a:latin typeface="Open Sans"/>
              <a:ea typeface="Open Sans"/>
              <a:cs typeface="Open Sans"/>
              <a:sym typeface="Open Sans"/>
            </a:endParaRPr>
          </a:p>
          <a:p>
            <a:pPr indent="0" lvl="0" marL="0" rtl="0" algn="l">
              <a:lnSpc>
                <a:spcPct val="90000"/>
              </a:lnSpc>
              <a:spcBef>
                <a:spcPts val="1000"/>
              </a:spcBef>
              <a:spcAft>
                <a:spcPts val="0"/>
              </a:spcAft>
              <a:buClr>
                <a:schemeClr val="dk1"/>
              </a:buClr>
              <a:buSzPts val="2800"/>
              <a:buNone/>
            </a:pPr>
            <a:r>
              <a:rPr lang="vi-VN">
                <a:latin typeface="Open Sans"/>
                <a:ea typeface="Open Sans"/>
                <a:cs typeface="Open Sans"/>
                <a:sym typeface="Open Sans"/>
              </a:rPr>
              <a:t>  }</a:t>
            </a:r>
            <a:endParaRPr>
              <a:latin typeface="Open Sans"/>
              <a:ea typeface="Open Sans"/>
              <a:cs typeface="Open Sans"/>
              <a:sym typeface="Open Sans"/>
            </a:endParaRPr>
          </a:p>
          <a:p>
            <a:pPr indent="0" lvl="0" marL="0" rtl="0" algn="l">
              <a:lnSpc>
                <a:spcPct val="90000"/>
              </a:lnSpc>
              <a:spcBef>
                <a:spcPts val="1000"/>
              </a:spcBef>
              <a:spcAft>
                <a:spcPts val="0"/>
              </a:spcAft>
              <a:buClr>
                <a:schemeClr val="dk1"/>
              </a:buClr>
              <a:buSzPts val="2800"/>
              <a:buNone/>
            </a:pPr>
            <a:r>
              <a:rPr lang="vi-VN">
                <a:latin typeface="Open Sans"/>
                <a:ea typeface="Open Sans"/>
                <a:cs typeface="Open Sans"/>
                <a:sym typeface="Open Sans"/>
              </a:rPr>
              <a:t>Ví dụ trên cho thấy kết quả sẽ luôn trả về là số chẵn, nếu không phải số lẻ kết quả là null</a:t>
            </a:r>
            <a:endParaRPr>
              <a:latin typeface="Open Sans"/>
              <a:ea typeface="Open Sans"/>
              <a:cs typeface="Open Sans"/>
              <a:sym typeface="Open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latin typeface="Open Sans"/>
                <a:ea typeface="Open Sans"/>
                <a:cs typeface="Open Sans"/>
                <a:sym typeface="Open Sans"/>
              </a:rPr>
              <a:t>Render có Điều Kiện</a:t>
            </a:r>
            <a:endParaRPr>
              <a:latin typeface="Open Sans"/>
              <a:ea typeface="Open Sans"/>
              <a:cs typeface="Open Sans"/>
              <a:sym typeface="Open Sans"/>
            </a:endParaRPr>
          </a:p>
        </p:txBody>
      </p:sp>
      <p:sp>
        <p:nvSpPr>
          <p:cNvPr id="404" name="Google Shape;404;p49"/>
          <p:cNvSpPr txBox="1"/>
          <p:nvPr>
            <p:ph idx="1" type="body"/>
          </p:nvPr>
        </p:nvSpPr>
        <p:spPr>
          <a:xfrm>
            <a:off x="838200" y="1300865"/>
            <a:ext cx="10903229" cy="563158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vi-VN"/>
              <a:t>Toán tử ba ngôi trong React(Ternary operator)</a:t>
            </a:r>
            <a:endParaRPr/>
          </a:p>
          <a:p>
            <a:pPr indent="0" lvl="0" marL="0" rtl="0" algn="l">
              <a:lnSpc>
                <a:spcPct val="90000"/>
              </a:lnSpc>
              <a:spcBef>
                <a:spcPts val="1000"/>
              </a:spcBef>
              <a:spcAft>
                <a:spcPts val="0"/>
              </a:spcAft>
              <a:buClr>
                <a:schemeClr val="dk1"/>
              </a:buClr>
              <a:buSzPts val="2800"/>
              <a:buNone/>
            </a:pPr>
            <a:r>
              <a:rPr lang="vi-VN"/>
              <a:t>Thay vì sử dụng if…else, ta có thể sử dụng toán tử ba ngôi theo cú pháp</a:t>
            </a:r>
            <a:endParaRPr/>
          </a:p>
          <a:p>
            <a:pPr indent="0" lvl="0" marL="0" rtl="0" algn="l">
              <a:lnSpc>
                <a:spcPct val="90000"/>
              </a:lnSpc>
              <a:spcBef>
                <a:spcPts val="1000"/>
              </a:spcBef>
              <a:spcAft>
                <a:spcPts val="0"/>
              </a:spcAft>
              <a:buClr>
                <a:schemeClr val="dk1"/>
              </a:buClr>
              <a:buSzPts val="2800"/>
              <a:buNone/>
            </a:pPr>
            <a:r>
              <a:rPr lang="vi-VN"/>
              <a:t>	condition ? expr_if_true : expr_if_false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838199" y="159419"/>
            <a:ext cx="10543392"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Thao tác với state trong ReactJS</a:t>
            </a:r>
            <a:endParaRPr/>
          </a:p>
        </p:txBody>
      </p:sp>
      <p:sp>
        <p:nvSpPr>
          <p:cNvPr id="120" name="Google Shape;120;p5"/>
          <p:cNvSpPr txBox="1"/>
          <p:nvPr>
            <p:ph idx="1" type="body"/>
          </p:nvPr>
        </p:nvSpPr>
        <p:spPr>
          <a:xfrm>
            <a:off x="626442" y="973606"/>
            <a:ext cx="11722769" cy="5735202"/>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Clr>
                <a:schemeClr val="dk1"/>
              </a:buClr>
              <a:buSzPct val="100000"/>
              <a:buNone/>
            </a:pPr>
            <a:r>
              <a:rPr b="1" lang="vi-VN" sz="11200"/>
              <a:t>#App.jsx</a:t>
            </a:r>
            <a:endParaRPr sz="11200"/>
          </a:p>
          <a:p>
            <a:pPr indent="0" lvl="0" marL="0" rtl="0" algn="l">
              <a:lnSpc>
                <a:spcPct val="90000"/>
              </a:lnSpc>
              <a:spcBef>
                <a:spcPts val="1000"/>
              </a:spcBef>
              <a:spcAft>
                <a:spcPts val="0"/>
              </a:spcAft>
              <a:buClr>
                <a:schemeClr val="dk1"/>
              </a:buClr>
              <a:buSzPct val="100000"/>
              <a:buNone/>
            </a:pPr>
            <a:r>
              <a:rPr lang="vi-VN" sz="11200"/>
              <a:t>import React from 'react';</a:t>
            </a:r>
            <a:endParaRPr sz="11200"/>
          </a:p>
          <a:p>
            <a:pPr indent="0" lvl="0" marL="0" rtl="0" algn="l">
              <a:lnSpc>
                <a:spcPct val="90000"/>
              </a:lnSpc>
              <a:spcBef>
                <a:spcPts val="1000"/>
              </a:spcBef>
              <a:spcAft>
                <a:spcPts val="0"/>
              </a:spcAft>
              <a:buClr>
                <a:schemeClr val="dk1"/>
              </a:buClr>
              <a:buSzPct val="100000"/>
              <a:buNone/>
            </a:pPr>
            <a:r>
              <a:rPr lang="vi-VN" sz="11200"/>
              <a:t>class App extends React.Component {</a:t>
            </a:r>
            <a:endParaRPr/>
          </a:p>
          <a:p>
            <a:pPr indent="0" lvl="0" marL="0" rtl="0" algn="l">
              <a:lnSpc>
                <a:spcPct val="90000"/>
              </a:lnSpc>
              <a:spcBef>
                <a:spcPts val="1000"/>
              </a:spcBef>
              <a:spcAft>
                <a:spcPts val="0"/>
              </a:spcAft>
              <a:buClr>
                <a:schemeClr val="dk1"/>
              </a:buClr>
              <a:buSzPct val="100000"/>
              <a:buNone/>
            </a:pPr>
            <a:r>
              <a:rPr lang="vi-VN" sz="11200"/>
              <a:t>   constructor(props) {</a:t>
            </a:r>
            <a:endParaRPr/>
          </a:p>
          <a:p>
            <a:pPr indent="0" lvl="0" marL="0" rtl="0" algn="l">
              <a:lnSpc>
                <a:spcPct val="90000"/>
              </a:lnSpc>
              <a:spcBef>
                <a:spcPts val="1000"/>
              </a:spcBef>
              <a:spcAft>
                <a:spcPts val="0"/>
              </a:spcAft>
              <a:buClr>
                <a:schemeClr val="dk1"/>
              </a:buClr>
              <a:buSzPct val="100000"/>
              <a:buNone/>
            </a:pPr>
            <a:r>
              <a:rPr lang="vi-VN" sz="11200"/>
              <a:t>  super(props);	</a:t>
            </a:r>
            <a:endParaRPr/>
          </a:p>
          <a:p>
            <a:pPr indent="0" lvl="0" marL="0" rtl="0" algn="l">
              <a:lnSpc>
                <a:spcPct val="90000"/>
              </a:lnSpc>
              <a:spcBef>
                <a:spcPts val="1000"/>
              </a:spcBef>
              <a:spcAft>
                <a:spcPts val="0"/>
              </a:spcAft>
              <a:buClr>
                <a:schemeClr val="dk1"/>
              </a:buClr>
              <a:buSzPct val="100000"/>
              <a:buNone/>
            </a:pPr>
            <a:r>
              <a:rPr lang="vi-VN" sz="11200"/>
              <a:t>  this.state = { header: "Header from state...", content: "Content from 			state...“ } }</a:t>
            </a:r>
            <a:endParaRPr/>
          </a:p>
          <a:p>
            <a:pPr indent="0" lvl="0" marL="0" rtl="0" algn="l">
              <a:lnSpc>
                <a:spcPct val="90000"/>
              </a:lnSpc>
              <a:spcBef>
                <a:spcPts val="1000"/>
              </a:spcBef>
              <a:spcAft>
                <a:spcPts val="0"/>
              </a:spcAft>
              <a:buClr>
                <a:schemeClr val="dk1"/>
              </a:buClr>
              <a:buSzPct val="100000"/>
              <a:buNone/>
            </a:pPr>
            <a:r>
              <a:rPr lang="vi-VN" sz="11200"/>
              <a:t>  render() {return (   &lt;div&gt;</a:t>
            </a:r>
            <a:endParaRPr/>
          </a:p>
          <a:p>
            <a:pPr indent="0" lvl="4" marL="1828800" rtl="0" algn="l">
              <a:lnSpc>
                <a:spcPct val="90000"/>
              </a:lnSpc>
              <a:spcBef>
                <a:spcPts val="500"/>
              </a:spcBef>
              <a:spcAft>
                <a:spcPts val="0"/>
              </a:spcAft>
              <a:buClr>
                <a:schemeClr val="dk1"/>
              </a:buClr>
              <a:buSzPct val="100000"/>
              <a:buNone/>
            </a:pPr>
            <a:r>
              <a:rPr lang="vi-VN" sz="11200">
                <a:latin typeface="Open Sans"/>
                <a:ea typeface="Open Sans"/>
                <a:cs typeface="Open Sans"/>
                <a:sym typeface="Open Sans"/>
              </a:rPr>
              <a:t>                      &lt;h1&gt;{this.state.header}&lt;/h1&gt;</a:t>
            </a:r>
            <a:endParaRPr/>
          </a:p>
          <a:p>
            <a:pPr indent="0" lvl="4" marL="1828800" rtl="0" algn="l">
              <a:lnSpc>
                <a:spcPct val="90000"/>
              </a:lnSpc>
              <a:spcBef>
                <a:spcPts val="500"/>
              </a:spcBef>
              <a:spcAft>
                <a:spcPts val="0"/>
              </a:spcAft>
              <a:buClr>
                <a:schemeClr val="dk1"/>
              </a:buClr>
              <a:buSzPct val="100000"/>
              <a:buNone/>
            </a:pPr>
            <a:r>
              <a:rPr lang="vi-VN" sz="11200">
                <a:latin typeface="Open Sans"/>
                <a:ea typeface="Open Sans"/>
                <a:cs typeface="Open Sans"/>
                <a:sym typeface="Open Sans"/>
              </a:rPr>
              <a:t>                      &lt;h2&gt;{this.state.content}&lt;/h2&gt;</a:t>
            </a:r>
            <a:endParaRPr/>
          </a:p>
          <a:p>
            <a:pPr indent="0" lvl="0" marL="0" rtl="0" algn="l">
              <a:lnSpc>
                <a:spcPct val="90000"/>
              </a:lnSpc>
              <a:spcBef>
                <a:spcPts val="1000"/>
              </a:spcBef>
              <a:spcAft>
                <a:spcPts val="0"/>
              </a:spcAft>
              <a:buClr>
                <a:schemeClr val="dk1"/>
              </a:buClr>
              <a:buSzPct val="100000"/>
              <a:buNone/>
            </a:pPr>
            <a:r>
              <a:rPr lang="vi-VN" sz="11200"/>
              <a:t>                  		&lt;/div&gt;); }</a:t>
            </a:r>
            <a:endParaRPr/>
          </a:p>
          <a:p>
            <a:pPr indent="0" lvl="0" marL="0" rtl="0" algn="l">
              <a:lnSpc>
                <a:spcPct val="90000"/>
              </a:lnSpc>
              <a:spcBef>
                <a:spcPts val="1000"/>
              </a:spcBef>
              <a:spcAft>
                <a:spcPts val="0"/>
              </a:spcAft>
              <a:buClr>
                <a:schemeClr val="dk1"/>
              </a:buClr>
              <a:buSzPct val="100000"/>
              <a:buNone/>
            </a:pPr>
            <a:r>
              <a:rPr lang="vi-VN" sz="11200"/>
              <a:t>}</a:t>
            </a:r>
            <a:endParaRPr sz="11200"/>
          </a:p>
          <a:p>
            <a:pPr indent="0" lvl="0" marL="0" rtl="0" algn="l">
              <a:lnSpc>
                <a:spcPct val="90000"/>
              </a:lnSpc>
              <a:spcBef>
                <a:spcPts val="1000"/>
              </a:spcBef>
              <a:spcAft>
                <a:spcPts val="0"/>
              </a:spcAft>
              <a:buClr>
                <a:schemeClr val="dk1"/>
              </a:buClr>
              <a:buSzPct val="100000"/>
              <a:buNone/>
            </a:pPr>
            <a:r>
              <a:rPr lang="vi-VN" sz="11200"/>
              <a:t>export default App;</a:t>
            </a:r>
            <a:endParaRPr sz="112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latin typeface="Open Sans"/>
                <a:ea typeface="Open Sans"/>
                <a:cs typeface="Open Sans"/>
                <a:sym typeface="Open Sans"/>
              </a:rPr>
              <a:t>Render có Điều Kiện</a:t>
            </a:r>
            <a:endParaRPr>
              <a:latin typeface="Open Sans"/>
              <a:ea typeface="Open Sans"/>
              <a:cs typeface="Open Sans"/>
              <a:sym typeface="Open Sans"/>
            </a:endParaRPr>
          </a:p>
        </p:txBody>
      </p:sp>
      <p:sp>
        <p:nvSpPr>
          <p:cNvPr id="410" name="Google Shape;410;p50"/>
          <p:cNvSpPr txBox="1"/>
          <p:nvPr>
            <p:ph idx="1" type="body"/>
          </p:nvPr>
        </p:nvSpPr>
        <p:spPr>
          <a:xfrm>
            <a:off x="838200" y="1060233"/>
            <a:ext cx="10903229" cy="563158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vi-VN">
                <a:latin typeface="Open Sans"/>
                <a:ea typeface="Open Sans"/>
                <a:cs typeface="Open Sans"/>
                <a:sym typeface="Open Sans"/>
              </a:rPr>
              <a:t>Toán tử ba ngôi trong React(Ternary operator)</a:t>
            </a:r>
            <a:endParaRPr/>
          </a:p>
          <a:p>
            <a:pPr indent="0" lvl="0" marL="0" rtl="0" algn="l">
              <a:lnSpc>
                <a:spcPct val="90000"/>
              </a:lnSpc>
              <a:spcBef>
                <a:spcPts val="1000"/>
              </a:spcBef>
              <a:spcAft>
                <a:spcPts val="0"/>
              </a:spcAft>
              <a:buClr>
                <a:schemeClr val="dk1"/>
              </a:buClr>
              <a:buSzPts val="2800"/>
              <a:buNone/>
            </a:pPr>
            <a:r>
              <a:rPr b="1" lang="vi-VN">
                <a:latin typeface="Open Sans"/>
                <a:ea typeface="Open Sans"/>
                <a:cs typeface="Open Sans"/>
                <a:sym typeface="Open Sans"/>
              </a:rPr>
              <a:t>Ví dụ</a:t>
            </a:r>
            <a:endParaRPr>
              <a:latin typeface="Open Sans"/>
              <a:ea typeface="Open Sans"/>
              <a:cs typeface="Open Sans"/>
              <a:sym typeface="Open Sans"/>
            </a:endParaRPr>
          </a:p>
          <a:p>
            <a:pPr indent="0" lvl="0" marL="0" rtl="0" algn="l">
              <a:lnSpc>
                <a:spcPct val="90000"/>
              </a:lnSpc>
              <a:spcBef>
                <a:spcPts val="1000"/>
              </a:spcBef>
              <a:spcAft>
                <a:spcPts val="0"/>
              </a:spcAft>
              <a:buClr>
                <a:schemeClr val="dk1"/>
              </a:buClr>
              <a:buSzPts val="2800"/>
              <a:buNone/>
            </a:pPr>
            <a:r>
              <a:rPr lang="vi-VN">
                <a:latin typeface="Open Sans"/>
                <a:ea typeface="Open Sans"/>
                <a:cs typeface="Open Sans"/>
                <a:sym typeface="Open Sans"/>
              </a:rPr>
              <a:t>  // ...</a:t>
            </a:r>
            <a:endParaRPr>
              <a:latin typeface="Open Sans"/>
              <a:ea typeface="Open Sans"/>
              <a:cs typeface="Open Sans"/>
              <a:sym typeface="Open Sans"/>
            </a:endParaRPr>
          </a:p>
          <a:p>
            <a:pPr indent="0" lvl="0" marL="0" rtl="0" algn="l">
              <a:lnSpc>
                <a:spcPct val="90000"/>
              </a:lnSpc>
              <a:spcBef>
                <a:spcPts val="1000"/>
              </a:spcBef>
              <a:spcAft>
                <a:spcPts val="0"/>
              </a:spcAft>
              <a:buClr>
                <a:schemeClr val="dk1"/>
              </a:buClr>
              <a:buSzPts val="2800"/>
              <a:buNone/>
            </a:pPr>
            <a:r>
              <a:rPr lang="vi-VN">
                <a:latin typeface="Open Sans"/>
                <a:ea typeface="Open Sans"/>
                <a:cs typeface="Open Sans"/>
                <a:sym typeface="Open Sans"/>
              </a:rPr>
              <a:t>  return ( &lt;div&gt;</a:t>
            </a:r>
            <a:endParaRPr/>
          </a:p>
          <a:p>
            <a:pPr indent="0" lvl="2" marL="914400" rtl="0" algn="l">
              <a:lnSpc>
                <a:spcPct val="90000"/>
              </a:lnSpc>
              <a:spcBef>
                <a:spcPts val="500"/>
              </a:spcBef>
              <a:spcAft>
                <a:spcPts val="0"/>
              </a:spcAft>
              <a:buClr>
                <a:schemeClr val="dk1"/>
              </a:buClr>
              <a:buSzPts val="2800"/>
              <a:buNone/>
            </a:pPr>
            <a:r>
              <a:rPr lang="vi-VN" sz="2800">
                <a:latin typeface="Open Sans"/>
                <a:ea typeface="Open Sans"/>
                <a:cs typeface="Open Sans"/>
                <a:sym typeface="Open Sans"/>
              </a:rPr>
              <a:t>        &lt;p&gt;Text: {this.state.text}&lt;/p&gt;</a:t>
            </a:r>
            <a:endParaRPr sz="2800">
              <a:latin typeface="Open Sans"/>
              <a:ea typeface="Open Sans"/>
              <a:cs typeface="Open Sans"/>
              <a:sym typeface="Open Sans"/>
            </a:endParaRPr>
          </a:p>
          <a:p>
            <a:pPr indent="0" lvl="2" marL="914400" rtl="0" algn="l">
              <a:lnSpc>
                <a:spcPct val="90000"/>
              </a:lnSpc>
              <a:spcBef>
                <a:spcPts val="500"/>
              </a:spcBef>
              <a:spcAft>
                <a:spcPts val="0"/>
              </a:spcAft>
              <a:buClr>
                <a:schemeClr val="dk1"/>
              </a:buClr>
              <a:buSzPts val="2800"/>
              <a:buNone/>
            </a:pPr>
            <a:r>
              <a:rPr lang="vi-VN" sz="2800">
                <a:latin typeface="Open Sans"/>
                <a:ea typeface="Open Sans"/>
                <a:cs typeface="Open Sans"/>
                <a:sym typeface="Open Sans"/>
              </a:rPr>
              <a:t>        { view ? null : (&lt;p&gt;</a:t>
            </a:r>
            <a:endParaRPr/>
          </a:p>
          <a:p>
            <a:pPr indent="0" lvl="2" marL="914400" rtl="0" algn="l">
              <a:lnSpc>
                <a:spcPct val="90000"/>
              </a:lnSpc>
              <a:spcBef>
                <a:spcPts val="500"/>
              </a:spcBef>
              <a:spcAft>
                <a:spcPts val="0"/>
              </a:spcAft>
              <a:buClr>
                <a:schemeClr val="dk1"/>
              </a:buClr>
              <a:buSzPts val="2800"/>
              <a:buNone/>
            </a:pPr>
            <a:r>
              <a:rPr lang="vi-VN" sz="2800">
                <a:latin typeface="Open Sans"/>
                <a:ea typeface="Open Sans"/>
                <a:cs typeface="Open Sans"/>
                <a:sym typeface="Open Sans"/>
              </a:rPr>
              <a:t>              &lt;input onChange={this.handleChange}</a:t>
            </a:r>
            <a:endParaRPr/>
          </a:p>
          <a:p>
            <a:pPr indent="0" lvl="2" marL="914400" rtl="0" algn="l">
              <a:lnSpc>
                <a:spcPct val="90000"/>
              </a:lnSpc>
              <a:spcBef>
                <a:spcPts val="500"/>
              </a:spcBef>
              <a:spcAft>
                <a:spcPts val="0"/>
              </a:spcAft>
              <a:buClr>
                <a:schemeClr val="dk1"/>
              </a:buClr>
              <a:buSzPts val="2800"/>
              <a:buNone/>
            </a:pPr>
            <a:r>
              <a:rPr lang="vi-VN" sz="2800">
                <a:latin typeface="Open Sans"/>
                <a:ea typeface="Open Sans"/>
                <a:cs typeface="Open Sans"/>
                <a:sym typeface="Open Sans"/>
              </a:rPr>
              <a:t>                		value={this.state.inputText} /&gt; &lt;/p&gt;)</a:t>
            </a:r>
            <a:endParaRPr sz="2800">
              <a:latin typeface="Open Sans"/>
              <a:ea typeface="Open Sans"/>
              <a:cs typeface="Open Sans"/>
              <a:sym typeface="Open Sans"/>
            </a:endParaRPr>
          </a:p>
          <a:p>
            <a:pPr indent="0" lvl="2" marL="914400" rtl="0" algn="l">
              <a:lnSpc>
                <a:spcPct val="90000"/>
              </a:lnSpc>
              <a:spcBef>
                <a:spcPts val="500"/>
              </a:spcBef>
              <a:spcAft>
                <a:spcPts val="0"/>
              </a:spcAft>
              <a:buClr>
                <a:schemeClr val="dk1"/>
              </a:buClr>
              <a:buSzPts val="2800"/>
              <a:buNone/>
            </a:pPr>
            <a:r>
              <a:rPr lang="vi-VN" sz="2800">
                <a:latin typeface="Open Sans"/>
                <a:ea typeface="Open Sans"/>
                <a:cs typeface="Open Sans"/>
                <a:sym typeface="Open Sans"/>
              </a:rPr>
              <a:t>        }</a:t>
            </a:r>
            <a:endParaRPr sz="2800">
              <a:latin typeface="Open Sans"/>
              <a:ea typeface="Open Sans"/>
              <a:cs typeface="Open Sans"/>
              <a:sym typeface="Open Sans"/>
            </a:endParaRPr>
          </a:p>
          <a:p>
            <a:pPr indent="0" lvl="2" marL="914400" rtl="0" algn="l">
              <a:lnSpc>
                <a:spcPct val="90000"/>
              </a:lnSpc>
              <a:spcBef>
                <a:spcPts val="500"/>
              </a:spcBef>
              <a:spcAft>
                <a:spcPts val="0"/>
              </a:spcAft>
              <a:buClr>
                <a:schemeClr val="dk1"/>
              </a:buClr>
              <a:buSzPts val="2800"/>
              <a:buNone/>
            </a:pPr>
            <a:r>
              <a:rPr lang="vi-VN" sz="2800">
                <a:latin typeface="Open Sans"/>
                <a:ea typeface="Open Sans"/>
                <a:cs typeface="Open Sans"/>
                <a:sym typeface="Open Sans"/>
              </a:rPr>
              <a:t>      	&lt;/div&gt;</a:t>
            </a:r>
            <a:endParaRPr/>
          </a:p>
          <a:p>
            <a:pPr indent="0" lvl="0" marL="0" rtl="0" algn="l">
              <a:lnSpc>
                <a:spcPct val="90000"/>
              </a:lnSpc>
              <a:spcBef>
                <a:spcPts val="1000"/>
              </a:spcBef>
              <a:spcAft>
                <a:spcPts val="0"/>
              </a:spcAft>
              <a:buClr>
                <a:schemeClr val="dk1"/>
              </a:buClr>
              <a:buSzPts val="2800"/>
              <a:buNone/>
            </a:pPr>
            <a:r>
              <a:rPr lang="vi-VN">
                <a:latin typeface="Open Sans"/>
                <a:ea typeface="Open Sans"/>
                <a:cs typeface="Open Sans"/>
                <a:sym typeface="Open Sans"/>
              </a:rPr>
              <a: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Render có Điều Kiện</a:t>
            </a:r>
            <a:endParaRPr/>
          </a:p>
        </p:txBody>
      </p:sp>
      <p:sp>
        <p:nvSpPr>
          <p:cNvPr id="416" name="Google Shape;416;p51"/>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Toán tử AND (&amp;&amp;)</a:t>
            </a:r>
            <a:endParaRPr/>
          </a:p>
          <a:p>
            <a:pPr indent="-228600" lvl="0" marL="228600" rtl="0" algn="l">
              <a:lnSpc>
                <a:spcPct val="90000"/>
              </a:lnSpc>
              <a:spcBef>
                <a:spcPts val="1000"/>
              </a:spcBef>
              <a:spcAft>
                <a:spcPts val="0"/>
              </a:spcAft>
              <a:buClr>
                <a:schemeClr val="dk1"/>
              </a:buClr>
              <a:buSzPts val="2800"/>
              <a:buChar char="•"/>
            </a:pPr>
            <a:r>
              <a:rPr lang="vi-VN"/>
              <a:t>Toán tử bậc ba có một trường hợp đặc biệt mà nó có thể được đơn giản hóa. Khi bạn muốn hiển thị một cái gì đó hoặc không có gì, bạn chỉ có thể sử dụng toán tử &amp;&amp;.</a:t>
            </a:r>
            <a:endParaRPr/>
          </a:p>
          <a:p>
            <a:pPr indent="-228600" lvl="0" marL="228600" rtl="0" algn="l">
              <a:lnSpc>
                <a:spcPct val="90000"/>
              </a:lnSpc>
              <a:spcBef>
                <a:spcPts val="1000"/>
              </a:spcBef>
              <a:spcAft>
                <a:spcPts val="0"/>
              </a:spcAft>
              <a:buClr>
                <a:schemeClr val="dk1"/>
              </a:buClr>
              <a:buSzPts val="2800"/>
              <a:buChar char="•"/>
            </a:pPr>
            <a:r>
              <a:rPr lang="vi-VN"/>
              <a:t>Nếu biểu thức đầu tiên được đánh giá là false (false &amp;&amp;…), thì không cần thiết phải đánh giá biểu thức tiếp theo vì kết quả sẽ luôn là false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Render có Điều Kiện</a:t>
            </a:r>
            <a:endParaRPr/>
          </a:p>
        </p:txBody>
      </p:sp>
      <p:sp>
        <p:nvSpPr>
          <p:cNvPr id="422" name="Google Shape;422;p52"/>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Ví dụ:</a:t>
            </a:r>
            <a:endParaRPr/>
          </a:p>
          <a:p>
            <a:pPr indent="0" lvl="0" marL="0" rtl="0" algn="l">
              <a:lnSpc>
                <a:spcPct val="90000"/>
              </a:lnSpc>
              <a:spcBef>
                <a:spcPts val="1000"/>
              </a:spcBef>
              <a:spcAft>
                <a:spcPts val="0"/>
              </a:spcAft>
              <a:buClr>
                <a:schemeClr val="dk1"/>
              </a:buClr>
              <a:buSzPts val="2800"/>
              <a:buNone/>
            </a:pPr>
            <a:r>
              <a:rPr lang="vi-VN"/>
              <a:t>return (</a:t>
            </a:r>
            <a:endParaRPr/>
          </a:p>
          <a:p>
            <a:pPr indent="0" lvl="0" marL="0" rtl="0" algn="l">
              <a:lnSpc>
                <a:spcPct val="90000"/>
              </a:lnSpc>
              <a:spcBef>
                <a:spcPts val="1000"/>
              </a:spcBef>
              <a:spcAft>
                <a:spcPts val="0"/>
              </a:spcAft>
              <a:buClr>
                <a:schemeClr val="dk1"/>
              </a:buClr>
              <a:buSzPts val="2800"/>
              <a:buNone/>
            </a:pPr>
            <a:r>
              <a:rPr lang="vi-VN"/>
              <a:t>    &lt;div&gt;</a:t>
            </a:r>
            <a:endParaRPr/>
          </a:p>
          <a:p>
            <a:pPr indent="0" lvl="0" marL="0" rtl="0" algn="l">
              <a:lnSpc>
                <a:spcPct val="90000"/>
              </a:lnSpc>
              <a:spcBef>
                <a:spcPts val="1000"/>
              </a:spcBef>
              <a:spcAft>
                <a:spcPts val="0"/>
              </a:spcAft>
              <a:buClr>
                <a:schemeClr val="dk1"/>
              </a:buClr>
              <a:buSzPts val="2800"/>
              <a:buNone/>
            </a:pPr>
            <a:r>
              <a:rPr lang="vi-VN"/>
              <a:t>        { showHeader &amp;&amp; &lt;Header /&gt; }</a:t>
            </a:r>
            <a:endParaRPr/>
          </a:p>
          <a:p>
            <a:pPr indent="0" lvl="0" marL="0" rtl="0" algn="l">
              <a:lnSpc>
                <a:spcPct val="90000"/>
              </a:lnSpc>
              <a:spcBef>
                <a:spcPts val="1000"/>
              </a:spcBef>
              <a:spcAft>
                <a:spcPts val="0"/>
              </a:spcAft>
              <a:buClr>
                <a:schemeClr val="dk1"/>
              </a:buClr>
              <a:buSzPts val="2800"/>
              <a:buNone/>
            </a:pPr>
            <a:r>
              <a:rPr lang="vi-VN"/>
              <a:t>    &lt;/div&gt;</a:t>
            </a:r>
            <a:endParaRPr/>
          </a:p>
          <a:p>
            <a:pPr indent="0" lvl="0" marL="0" rtl="0" algn="l">
              <a:lnSpc>
                <a:spcPct val="90000"/>
              </a:lnSpc>
              <a:spcBef>
                <a:spcPts val="1000"/>
              </a:spcBef>
              <a:spcAft>
                <a:spcPts val="0"/>
              </a:spcAft>
              <a:buClr>
                <a:schemeClr val="dk1"/>
              </a:buClr>
              <a:buSzPts val="2800"/>
              <a:buNone/>
            </a:pPr>
            <a:r>
              <a:rPr lang="vi-VN"/>
              <a:t>);</a:t>
            </a:r>
            <a:endParaRPr/>
          </a:p>
          <a:p>
            <a:pPr indent="0" lvl="0" marL="0" rtl="0" algn="l">
              <a:lnSpc>
                <a:spcPct val="90000"/>
              </a:lnSpc>
              <a:spcBef>
                <a:spcPts val="1000"/>
              </a:spcBef>
              <a:spcAft>
                <a:spcPts val="0"/>
              </a:spcAft>
              <a:buClr>
                <a:schemeClr val="dk1"/>
              </a:buClr>
              <a:buSzPts val="2800"/>
              <a:buNone/>
            </a:pPr>
            <a:r>
              <a:rPr lang="vi-VN"/>
              <a:t>Nếu showHeader là true, thì component &lt;Header /&gt; sẽ được trả về bởi biểu thức. Nếu showHeader là false, component &lt;Header /&gt; sẽ bị bỏ qua và &lt;div&gt; trống sẽ được trả về.</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Tổng kết</a:t>
            </a:r>
            <a:endParaRPr/>
          </a:p>
        </p:txBody>
      </p:sp>
      <p:sp>
        <p:nvSpPr>
          <p:cNvPr id="428" name="Google Shape;428;p5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vi-VN"/>
              <a:t>Qua bài học chúng ta đã tìm hiểu:</a:t>
            </a:r>
            <a:endParaRPr/>
          </a:p>
          <a:p>
            <a:pPr indent="-228600" lvl="0" marL="228600" rtl="0" algn="l">
              <a:lnSpc>
                <a:spcPct val="90000"/>
              </a:lnSpc>
              <a:spcBef>
                <a:spcPts val="1000"/>
              </a:spcBef>
              <a:spcAft>
                <a:spcPts val="0"/>
              </a:spcAft>
              <a:buClr>
                <a:schemeClr val="dk1"/>
              </a:buClr>
              <a:buSzPts val="2800"/>
              <a:buChar char="•"/>
            </a:pPr>
            <a:r>
              <a:rPr lang="vi-VN"/>
              <a:t>Render có điều kiện trong React</a:t>
            </a:r>
            <a:endParaRPr/>
          </a:p>
          <a:p>
            <a:pPr indent="-228600" lvl="0" marL="228600" rtl="0" algn="l">
              <a:lnSpc>
                <a:spcPct val="90000"/>
              </a:lnSpc>
              <a:spcBef>
                <a:spcPts val="1000"/>
              </a:spcBef>
              <a:spcAft>
                <a:spcPts val="0"/>
              </a:spcAft>
              <a:buClr>
                <a:schemeClr val="dk1"/>
              </a:buClr>
              <a:buSzPts val="2800"/>
              <a:buChar char="•"/>
            </a:pPr>
            <a:r>
              <a:rPr lang="vi-VN"/>
              <a:t>Các cách Conditional rendering sử dụng trong React</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4"/>
          <p:cNvSpPr txBox="1"/>
          <p:nvPr>
            <p:ph type="title"/>
          </p:nvPr>
        </p:nvSpPr>
        <p:spPr>
          <a:xfrm>
            <a:off x="838200" y="159419"/>
            <a:ext cx="11353800"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[Thực hành] Đếm số lần click vào Button</a:t>
            </a:r>
            <a:endParaRPr/>
          </a:p>
        </p:txBody>
      </p:sp>
      <p:sp>
        <p:nvSpPr>
          <p:cNvPr id="435" name="Google Shape;435;p54"/>
          <p:cNvSpPr txBox="1"/>
          <p:nvPr>
            <p:ph idx="1" type="body"/>
          </p:nvPr>
        </p:nvSpPr>
        <p:spPr>
          <a:xfrm>
            <a:off x="838200" y="1388963"/>
            <a:ext cx="10515600" cy="50569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Mục tiêu</a:t>
            </a:r>
            <a:endParaRPr/>
          </a:p>
          <a:p>
            <a:pPr indent="-228600" lvl="0" marL="228600" rtl="0" algn="l">
              <a:lnSpc>
                <a:spcPct val="90000"/>
              </a:lnSpc>
              <a:spcBef>
                <a:spcPts val="1000"/>
              </a:spcBef>
              <a:spcAft>
                <a:spcPts val="0"/>
              </a:spcAft>
              <a:buClr>
                <a:schemeClr val="dk1"/>
              </a:buClr>
              <a:buSzPts val="2800"/>
              <a:buChar char="•"/>
            </a:pPr>
            <a:r>
              <a:rPr lang="vi-VN"/>
              <a:t>Tạo được dự án React JS</a:t>
            </a:r>
            <a:endParaRPr/>
          </a:p>
          <a:p>
            <a:pPr indent="-228600" lvl="0" marL="228600" rtl="0" algn="l">
              <a:lnSpc>
                <a:spcPct val="90000"/>
              </a:lnSpc>
              <a:spcBef>
                <a:spcPts val="1000"/>
              </a:spcBef>
              <a:spcAft>
                <a:spcPts val="0"/>
              </a:spcAft>
              <a:buClr>
                <a:schemeClr val="dk1"/>
              </a:buClr>
              <a:buSzPts val="2800"/>
              <a:buChar char="•"/>
            </a:pPr>
            <a:r>
              <a:rPr lang="vi-VN"/>
              <a:t>Thao tác với state thông qua event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b="1" lang="vi-VN"/>
              <a:t>Mô tả</a:t>
            </a:r>
            <a:endParaRPr/>
          </a:p>
          <a:p>
            <a:pPr indent="0" lvl="0" marL="0" rtl="0" algn="l">
              <a:lnSpc>
                <a:spcPct val="90000"/>
              </a:lnSpc>
              <a:spcBef>
                <a:spcPts val="1000"/>
              </a:spcBef>
              <a:spcAft>
                <a:spcPts val="0"/>
              </a:spcAft>
              <a:buClr>
                <a:schemeClr val="dk1"/>
              </a:buClr>
              <a:buSzPts val="2800"/>
              <a:buNone/>
            </a:pPr>
            <a:r>
              <a:rPr lang="vi-VN"/>
              <a:t>Viết chương trình cho phép tăng hoặc giảm số thông qua các nút </a:t>
            </a:r>
            <a:endParaRPr/>
          </a:p>
          <a:p>
            <a:pPr indent="0" lvl="1" marL="457200" rtl="0" algn="l">
              <a:lnSpc>
                <a:spcPct val="90000"/>
              </a:lnSpc>
              <a:spcBef>
                <a:spcPts val="5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b="1"/>
          </a:p>
          <a:p>
            <a:pPr indent="-50800" lvl="0" marL="228600" rtl="0" algn="l">
              <a:lnSpc>
                <a:spcPct val="90000"/>
              </a:lnSpc>
              <a:spcBef>
                <a:spcPts val="1000"/>
              </a:spcBef>
              <a:spcAft>
                <a:spcPts val="0"/>
              </a:spcAft>
              <a:buClr>
                <a:schemeClr val="dk1"/>
              </a:buClr>
              <a:buSzPts val="2800"/>
              <a:buNone/>
            </a:pPr>
            <a:r>
              <a:t/>
            </a:r>
            <a:endParaRPr/>
          </a:p>
        </p:txBody>
      </p:sp>
      <p:pic>
        <p:nvPicPr>
          <p:cNvPr id="436" name="Google Shape;436;p54"/>
          <p:cNvPicPr preferRelativeResize="0"/>
          <p:nvPr/>
        </p:nvPicPr>
        <p:blipFill rotWithShape="1">
          <a:blip r:embed="rId3">
            <a:alphaModFix/>
          </a:blip>
          <a:srcRect b="0" l="0" r="0" t="0"/>
          <a:stretch/>
        </p:blipFill>
        <p:spPr>
          <a:xfrm>
            <a:off x="1799890" y="4986905"/>
            <a:ext cx="8262305" cy="111551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5"/>
          <p:cNvSpPr txBox="1"/>
          <p:nvPr>
            <p:ph type="title"/>
          </p:nvPr>
        </p:nvSpPr>
        <p:spPr>
          <a:xfrm>
            <a:off x="613611" y="159419"/>
            <a:ext cx="11353800"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[Thực hành] Đổi màu nền component</a:t>
            </a:r>
            <a:endParaRPr/>
          </a:p>
        </p:txBody>
      </p:sp>
      <p:sp>
        <p:nvSpPr>
          <p:cNvPr id="443" name="Google Shape;443;p55"/>
          <p:cNvSpPr txBox="1"/>
          <p:nvPr>
            <p:ph idx="1" type="body"/>
          </p:nvPr>
        </p:nvSpPr>
        <p:spPr>
          <a:xfrm>
            <a:off x="838200" y="1026138"/>
            <a:ext cx="10515600" cy="50569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Mục tiêu</a:t>
            </a:r>
            <a:endParaRPr/>
          </a:p>
          <a:p>
            <a:pPr indent="-228600" lvl="0" marL="228600" rtl="0" algn="l">
              <a:lnSpc>
                <a:spcPct val="90000"/>
              </a:lnSpc>
              <a:spcBef>
                <a:spcPts val="1000"/>
              </a:spcBef>
              <a:spcAft>
                <a:spcPts val="0"/>
              </a:spcAft>
              <a:buClr>
                <a:schemeClr val="dk1"/>
              </a:buClr>
              <a:buSzPts val="2800"/>
              <a:buChar char="•"/>
            </a:pPr>
            <a:r>
              <a:rPr lang="vi-VN"/>
              <a:t>Tạo được dự án React JS</a:t>
            </a:r>
            <a:endParaRPr/>
          </a:p>
          <a:p>
            <a:pPr indent="-228600" lvl="0" marL="228600" rtl="0" algn="l">
              <a:lnSpc>
                <a:spcPct val="90000"/>
              </a:lnSpc>
              <a:spcBef>
                <a:spcPts val="1000"/>
              </a:spcBef>
              <a:spcAft>
                <a:spcPts val="0"/>
              </a:spcAft>
              <a:buClr>
                <a:schemeClr val="dk1"/>
              </a:buClr>
              <a:buSzPts val="2800"/>
              <a:buChar char="•"/>
            </a:pPr>
            <a:r>
              <a:rPr lang="vi-VN"/>
              <a:t>Thao tác với state thông qua componentDidMount</a:t>
            </a:r>
            <a:endParaRPr/>
          </a:p>
          <a:p>
            <a:pPr indent="0" lvl="0" marL="0" rtl="0" algn="l">
              <a:lnSpc>
                <a:spcPct val="90000"/>
              </a:lnSpc>
              <a:spcBef>
                <a:spcPts val="1000"/>
              </a:spcBef>
              <a:spcAft>
                <a:spcPts val="0"/>
              </a:spcAft>
              <a:buClr>
                <a:schemeClr val="dk1"/>
              </a:buClr>
              <a:buSzPts val="2800"/>
              <a:buNone/>
            </a:pPr>
            <a:r>
              <a:rPr b="1" lang="vi-VN"/>
              <a:t>Mô tả</a:t>
            </a:r>
            <a:endParaRPr/>
          </a:p>
          <a:p>
            <a:pPr indent="0" lvl="0" marL="0" rtl="0" algn="l">
              <a:lnSpc>
                <a:spcPct val="90000"/>
              </a:lnSpc>
              <a:spcBef>
                <a:spcPts val="1000"/>
              </a:spcBef>
              <a:spcAft>
                <a:spcPts val="0"/>
              </a:spcAft>
              <a:buClr>
                <a:schemeClr val="dk1"/>
              </a:buClr>
              <a:buSzPts val="2800"/>
              <a:buNone/>
            </a:pPr>
            <a:r>
              <a:rPr lang="vi-VN"/>
              <a:t>Viết chương trình cho phép tăng hoặc giảm số thông qua các nút  	</a:t>
            </a:r>
            <a:endParaRPr/>
          </a:p>
          <a:p>
            <a:pPr indent="0" lvl="0" marL="0" rtl="0" algn="l">
              <a:lnSpc>
                <a:spcPct val="90000"/>
              </a:lnSpc>
              <a:spcBef>
                <a:spcPts val="1000"/>
              </a:spcBef>
              <a:spcAft>
                <a:spcPts val="0"/>
              </a:spcAft>
              <a:buClr>
                <a:schemeClr val="dk1"/>
              </a:buClr>
              <a:buSzPts val="2800"/>
              <a:buNone/>
            </a:pPr>
            <a:r>
              <a:t/>
            </a:r>
            <a:endParaRPr b="1"/>
          </a:p>
          <a:p>
            <a:pPr indent="-50800" lvl="0" marL="228600" rtl="0" algn="l">
              <a:lnSpc>
                <a:spcPct val="90000"/>
              </a:lnSpc>
              <a:spcBef>
                <a:spcPts val="1000"/>
              </a:spcBef>
              <a:spcAft>
                <a:spcPts val="0"/>
              </a:spcAft>
              <a:buClr>
                <a:schemeClr val="dk1"/>
              </a:buClr>
              <a:buSzPts val="2800"/>
              <a:buNone/>
            </a:pPr>
            <a:r>
              <a:t/>
            </a:r>
            <a:endParaRPr/>
          </a:p>
        </p:txBody>
      </p:sp>
      <p:pic>
        <p:nvPicPr>
          <p:cNvPr id="444" name="Google Shape;444;p55"/>
          <p:cNvPicPr preferRelativeResize="0"/>
          <p:nvPr/>
        </p:nvPicPr>
        <p:blipFill rotWithShape="1">
          <a:blip r:embed="rId3">
            <a:alphaModFix/>
          </a:blip>
          <a:srcRect b="0" l="0" r="0" t="0"/>
          <a:stretch/>
        </p:blipFill>
        <p:spPr>
          <a:xfrm>
            <a:off x="916046" y="3924888"/>
            <a:ext cx="5179954" cy="284167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6"/>
          <p:cNvSpPr txBox="1"/>
          <p:nvPr>
            <p:ph type="title"/>
          </p:nvPr>
        </p:nvSpPr>
        <p:spPr>
          <a:xfrm>
            <a:off x="759655" y="159419"/>
            <a:ext cx="11952849"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[Thực hành]Hiện thông báo </a:t>
            </a:r>
            <a:endParaRPr/>
          </a:p>
        </p:txBody>
      </p:sp>
      <p:sp>
        <p:nvSpPr>
          <p:cNvPr id="451" name="Google Shape;451;p56"/>
          <p:cNvSpPr txBox="1"/>
          <p:nvPr>
            <p:ph idx="1" type="body"/>
          </p:nvPr>
        </p:nvSpPr>
        <p:spPr>
          <a:xfrm>
            <a:off x="944480" y="1388963"/>
            <a:ext cx="10515600" cy="50569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Mục tiêu</a:t>
            </a:r>
            <a:endParaRPr/>
          </a:p>
          <a:p>
            <a:pPr indent="-228600" lvl="0" marL="228600" rtl="0" algn="l">
              <a:lnSpc>
                <a:spcPct val="90000"/>
              </a:lnSpc>
              <a:spcBef>
                <a:spcPts val="1000"/>
              </a:spcBef>
              <a:spcAft>
                <a:spcPts val="0"/>
              </a:spcAft>
              <a:buClr>
                <a:schemeClr val="dk1"/>
              </a:buClr>
              <a:buSzPts val="2800"/>
              <a:buChar char="•"/>
            </a:pPr>
            <a:r>
              <a:rPr lang="vi-VN"/>
              <a:t>Tạo được dự án React JS</a:t>
            </a:r>
            <a:endParaRPr/>
          </a:p>
          <a:p>
            <a:pPr indent="-228600" lvl="0" marL="228600" rtl="0" algn="l">
              <a:lnSpc>
                <a:spcPct val="90000"/>
              </a:lnSpc>
              <a:spcBef>
                <a:spcPts val="1000"/>
              </a:spcBef>
              <a:spcAft>
                <a:spcPts val="0"/>
              </a:spcAft>
              <a:buClr>
                <a:schemeClr val="dk1"/>
              </a:buClr>
              <a:buSzPts val="2800"/>
              <a:buChar char="•"/>
            </a:pPr>
            <a:r>
              <a:rPr lang="vi-VN"/>
              <a:t>Thao tác với state thông qua componentWillUnmount</a:t>
            </a:r>
            <a:endParaRPr/>
          </a:p>
          <a:p>
            <a:pPr indent="0" lvl="0" marL="0" rtl="0" algn="l">
              <a:lnSpc>
                <a:spcPct val="90000"/>
              </a:lnSpc>
              <a:spcBef>
                <a:spcPts val="1000"/>
              </a:spcBef>
              <a:spcAft>
                <a:spcPts val="0"/>
              </a:spcAft>
              <a:buClr>
                <a:schemeClr val="dk1"/>
              </a:buClr>
              <a:buSzPts val="2800"/>
              <a:buNone/>
            </a:pPr>
            <a:r>
              <a:rPr b="1" lang="vi-VN"/>
              <a:t>Mô tả</a:t>
            </a:r>
            <a:endParaRPr/>
          </a:p>
          <a:p>
            <a:pPr indent="0" lvl="0" marL="0" rtl="0" algn="l">
              <a:lnSpc>
                <a:spcPct val="90000"/>
              </a:lnSpc>
              <a:spcBef>
                <a:spcPts val="1000"/>
              </a:spcBef>
              <a:spcAft>
                <a:spcPts val="0"/>
              </a:spcAft>
              <a:buClr>
                <a:schemeClr val="dk1"/>
              </a:buClr>
              <a:buSzPts val="2800"/>
              <a:buNone/>
            </a:pPr>
            <a:r>
              <a:rPr lang="vi-VN"/>
              <a:t>Viết chương trình hiện thông báo trước khi ẩn component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452" name="Google Shape;452;p56"/>
          <p:cNvPicPr preferRelativeResize="0"/>
          <p:nvPr/>
        </p:nvPicPr>
        <p:blipFill rotWithShape="1">
          <a:blip r:embed="rId3">
            <a:alphaModFix/>
          </a:blip>
          <a:srcRect b="0" l="0" r="0" t="0"/>
          <a:stretch/>
        </p:blipFill>
        <p:spPr>
          <a:xfrm>
            <a:off x="1069144" y="3917434"/>
            <a:ext cx="4907279" cy="269208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7"/>
          <p:cNvSpPr txBox="1"/>
          <p:nvPr>
            <p:ph type="title"/>
          </p:nvPr>
        </p:nvSpPr>
        <p:spPr>
          <a:xfrm>
            <a:off x="759655" y="159419"/>
            <a:ext cx="11952849"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[Thực hành] Kiểm tra User Login/Logout</a:t>
            </a:r>
            <a:endParaRPr/>
          </a:p>
        </p:txBody>
      </p:sp>
      <p:sp>
        <p:nvSpPr>
          <p:cNvPr id="459" name="Google Shape;459;p57"/>
          <p:cNvSpPr txBox="1"/>
          <p:nvPr>
            <p:ph idx="1" type="body"/>
          </p:nvPr>
        </p:nvSpPr>
        <p:spPr>
          <a:xfrm>
            <a:off x="944480" y="1388963"/>
            <a:ext cx="10515600" cy="50569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Mục tiêu</a:t>
            </a:r>
            <a:endParaRPr/>
          </a:p>
          <a:p>
            <a:pPr indent="-228600" lvl="0" marL="228600" rtl="0" algn="l">
              <a:lnSpc>
                <a:spcPct val="90000"/>
              </a:lnSpc>
              <a:spcBef>
                <a:spcPts val="1000"/>
              </a:spcBef>
              <a:spcAft>
                <a:spcPts val="0"/>
              </a:spcAft>
              <a:buClr>
                <a:schemeClr val="dk1"/>
              </a:buClr>
              <a:buSzPts val="2800"/>
              <a:buChar char="•"/>
            </a:pPr>
            <a:r>
              <a:rPr lang="vi-VN"/>
              <a:t>Tạo được dự án React JS</a:t>
            </a:r>
            <a:endParaRPr/>
          </a:p>
          <a:p>
            <a:pPr indent="-228600" lvl="0" marL="228600" rtl="0" algn="l">
              <a:lnSpc>
                <a:spcPct val="90000"/>
              </a:lnSpc>
              <a:spcBef>
                <a:spcPts val="1000"/>
              </a:spcBef>
              <a:spcAft>
                <a:spcPts val="0"/>
              </a:spcAft>
              <a:buClr>
                <a:schemeClr val="dk1"/>
              </a:buClr>
              <a:buSzPts val="2800"/>
              <a:buChar char="•"/>
            </a:pPr>
            <a:r>
              <a:rPr lang="vi-VN"/>
              <a:t>Thao tác với state thông qua event</a:t>
            </a:r>
            <a:endParaRPr/>
          </a:p>
          <a:p>
            <a:pPr indent="-228600" lvl="0" marL="228600" rtl="0" algn="l">
              <a:lnSpc>
                <a:spcPct val="90000"/>
              </a:lnSpc>
              <a:spcBef>
                <a:spcPts val="1000"/>
              </a:spcBef>
              <a:spcAft>
                <a:spcPts val="0"/>
              </a:spcAft>
              <a:buClr>
                <a:schemeClr val="dk1"/>
              </a:buClr>
              <a:buSzPts val="2800"/>
              <a:buChar char="•"/>
            </a:pPr>
            <a:r>
              <a:rPr lang="vi-VN"/>
              <a:t>Giao tiếp giữa các components</a:t>
            </a:r>
            <a:endParaRPr/>
          </a:p>
          <a:p>
            <a:pPr indent="-228600" lvl="0" marL="228600" rtl="0" algn="l">
              <a:lnSpc>
                <a:spcPct val="90000"/>
              </a:lnSpc>
              <a:spcBef>
                <a:spcPts val="1000"/>
              </a:spcBef>
              <a:spcAft>
                <a:spcPts val="0"/>
              </a:spcAft>
              <a:buClr>
                <a:schemeClr val="dk1"/>
              </a:buClr>
              <a:buSzPts val="2800"/>
              <a:buChar char="•"/>
            </a:pPr>
            <a:r>
              <a:rPr lang="vi-VN"/>
              <a:t>Thực hành với cơ chế conditional rendering </a:t>
            </a:r>
            <a:endParaRPr/>
          </a:p>
          <a:p>
            <a:pPr indent="-228600" lvl="0" marL="228600" rtl="0" algn="l">
              <a:lnSpc>
                <a:spcPct val="90000"/>
              </a:lnSpc>
              <a:spcBef>
                <a:spcPts val="1000"/>
              </a:spcBef>
              <a:spcAft>
                <a:spcPts val="0"/>
              </a:spcAft>
              <a:buClr>
                <a:schemeClr val="dk1"/>
              </a:buClr>
              <a:buSzPts val="2800"/>
              <a:buChar char="•"/>
            </a:pPr>
            <a:r>
              <a:rPr b="1" lang="vi-VN"/>
              <a:t>Mô tả</a:t>
            </a:r>
            <a:endParaRPr/>
          </a:p>
          <a:p>
            <a:pPr indent="0" lvl="0" marL="0" rtl="0" algn="l">
              <a:lnSpc>
                <a:spcPct val="90000"/>
              </a:lnSpc>
              <a:spcBef>
                <a:spcPts val="1000"/>
              </a:spcBef>
              <a:spcAft>
                <a:spcPts val="0"/>
              </a:spcAft>
              <a:buClr>
                <a:schemeClr val="dk1"/>
              </a:buClr>
              <a:buSzPts val="2800"/>
              <a:buNone/>
            </a:pPr>
            <a:r>
              <a:rPr lang="vi-VN"/>
              <a:t>Viết chương trình cho phép Login/ Logout </a:t>
            </a:r>
            <a:endParaRPr/>
          </a:p>
        </p:txBody>
      </p:sp>
      <p:pic>
        <p:nvPicPr>
          <p:cNvPr id="460" name="Google Shape;460;p57"/>
          <p:cNvPicPr preferRelativeResize="0"/>
          <p:nvPr/>
        </p:nvPicPr>
        <p:blipFill rotWithShape="1">
          <a:blip r:embed="rId3">
            <a:alphaModFix/>
          </a:blip>
          <a:srcRect b="0" l="0" r="0" t="0"/>
          <a:stretch/>
        </p:blipFill>
        <p:spPr>
          <a:xfrm>
            <a:off x="1170549" y="4967211"/>
            <a:ext cx="4780085" cy="189078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8"/>
          <p:cNvSpPr txBox="1"/>
          <p:nvPr>
            <p:ph type="title"/>
          </p:nvPr>
        </p:nvSpPr>
        <p:spPr>
          <a:xfrm>
            <a:off x="593558" y="229635"/>
            <a:ext cx="10760242"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[Bài tập] Kiểm tra phím được nhập</a:t>
            </a:r>
            <a:endParaRPr/>
          </a:p>
        </p:txBody>
      </p:sp>
      <p:sp>
        <p:nvSpPr>
          <p:cNvPr id="467" name="Google Shape;467;p58"/>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Mục tiêu</a:t>
            </a:r>
            <a:endParaRPr/>
          </a:p>
          <a:p>
            <a:pPr indent="-228600" lvl="0" marL="228600" rtl="0" algn="l">
              <a:lnSpc>
                <a:spcPct val="90000"/>
              </a:lnSpc>
              <a:spcBef>
                <a:spcPts val="1000"/>
              </a:spcBef>
              <a:spcAft>
                <a:spcPts val="0"/>
              </a:spcAft>
              <a:buClr>
                <a:schemeClr val="dk1"/>
              </a:buClr>
              <a:buSzPts val="2800"/>
              <a:buChar char="•"/>
            </a:pPr>
            <a:r>
              <a:rPr lang="vi-VN"/>
              <a:t>Tạo được dự án React JS</a:t>
            </a:r>
            <a:endParaRPr/>
          </a:p>
          <a:p>
            <a:pPr indent="-228600" lvl="0" marL="228600" rtl="0" algn="l">
              <a:lnSpc>
                <a:spcPct val="90000"/>
              </a:lnSpc>
              <a:spcBef>
                <a:spcPts val="1000"/>
              </a:spcBef>
              <a:spcAft>
                <a:spcPts val="0"/>
              </a:spcAft>
              <a:buClr>
                <a:schemeClr val="dk1"/>
              </a:buClr>
              <a:buSzPts val="2800"/>
              <a:buChar char="•"/>
            </a:pPr>
            <a:r>
              <a:rPr lang="vi-VN"/>
              <a:t>Thao tác với state thông qua event</a:t>
            </a:r>
            <a:endParaRPr/>
          </a:p>
          <a:p>
            <a:pPr indent="-228600" lvl="0" marL="228600" rtl="0" algn="l">
              <a:lnSpc>
                <a:spcPct val="90000"/>
              </a:lnSpc>
              <a:spcBef>
                <a:spcPts val="1000"/>
              </a:spcBef>
              <a:spcAft>
                <a:spcPts val="0"/>
              </a:spcAft>
              <a:buClr>
                <a:schemeClr val="dk1"/>
              </a:buClr>
              <a:buSzPts val="2800"/>
              <a:buChar char="•"/>
            </a:pPr>
            <a:r>
              <a:rPr lang="vi-VN"/>
              <a:t>Thực hành conditional rendering</a:t>
            </a:r>
            <a:br>
              <a:rPr lang="vi-VN"/>
            </a:br>
            <a:endParaRPr/>
          </a:p>
          <a:p>
            <a:pPr indent="-228600" lvl="0" marL="228600" rtl="0" algn="l">
              <a:lnSpc>
                <a:spcPct val="90000"/>
              </a:lnSpc>
              <a:spcBef>
                <a:spcPts val="1000"/>
              </a:spcBef>
              <a:spcAft>
                <a:spcPts val="0"/>
              </a:spcAft>
              <a:buClr>
                <a:schemeClr val="dk1"/>
              </a:buClr>
              <a:buSzPts val="2800"/>
              <a:buChar char="•"/>
            </a:pPr>
            <a:r>
              <a:rPr b="1" lang="vi-VN"/>
              <a:t>Mô tả</a:t>
            </a:r>
            <a:endParaRPr/>
          </a:p>
          <a:p>
            <a:pPr indent="0" lvl="1" marL="457200" rtl="0" algn="l">
              <a:lnSpc>
                <a:spcPct val="90000"/>
              </a:lnSpc>
              <a:spcBef>
                <a:spcPts val="500"/>
              </a:spcBef>
              <a:spcAft>
                <a:spcPts val="0"/>
              </a:spcAft>
              <a:buClr>
                <a:schemeClr val="dk1"/>
              </a:buClr>
              <a:buSzPts val="2800"/>
              <a:buNone/>
            </a:pPr>
            <a:r>
              <a:rPr lang="vi-VN"/>
              <a:t>Viết chương trình cho phép người dùng kiểm tra phím được nhập</a:t>
            </a:r>
            <a:endParaRPr/>
          </a:p>
          <a:p>
            <a:pPr indent="-50800" lvl="0" marL="228600" rtl="0" algn="l">
              <a:lnSpc>
                <a:spcPct val="90000"/>
              </a:lnSpc>
              <a:spcBef>
                <a:spcPts val="1000"/>
              </a:spcBef>
              <a:spcAft>
                <a:spcPts val="0"/>
              </a:spcAft>
              <a:buClr>
                <a:schemeClr val="dk1"/>
              </a:buClr>
              <a:buSzPts val="2800"/>
              <a:buNone/>
            </a:pPr>
            <a:r>
              <a:t/>
            </a:r>
            <a:endParaRPr b="1"/>
          </a:p>
          <a:p>
            <a:pPr indent="-50800" lvl="0" marL="228600" rtl="0" algn="l">
              <a:lnSpc>
                <a:spcPct val="90000"/>
              </a:lnSpc>
              <a:spcBef>
                <a:spcPts val="1000"/>
              </a:spcBef>
              <a:spcAft>
                <a:spcPts val="0"/>
              </a:spcAft>
              <a:buClr>
                <a:schemeClr val="dk1"/>
              </a:buClr>
              <a:buSzPts val="2800"/>
              <a:buNone/>
            </a:pPr>
            <a:r>
              <a:t/>
            </a:r>
            <a:endParaRPr/>
          </a:p>
        </p:txBody>
      </p:sp>
      <p:pic>
        <p:nvPicPr>
          <p:cNvPr id="468" name="Google Shape;468;p58"/>
          <p:cNvPicPr preferRelativeResize="0"/>
          <p:nvPr/>
        </p:nvPicPr>
        <p:blipFill rotWithShape="1">
          <a:blip r:embed="rId3">
            <a:alphaModFix/>
          </a:blip>
          <a:srcRect b="0" l="0" r="0" t="0"/>
          <a:stretch/>
        </p:blipFill>
        <p:spPr>
          <a:xfrm>
            <a:off x="1391187" y="4819334"/>
            <a:ext cx="5723890" cy="135763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9"/>
          <p:cNvSpPr txBox="1"/>
          <p:nvPr>
            <p:ph type="title"/>
          </p:nvPr>
        </p:nvSpPr>
        <p:spPr>
          <a:xfrm>
            <a:off x="593558" y="229635"/>
            <a:ext cx="10760242"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[Bài tập] Xử lý sự kiện Login/ Logout </a:t>
            </a:r>
            <a:endParaRPr/>
          </a:p>
        </p:txBody>
      </p:sp>
      <p:sp>
        <p:nvSpPr>
          <p:cNvPr id="475" name="Google Shape;475;p59"/>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Mục tiêu</a:t>
            </a:r>
            <a:endParaRPr/>
          </a:p>
          <a:p>
            <a:pPr indent="-228600" lvl="0" marL="228600" rtl="0" algn="l">
              <a:lnSpc>
                <a:spcPct val="90000"/>
              </a:lnSpc>
              <a:spcBef>
                <a:spcPts val="1000"/>
              </a:spcBef>
              <a:spcAft>
                <a:spcPts val="0"/>
              </a:spcAft>
              <a:buClr>
                <a:schemeClr val="dk1"/>
              </a:buClr>
              <a:buSzPts val="2800"/>
              <a:buChar char="•"/>
            </a:pPr>
            <a:r>
              <a:rPr lang="vi-VN"/>
              <a:t>Tạo được dự án React JS</a:t>
            </a:r>
            <a:endParaRPr/>
          </a:p>
          <a:p>
            <a:pPr indent="-228600" lvl="0" marL="228600" rtl="0" algn="l">
              <a:lnSpc>
                <a:spcPct val="90000"/>
              </a:lnSpc>
              <a:spcBef>
                <a:spcPts val="1000"/>
              </a:spcBef>
              <a:spcAft>
                <a:spcPts val="0"/>
              </a:spcAft>
              <a:buClr>
                <a:schemeClr val="dk1"/>
              </a:buClr>
              <a:buSzPts val="2800"/>
              <a:buChar char="•"/>
            </a:pPr>
            <a:r>
              <a:rPr lang="vi-VN"/>
              <a:t>Thao tác với state thông qua event</a:t>
            </a:r>
            <a:endParaRPr/>
          </a:p>
          <a:p>
            <a:pPr indent="-228600" lvl="0" marL="228600" rtl="0" algn="l">
              <a:lnSpc>
                <a:spcPct val="90000"/>
              </a:lnSpc>
              <a:spcBef>
                <a:spcPts val="1000"/>
              </a:spcBef>
              <a:spcAft>
                <a:spcPts val="0"/>
              </a:spcAft>
              <a:buClr>
                <a:schemeClr val="dk1"/>
              </a:buClr>
              <a:buSzPts val="2800"/>
              <a:buChar char="•"/>
            </a:pPr>
            <a:r>
              <a:rPr lang="vi-VN"/>
              <a:t>Giao tiếp giữa các components</a:t>
            </a:r>
            <a:endParaRPr/>
          </a:p>
          <a:p>
            <a:pPr indent="-228600" lvl="0" marL="228600" rtl="0" algn="l">
              <a:lnSpc>
                <a:spcPct val="90000"/>
              </a:lnSpc>
              <a:spcBef>
                <a:spcPts val="1000"/>
              </a:spcBef>
              <a:spcAft>
                <a:spcPts val="0"/>
              </a:spcAft>
              <a:buClr>
                <a:schemeClr val="dk1"/>
              </a:buClr>
              <a:buSzPts val="2800"/>
              <a:buChar char="•"/>
            </a:pPr>
            <a:r>
              <a:rPr lang="vi-VN"/>
              <a:t>Thao tác với componentWillUnmount</a:t>
            </a:r>
            <a:endParaRPr/>
          </a:p>
          <a:p>
            <a:pPr indent="0" lvl="0" marL="0" rtl="0" algn="l">
              <a:lnSpc>
                <a:spcPct val="90000"/>
              </a:lnSpc>
              <a:spcBef>
                <a:spcPts val="1000"/>
              </a:spcBef>
              <a:spcAft>
                <a:spcPts val="0"/>
              </a:spcAft>
              <a:buClr>
                <a:schemeClr val="dk1"/>
              </a:buClr>
              <a:buSzPts val="2800"/>
              <a:buNone/>
            </a:pPr>
            <a:r>
              <a:rPr b="1" lang="vi-VN"/>
              <a:t>Mô tả</a:t>
            </a:r>
            <a:endParaRPr/>
          </a:p>
          <a:p>
            <a:pPr indent="0" lvl="0" marL="0" rtl="0" algn="l">
              <a:lnSpc>
                <a:spcPct val="90000"/>
              </a:lnSpc>
              <a:spcBef>
                <a:spcPts val="1000"/>
              </a:spcBef>
              <a:spcAft>
                <a:spcPts val="0"/>
              </a:spcAft>
              <a:buClr>
                <a:schemeClr val="dk1"/>
              </a:buClr>
              <a:buSzPts val="2800"/>
              <a:buNone/>
            </a:pPr>
            <a:r>
              <a:rPr lang="vi-VN"/>
              <a:t>Viết chương trình cho phép Login/ Logout với Bootstrap form</a:t>
            </a:r>
            <a:endParaRPr b="1"/>
          </a:p>
          <a:p>
            <a:pPr indent="-50800" lvl="0" marL="228600" rtl="0" algn="l">
              <a:lnSpc>
                <a:spcPct val="90000"/>
              </a:lnSpc>
              <a:spcBef>
                <a:spcPts val="1000"/>
              </a:spcBef>
              <a:spcAft>
                <a:spcPts val="0"/>
              </a:spcAft>
              <a:buClr>
                <a:schemeClr val="dk1"/>
              </a:buClr>
              <a:buSzPts val="2800"/>
              <a:buNone/>
            </a:pPr>
            <a:r>
              <a:t/>
            </a:r>
            <a:endParaRPr/>
          </a:p>
        </p:txBody>
      </p:sp>
      <p:pic>
        <p:nvPicPr>
          <p:cNvPr id="476" name="Google Shape;476;p59"/>
          <p:cNvPicPr preferRelativeResize="0"/>
          <p:nvPr/>
        </p:nvPicPr>
        <p:blipFill rotWithShape="1">
          <a:blip r:embed="rId3">
            <a:alphaModFix/>
          </a:blip>
          <a:srcRect b="0" l="0" r="0" t="0"/>
          <a:stretch/>
        </p:blipFill>
        <p:spPr>
          <a:xfrm>
            <a:off x="1041009" y="4655368"/>
            <a:ext cx="3038622" cy="18843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838199" y="159419"/>
            <a:ext cx="10543392"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Thao tác với state trong ReactJS</a:t>
            </a:r>
            <a:endParaRPr/>
          </a:p>
        </p:txBody>
      </p:sp>
      <p:sp>
        <p:nvSpPr>
          <p:cNvPr id="127" name="Google Shape;127;p6"/>
          <p:cNvSpPr txBox="1"/>
          <p:nvPr>
            <p:ph idx="1" type="body"/>
          </p:nvPr>
        </p:nvSpPr>
        <p:spPr>
          <a:xfrm>
            <a:off x="838199" y="973606"/>
            <a:ext cx="11722769" cy="573520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#main.js</a:t>
            </a:r>
            <a:endParaRPr/>
          </a:p>
          <a:p>
            <a:pPr indent="0" lvl="0" marL="0" rtl="0" algn="l">
              <a:lnSpc>
                <a:spcPct val="90000"/>
              </a:lnSpc>
              <a:spcBef>
                <a:spcPts val="1000"/>
              </a:spcBef>
              <a:spcAft>
                <a:spcPts val="0"/>
              </a:spcAft>
              <a:buClr>
                <a:schemeClr val="dk1"/>
              </a:buClr>
              <a:buSzPts val="2800"/>
              <a:buNone/>
            </a:pPr>
            <a:r>
              <a:rPr lang="vi-VN"/>
              <a:t>import React from 'react';</a:t>
            </a:r>
            <a:endParaRPr/>
          </a:p>
          <a:p>
            <a:pPr indent="0" lvl="0" marL="0" rtl="0" algn="l">
              <a:lnSpc>
                <a:spcPct val="90000"/>
              </a:lnSpc>
              <a:spcBef>
                <a:spcPts val="1000"/>
              </a:spcBef>
              <a:spcAft>
                <a:spcPts val="0"/>
              </a:spcAft>
              <a:buClr>
                <a:schemeClr val="dk1"/>
              </a:buClr>
              <a:buSzPts val="2800"/>
              <a:buNone/>
            </a:pPr>
            <a:r>
              <a:rPr lang="vi-VN"/>
              <a:t>import ReactDOM from 'react-dom';</a:t>
            </a:r>
            <a:endParaRPr/>
          </a:p>
          <a:p>
            <a:pPr indent="0" lvl="0" marL="0" rtl="0" algn="l">
              <a:lnSpc>
                <a:spcPct val="90000"/>
              </a:lnSpc>
              <a:spcBef>
                <a:spcPts val="1000"/>
              </a:spcBef>
              <a:spcAft>
                <a:spcPts val="0"/>
              </a:spcAft>
              <a:buClr>
                <a:schemeClr val="dk1"/>
              </a:buClr>
              <a:buSzPts val="2800"/>
              <a:buNone/>
            </a:pPr>
            <a:r>
              <a:rPr lang="vi-VN"/>
              <a:t>import App from './App.jsx';</a:t>
            </a:r>
            <a:endParaRPr/>
          </a:p>
          <a:p>
            <a:pPr indent="0" lvl="0" marL="0" rtl="0" algn="l">
              <a:lnSpc>
                <a:spcPct val="90000"/>
              </a:lnSpc>
              <a:spcBef>
                <a:spcPts val="1000"/>
              </a:spcBef>
              <a:spcAft>
                <a:spcPts val="0"/>
              </a:spcAft>
              <a:buClr>
                <a:schemeClr val="dk1"/>
              </a:buClr>
              <a:buSzPts val="2800"/>
              <a:buNone/>
            </a:pPr>
            <a:r>
              <a:rPr lang="vi-VN"/>
              <a:t>ReactDOM.render(&lt;App /&gt;, document.getElementById('app'));</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0"/>
          <p:cNvSpPr txBox="1"/>
          <p:nvPr>
            <p:ph type="title"/>
          </p:nvPr>
        </p:nvSpPr>
        <p:spPr>
          <a:xfrm>
            <a:off x="593558" y="229635"/>
            <a:ext cx="10760242" cy="8141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Open Sans"/>
              <a:buNone/>
            </a:pPr>
            <a:r>
              <a:rPr lang="vi-VN"/>
              <a:t>[Bài tập] Ứng dụng quản lý công việc Todo App</a:t>
            </a:r>
            <a:endParaRPr/>
          </a:p>
        </p:txBody>
      </p:sp>
      <p:sp>
        <p:nvSpPr>
          <p:cNvPr id="483" name="Google Shape;483;p60"/>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Mục tiêu</a:t>
            </a:r>
            <a:endParaRPr/>
          </a:p>
          <a:p>
            <a:pPr indent="-228600" lvl="0" marL="228600" rtl="0" algn="l">
              <a:lnSpc>
                <a:spcPct val="90000"/>
              </a:lnSpc>
              <a:spcBef>
                <a:spcPts val="1000"/>
              </a:spcBef>
              <a:spcAft>
                <a:spcPts val="0"/>
              </a:spcAft>
              <a:buClr>
                <a:schemeClr val="dk1"/>
              </a:buClr>
              <a:buSzPts val="2800"/>
              <a:buChar char="•"/>
            </a:pPr>
            <a:r>
              <a:rPr lang="vi-VN"/>
              <a:t>Tạo được dự án React JS</a:t>
            </a:r>
            <a:endParaRPr/>
          </a:p>
          <a:p>
            <a:pPr indent="-228600" lvl="0" marL="228600" rtl="0" algn="l">
              <a:lnSpc>
                <a:spcPct val="90000"/>
              </a:lnSpc>
              <a:spcBef>
                <a:spcPts val="1000"/>
              </a:spcBef>
              <a:spcAft>
                <a:spcPts val="0"/>
              </a:spcAft>
              <a:buClr>
                <a:schemeClr val="dk1"/>
              </a:buClr>
              <a:buSzPts val="2800"/>
              <a:buChar char="•"/>
            </a:pPr>
            <a:r>
              <a:rPr lang="vi-VN"/>
              <a:t>Thao tác với state thông qua event</a:t>
            </a:r>
            <a:endParaRPr/>
          </a:p>
          <a:p>
            <a:pPr indent="0" lvl="0" marL="0" rtl="0" algn="l">
              <a:lnSpc>
                <a:spcPct val="90000"/>
              </a:lnSpc>
              <a:spcBef>
                <a:spcPts val="1000"/>
              </a:spcBef>
              <a:spcAft>
                <a:spcPts val="0"/>
              </a:spcAft>
              <a:buClr>
                <a:schemeClr val="dk1"/>
              </a:buClr>
              <a:buSzPts val="2800"/>
              <a:buNone/>
            </a:pPr>
            <a:r>
              <a:rPr b="1" lang="vi-VN"/>
              <a:t>Mô tả</a:t>
            </a:r>
            <a:endParaRPr/>
          </a:p>
          <a:p>
            <a:pPr indent="-228600" lvl="0" marL="228600" rtl="0" algn="l">
              <a:lnSpc>
                <a:spcPct val="90000"/>
              </a:lnSpc>
              <a:spcBef>
                <a:spcPts val="1000"/>
              </a:spcBef>
              <a:spcAft>
                <a:spcPts val="0"/>
              </a:spcAft>
              <a:buClr>
                <a:schemeClr val="dk1"/>
              </a:buClr>
              <a:buSzPts val="2800"/>
              <a:buChar char="•"/>
            </a:pPr>
            <a:r>
              <a:rPr lang="vi-VN"/>
              <a:t>Viết chương trình Todo App </a:t>
            </a:r>
            <a:endParaRPr b="1"/>
          </a:p>
          <a:p>
            <a:pPr indent="-50800" lvl="0" marL="228600" rtl="0" algn="l">
              <a:lnSpc>
                <a:spcPct val="90000"/>
              </a:lnSpc>
              <a:spcBef>
                <a:spcPts val="1000"/>
              </a:spcBef>
              <a:spcAft>
                <a:spcPts val="0"/>
              </a:spcAft>
              <a:buClr>
                <a:schemeClr val="dk1"/>
              </a:buClr>
              <a:buSzPts val="2800"/>
              <a:buNone/>
            </a:pPr>
            <a:r>
              <a:t/>
            </a:r>
            <a:endParaRPr/>
          </a:p>
        </p:txBody>
      </p:sp>
      <p:pic>
        <p:nvPicPr>
          <p:cNvPr id="484" name="Google Shape;484;p60"/>
          <p:cNvPicPr preferRelativeResize="0"/>
          <p:nvPr/>
        </p:nvPicPr>
        <p:blipFill rotWithShape="1">
          <a:blip r:embed="rId3">
            <a:alphaModFix/>
          </a:blip>
          <a:srcRect b="0" l="0" r="0" t="0"/>
          <a:stretch/>
        </p:blipFill>
        <p:spPr>
          <a:xfrm>
            <a:off x="1053563" y="3648493"/>
            <a:ext cx="5723890" cy="226631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1"/>
          <p:cNvSpPr txBox="1"/>
          <p:nvPr>
            <p:ph type="title"/>
          </p:nvPr>
        </p:nvSpPr>
        <p:spPr>
          <a:xfrm>
            <a:off x="593558" y="229635"/>
            <a:ext cx="10760242"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[Bài tập] Ứng dụng quản lý sinh viên</a:t>
            </a:r>
            <a:endParaRPr/>
          </a:p>
        </p:txBody>
      </p:sp>
      <p:sp>
        <p:nvSpPr>
          <p:cNvPr id="491" name="Google Shape;491;p61"/>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Mục tiêu</a:t>
            </a:r>
            <a:endParaRPr/>
          </a:p>
          <a:p>
            <a:pPr indent="-228600" lvl="0" marL="228600" rtl="0" algn="l">
              <a:lnSpc>
                <a:spcPct val="90000"/>
              </a:lnSpc>
              <a:spcBef>
                <a:spcPts val="1000"/>
              </a:spcBef>
              <a:spcAft>
                <a:spcPts val="0"/>
              </a:spcAft>
              <a:buClr>
                <a:schemeClr val="dk1"/>
              </a:buClr>
              <a:buSzPts val="2800"/>
              <a:buChar char="•"/>
            </a:pPr>
            <a:r>
              <a:rPr lang="vi-VN"/>
              <a:t>Tạo được dự án React JS</a:t>
            </a:r>
            <a:endParaRPr/>
          </a:p>
          <a:p>
            <a:pPr indent="-228600" lvl="0" marL="228600" rtl="0" algn="l">
              <a:lnSpc>
                <a:spcPct val="90000"/>
              </a:lnSpc>
              <a:spcBef>
                <a:spcPts val="1000"/>
              </a:spcBef>
              <a:spcAft>
                <a:spcPts val="0"/>
              </a:spcAft>
              <a:buClr>
                <a:schemeClr val="dk1"/>
              </a:buClr>
              <a:buSzPts val="2800"/>
              <a:buChar char="•"/>
            </a:pPr>
            <a:r>
              <a:rPr lang="vi-VN"/>
              <a:t>Sử dụng được hàm React.createElement</a:t>
            </a:r>
            <a:br>
              <a:rPr lang="vi-VN"/>
            </a:br>
            <a:endParaRPr/>
          </a:p>
          <a:p>
            <a:pPr indent="0" lvl="0" marL="0" rtl="0" algn="l">
              <a:lnSpc>
                <a:spcPct val="90000"/>
              </a:lnSpc>
              <a:spcBef>
                <a:spcPts val="1000"/>
              </a:spcBef>
              <a:spcAft>
                <a:spcPts val="0"/>
              </a:spcAft>
              <a:buClr>
                <a:schemeClr val="dk1"/>
              </a:buClr>
              <a:buSzPts val="2800"/>
              <a:buNone/>
            </a:pPr>
            <a:r>
              <a:rPr b="1" lang="vi-VN"/>
              <a:t>Mô tả</a:t>
            </a:r>
            <a:endParaRPr/>
          </a:p>
          <a:p>
            <a:pPr indent="0" lvl="1" marL="457200" rtl="0" algn="l">
              <a:lnSpc>
                <a:spcPct val="90000"/>
              </a:lnSpc>
              <a:spcBef>
                <a:spcPts val="500"/>
              </a:spcBef>
              <a:spcAft>
                <a:spcPts val="0"/>
              </a:spcAft>
              <a:buClr>
                <a:schemeClr val="dk1"/>
              </a:buClr>
              <a:buSzPts val="2800"/>
              <a:buNone/>
            </a:pPr>
            <a:r>
              <a:rPr lang="vi-VN"/>
              <a:t>Viết chương trình thể hiện được bảng thông tin của các sinh viên trong lớp học </a:t>
            </a:r>
            <a:endParaRPr/>
          </a:p>
          <a:p>
            <a:pPr indent="-50800" lvl="0" marL="228600" rtl="0" algn="l">
              <a:lnSpc>
                <a:spcPct val="90000"/>
              </a:lnSpc>
              <a:spcBef>
                <a:spcPts val="1000"/>
              </a:spcBef>
              <a:spcAft>
                <a:spcPts val="0"/>
              </a:spcAft>
              <a:buClr>
                <a:schemeClr val="dk1"/>
              </a:buClr>
              <a:buSzPts val="2800"/>
              <a:buNone/>
            </a:pPr>
            <a:r>
              <a:t/>
            </a:r>
            <a:endParaRPr b="1"/>
          </a:p>
          <a:p>
            <a:pPr indent="-50800" lvl="0" marL="228600" rtl="0" algn="l">
              <a:lnSpc>
                <a:spcPct val="90000"/>
              </a:lnSpc>
              <a:spcBef>
                <a:spcPts val="1000"/>
              </a:spcBef>
              <a:spcAft>
                <a:spcPts val="0"/>
              </a:spcAft>
              <a:buClr>
                <a:schemeClr val="dk1"/>
              </a:buClr>
              <a:buSzPts val="2800"/>
              <a:buNone/>
            </a:pPr>
            <a:r>
              <a:t/>
            </a:r>
            <a:endParaRPr/>
          </a:p>
        </p:txBody>
      </p:sp>
      <p:pic>
        <p:nvPicPr>
          <p:cNvPr id="492" name="Google Shape;492;p61"/>
          <p:cNvPicPr preferRelativeResize="0"/>
          <p:nvPr/>
        </p:nvPicPr>
        <p:blipFill rotWithShape="1">
          <a:blip r:embed="rId3">
            <a:alphaModFix/>
          </a:blip>
          <a:srcRect b="0" l="0" r="0" t="0"/>
          <a:stretch/>
        </p:blipFill>
        <p:spPr>
          <a:xfrm>
            <a:off x="1222374" y="4646295"/>
            <a:ext cx="8474733" cy="1810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838199" y="159419"/>
            <a:ext cx="10543392"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Thao tác với state trong ReactJS</a:t>
            </a:r>
            <a:endParaRPr/>
          </a:p>
        </p:txBody>
      </p:sp>
      <p:sp>
        <p:nvSpPr>
          <p:cNvPr id="134" name="Google Shape;134;p7"/>
          <p:cNvSpPr txBox="1"/>
          <p:nvPr>
            <p:ph idx="1" type="body"/>
          </p:nvPr>
        </p:nvSpPr>
        <p:spPr>
          <a:xfrm>
            <a:off x="838199" y="973606"/>
            <a:ext cx="11722769" cy="573520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vi-VN"/>
              <a:t>Qua ví dụ trên ta sẽ phân tích cách  khởi tạo State:</a:t>
            </a:r>
            <a:endParaRPr/>
          </a:p>
          <a:p>
            <a:pPr indent="0" lvl="0" marL="0" rtl="0" algn="l">
              <a:lnSpc>
                <a:spcPct val="90000"/>
              </a:lnSpc>
              <a:spcBef>
                <a:spcPts val="1000"/>
              </a:spcBef>
              <a:spcAft>
                <a:spcPts val="0"/>
              </a:spcAft>
              <a:buClr>
                <a:schemeClr val="dk1"/>
              </a:buClr>
              <a:buSzPts val="2800"/>
              <a:buNone/>
            </a:pPr>
            <a:r>
              <a:rPr lang="vi-VN"/>
              <a:t>Ta sẽ khởi tạo một state bằng cách gán giá trị cho biến this.state</a:t>
            </a:r>
            <a:endParaRPr/>
          </a:p>
          <a:p>
            <a:pPr indent="0" lvl="0" marL="0" rtl="0" algn="l">
              <a:lnSpc>
                <a:spcPct val="90000"/>
              </a:lnSpc>
              <a:spcBef>
                <a:spcPts val="1000"/>
              </a:spcBef>
              <a:spcAft>
                <a:spcPts val="0"/>
              </a:spcAft>
              <a:buClr>
                <a:schemeClr val="dk1"/>
              </a:buClr>
              <a:buSzPts val="2800"/>
              <a:buNone/>
            </a:pPr>
            <a:r>
              <a:rPr lang="vi-VN"/>
              <a:t>      this.state = {</a:t>
            </a:r>
            <a:endParaRPr/>
          </a:p>
          <a:p>
            <a:pPr indent="0" lvl="0" marL="0" rtl="0" algn="l">
              <a:lnSpc>
                <a:spcPct val="90000"/>
              </a:lnSpc>
              <a:spcBef>
                <a:spcPts val="1000"/>
              </a:spcBef>
              <a:spcAft>
                <a:spcPts val="0"/>
              </a:spcAft>
              <a:buClr>
                <a:schemeClr val="dk1"/>
              </a:buClr>
              <a:buSzPts val="2800"/>
              <a:buNone/>
            </a:pPr>
            <a:r>
              <a:rPr lang="vi-VN"/>
              <a:t>         header: "Header from state...",</a:t>
            </a:r>
            <a:endParaRPr/>
          </a:p>
          <a:p>
            <a:pPr indent="0" lvl="0" marL="0" rtl="0" algn="l">
              <a:lnSpc>
                <a:spcPct val="90000"/>
              </a:lnSpc>
              <a:spcBef>
                <a:spcPts val="1000"/>
              </a:spcBef>
              <a:spcAft>
                <a:spcPts val="0"/>
              </a:spcAft>
              <a:buClr>
                <a:schemeClr val="dk1"/>
              </a:buClr>
              <a:buSzPts val="2800"/>
              <a:buNone/>
            </a:pPr>
            <a:r>
              <a:rPr lang="vi-VN"/>
              <a:t>         content: "Content from state..."</a:t>
            </a:r>
            <a:endParaRPr/>
          </a:p>
          <a:p>
            <a:pPr indent="0" lvl="0" marL="0" rtl="0" algn="l">
              <a:lnSpc>
                <a:spcPct val="90000"/>
              </a:lnSpc>
              <a:spcBef>
                <a:spcPts val="1000"/>
              </a:spcBef>
              <a:spcAft>
                <a:spcPts val="0"/>
              </a:spcAft>
              <a:buClr>
                <a:schemeClr val="dk1"/>
              </a:buClr>
              <a:buSzPts val="2800"/>
              <a:buNone/>
            </a:pPr>
            <a:r>
              <a:rPr lang="vi-VN"/>
              <a:t>      }</a:t>
            </a:r>
            <a:endParaRPr/>
          </a:p>
          <a:p>
            <a:pPr indent="0" lvl="0" marL="0" rtl="0" algn="l">
              <a:lnSpc>
                <a:spcPct val="90000"/>
              </a:lnSpc>
              <a:spcBef>
                <a:spcPts val="1000"/>
              </a:spcBef>
              <a:spcAft>
                <a:spcPts val="0"/>
              </a:spcAft>
              <a:buClr>
                <a:schemeClr val="dk1"/>
              </a:buClr>
              <a:buSzPts val="2800"/>
              <a:buNone/>
            </a:pPr>
            <a:r>
              <a:rPr lang="vi-VN"/>
              <a:t>Và lấy giá trị state bằng this.state</a:t>
            </a:r>
            <a:endParaRPr/>
          </a:p>
          <a:p>
            <a:pPr indent="0" lvl="0" marL="0" rtl="0" algn="l">
              <a:lnSpc>
                <a:spcPct val="90000"/>
              </a:lnSpc>
              <a:spcBef>
                <a:spcPts val="1000"/>
              </a:spcBef>
              <a:spcAft>
                <a:spcPts val="0"/>
              </a:spcAft>
              <a:buClr>
                <a:schemeClr val="dk1"/>
              </a:buClr>
              <a:buSzPts val="2800"/>
              <a:buNone/>
            </a:pPr>
            <a:r>
              <a:rPr lang="vi-VN"/>
              <a:t>            {this.state.header}</a:t>
            </a:r>
            <a:endParaRPr/>
          </a:p>
          <a:p>
            <a:pPr indent="0" lvl="0" marL="0" rtl="0" algn="l">
              <a:lnSpc>
                <a:spcPct val="90000"/>
              </a:lnSpc>
              <a:spcBef>
                <a:spcPts val="1000"/>
              </a:spcBef>
              <a:spcAft>
                <a:spcPts val="0"/>
              </a:spcAft>
              <a:buClr>
                <a:schemeClr val="dk1"/>
              </a:buClr>
              <a:buSzPts val="2800"/>
              <a:buNone/>
            </a:pPr>
            <a:r>
              <a:rPr lang="vi-VN"/>
              <a:t>            {this.state.content}</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838199" y="159419"/>
            <a:ext cx="10543392"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Cập nhật  State</a:t>
            </a:r>
            <a:endParaRPr/>
          </a:p>
        </p:txBody>
      </p:sp>
      <p:sp>
        <p:nvSpPr>
          <p:cNvPr id="141" name="Google Shape;141;p8"/>
          <p:cNvSpPr txBox="1"/>
          <p:nvPr>
            <p:ph idx="1" type="body"/>
          </p:nvPr>
        </p:nvSpPr>
        <p:spPr>
          <a:xfrm>
            <a:off x="838199" y="1161827"/>
            <a:ext cx="10903527" cy="51313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vi-VN"/>
              <a:t>State không bao giờ được cập nhật một cách rõ ràng. </a:t>
            </a:r>
            <a:endParaRPr/>
          </a:p>
          <a:p>
            <a:pPr indent="-228600" lvl="0" marL="228600" rtl="0" algn="l">
              <a:lnSpc>
                <a:spcPct val="90000"/>
              </a:lnSpc>
              <a:spcBef>
                <a:spcPts val="1000"/>
              </a:spcBef>
              <a:spcAft>
                <a:spcPts val="0"/>
              </a:spcAft>
              <a:buClr>
                <a:schemeClr val="dk1"/>
              </a:buClr>
              <a:buSzPts val="2800"/>
              <a:buChar char="•"/>
            </a:pPr>
            <a:r>
              <a:rPr lang="vi-VN"/>
              <a:t>React sử dụng một đối tượng có thể quan sát làm trạng thái quan sát những thay đổi nào được thực hiện đối với trạng thái và giúp thành phần hoạt động tương ứng.</a:t>
            </a:r>
            <a:endParaRPr/>
          </a:p>
          <a:p>
            <a:pPr indent="-228600" lvl="0" marL="228600" rtl="0" algn="l">
              <a:lnSpc>
                <a:spcPct val="90000"/>
              </a:lnSpc>
              <a:spcBef>
                <a:spcPts val="1000"/>
              </a:spcBef>
              <a:spcAft>
                <a:spcPts val="0"/>
              </a:spcAft>
              <a:buClr>
                <a:schemeClr val="dk1"/>
              </a:buClr>
              <a:buSzPts val="2800"/>
              <a:buChar char="•"/>
            </a:pPr>
            <a:r>
              <a:rPr lang="vi-VN"/>
              <a:t>Ví dụ: nếu cập nhật trạng thái của bất kỳ thành phần nào, trang web sẽ không tự hiển thị lại vì React State sẽ không thể phát hiện các thay đổi được thực hiện.</a:t>
            </a:r>
            <a:endParaRPr/>
          </a:p>
          <a:p>
            <a:pPr indent="0" lvl="1" marL="457200" rtl="0" algn="l">
              <a:lnSpc>
                <a:spcPct val="90000"/>
              </a:lnSpc>
              <a:spcBef>
                <a:spcPts val="5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709107" y="159419"/>
            <a:ext cx="10672484" cy="8141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vi-VN"/>
              <a:t>Cập nhật  State</a:t>
            </a:r>
            <a:endParaRPr/>
          </a:p>
        </p:txBody>
      </p:sp>
      <p:sp>
        <p:nvSpPr>
          <p:cNvPr id="148" name="Google Shape;148;p9"/>
          <p:cNvSpPr txBox="1"/>
          <p:nvPr>
            <p:ph idx="1" type="body"/>
          </p:nvPr>
        </p:nvSpPr>
        <p:spPr>
          <a:xfrm>
            <a:off x="776484" y="1144840"/>
            <a:ext cx="10903527" cy="522821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vi-VN"/>
              <a:t>React cung cấp phương thức setState () của riêng nó. Phương thức setState () nhận một tham số duy nhất và một đối tượng chứa giá trị được cập nhật. </a:t>
            </a:r>
            <a:endParaRPr/>
          </a:p>
          <a:p>
            <a:pPr indent="-228600" lvl="0" marL="228600" rtl="0" algn="l">
              <a:lnSpc>
                <a:spcPct val="90000"/>
              </a:lnSpc>
              <a:spcBef>
                <a:spcPts val="1000"/>
              </a:spcBef>
              <a:spcAft>
                <a:spcPts val="0"/>
              </a:spcAft>
              <a:buClr>
                <a:schemeClr val="dk1"/>
              </a:buClr>
              <a:buSzPts val="2800"/>
              <a:buChar char="•"/>
            </a:pPr>
            <a:r>
              <a:rPr lang="vi-VN"/>
              <a:t>Sau khi cập nhật xong, phương thức này ngầm gọi phương thức render () để render lại trang.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2017-03-15T10:39:15Z</dcterms:created>
  <dc:creator>Nhật Nguyễn Khắc</dc:creator>
</cp:coreProperties>
</file>