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Tahom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K8LKpwRiKpeqYu4mpuO3W6+T3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Tahoma-bold.fntdata"/><Relationship Id="rId23"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 name="Google Shape;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useFetch.js: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import { useState, useEffect } from "react";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const useFetch = (url) =&gt; {</a:t>
            </a:r>
            <a:endParaRPr/>
          </a:p>
          <a:p>
            <a:pPr indent="0" lvl="0" marL="0" rtl="0" algn="l">
              <a:lnSpc>
                <a:spcPct val="100000"/>
              </a:lnSpc>
              <a:spcBef>
                <a:spcPts val="0"/>
              </a:spcBef>
              <a:spcAft>
                <a:spcPts val="0"/>
              </a:spcAft>
              <a:buSzPts val="1100"/>
              <a:buNone/>
            </a:pPr>
            <a:r>
              <a:rPr lang="en-US"/>
              <a:t>  const [data, setData] = useState(null);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useEffect(() =&gt; {</a:t>
            </a:r>
            <a:endParaRPr/>
          </a:p>
          <a:p>
            <a:pPr indent="0" lvl="0" marL="0" rtl="0" algn="l">
              <a:lnSpc>
                <a:spcPct val="100000"/>
              </a:lnSpc>
              <a:spcBef>
                <a:spcPts val="0"/>
              </a:spcBef>
              <a:spcAft>
                <a:spcPts val="0"/>
              </a:spcAft>
              <a:buSzPts val="1100"/>
              <a:buNone/>
            </a:pPr>
            <a:r>
              <a:rPr lang="en-US"/>
              <a:t>    fetch(url)</a:t>
            </a:r>
            <a:endParaRPr/>
          </a:p>
          <a:p>
            <a:pPr indent="0" lvl="0" marL="0" rtl="0" algn="l">
              <a:lnSpc>
                <a:spcPct val="100000"/>
              </a:lnSpc>
              <a:spcBef>
                <a:spcPts val="0"/>
              </a:spcBef>
              <a:spcAft>
                <a:spcPts val="0"/>
              </a:spcAft>
              <a:buSzPts val="1100"/>
              <a:buNone/>
            </a:pPr>
            <a:r>
              <a:rPr lang="en-US"/>
              <a:t>      .then((res) =&gt; res.json())</a:t>
            </a:r>
            <a:endParaRPr/>
          </a:p>
          <a:p>
            <a:pPr indent="0" lvl="0" marL="0" rtl="0" algn="l">
              <a:lnSpc>
                <a:spcPct val="100000"/>
              </a:lnSpc>
              <a:spcBef>
                <a:spcPts val="0"/>
              </a:spcBef>
              <a:spcAft>
                <a:spcPts val="0"/>
              </a:spcAft>
              <a:buSzPts val="1100"/>
              <a:buNone/>
            </a:pPr>
            <a:r>
              <a:rPr lang="en-US"/>
              <a:t>      .then((data) =&gt; setData(data));</a:t>
            </a:r>
            <a:endParaRPr/>
          </a:p>
          <a:p>
            <a:pPr indent="0" lvl="0" marL="0" rtl="0" algn="l">
              <a:lnSpc>
                <a:spcPct val="100000"/>
              </a:lnSpc>
              <a:spcBef>
                <a:spcPts val="0"/>
              </a:spcBef>
              <a:spcAft>
                <a:spcPts val="0"/>
              </a:spcAft>
              <a:buSzPts val="1100"/>
              <a:buNone/>
            </a:pPr>
            <a:r>
              <a:rPr lang="en-US"/>
              <a:t>  }, [url]);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return [data];</a:t>
            </a:r>
            <a:endParaRPr/>
          </a:p>
          <a:p>
            <a:pPr indent="0" lvl="0" marL="0" rtl="0" algn="l">
              <a:lnSpc>
                <a:spcPct val="100000"/>
              </a:lnSpc>
              <a:spcBef>
                <a:spcPts val="0"/>
              </a:spcBef>
              <a:spcAft>
                <a:spcPts val="0"/>
              </a:spcAft>
              <a:buSzPts val="1100"/>
              <a:buNone/>
            </a:pPr>
            <a:r>
              <a:rPr lang="en-US"/>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export default useFetch;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index</a:t>
            </a:r>
            <a:endParaRPr/>
          </a:p>
          <a:p>
            <a:pPr indent="0" lvl="0" marL="0" rtl="0" algn="l">
              <a:lnSpc>
                <a:spcPct val="100000"/>
              </a:lnSpc>
              <a:spcBef>
                <a:spcPts val="0"/>
              </a:spcBef>
              <a:spcAft>
                <a:spcPts val="0"/>
              </a:spcAft>
              <a:buSzPts val="1100"/>
              <a:buNone/>
            </a:pPr>
            <a:r>
              <a:rPr lang="en-US"/>
              <a:t>const Home = () =&gt; {</a:t>
            </a:r>
            <a:endParaRPr/>
          </a:p>
          <a:p>
            <a:pPr indent="0" lvl="0" marL="0" rtl="0" algn="l">
              <a:lnSpc>
                <a:spcPct val="100000"/>
              </a:lnSpc>
              <a:spcBef>
                <a:spcPts val="0"/>
              </a:spcBef>
              <a:spcAft>
                <a:spcPts val="0"/>
              </a:spcAft>
              <a:buSzPts val="1100"/>
              <a:buNone/>
            </a:pPr>
            <a:r>
              <a:rPr lang="en-US"/>
              <a:t>  const [data] = useFetch("https://jsonplaceholder.typicode.com/todos");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return (</a:t>
            </a:r>
            <a:endParaRPr/>
          </a:p>
          <a:p>
            <a:pPr indent="0" lvl="0" marL="0" rtl="0" algn="l">
              <a:lnSpc>
                <a:spcPct val="100000"/>
              </a:lnSpc>
              <a:spcBef>
                <a:spcPts val="0"/>
              </a:spcBef>
              <a:spcAft>
                <a:spcPts val="0"/>
              </a:spcAft>
              <a:buSzPts val="1100"/>
              <a:buNone/>
            </a:pPr>
            <a:r>
              <a:rPr lang="en-US"/>
              <a:t>    &lt;&gt;</a:t>
            </a:r>
            <a:endParaRPr/>
          </a:p>
          <a:p>
            <a:pPr indent="0" lvl="0" marL="0" rtl="0" algn="l">
              <a:lnSpc>
                <a:spcPct val="100000"/>
              </a:lnSpc>
              <a:spcBef>
                <a:spcPts val="0"/>
              </a:spcBef>
              <a:spcAft>
                <a:spcPts val="0"/>
              </a:spcAft>
              <a:buSzPts val="1100"/>
              <a:buNone/>
            </a:pPr>
            <a:r>
              <a:rPr lang="en-US"/>
              <a:t>      {data &amp;&amp;</a:t>
            </a:r>
            <a:endParaRPr/>
          </a:p>
          <a:p>
            <a:pPr indent="0" lvl="0" marL="0" rtl="0" algn="l">
              <a:lnSpc>
                <a:spcPct val="100000"/>
              </a:lnSpc>
              <a:spcBef>
                <a:spcPts val="0"/>
              </a:spcBef>
              <a:spcAft>
                <a:spcPts val="0"/>
              </a:spcAft>
              <a:buSzPts val="1100"/>
              <a:buNone/>
            </a:pPr>
            <a:r>
              <a:rPr lang="en-US"/>
              <a:t>        data.map((item) =&gt; {</a:t>
            </a:r>
            <a:endParaRPr/>
          </a:p>
          <a:p>
            <a:pPr indent="0" lvl="0" marL="0" rtl="0" algn="l">
              <a:lnSpc>
                <a:spcPct val="100000"/>
              </a:lnSpc>
              <a:spcBef>
                <a:spcPts val="0"/>
              </a:spcBef>
              <a:spcAft>
                <a:spcPts val="0"/>
              </a:spcAft>
              <a:buSzPts val="1100"/>
              <a:buNone/>
            </a:pPr>
            <a:r>
              <a:rPr lang="en-US"/>
              <a:t>          return &lt;p key={item.id}&gt;{item.title}&lt;/p&gt;;</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rPr lang="en-US"/>
              <a:t>    &lt;/&gt;</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rPr lang="en-US"/>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ReactDOM.render(&lt;Home /&gt;, document.getElementById("root"));</a:t>
            </a:r>
            <a:endParaRPr/>
          </a:p>
        </p:txBody>
      </p:sp>
      <p:sp>
        <p:nvSpPr>
          <p:cNvPr id="92" name="Google Shape;9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export const useDate = () =&gt; {</a:t>
            </a:r>
            <a:endParaRPr/>
          </a:p>
          <a:p>
            <a:pPr indent="0" lvl="0" marL="0" rtl="0" algn="l">
              <a:lnSpc>
                <a:spcPct val="100000"/>
              </a:lnSpc>
              <a:spcBef>
                <a:spcPts val="0"/>
              </a:spcBef>
              <a:spcAft>
                <a:spcPts val="0"/>
              </a:spcAft>
              <a:buSzPts val="1100"/>
              <a:buNone/>
            </a:pPr>
            <a:r>
              <a:rPr lang="en-US"/>
              <a:t>  const locale = 'en';</a:t>
            </a:r>
            <a:endParaRPr/>
          </a:p>
          <a:p>
            <a:pPr indent="0" lvl="0" marL="0" rtl="0" algn="l">
              <a:lnSpc>
                <a:spcPct val="100000"/>
              </a:lnSpc>
              <a:spcBef>
                <a:spcPts val="0"/>
              </a:spcBef>
              <a:spcAft>
                <a:spcPts val="0"/>
              </a:spcAft>
              <a:buSzPts val="1100"/>
              <a:buNone/>
            </a:pPr>
            <a:r>
              <a:rPr lang="en-US"/>
              <a:t>  const [today, setDate] = React.useState(new Date()); // Save the current date to be able to trigger an update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React.useEffect(() =&gt; {</a:t>
            </a:r>
            <a:endParaRPr/>
          </a:p>
          <a:p>
            <a:pPr indent="0" lvl="0" marL="0" rtl="0" algn="l">
              <a:lnSpc>
                <a:spcPct val="100000"/>
              </a:lnSpc>
              <a:spcBef>
                <a:spcPts val="0"/>
              </a:spcBef>
              <a:spcAft>
                <a:spcPts val="0"/>
              </a:spcAft>
              <a:buSzPts val="1100"/>
              <a:buNone/>
            </a:pPr>
            <a:r>
              <a:rPr lang="en-US"/>
              <a:t>      const timer = setInterval(() =&gt; { // Creates an interval which will update the current data every minute</a:t>
            </a:r>
            <a:endParaRPr/>
          </a:p>
          <a:p>
            <a:pPr indent="0" lvl="0" marL="0" rtl="0" algn="l">
              <a:lnSpc>
                <a:spcPct val="100000"/>
              </a:lnSpc>
              <a:spcBef>
                <a:spcPts val="0"/>
              </a:spcBef>
              <a:spcAft>
                <a:spcPts val="0"/>
              </a:spcAft>
              <a:buSzPts val="1100"/>
              <a:buNone/>
            </a:pPr>
            <a:r>
              <a:rPr lang="en-US"/>
              <a:t>      // This will trigger a rerender every component that uses the useDate hook.</a:t>
            </a:r>
            <a:endParaRPr/>
          </a:p>
          <a:p>
            <a:pPr indent="0" lvl="0" marL="0" rtl="0" algn="l">
              <a:lnSpc>
                <a:spcPct val="100000"/>
              </a:lnSpc>
              <a:spcBef>
                <a:spcPts val="0"/>
              </a:spcBef>
              <a:spcAft>
                <a:spcPts val="0"/>
              </a:spcAft>
              <a:buSzPts val="1100"/>
              <a:buNone/>
            </a:pPr>
            <a:r>
              <a:rPr lang="en-US"/>
              <a:t>      setDate(new Date());</a:t>
            </a:r>
            <a:endParaRPr/>
          </a:p>
          <a:p>
            <a:pPr indent="0" lvl="0" marL="0" rtl="0" algn="l">
              <a:lnSpc>
                <a:spcPct val="100000"/>
              </a:lnSpc>
              <a:spcBef>
                <a:spcPts val="0"/>
              </a:spcBef>
              <a:spcAft>
                <a:spcPts val="0"/>
              </a:spcAft>
              <a:buSzPts val="1100"/>
              <a:buNone/>
            </a:pPr>
            <a:r>
              <a:rPr lang="en-US"/>
              <a:t>    }, 60 * 1000);</a:t>
            </a:r>
            <a:endParaRPr/>
          </a:p>
          <a:p>
            <a:pPr indent="0" lvl="0" marL="0" rtl="0" algn="l">
              <a:lnSpc>
                <a:spcPct val="100000"/>
              </a:lnSpc>
              <a:spcBef>
                <a:spcPts val="0"/>
              </a:spcBef>
              <a:spcAft>
                <a:spcPts val="0"/>
              </a:spcAft>
              <a:buSzPts val="1100"/>
              <a:buNone/>
            </a:pPr>
            <a:r>
              <a:rPr lang="en-US"/>
              <a:t>    return () =&gt; {</a:t>
            </a:r>
            <a:endParaRPr/>
          </a:p>
          <a:p>
            <a:pPr indent="0" lvl="0" marL="0" rtl="0" algn="l">
              <a:lnSpc>
                <a:spcPct val="100000"/>
              </a:lnSpc>
              <a:spcBef>
                <a:spcPts val="0"/>
              </a:spcBef>
              <a:spcAft>
                <a:spcPts val="0"/>
              </a:spcAft>
              <a:buSzPts val="1100"/>
              <a:buNone/>
            </a:pPr>
            <a:r>
              <a:rPr lang="en-US"/>
              <a:t>      clearInterval(timer); // Return a funtion to clear the timer so that it will stop being called on unmount</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rPr lang="en-US"/>
              <a:t>  },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const day = today.toLocaleDateString(locale, { weekday: 'long' });</a:t>
            </a:r>
            <a:endParaRPr/>
          </a:p>
          <a:p>
            <a:pPr indent="0" lvl="0" marL="0" rtl="0" algn="l">
              <a:lnSpc>
                <a:spcPct val="100000"/>
              </a:lnSpc>
              <a:spcBef>
                <a:spcPts val="0"/>
              </a:spcBef>
              <a:spcAft>
                <a:spcPts val="0"/>
              </a:spcAft>
              <a:buSzPts val="1100"/>
              <a:buNone/>
            </a:pPr>
            <a:r>
              <a:rPr lang="en-US"/>
              <a:t>  const date = `${day}, ${today.getDate()} ${today.toLocaleDateString(locale, { month: 'long' })}\n\n`;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const hour = today.getHours();</a:t>
            </a:r>
            <a:endParaRPr/>
          </a:p>
          <a:p>
            <a:pPr indent="0" lvl="0" marL="0" rtl="0" algn="l">
              <a:lnSpc>
                <a:spcPct val="100000"/>
              </a:lnSpc>
              <a:spcBef>
                <a:spcPts val="0"/>
              </a:spcBef>
              <a:spcAft>
                <a:spcPts val="0"/>
              </a:spcAft>
              <a:buSzPts val="1100"/>
              <a:buNone/>
            </a:pPr>
            <a:r>
              <a:rPr lang="en-US"/>
              <a:t>  const wish = `Good ${(hour &lt; 12 &amp;&amp; 'Morning') || (hour &lt; 17 &amp;&amp; 'Afternoon') || 'Evening'},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const time = today.toLocaleTimeString(locale, { hour: 'numeric', hour12: true, minute: 'numeric'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return {</a:t>
            </a:r>
            <a:endParaRPr/>
          </a:p>
          <a:p>
            <a:pPr indent="0" lvl="0" marL="0" rtl="0" algn="l">
              <a:lnSpc>
                <a:spcPct val="100000"/>
              </a:lnSpc>
              <a:spcBef>
                <a:spcPts val="0"/>
              </a:spcBef>
              <a:spcAft>
                <a:spcPts val="0"/>
              </a:spcAft>
              <a:buSzPts val="1100"/>
              <a:buNone/>
            </a:pPr>
            <a:r>
              <a:rPr lang="en-US"/>
              <a:t>    date,</a:t>
            </a:r>
            <a:endParaRPr/>
          </a:p>
          <a:p>
            <a:pPr indent="0" lvl="0" marL="0" rtl="0" algn="l">
              <a:lnSpc>
                <a:spcPct val="100000"/>
              </a:lnSpc>
              <a:spcBef>
                <a:spcPts val="0"/>
              </a:spcBef>
              <a:spcAft>
                <a:spcPts val="0"/>
              </a:spcAft>
              <a:buSzPts val="1100"/>
              <a:buNone/>
            </a:pPr>
            <a:r>
              <a:rPr lang="en-US"/>
              <a:t>    time,</a:t>
            </a:r>
            <a:endParaRPr/>
          </a:p>
          <a:p>
            <a:pPr indent="0" lvl="0" marL="0" rtl="0" algn="l">
              <a:lnSpc>
                <a:spcPct val="100000"/>
              </a:lnSpc>
              <a:spcBef>
                <a:spcPts val="0"/>
              </a:spcBef>
              <a:spcAft>
                <a:spcPts val="0"/>
              </a:spcAft>
              <a:buSzPts val="1100"/>
              <a:buNone/>
            </a:pPr>
            <a:r>
              <a:rPr lang="en-US"/>
              <a:t>    wish,</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rPr lang="en-US"/>
              <a:t>};</a:t>
            </a:r>
            <a:endParaRPr/>
          </a:p>
        </p:txBody>
      </p:sp>
      <p:sp>
        <p:nvSpPr>
          <p:cNvPr id="99" name="Google Shape;9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khong dung useMemo</a:t>
            </a:r>
            <a:endParaRPr/>
          </a:p>
          <a:p>
            <a:pPr indent="0" lvl="0" marL="0" rtl="0" algn="l">
              <a:lnSpc>
                <a:spcPct val="100000"/>
              </a:lnSpc>
              <a:spcBef>
                <a:spcPts val="0"/>
              </a:spcBef>
              <a:spcAft>
                <a:spcPts val="0"/>
              </a:spcAft>
              <a:buSzPts val="1100"/>
              <a:buNone/>
            </a:pPr>
            <a:r>
              <a:rPr lang="en-US"/>
              <a:t>const NotUsingMemo = ({ products }) =&gt; {</a:t>
            </a:r>
            <a:endParaRPr/>
          </a:p>
          <a:p>
            <a:pPr indent="0" lvl="0" marL="0" rtl="0" algn="l">
              <a:lnSpc>
                <a:spcPct val="100000"/>
              </a:lnSpc>
              <a:spcBef>
                <a:spcPts val="0"/>
              </a:spcBef>
              <a:spcAft>
                <a:spcPts val="0"/>
              </a:spcAft>
              <a:buSzPts val="1100"/>
              <a:buNone/>
            </a:pPr>
            <a:r>
              <a:rPr lang="en-US"/>
              <a:t>  const soldoutProducts = products.filter(x =&gt; x.isSoldout === true); // soldoutProducts sẽ luôn luôn thực thi mỗi khi NotUsingMemo được re-render</a:t>
            </a:r>
            <a:endParaRPr/>
          </a:p>
          <a:p>
            <a:pPr indent="0" lvl="0" marL="0" rtl="0" algn="l">
              <a:lnSpc>
                <a:spcPct val="100000"/>
              </a:lnSpc>
              <a:spcBef>
                <a:spcPts val="0"/>
              </a:spcBef>
              <a:spcAft>
                <a:spcPts val="0"/>
              </a:spcAft>
              <a:buSzPts val="1100"/>
              <a:buNone/>
            </a:pPr>
            <a:r>
              <a:rPr lang="en-US"/>
              <a:t>};</a:t>
            </a:r>
            <a:endParaRPr/>
          </a:p>
          <a:p>
            <a:pPr indent="0" lvl="0" marL="0" rtl="0" algn="l">
              <a:lnSpc>
                <a:spcPct val="100000"/>
              </a:lnSpc>
              <a:spcBef>
                <a:spcPts val="0"/>
              </a:spcBef>
              <a:spcAft>
                <a:spcPts val="0"/>
              </a:spcAft>
              <a:buSzPts val="1100"/>
              <a:buNone/>
            </a:pPr>
            <a:r>
              <a:rPr lang="en-US"/>
              <a:t>// su dung useMemo</a:t>
            </a:r>
            <a:endParaRPr/>
          </a:p>
          <a:p>
            <a:pPr indent="0" lvl="0" marL="0" rtl="0" algn="l">
              <a:lnSpc>
                <a:spcPct val="100000"/>
              </a:lnSpc>
              <a:spcBef>
                <a:spcPts val="0"/>
              </a:spcBef>
              <a:spcAft>
                <a:spcPts val="0"/>
              </a:spcAft>
              <a:buSzPts val="1100"/>
              <a:buNone/>
            </a:pPr>
            <a:r>
              <a:rPr lang="en-US"/>
              <a:t>const UsingMemo = ({ products }) =&gt; {</a:t>
            </a:r>
            <a:endParaRPr/>
          </a:p>
          <a:p>
            <a:pPr indent="0" lvl="0" marL="0" rtl="0" algn="l">
              <a:lnSpc>
                <a:spcPct val="100000"/>
              </a:lnSpc>
              <a:spcBef>
                <a:spcPts val="0"/>
              </a:spcBef>
              <a:spcAft>
                <a:spcPts val="0"/>
              </a:spcAft>
              <a:buSzPts val="1100"/>
              <a:buNone/>
            </a:pPr>
            <a:r>
              <a:rPr lang="en-US"/>
              <a:t>  const soldoutProducts = useMemo(</a:t>
            </a:r>
            <a:endParaRPr/>
          </a:p>
          <a:p>
            <a:pPr indent="0" lvl="0" marL="0" rtl="0" algn="l">
              <a:lnSpc>
                <a:spcPct val="100000"/>
              </a:lnSpc>
              <a:spcBef>
                <a:spcPts val="0"/>
              </a:spcBef>
              <a:spcAft>
                <a:spcPts val="0"/>
              </a:spcAft>
              <a:buSzPts val="1100"/>
              <a:buNone/>
            </a:pPr>
            <a:r>
              <a:rPr lang="en-US"/>
              <a:t>    () =&gt; products.filter(x =&gt; x.isSoldout === true), // / soldoutProducts sẽ chỉ thực thi khi props products thay đổi</a:t>
            </a:r>
            <a:endParaRPr/>
          </a:p>
          <a:p>
            <a:pPr indent="0" lvl="0" marL="0" rtl="0" algn="l">
              <a:lnSpc>
                <a:spcPct val="100000"/>
              </a:lnSpc>
              <a:spcBef>
                <a:spcPts val="0"/>
              </a:spcBef>
              <a:spcAft>
                <a:spcPts val="0"/>
              </a:spcAft>
              <a:buSzPts val="1100"/>
              <a:buNone/>
            </a:pPr>
            <a:r>
              <a:rPr lang="en-US"/>
              <a:t>    [products] // watch products</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rPr lang="en-US"/>
              <a:t>};</a:t>
            </a:r>
            <a:endParaRPr/>
          </a:p>
          <a:p>
            <a:pPr indent="0" lvl="0" marL="0" rtl="0" algn="l">
              <a:lnSpc>
                <a:spcPct val="100000"/>
              </a:lnSpc>
              <a:spcBef>
                <a:spcPts val="0"/>
              </a:spcBef>
              <a:spcAft>
                <a:spcPts val="0"/>
              </a:spcAft>
              <a:buSzPts val="1100"/>
              <a:buNone/>
            </a:pPr>
            <a:r>
              <a:t/>
            </a:r>
            <a:endParaRPr/>
          </a:p>
        </p:txBody>
      </p:sp>
      <p:sp>
        <p:nvSpPr>
          <p:cNvPr id="113" name="Google Shape;11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Tham khảo: </a:t>
            </a:r>
            <a:br>
              <a:rPr lang="en-US"/>
            </a:br>
            <a:r>
              <a:rPr lang="en-US"/>
              <a:t>https://dynonguyen.com/nhung-react-hook-hay-dung-nhat-trong-reactjs/</a:t>
            </a:r>
            <a:endParaRPr/>
          </a:p>
        </p:txBody>
      </p:sp>
      <p:sp>
        <p:nvSpPr>
          <p:cNvPr id="120" name="Google Shape;12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Tham khảo: </a:t>
            </a:r>
            <a:br>
              <a:rPr lang="en-US"/>
            </a:br>
            <a:r>
              <a:rPr lang="en-US"/>
              <a:t>https://dynonguyen.com/nhung-react-hook-hay-dung-nhat-trong-reactjs/</a:t>
            </a:r>
            <a:endParaRPr/>
          </a:p>
          <a:p>
            <a:pPr indent="0" lvl="0" marL="0" rtl="0" algn="l">
              <a:lnSpc>
                <a:spcPct val="100000"/>
              </a:lnSpc>
              <a:spcBef>
                <a:spcPts val="0"/>
              </a:spcBef>
              <a:spcAft>
                <a:spcPts val="0"/>
              </a:spcAft>
              <a:buSzPts val="1100"/>
              <a:buNone/>
            </a:pPr>
            <a:r>
              <a:t/>
            </a:r>
            <a:endParaRPr/>
          </a:p>
        </p:txBody>
      </p:sp>
      <p:sp>
        <p:nvSpPr>
          <p:cNvPr id="127" name="Google Shape;1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 name="Shape 12"/>
        <p:cNvGrpSpPr/>
        <p:nvPr/>
      </p:nvGrpSpPr>
      <p:grpSpPr>
        <a:xfrm>
          <a:off x="0" y="0"/>
          <a:ext cx="0" cy="0"/>
          <a:chOff x="0" y="0"/>
          <a:chExt cx="0" cy="0"/>
        </a:xfrm>
      </p:grpSpPr>
      <p:sp>
        <p:nvSpPr>
          <p:cNvPr id="13" name="Google Shape;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 name="Google Shape;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 name="Google Shape;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 name="Google Shape;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 name="Google Shape;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stateful</a:t>
            </a:r>
            <a:endParaRPr/>
          </a:p>
          <a:p>
            <a:pPr indent="0" lvl="0" marL="0" rtl="0" algn="l">
              <a:lnSpc>
                <a:spcPct val="100000"/>
              </a:lnSpc>
              <a:spcBef>
                <a:spcPts val="0"/>
              </a:spcBef>
              <a:spcAft>
                <a:spcPts val="0"/>
              </a:spcAft>
              <a:buSzPts val="1100"/>
              <a:buNone/>
            </a:pPr>
            <a:r>
              <a:rPr lang="en-US"/>
              <a:t>constructor(props) {</a:t>
            </a:r>
            <a:endParaRPr/>
          </a:p>
          <a:p>
            <a:pPr indent="0" lvl="0" marL="0" rtl="0" algn="l">
              <a:lnSpc>
                <a:spcPct val="100000"/>
              </a:lnSpc>
              <a:spcBef>
                <a:spcPts val="0"/>
              </a:spcBef>
              <a:spcAft>
                <a:spcPts val="0"/>
              </a:spcAft>
              <a:buSzPts val="1100"/>
              <a:buNone/>
            </a:pPr>
            <a:r>
              <a:rPr lang="en-US"/>
              <a:t>    super(props);</a:t>
            </a:r>
            <a:endParaRPr/>
          </a:p>
          <a:p>
            <a:pPr indent="0" lvl="0" marL="0" rtl="0" algn="l">
              <a:lnSpc>
                <a:spcPct val="100000"/>
              </a:lnSpc>
              <a:spcBef>
                <a:spcPts val="0"/>
              </a:spcBef>
              <a:spcAft>
                <a:spcPts val="0"/>
              </a:spcAft>
              <a:buSzPts val="1100"/>
              <a:buNone/>
            </a:pPr>
            <a:r>
              <a:rPr lang="en-US"/>
              <a:t>    this.state = { isLoading: false }</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onClick() {</a:t>
            </a:r>
            <a:endParaRPr/>
          </a:p>
          <a:p>
            <a:pPr indent="0" lvl="0" marL="0" rtl="0" algn="l">
              <a:lnSpc>
                <a:spcPct val="100000"/>
              </a:lnSpc>
              <a:spcBef>
                <a:spcPts val="0"/>
              </a:spcBef>
              <a:spcAft>
                <a:spcPts val="0"/>
              </a:spcAft>
              <a:buSzPts val="1100"/>
              <a:buNone/>
            </a:pPr>
            <a:r>
              <a:rPr lang="en-US"/>
              <a:t>     this.setState({</a:t>
            </a:r>
            <a:endParaRPr/>
          </a:p>
          <a:p>
            <a:pPr indent="0" lvl="0" marL="0" rtl="0" algn="l">
              <a:lnSpc>
                <a:spcPct val="100000"/>
              </a:lnSpc>
              <a:spcBef>
                <a:spcPts val="0"/>
              </a:spcBef>
              <a:spcAft>
                <a:spcPts val="0"/>
              </a:spcAft>
              <a:buSzPts val="1100"/>
              <a:buNone/>
            </a:pPr>
            <a:r>
              <a:rPr lang="en-US"/>
              <a:t>         isLoading: true,</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rPr lang="en-US"/>
              <a:t>// useState</a:t>
            </a:r>
            <a:endParaRPr/>
          </a:p>
          <a:p>
            <a:pPr indent="0" lvl="0" marL="0" rtl="0" algn="l">
              <a:lnSpc>
                <a:spcPct val="100000"/>
              </a:lnSpc>
              <a:spcBef>
                <a:spcPts val="0"/>
              </a:spcBef>
              <a:spcAft>
                <a:spcPts val="0"/>
              </a:spcAft>
              <a:buSzPts val="1100"/>
              <a:buNone/>
            </a:pPr>
            <a:r>
              <a:rPr lang="en-US"/>
              <a:t>const [isLoading, setLoading] = useState(false);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onClick() {</a:t>
            </a:r>
            <a:endParaRPr/>
          </a:p>
          <a:p>
            <a:pPr indent="0" lvl="0" marL="0" rtl="0" algn="l">
              <a:lnSpc>
                <a:spcPct val="100000"/>
              </a:lnSpc>
              <a:spcBef>
                <a:spcPts val="0"/>
              </a:spcBef>
              <a:spcAft>
                <a:spcPts val="0"/>
              </a:spcAft>
              <a:buSzPts val="1100"/>
              <a:buNone/>
            </a:pPr>
            <a:r>
              <a:rPr lang="en-US"/>
              <a:t>     setLoading(true)</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t/>
            </a:r>
            <a:endParaRPr/>
          </a:p>
        </p:txBody>
      </p:sp>
      <p:sp>
        <p:nvSpPr>
          <p:cNvPr id="48" name="Google Shape;4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useEffect(() =&gt; {</a:t>
            </a:r>
            <a:endParaRPr/>
          </a:p>
          <a:p>
            <a:pPr indent="0" lvl="0" marL="0" rtl="0" algn="l">
              <a:lnSpc>
                <a:spcPct val="100000"/>
              </a:lnSpc>
              <a:spcBef>
                <a:spcPts val="0"/>
              </a:spcBef>
              <a:spcAft>
                <a:spcPts val="0"/>
              </a:spcAft>
              <a:buSzPts val="1100"/>
              <a:buNone/>
            </a:pPr>
            <a:r>
              <a:rPr lang="en-US"/>
              <a:t>  // almost same as componentDidMount</a:t>
            </a:r>
            <a:endParaRPr/>
          </a:p>
          <a:p>
            <a:pPr indent="0" lvl="0" marL="0" rtl="0" algn="l">
              <a:lnSpc>
                <a:spcPct val="100000"/>
              </a:lnSpc>
              <a:spcBef>
                <a:spcPts val="0"/>
              </a:spcBef>
              <a:spcAft>
                <a:spcPts val="0"/>
              </a:spcAft>
              <a:buSzPts val="1100"/>
              <a:buNone/>
            </a:pPr>
            <a:r>
              <a:rPr lang="en-US"/>
              <a:t>  console.log(&lt;mounted!&lt;);</a:t>
            </a:r>
            <a:endParaRPr/>
          </a:p>
          <a:p>
            <a:pPr indent="0" lvl="0" marL="0" rtl="0" algn="l">
              <a:lnSpc>
                <a:spcPct val="100000"/>
              </a:lnSpc>
              <a:spcBef>
                <a:spcPts val="0"/>
              </a:spcBef>
              <a:spcAft>
                <a:spcPts val="0"/>
              </a:spcAft>
              <a:buSzPts val="1100"/>
              <a:buNone/>
            </a:pPr>
            <a:r>
              <a:rPr lang="en-US"/>
              <a:t>  return () =&gt; {</a:t>
            </a:r>
            <a:endParaRPr/>
          </a:p>
          <a:p>
            <a:pPr indent="0" lvl="0" marL="0" rtl="0" algn="l">
              <a:lnSpc>
                <a:spcPct val="100000"/>
              </a:lnSpc>
              <a:spcBef>
                <a:spcPts val="0"/>
              </a:spcBef>
              <a:spcAft>
                <a:spcPts val="0"/>
              </a:spcAft>
              <a:buSzPts val="1100"/>
              <a:buNone/>
            </a:pPr>
            <a:r>
              <a:rPr lang="en-US"/>
              <a:t>    // almost same as componentWillUnmount</a:t>
            </a:r>
            <a:endParaRPr/>
          </a:p>
          <a:p>
            <a:pPr indent="0" lvl="0" marL="0" rtl="0" algn="l">
              <a:lnSpc>
                <a:spcPct val="100000"/>
              </a:lnSpc>
              <a:spcBef>
                <a:spcPts val="0"/>
              </a:spcBef>
              <a:spcAft>
                <a:spcPts val="0"/>
              </a:spcAft>
              <a:buSzPts val="1100"/>
              <a:buNone/>
            </a:pPr>
            <a:r>
              <a:rPr lang="en-US"/>
              <a:t>    console.log(&lt;unmount!&lt;);</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t/>
            </a:r>
            <a:endParaRPr/>
          </a:p>
        </p:txBody>
      </p:sp>
      <p:sp>
        <p:nvSpPr>
          <p:cNvPr id="62" name="Google Shape;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1"/>
          <p:cNvSpPr/>
          <p:nvPr/>
        </p:nvSpPr>
        <p:spPr>
          <a:xfrm>
            <a:off x="3803904" y="1438656"/>
            <a:ext cx="4730496" cy="1914144"/>
          </a:xfrm>
          <a:prstGeom prst="rect">
            <a:avLst/>
          </a:prstGeom>
          <a:noFill/>
          <a:ln>
            <a:noFill/>
          </a:ln>
        </p:spPr>
        <p:txBody>
          <a:bodyPr anchorCtr="0" anchor="t" bIns="0" lIns="0" spcFirstLastPara="1" rIns="0" wrap="square" tIns="0">
            <a:noAutofit/>
          </a:bodyPr>
          <a:lstStyle/>
          <a:p>
            <a:pPr indent="0" lvl="0" marL="7620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Tahoma"/>
                <a:ea typeface="Tahoma"/>
                <a:cs typeface="Tahoma"/>
                <a:sym typeface="Tahoma"/>
              </a:rPr>
              <a:t>Bai 5</a:t>
            </a:r>
            <a:endParaRPr b="0" i="0" sz="1400" u="none" cap="none" strike="noStrike">
              <a:solidFill>
                <a:srgbClr val="000000"/>
              </a:solidFill>
              <a:latin typeface="Arial"/>
              <a:ea typeface="Arial"/>
              <a:cs typeface="Arial"/>
              <a:sym typeface="Arial"/>
            </a:endParaRPr>
          </a:p>
          <a:p>
            <a:pPr indent="0" lvl="0" marL="571500" marR="0" rtl="0" algn="l">
              <a:lnSpc>
                <a:spcPct val="100000"/>
              </a:lnSpc>
              <a:spcBef>
                <a:spcPts val="1890"/>
              </a:spcBef>
              <a:spcAft>
                <a:spcPts val="0"/>
              </a:spcAft>
              <a:buClr>
                <a:srgbClr val="000000"/>
              </a:buClr>
              <a:buSzPts val="4800"/>
              <a:buFont typeface="Arial"/>
              <a:buNone/>
            </a:pPr>
            <a:r>
              <a:rPr b="0" i="0" lang="en-US" sz="4800" u="none" cap="none" strike="noStrike">
                <a:solidFill>
                  <a:schemeClr val="dk1"/>
                </a:solidFill>
                <a:latin typeface="Tahoma"/>
                <a:ea typeface="Tahoma"/>
                <a:cs typeface="Tahoma"/>
                <a:sym typeface="Tahoma"/>
              </a:rPr>
              <a:t>React Hooks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5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Module: BOOTCAMP WEB-FRONTEND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8"/>
          <p:cNvSpPr/>
          <p:nvPr/>
        </p:nvSpPr>
        <p:spPr>
          <a:xfrm>
            <a:off x="740664" y="298704"/>
            <a:ext cx="1895856" cy="4328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UseEffect</a:t>
            </a:r>
            <a:endParaRPr b="1" i="0" sz="3000" u="none" cap="none" strike="noStrike">
              <a:solidFill>
                <a:schemeClr val="dk1"/>
              </a:solidFill>
              <a:latin typeface="Arial"/>
              <a:ea typeface="Arial"/>
              <a:cs typeface="Arial"/>
              <a:sym typeface="Arial"/>
            </a:endParaRPr>
          </a:p>
        </p:txBody>
      </p:sp>
      <p:sp>
        <p:nvSpPr>
          <p:cNvPr id="72" name="Google Shape;72;p8"/>
          <p:cNvSpPr/>
          <p:nvPr/>
        </p:nvSpPr>
        <p:spPr>
          <a:xfrm>
            <a:off x="704088" y="1365504"/>
            <a:ext cx="719328" cy="274320"/>
          </a:xfrm>
          <a:prstGeom prst="rect">
            <a:avLst/>
          </a:prstGeom>
          <a:noFill/>
          <a:ln>
            <a:noFill/>
          </a:ln>
        </p:spPr>
        <p:txBody>
          <a:bodyPr anchorCtr="0" anchor="t" bIns="0" lIns="0" spcFirstLastPara="1" rIns="0" wrap="square" tIns="0">
            <a:noAutofit/>
          </a:bodyPr>
          <a:lstStyle/>
          <a:p>
            <a:pPr indent="0" lvl="0" marL="0" marR="0" rtl="0" algn="l">
              <a:lnSpc>
                <a:spcPct val="18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Vi du:</a:t>
            </a:r>
            <a:endParaRPr b="0" i="0" sz="1400" u="none" cap="none" strike="noStrike">
              <a:solidFill>
                <a:srgbClr val="000000"/>
              </a:solidFill>
              <a:latin typeface="Arial"/>
              <a:ea typeface="Arial"/>
              <a:cs typeface="Arial"/>
              <a:sym typeface="Arial"/>
            </a:endParaRPr>
          </a:p>
          <a:p>
            <a:pPr indent="0" lvl="0" marL="546100" marR="0" rtl="0" algn="l">
              <a:lnSpc>
                <a:spcPct val="72000"/>
              </a:lnSpc>
              <a:spcBef>
                <a:spcPts val="0"/>
              </a:spcBef>
              <a:spcAft>
                <a:spcPts val="0"/>
              </a:spcAft>
              <a:buClr>
                <a:srgbClr val="000000"/>
              </a:buClr>
              <a:buSzPts val="500"/>
              <a:buFont typeface="Arial"/>
              <a:buNone/>
            </a:pPr>
            <a:r>
              <a:rPr b="0" i="0" lang="en-US" sz="5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a:off x="713232" y="1639824"/>
            <a:ext cx="8125968" cy="358749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D43B48"/>
                </a:solidFill>
                <a:latin typeface="Consolas"/>
                <a:ea typeface="Consolas"/>
                <a:cs typeface="Consolas"/>
                <a:sym typeface="Consolas"/>
              </a:rPr>
              <a:t>    export const </a:t>
            </a:r>
            <a:r>
              <a:rPr b="0" i="0" lang="en-US" sz="1100" u="none" cap="none" strike="noStrike">
                <a:solidFill>
                  <a:srgbClr val="6940B7"/>
                </a:solidFill>
                <a:latin typeface="Consolas"/>
                <a:ea typeface="Consolas"/>
                <a:cs typeface="Consolas"/>
                <a:sym typeface="Consolas"/>
              </a:rPr>
              <a:t>EffectDemo </a:t>
            </a:r>
            <a:r>
              <a:rPr b="0" i="0" lang="en-US" sz="1100" u="none" cap="none" strike="noStrike">
                <a:solidFill>
                  <a:srgbClr val="482C32"/>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1" marL="803656" marR="0" rtl="0" algn="l">
              <a:lnSpc>
                <a:spcPct val="100000"/>
              </a:lnSpc>
              <a:spcBef>
                <a:spcPts val="0"/>
              </a:spcBef>
              <a:spcAft>
                <a:spcPts val="0"/>
              </a:spcAft>
              <a:buClr>
                <a:srgbClr val="000000"/>
              </a:buClr>
              <a:buSzPts val="1100"/>
              <a:buFont typeface="Arial"/>
              <a:buNone/>
            </a:pPr>
            <a:r>
              <a:rPr b="0" i="0" lang="en-US" sz="1100" u="none" cap="none" strike="noStrike">
                <a:solidFill>
                  <a:srgbClr val="6A727C"/>
                </a:solidFill>
                <a:latin typeface="Consolas"/>
                <a:ea typeface="Consolas"/>
                <a:cs typeface="Consolas"/>
                <a:sym typeface="Consolas"/>
              </a:rPr>
              <a:t>//State</a:t>
            </a:r>
            <a:endParaRPr b="0" i="0" sz="1400" u="none" cap="none" strike="noStrike">
              <a:solidFill>
                <a:srgbClr val="000000"/>
              </a:solidFill>
              <a:latin typeface="Arial"/>
              <a:ea typeface="Arial"/>
              <a:cs typeface="Arial"/>
              <a:sym typeface="Arial"/>
            </a:endParaRPr>
          </a:p>
          <a:p>
            <a:pPr indent="0" lvl="1" marL="803656" marR="0" rtl="0" algn="l">
              <a:lnSpc>
                <a:spcPct val="122181"/>
              </a:lnSpc>
              <a:spcBef>
                <a:spcPts val="0"/>
              </a:spcBef>
              <a:spcAft>
                <a:spcPts val="0"/>
              </a:spcAft>
              <a:buClr>
                <a:srgbClr val="000000"/>
              </a:buClr>
              <a:buSzPts val="1100"/>
              <a:buFont typeface="Arial"/>
              <a:buNone/>
            </a:pPr>
            <a:r>
              <a:rPr b="0" i="0" lang="en-US" sz="1100" u="none" cap="none" strike="noStrike">
                <a:solidFill>
                  <a:srgbClr val="D43B48"/>
                </a:solidFill>
                <a:latin typeface="Consolas"/>
                <a:ea typeface="Consolas"/>
                <a:cs typeface="Consolas"/>
                <a:sym typeface="Consolas"/>
              </a:rPr>
              <a:t>const </a:t>
            </a:r>
            <a:r>
              <a:rPr b="0" i="0" lang="en-US" sz="1100" u="none" cap="none" strike="noStrike">
                <a:solidFill>
                  <a:srgbClr val="27292E"/>
                </a:solidFill>
                <a:latin typeface="Consolas"/>
                <a:ea typeface="Consolas"/>
                <a:cs typeface="Consolas"/>
                <a:sym typeface="Consolas"/>
              </a:rPr>
              <a:t>[fullName, setFullName] </a:t>
            </a:r>
            <a:r>
              <a:rPr b="0" i="0" lang="en-US" sz="1100" u="none" cap="none" strike="noStrike">
                <a:solidFill>
                  <a:srgbClr val="D43B48"/>
                </a:solidFill>
                <a:latin typeface="Consolas"/>
                <a:ea typeface="Consolas"/>
                <a:cs typeface="Consolas"/>
                <a:sym typeface="Consolas"/>
              </a:rPr>
              <a:t>= </a:t>
            </a:r>
            <a:r>
              <a:rPr b="0" i="0" lang="en-US" sz="1100" u="none" cap="none" strike="noStrike">
                <a:solidFill>
                  <a:srgbClr val="50377E"/>
                </a:solidFill>
                <a:latin typeface="Consolas"/>
                <a:ea typeface="Consolas"/>
                <a:cs typeface="Consolas"/>
                <a:sym typeface="Consolas"/>
              </a:rPr>
              <a:t>useState({name: </a:t>
            </a:r>
            <a:r>
              <a:rPr b="0" i="0" lang="en-US" sz="1100" u="none" cap="none" strike="noStrike">
                <a:solidFill>
                  <a:srgbClr val="042E60"/>
                </a:solidFill>
                <a:latin typeface="Consolas"/>
                <a:ea typeface="Consolas"/>
                <a:cs typeface="Consolas"/>
                <a:sym typeface="Consolas"/>
              </a:rPr>
              <a:t>'name', </a:t>
            </a:r>
            <a:r>
              <a:rPr b="0" i="0" lang="en-US" sz="1100" u="none" cap="none" strike="noStrike">
                <a:solidFill>
                  <a:srgbClr val="27292E"/>
                </a:solidFill>
                <a:latin typeface="Consolas"/>
                <a:ea typeface="Consolas"/>
                <a:cs typeface="Consolas"/>
                <a:sym typeface="Consolas"/>
              </a:rPr>
              <a:t>familyName: </a:t>
            </a:r>
            <a:r>
              <a:rPr b="0" i="0" lang="en-US" sz="1100" u="none" cap="none" strike="noStrike">
                <a:solidFill>
                  <a:srgbClr val="042E60"/>
                </a:solidFill>
                <a:latin typeface="Consolas"/>
                <a:ea typeface="Consolas"/>
                <a:cs typeface="Consolas"/>
                <a:sym typeface="Consolas"/>
              </a:rPr>
              <a:t>'family'</a:t>
            </a:r>
            <a:r>
              <a:rPr b="0" i="0" lang="en-US" sz="1100" u="none" cap="none" strike="noStrike">
                <a:solidFill>
                  <a:srgbClr val="27292E"/>
                </a:solidFill>
                <a:latin typeface="Consolas"/>
                <a:ea typeface="Consolas"/>
                <a:cs typeface="Consolas"/>
                <a:sym typeface="Consolas"/>
              </a:rPr>
              <a:t>}); </a:t>
            </a:r>
            <a:br>
              <a:rPr b="0" i="0" lang="en-US" sz="1100" u="none" cap="none" strike="noStrike">
                <a:solidFill>
                  <a:srgbClr val="27292E"/>
                </a:solidFill>
                <a:latin typeface="Consolas"/>
                <a:ea typeface="Consolas"/>
                <a:cs typeface="Consolas"/>
                <a:sym typeface="Consolas"/>
              </a:rPr>
            </a:br>
            <a:r>
              <a:rPr b="0" i="0" lang="en-US" sz="1100" u="none" cap="none" strike="noStrike">
                <a:solidFill>
                  <a:srgbClr val="D43B48"/>
                </a:solidFill>
                <a:latin typeface="Consolas"/>
                <a:ea typeface="Consolas"/>
                <a:cs typeface="Consolas"/>
                <a:sym typeface="Consolas"/>
              </a:rPr>
              <a:t>const </a:t>
            </a:r>
            <a:r>
              <a:rPr b="0" i="0" lang="en-US" sz="1100" u="none" cap="none" strike="noStrike">
                <a:solidFill>
                  <a:srgbClr val="27292E"/>
                </a:solidFill>
                <a:latin typeface="Consolas"/>
                <a:ea typeface="Consolas"/>
                <a:cs typeface="Consolas"/>
                <a:sym typeface="Consolas"/>
              </a:rPr>
              <a:t>[title,setTitle] </a:t>
            </a:r>
            <a:r>
              <a:rPr b="0" i="0" lang="en-US" sz="1100" u="none" cap="none" strike="noStrike">
                <a:solidFill>
                  <a:srgbClr val="D43B48"/>
                </a:solidFill>
                <a:latin typeface="Consolas"/>
                <a:ea typeface="Consolas"/>
                <a:cs typeface="Consolas"/>
                <a:sym typeface="Consolas"/>
              </a:rPr>
              <a:t>= </a:t>
            </a:r>
            <a:r>
              <a:rPr b="0" i="0" lang="en-US" sz="1100" u="none" cap="none" strike="noStrike">
                <a:solidFill>
                  <a:srgbClr val="6940B7"/>
                </a:solidFill>
                <a:latin typeface="Consolas"/>
                <a:ea typeface="Consolas"/>
                <a:cs typeface="Consolas"/>
                <a:sym typeface="Consolas"/>
              </a:rPr>
              <a:t>useState(</a:t>
            </a:r>
            <a:r>
              <a:rPr b="0" i="0" lang="en-US" sz="1100" u="none" cap="none" strike="noStrike">
                <a:solidFill>
                  <a:srgbClr val="042E60"/>
                </a:solidFill>
                <a:latin typeface="Consolas"/>
                <a:ea typeface="Consolas"/>
                <a:cs typeface="Consolas"/>
                <a:sym typeface="Consolas"/>
              </a:rPr>
              <a:t>'useEffectQ in Hooks');</a:t>
            </a:r>
            <a:endParaRPr b="0" i="0" sz="1400" u="none" cap="none" strike="noStrike">
              <a:solidFill>
                <a:srgbClr val="000000"/>
              </a:solidFill>
              <a:latin typeface="Arial"/>
              <a:ea typeface="Arial"/>
              <a:cs typeface="Arial"/>
              <a:sym typeface="Arial"/>
            </a:endParaRPr>
          </a:p>
          <a:p>
            <a:pPr indent="0" lvl="1" marL="803656" marR="0" rtl="0" algn="l">
              <a:lnSpc>
                <a:spcPct val="122181"/>
              </a:lnSpc>
              <a:spcBef>
                <a:spcPts val="840"/>
              </a:spcBef>
              <a:spcAft>
                <a:spcPts val="0"/>
              </a:spcAft>
              <a:buClr>
                <a:srgbClr val="000000"/>
              </a:buClr>
              <a:buSzPts val="1100"/>
              <a:buFont typeface="Arial"/>
              <a:buNone/>
            </a:pPr>
            <a:r>
              <a:rPr b="0" i="0" lang="en-US" sz="1100" u="none" cap="none" strike="noStrike">
                <a:solidFill>
                  <a:srgbClr val="6A727C"/>
                </a:solidFill>
                <a:latin typeface="Consolas"/>
                <a:ea typeface="Consolas"/>
                <a:cs typeface="Consolas"/>
                <a:sym typeface="Consolas"/>
              </a:rPr>
              <a:t>//useEffect </a:t>
            </a:r>
            <a:r>
              <a:rPr b="0" i="0" lang="en-US" sz="1100" u="none" cap="none" strike="noStrike">
                <a:solidFill>
                  <a:srgbClr val="6940B7"/>
                </a:solidFill>
                <a:latin typeface="Consolas"/>
                <a:ea typeface="Consolas"/>
                <a:cs typeface="Consolas"/>
                <a:sym typeface="Consolas"/>
              </a:rPr>
              <a:t>useEffect(() </a:t>
            </a:r>
            <a:r>
              <a:rPr b="0" i="0" lang="en-US" sz="1100" u="none" cap="none" strike="noStrike">
                <a:solidFill>
                  <a:srgbClr val="D43B48"/>
                </a:solidFill>
                <a:latin typeface="Consolas"/>
                <a:ea typeface="Consolas"/>
                <a:cs typeface="Consolas"/>
                <a:sym typeface="Consolas"/>
              </a:rPr>
              <a:t>=&gt; </a:t>
            </a:r>
            <a:r>
              <a:rPr b="0" i="0" lang="en-US" sz="1100" u="none" cap="none" strike="noStrike">
                <a:solidFill>
                  <a:srgbClr val="27292E"/>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1121156" marR="0" rtl="0" algn="l">
              <a:lnSpc>
                <a:spcPct val="122181"/>
              </a:lnSpc>
              <a:spcBef>
                <a:spcPts val="0"/>
              </a:spcBef>
              <a:spcAft>
                <a:spcPts val="0"/>
              </a:spcAft>
              <a:buClr>
                <a:srgbClr val="000000"/>
              </a:buClr>
              <a:buSzPts val="1100"/>
              <a:buFont typeface="Arial"/>
              <a:buNone/>
            </a:pPr>
            <a:r>
              <a:rPr b="0" i="0" lang="en-US" sz="1100" u="none" cap="none" strike="noStrike">
                <a:solidFill>
                  <a:srgbClr val="27292E"/>
                </a:solidFill>
                <a:latin typeface="Consolas"/>
                <a:ea typeface="Consolas"/>
                <a:cs typeface="Consolas"/>
                <a:sym typeface="Consolas"/>
              </a:rPr>
              <a:t>console.</a:t>
            </a:r>
            <a:r>
              <a:rPr b="0" i="0" lang="en-US" sz="1100" u="none" cap="none" strike="noStrike">
                <a:solidFill>
                  <a:srgbClr val="6940B7"/>
                </a:solidFill>
                <a:latin typeface="Consolas"/>
                <a:ea typeface="Consolas"/>
                <a:cs typeface="Consolas"/>
                <a:sym typeface="Consolas"/>
              </a:rPr>
              <a:t>log(</a:t>
            </a:r>
            <a:r>
              <a:rPr b="0" i="0" lang="en-US" sz="1100" u="none" cap="none" strike="noStrike">
                <a:solidFill>
                  <a:srgbClr val="042E60"/>
                </a:solidFill>
                <a:latin typeface="Consolas"/>
                <a:ea typeface="Consolas"/>
                <a:cs typeface="Consolas"/>
                <a:sym typeface="Consolas"/>
              </a:rPr>
              <a:t>'useEffect has been called!'); </a:t>
            </a:r>
            <a:r>
              <a:rPr b="0" i="0" lang="en-US" sz="1100" u="none" cap="none" strike="noStrike">
                <a:solidFill>
                  <a:srgbClr val="6940B7"/>
                </a:solidFill>
                <a:latin typeface="Consolas"/>
                <a:ea typeface="Consolas"/>
                <a:cs typeface="Consolas"/>
                <a:sym typeface="Consolas"/>
              </a:rPr>
              <a:t>setFullName</a:t>
            </a:r>
            <a:r>
              <a:rPr b="0" i="0" lang="en-US" sz="1100" u="none" cap="none" strike="noStrike">
                <a:solidFill>
                  <a:srgbClr val="27292E"/>
                </a:solidFill>
                <a:latin typeface="Consolas"/>
                <a:ea typeface="Consolas"/>
                <a:cs typeface="Consolas"/>
                <a:sym typeface="Consolas"/>
              </a:rPr>
              <a:t>({name</a:t>
            </a:r>
            <a:r>
              <a:rPr b="0" i="0" lang="en-US" sz="1100" u="none" cap="none" strike="noStrike">
                <a:solidFill>
                  <a:srgbClr val="D43B48"/>
                </a:solidFill>
                <a:latin typeface="Consolas"/>
                <a:ea typeface="Consolas"/>
                <a:cs typeface="Consolas"/>
                <a:sym typeface="Consolas"/>
              </a:rPr>
              <a:t>:</a:t>
            </a:r>
            <a:r>
              <a:rPr b="0" i="0" lang="en-US" sz="1100" u="none" cap="none" strike="noStrike">
                <a:solidFill>
                  <a:srgbClr val="042E60"/>
                </a:solidFill>
                <a:latin typeface="Consolas"/>
                <a:ea typeface="Consolas"/>
                <a:cs typeface="Consolas"/>
                <a:sym typeface="Consolas"/>
              </a:rPr>
              <a:t>'SonMc'</a:t>
            </a:r>
            <a:r>
              <a:rPr b="0" i="0" lang="en-US" sz="1100" u="none" cap="none" strike="noStrike">
                <a:solidFill>
                  <a:srgbClr val="27292E"/>
                </a:solidFill>
                <a:latin typeface="Consolas"/>
                <a:ea typeface="Consolas"/>
                <a:cs typeface="Consolas"/>
                <a:sym typeface="Consolas"/>
              </a:rPr>
              <a:t>,familyName</a:t>
            </a:r>
            <a:r>
              <a:rPr b="0" i="0" lang="en-US" sz="1100" u="none" cap="none" strike="noStrike">
                <a:solidFill>
                  <a:srgbClr val="D43B48"/>
                </a:solidFill>
                <a:latin typeface="Consolas"/>
                <a:ea typeface="Consolas"/>
                <a:cs typeface="Consolas"/>
                <a:sym typeface="Consolas"/>
              </a:rPr>
              <a:t>: </a:t>
            </a:r>
            <a:r>
              <a:rPr b="0" i="0" lang="en-US" sz="1100" u="none" cap="none" strike="noStrike">
                <a:solidFill>
                  <a:srgbClr val="042E60"/>
                </a:solidFill>
                <a:latin typeface="Consolas"/>
                <a:ea typeface="Consolas"/>
                <a:cs typeface="Consolas"/>
                <a:sym typeface="Consolas"/>
              </a:rPr>
              <a:t>'CodeGym'</a:t>
            </a:r>
            <a:r>
              <a:rPr b="0" i="0" lang="en-US" sz="1100" u="none" cap="none" strike="noStrike">
                <a:solidFill>
                  <a:srgbClr val="27292E"/>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803656" marR="0" rtl="0" algn="l">
              <a:lnSpc>
                <a:spcPct val="100000"/>
              </a:lnSpc>
              <a:spcBef>
                <a:spcPts val="0"/>
              </a:spcBef>
              <a:spcAft>
                <a:spcPts val="0"/>
              </a:spcAft>
              <a:buClr>
                <a:srgbClr val="000000"/>
              </a:buClr>
              <a:buSzPts val="1100"/>
              <a:buFont typeface="Arial"/>
              <a:buNone/>
            </a:pPr>
            <a:r>
              <a:rPr b="0" i="0" lang="en-US" sz="1100" u="none" cap="none" strike="noStrike">
                <a:solidFill>
                  <a:srgbClr val="27292E"/>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803656" marR="0" rtl="0" algn="l">
              <a:lnSpc>
                <a:spcPct val="122181"/>
              </a:lnSpc>
              <a:spcBef>
                <a:spcPts val="840"/>
              </a:spcBef>
              <a:spcAft>
                <a:spcPts val="0"/>
              </a:spcAft>
              <a:buClr>
                <a:srgbClr val="000000"/>
              </a:buClr>
              <a:buSzPts val="1100"/>
              <a:buFont typeface="Arial"/>
              <a:buNone/>
            </a:pPr>
            <a:r>
              <a:rPr b="0" i="0" lang="en-US" sz="1100" u="none" cap="none" strike="noStrike">
                <a:solidFill>
                  <a:srgbClr val="D43B48"/>
                </a:solidFill>
                <a:latin typeface="Consolas"/>
                <a:ea typeface="Consolas"/>
                <a:cs typeface="Consolas"/>
                <a:sym typeface="Consolas"/>
              </a:rPr>
              <a:t>return(</a:t>
            </a:r>
            <a:endParaRPr b="0" i="0" sz="1400" u="none" cap="none" strike="noStrike">
              <a:solidFill>
                <a:srgbClr val="000000"/>
              </a:solidFill>
              <a:latin typeface="Arial"/>
              <a:ea typeface="Arial"/>
              <a:cs typeface="Arial"/>
              <a:sym typeface="Arial"/>
            </a:endParaRPr>
          </a:p>
          <a:p>
            <a:pPr indent="0" lvl="1" marL="1121156" marR="0" rtl="0" algn="l">
              <a:lnSpc>
                <a:spcPct val="122181"/>
              </a:lnSpc>
              <a:spcBef>
                <a:spcPts val="0"/>
              </a:spcBef>
              <a:spcAft>
                <a:spcPts val="0"/>
              </a:spcAft>
              <a:buClr>
                <a:srgbClr val="000000"/>
              </a:buClr>
              <a:buSzPts val="1100"/>
              <a:buFont typeface="Arial"/>
              <a:buNone/>
            </a:pPr>
            <a:r>
              <a:rPr b="0" i="0" lang="en-US" sz="1100" u="none" cap="none" strike="noStrike">
                <a:solidFill>
                  <a:srgbClr val="482C32"/>
                </a:solidFill>
                <a:latin typeface="Consolas"/>
                <a:ea typeface="Consolas"/>
                <a:cs typeface="Consolas"/>
                <a:sym typeface="Consolas"/>
              </a:rPr>
              <a:t>&lt;div&gt;</a:t>
            </a:r>
            <a:endParaRPr b="0" i="0" sz="1400" u="none" cap="none" strike="noStrike">
              <a:solidFill>
                <a:srgbClr val="000000"/>
              </a:solidFill>
              <a:latin typeface="Arial"/>
              <a:ea typeface="Arial"/>
              <a:cs typeface="Arial"/>
              <a:sym typeface="Arial"/>
            </a:endParaRPr>
          </a:p>
          <a:p>
            <a:pPr indent="0" lvl="1" marL="1438656" marR="0" rtl="0" algn="l">
              <a:lnSpc>
                <a:spcPct val="122181"/>
              </a:lnSpc>
              <a:spcBef>
                <a:spcPts val="0"/>
              </a:spcBef>
              <a:spcAft>
                <a:spcPts val="0"/>
              </a:spcAft>
              <a:buClr>
                <a:srgbClr val="000000"/>
              </a:buClr>
              <a:buSzPts val="1100"/>
              <a:buFont typeface="Arial"/>
              <a:buNone/>
            </a:pPr>
            <a:r>
              <a:rPr b="0" i="0" lang="en-US" sz="1100" u="none" cap="none" strike="noStrike">
                <a:solidFill>
                  <a:srgbClr val="482C32"/>
                </a:solidFill>
                <a:latin typeface="Consolas"/>
                <a:ea typeface="Consolas"/>
                <a:cs typeface="Consolas"/>
                <a:sym typeface="Consolas"/>
              </a:rPr>
              <a:t>&lt;hl&gt;Title: {title}&lt;/hl&gt;</a:t>
            </a:r>
            <a:endParaRPr b="0" i="0" sz="1400" u="none" cap="none" strike="noStrike">
              <a:solidFill>
                <a:srgbClr val="000000"/>
              </a:solidFill>
              <a:latin typeface="Arial"/>
              <a:ea typeface="Arial"/>
              <a:cs typeface="Arial"/>
              <a:sym typeface="Arial"/>
            </a:endParaRPr>
          </a:p>
          <a:p>
            <a:pPr indent="0" lvl="1" marL="1438656" marR="0" rtl="0" algn="l">
              <a:lnSpc>
                <a:spcPct val="122181"/>
              </a:lnSpc>
              <a:spcBef>
                <a:spcPts val="0"/>
              </a:spcBef>
              <a:spcAft>
                <a:spcPts val="0"/>
              </a:spcAft>
              <a:buClr>
                <a:srgbClr val="000000"/>
              </a:buClr>
              <a:buSzPts val="1100"/>
              <a:buFont typeface="Arial"/>
              <a:buNone/>
            </a:pPr>
            <a:r>
              <a:rPr b="0" i="0" lang="en-US" sz="1100" u="none" cap="none" strike="noStrike">
                <a:solidFill>
                  <a:srgbClr val="482C32"/>
                </a:solidFill>
                <a:latin typeface="Consolas"/>
                <a:ea typeface="Consolas"/>
                <a:cs typeface="Consolas"/>
                <a:sym typeface="Consolas"/>
              </a:rPr>
              <a:t>&lt;h3&gt;Name: </a:t>
            </a:r>
            <a:r>
              <a:rPr b="0" i="0" lang="en-US" sz="1100" u="none" cap="none" strike="noStrike">
                <a:solidFill>
                  <a:srgbClr val="27292E"/>
                </a:solidFill>
                <a:latin typeface="Consolas"/>
                <a:ea typeface="Consolas"/>
                <a:cs typeface="Consolas"/>
                <a:sym typeface="Consolas"/>
              </a:rPr>
              <a:t>{fullName.name}&lt;/h3&gt;</a:t>
            </a:r>
            <a:endParaRPr b="0" i="0" sz="1400" u="none" cap="none" strike="noStrike">
              <a:solidFill>
                <a:srgbClr val="000000"/>
              </a:solidFill>
              <a:latin typeface="Arial"/>
              <a:ea typeface="Arial"/>
              <a:cs typeface="Arial"/>
              <a:sym typeface="Arial"/>
            </a:endParaRPr>
          </a:p>
          <a:p>
            <a:pPr indent="0" lvl="1" marL="1438656" marR="0" rtl="0" algn="l">
              <a:lnSpc>
                <a:spcPct val="122181"/>
              </a:lnSpc>
              <a:spcBef>
                <a:spcPts val="0"/>
              </a:spcBef>
              <a:spcAft>
                <a:spcPts val="0"/>
              </a:spcAft>
              <a:buClr>
                <a:srgbClr val="000000"/>
              </a:buClr>
              <a:buSzPts val="1100"/>
              <a:buFont typeface="Arial"/>
              <a:buNone/>
            </a:pPr>
            <a:r>
              <a:rPr b="0" i="0" lang="en-US" sz="1100" u="none" cap="none" strike="noStrike">
                <a:solidFill>
                  <a:srgbClr val="27292E"/>
                </a:solidFill>
                <a:latin typeface="Consolas"/>
                <a:ea typeface="Consolas"/>
                <a:cs typeface="Consolas"/>
                <a:sym typeface="Consolas"/>
              </a:rPr>
              <a:t>&lt;h3&gt;Family Name: {fullName.familyName}&lt;/h3&gt;</a:t>
            </a:r>
            <a:endParaRPr b="0" i="0" sz="1400" u="none" cap="none" strike="noStrike">
              <a:solidFill>
                <a:srgbClr val="000000"/>
              </a:solidFill>
              <a:latin typeface="Arial"/>
              <a:ea typeface="Arial"/>
              <a:cs typeface="Arial"/>
              <a:sym typeface="Arial"/>
            </a:endParaRPr>
          </a:p>
          <a:p>
            <a:pPr indent="0" lvl="1" marL="1121156" marR="0" rtl="0" algn="l">
              <a:lnSpc>
                <a:spcPct val="122181"/>
              </a:lnSpc>
              <a:spcBef>
                <a:spcPts val="0"/>
              </a:spcBef>
              <a:spcAft>
                <a:spcPts val="0"/>
              </a:spcAft>
              <a:buClr>
                <a:srgbClr val="000000"/>
              </a:buClr>
              <a:buSzPts val="1100"/>
              <a:buFont typeface="Arial"/>
              <a:buNone/>
            </a:pPr>
            <a:r>
              <a:rPr b="0" i="0" lang="en-US" sz="1100" u="none" cap="none" strike="noStrike">
                <a:solidFill>
                  <a:srgbClr val="482C32"/>
                </a:solidFill>
                <a:latin typeface="Consolas"/>
                <a:ea typeface="Consolas"/>
                <a:cs typeface="Consolas"/>
                <a:sym typeface="Consolas"/>
              </a:rPr>
              <a:t>&lt;/div&gt;</a:t>
            </a:r>
            <a:endParaRPr b="0" i="0" sz="1400" u="none" cap="none" strike="noStrike">
              <a:solidFill>
                <a:srgbClr val="000000"/>
              </a:solidFill>
              <a:latin typeface="Arial"/>
              <a:ea typeface="Arial"/>
              <a:cs typeface="Arial"/>
              <a:sym typeface="Arial"/>
            </a:endParaRPr>
          </a:p>
          <a:p>
            <a:pPr indent="0" lvl="1" marL="803656" marR="0" rtl="0" algn="l">
              <a:lnSpc>
                <a:spcPct val="100000"/>
              </a:lnSpc>
              <a:spcBef>
                <a:spcPts val="0"/>
              </a:spcBef>
              <a:spcAft>
                <a:spcPts val="0"/>
              </a:spcAft>
              <a:buClr>
                <a:srgbClr val="000000"/>
              </a:buClr>
              <a:buSzPts val="1100"/>
              <a:buFont typeface="Arial"/>
              <a:buNone/>
            </a:pPr>
            <a:r>
              <a:rPr b="0" i="0" lang="en-US" sz="1100" u="none" cap="none" strike="noStrike">
                <a:solidFill>
                  <a:srgbClr val="27292E"/>
                </a:solidFill>
                <a:latin typeface="Consolas"/>
                <a:ea typeface="Consolas"/>
                <a:cs typeface="Consolas"/>
                <a:sym typeface="Consolas"/>
              </a:rPr>
              <a:t>);}</a:t>
            </a:r>
            <a:endParaRPr b="0" i="0" sz="1100" u="none" cap="none" strike="noStrike">
              <a:solidFill>
                <a:srgbClr val="27292E"/>
              </a:solidFill>
              <a:latin typeface="Consolas"/>
              <a:ea typeface="Consolas"/>
              <a:cs typeface="Consolas"/>
              <a:sym typeface="Consolas"/>
            </a:endParaRPr>
          </a:p>
        </p:txBody>
      </p:sp>
      <p:sp>
        <p:nvSpPr>
          <p:cNvPr id="74" name="Google Shape;74;p8"/>
          <p:cNvSpPr/>
          <p:nvPr/>
        </p:nvSpPr>
        <p:spPr>
          <a:xfrm>
            <a:off x="725426" y="5550400"/>
            <a:ext cx="10427100" cy="320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UseEffect sẽ được gọi mỗi khi component thay đổi</a:t>
            </a:r>
            <a:r>
              <a:rPr b="0" i="0" lang="en-US" sz="2400" u="none" cap="none" strike="noStrike">
                <a:solidFill>
                  <a:schemeClr val="dk1"/>
                </a:solidFill>
                <a:latin typeface="Calibri"/>
                <a:ea typeface="Calibri"/>
                <a:cs typeface="Calibri"/>
                <a:sym typeface="Calibri"/>
              </a:rPr>
              <a:t>.</a:t>
            </a:r>
            <a:endParaRPr b="0" i="0" sz="2400" u="none" cap="none" strike="noStrike">
              <a:solidFill>
                <a:srgbClr val="000000"/>
              </a:solidFill>
              <a:latin typeface="Arial"/>
              <a:ea typeface="Arial"/>
              <a:cs typeface="Arial"/>
              <a:sym typeface="Arial"/>
            </a:endParaRPr>
          </a:p>
        </p:txBody>
      </p:sp>
      <p:pic>
        <p:nvPicPr>
          <p:cNvPr id="75" name="Google Shape;75;p8"/>
          <p:cNvPicPr preferRelativeResize="0"/>
          <p:nvPr/>
        </p:nvPicPr>
        <p:blipFill rotWithShape="1">
          <a:blip r:embed="rId3">
            <a:alphaModFix/>
          </a:blip>
          <a:srcRect b="0" l="0" r="0" t="0"/>
          <a:stretch/>
        </p:blipFill>
        <p:spPr>
          <a:xfrm>
            <a:off x="11387789" y="175260"/>
            <a:ext cx="679704" cy="679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p9"/>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81" name="Google Shape;81;p9"/>
          <p:cNvSpPr/>
          <p:nvPr/>
        </p:nvSpPr>
        <p:spPr>
          <a:xfrm>
            <a:off x="740664" y="298704"/>
            <a:ext cx="1895856" cy="4328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UseEffect</a:t>
            </a:r>
            <a:endParaRPr b="1" i="0" sz="3000" u="none" cap="none" strike="noStrike">
              <a:solidFill>
                <a:schemeClr val="dk1"/>
              </a:solidFill>
              <a:latin typeface="Arial"/>
              <a:ea typeface="Arial"/>
              <a:cs typeface="Arial"/>
              <a:sym typeface="Arial"/>
            </a:endParaRPr>
          </a:p>
        </p:txBody>
      </p:sp>
      <p:sp>
        <p:nvSpPr>
          <p:cNvPr id="82" name="Google Shape;82;p9"/>
          <p:cNvSpPr/>
          <p:nvPr/>
        </p:nvSpPr>
        <p:spPr>
          <a:xfrm>
            <a:off x="997526" y="1153252"/>
            <a:ext cx="10965873" cy="54045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chemeClr val="dk1"/>
                </a:solidFill>
                <a:latin typeface="Arial"/>
                <a:ea typeface="Arial"/>
                <a:cs typeface="Arial"/>
                <a:sym typeface="Arial"/>
              </a:rPr>
              <a:t>Ví dụ:</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Chúng ta cũng có thể điều khiển hàm </a:t>
            </a:r>
            <a:r>
              <a:rPr b="1" i="1" lang="en-US" sz="2500" u="none" cap="none" strike="noStrike">
                <a:solidFill>
                  <a:schemeClr val="dk1"/>
                </a:solidFill>
                <a:latin typeface="Arial"/>
                <a:ea typeface="Arial"/>
                <a:cs typeface="Arial"/>
                <a:sym typeface="Arial"/>
              </a:rPr>
              <a:t>useEffect</a:t>
            </a:r>
            <a:r>
              <a:rPr b="0" i="0" lang="en-US" sz="2500" u="none" cap="none" strike="noStrike">
                <a:solidFill>
                  <a:schemeClr val="dk1"/>
                </a:solidFill>
                <a:latin typeface="Arial"/>
                <a:ea typeface="Arial"/>
                <a:cs typeface="Arial"/>
                <a:sym typeface="Arial"/>
              </a:rPr>
              <a:t> bằng câu lệnh điều kiện, nó chính là tham số thứ 2 của hàm </a:t>
            </a:r>
            <a:r>
              <a:rPr b="1" i="1" lang="en-US" sz="2500" u="none" cap="none" strike="noStrike">
                <a:solidFill>
                  <a:schemeClr val="dk1"/>
                </a:solidFill>
                <a:latin typeface="Arial"/>
                <a:ea typeface="Arial"/>
                <a:cs typeface="Arial"/>
                <a:sym typeface="Arial"/>
              </a:rPr>
              <a:t>useEffect().</a:t>
            </a:r>
            <a:r>
              <a:rPr b="0" i="0" lang="en-US" sz="2500" u="none" cap="none" strike="noStrike">
                <a:solidFill>
                  <a:schemeClr val="dk1"/>
                </a:solidFill>
                <a:latin typeface="Arial"/>
                <a:ea typeface="Arial"/>
                <a:cs typeface="Arial"/>
                <a:sym typeface="Arial"/>
              </a:rPr>
              <a:t> Tham số thứ 2 của useEffect là một mảng, mảng này cho biết rõ chỉ gọi </a:t>
            </a:r>
            <a:r>
              <a:rPr b="1" i="1" lang="en-US" sz="2500" u="none" cap="none" strike="noStrike">
                <a:solidFill>
                  <a:schemeClr val="dk1"/>
                </a:solidFill>
                <a:latin typeface="Arial"/>
                <a:ea typeface="Arial"/>
                <a:cs typeface="Arial"/>
                <a:sym typeface="Arial"/>
              </a:rPr>
              <a:t>useEffect()</a:t>
            </a:r>
            <a:r>
              <a:rPr b="0" i="0" lang="en-US" sz="2500" u="none" cap="none" strike="noStrike">
                <a:solidFill>
                  <a:schemeClr val="dk1"/>
                </a:solidFill>
                <a:latin typeface="Arial"/>
                <a:ea typeface="Arial"/>
                <a:cs typeface="Arial"/>
                <a:sym typeface="Arial"/>
              </a:rPr>
              <a:t> khi giá trị phần tử trong mảng thay đổi. Ví dụ:</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useEffect(() =&gt;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console.log('useEffect has been called!');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setFullName({ name: 'New Name', familyName: 'CodeGym'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 [fullName.name]);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Như vậy hàm </a:t>
            </a:r>
            <a:r>
              <a:rPr b="1" i="1" lang="en-US" sz="2500" u="none" cap="none" strike="noStrike">
                <a:solidFill>
                  <a:schemeClr val="dk1"/>
                </a:solidFill>
                <a:latin typeface="Arial"/>
                <a:ea typeface="Arial"/>
                <a:cs typeface="Arial"/>
                <a:sym typeface="Arial"/>
              </a:rPr>
              <a:t>useEffect()</a:t>
            </a:r>
            <a:r>
              <a:rPr b="0" i="0" lang="en-US" sz="2500" u="none" cap="none" strike="noStrike">
                <a:solidFill>
                  <a:schemeClr val="dk1"/>
                </a:solidFill>
                <a:latin typeface="Arial"/>
                <a:ea typeface="Arial"/>
                <a:cs typeface="Arial"/>
                <a:sym typeface="Arial"/>
              </a:rPr>
              <a:t> chỉ được gọi 2 lần: 1 lần khi render components, 1 lần khi set name thành "New name".</a:t>
            </a:r>
            <a:endParaRPr b="0" i="0" sz="2500" u="none" cap="none" strike="noStrike">
              <a:solidFill>
                <a:schemeClr val="dk1"/>
              </a:solidFill>
              <a:latin typeface="Arial"/>
              <a:ea typeface="Arial"/>
              <a:cs typeface="Arial"/>
              <a:sym typeface="Arial"/>
            </a:endParaRPr>
          </a:p>
          <a:p>
            <a:pPr indent="0" lvl="0" marL="0" marR="0" rtl="0" algn="l">
              <a:lnSpc>
                <a:spcPct val="91200"/>
              </a:lnSpc>
              <a:spcBef>
                <a:spcPts val="1890"/>
              </a:spcBef>
              <a:spcAft>
                <a:spcPts val="0"/>
              </a:spcAft>
              <a:buClr>
                <a:srgbClr val="000000"/>
              </a:buClr>
              <a:buSzPts val="2500"/>
              <a:buFont typeface="Arial"/>
              <a:buNone/>
            </a:pPr>
            <a:r>
              <a:t/>
            </a:r>
            <a:endParaRPr b="1" i="0" sz="2500" u="none" cap="none" strike="noStrike">
              <a:solidFill>
                <a:srgbClr val="1B1B1B"/>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88" name="Google Shape;88;p16"/>
          <p:cNvSpPr/>
          <p:nvPr/>
        </p:nvSpPr>
        <p:spPr>
          <a:xfrm>
            <a:off x="740664" y="298704"/>
            <a:ext cx="1895856" cy="4328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UseEffect</a:t>
            </a:r>
            <a:endParaRPr b="1" i="0" sz="3000" u="none" cap="none" strike="noStrike">
              <a:solidFill>
                <a:schemeClr val="dk1"/>
              </a:solidFill>
              <a:latin typeface="Arial"/>
              <a:ea typeface="Arial"/>
              <a:cs typeface="Arial"/>
              <a:sym typeface="Arial"/>
            </a:endParaRPr>
          </a:p>
        </p:txBody>
      </p:sp>
      <p:sp>
        <p:nvSpPr>
          <p:cNvPr id="89" name="Google Shape;89;p16"/>
          <p:cNvSpPr/>
          <p:nvPr/>
        </p:nvSpPr>
        <p:spPr>
          <a:xfrm>
            <a:off x="997526" y="1153252"/>
            <a:ext cx="10965873" cy="5404565"/>
          </a:xfrm>
          <a:prstGeom prst="rect">
            <a:avLst/>
          </a:prstGeom>
          <a:noFill/>
          <a:ln>
            <a:noFill/>
          </a:ln>
        </p:spPr>
        <p:txBody>
          <a:bodyPr anchorCtr="0" anchor="t" bIns="0" lIns="0" spcFirstLastPara="1" rIns="0" wrap="square" tIns="0">
            <a:noAutofit/>
          </a:bodyPr>
          <a:lstStyle/>
          <a:p>
            <a:pPr indent="0" lvl="0" marL="0" marR="0" rtl="0" algn="l">
              <a:lnSpc>
                <a:spcPct val="91200"/>
              </a:lnSpc>
              <a:spcBef>
                <a:spcPts val="1890"/>
              </a:spcBef>
              <a:spcAft>
                <a:spcPts val="0"/>
              </a:spcAft>
              <a:buClr>
                <a:srgbClr val="000000"/>
              </a:buClr>
              <a:buSzPts val="2500"/>
              <a:buFont typeface="Arial"/>
              <a:buNone/>
            </a:pPr>
            <a:r>
              <a:rPr b="1" i="0" lang="en-US" sz="2500" u="none" cap="none" strike="noStrike">
                <a:solidFill>
                  <a:srgbClr val="1B1B1B"/>
                </a:solidFill>
                <a:latin typeface="Arial"/>
                <a:ea typeface="Arial"/>
                <a:cs typeface="Arial"/>
                <a:sym typeface="Arial"/>
              </a:rPr>
              <a:t>Thực hành: useEffect</a:t>
            </a:r>
            <a:endParaRPr b="1" i="0" sz="2500" u="none" cap="none" strike="noStrike">
              <a:solidFill>
                <a:srgbClr val="1B1B1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pic>
        <p:nvPicPr>
          <p:cNvPr id="94" name="Google Shape;94;p10"/>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95" name="Google Shape;95;p10"/>
          <p:cNvSpPr/>
          <p:nvPr/>
        </p:nvSpPr>
        <p:spPr>
          <a:xfrm>
            <a:off x="743693" y="301750"/>
            <a:ext cx="4614000" cy="42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Hooks Custom</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a:off x="950976" y="1566671"/>
            <a:ext cx="11116056" cy="5222055"/>
          </a:xfrm>
          <a:prstGeom prst="rect">
            <a:avLst/>
          </a:prstGeom>
          <a:noFill/>
          <a:ln>
            <a:noFill/>
          </a:ln>
        </p:spPr>
        <p:txBody>
          <a:bodyPr anchorCtr="0" anchor="t" bIns="0" lIns="0" spcFirstLastPara="1" rIns="0" wrap="square" tIns="0">
            <a:noAutofit/>
          </a:bodyPr>
          <a:lstStyle/>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Custom Hooks là những hooks mà do lập trình viên tự định nghĩa với mục đích thực hiện một chức năng nào đó, nó thường được sử dụng để chia sẻ logic giữa các components.</a:t>
            </a:r>
            <a:endParaRPr b="0" i="0" sz="3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React cũng định nghĩa cho chúng ta các hooks như useState, useEffect, useContext,... cho phép chúng ta làm việc dễ dàng hơn. </a:t>
            </a:r>
            <a:endParaRPr b="0" i="0" sz="3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Khi đặt tên một custom hooks phải có từ khóa use ở đầu, ví dụ như: useClick(), useClock(), useQuery().</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 name="Shape 100"/>
        <p:cNvGrpSpPr/>
        <p:nvPr/>
      </p:nvGrpSpPr>
      <p:grpSpPr>
        <a:xfrm>
          <a:off x="0" y="0"/>
          <a:ext cx="0" cy="0"/>
          <a:chOff x="0" y="0"/>
          <a:chExt cx="0" cy="0"/>
        </a:xfrm>
      </p:grpSpPr>
      <p:pic>
        <p:nvPicPr>
          <p:cNvPr id="101" name="Google Shape;101;p17"/>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102" name="Google Shape;102;p17"/>
          <p:cNvSpPr/>
          <p:nvPr/>
        </p:nvSpPr>
        <p:spPr>
          <a:xfrm>
            <a:off x="743693" y="301750"/>
            <a:ext cx="4614000" cy="42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Hooks Custom</a:t>
            </a:r>
            <a:endParaRPr b="0" i="0" sz="1400" u="none" cap="none" strike="noStrike">
              <a:solidFill>
                <a:srgbClr val="000000"/>
              </a:solidFill>
              <a:latin typeface="Arial"/>
              <a:ea typeface="Arial"/>
              <a:cs typeface="Arial"/>
              <a:sym typeface="Arial"/>
            </a:endParaRPr>
          </a:p>
        </p:txBody>
      </p:sp>
      <p:sp>
        <p:nvSpPr>
          <p:cNvPr id="103" name="Google Shape;103;p17"/>
          <p:cNvSpPr/>
          <p:nvPr/>
        </p:nvSpPr>
        <p:spPr>
          <a:xfrm>
            <a:off x="950976" y="1566671"/>
            <a:ext cx="11116056" cy="5222055"/>
          </a:xfrm>
          <a:prstGeom prst="rect">
            <a:avLst/>
          </a:prstGeom>
          <a:noFill/>
          <a:ln>
            <a:noFill/>
          </a:ln>
        </p:spPr>
        <p:txBody>
          <a:bodyPr anchorCtr="0" anchor="t" bIns="0" lIns="0" spcFirstLastPara="1" rIns="0" wrap="square" tIns="0">
            <a:noAutofit/>
          </a:bodyPr>
          <a:lstStyle/>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Custom Hooks là những hooks mà do lập trình viên tự định nghĩa với mục đích thực hiện một chức năng nào đó, nó thường được sử dụng để chia sẻ logic giữa các components.</a:t>
            </a:r>
            <a:endParaRPr b="0" i="0" sz="3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React cũng định nghĩa cho chúng ta các hooks như useState, useEffect, useContext,... cho phép chúng ta làm việc dễ dàng hơn. </a:t>
            </a:r>
            <a:endParaRPr b="0" i="0" sz="3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Khi đặt tên một custom hooks phải có từ khóa use ở đầu, ví dụ như: useClick(), useClock(), useQuery().</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pic>
        <p:nvPicPr>
          <p:cNvPr id="108" name="Google Shape;108;p18"/>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109" name="Google Shape;109;p18"/>
          <p:cNvSpPr/>
          <p:nvPr/>
        </p:nvSpPr>
        <p:spPr>
          <a:xfrm>
            <a:off x="743693" y="301750"/>
            <a:ext cx="4614000" cy="42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Hooks Custom</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950976" y="1566671"/>
            <a:ext cx="11116056" cy="522205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3000" u="none" cap="none" strike="noStrike">
                <a:solidFill>
                  <a:schemeClr val="dk1"/>
                </a:solidFill>
                <a:latin typeface="Calibri"/>
                <a:ea typeface="Calibri"/>
                <a:cs typeface="Calibri"/>
                <a:sym typeface="Calibri"/>
              </a:rPr>
              <a:t>Thực hành: Hook custom</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pic>
        <p:nvPicPr>
          <p:cNvPr id="115" name="Google Shape;115;p19"/>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116" name="Google Shape;116;p19"/>
          <p:cNvSpPr/>
          <p:nvPr/>
        </p:nvSpPr>
        <p:spPr>
          <a:xfrm>
            <a:off x="743693" y="301750"/>
            <a:ext cx="4614000" cy="42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Additional hooks</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a:off x="743693" y="1070725"/>
            <a:ext cx="11116056" cy="522205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000" u="none" cap="none" strike="noStrike">
                <a:solidFill>
                  <a:schemeClr val="dk1"/>
                </a:solidFill>
                <a:latin typeface="Calibri"/>
                <a:ea typeface="Calibri"/>
                <a:cs typeface="Calibri"/>
                <a:sym typeface="Calibri"/>
              </a:rPr>
              <a:t>useMemo</a:t>
            </a:r>
            <a:endParaRPr/>
          </a:p>
          <a:p>
            <a:pPr indent="0" lvl="0" marL="0" marR="0" rtl="0" algn="just">
              <a:lnSpc>
                <a:spcPct val="100000"/>
              </a:lnSpc>
              <a:spcBef>
                <a:spcPts val="0"/>
              </a:spcBef>
              <a:spcAft>
                <a:spcPts val="0"/>
              </a:spcAft>
              <a:buNone/>
            </a:pPr>
            <a:r>
              <a:rPr b="0" i="0" lang="en-US" sz="3000" u="none" cap="none" strike="noStrike">
                <a:solidFill>
                  <a:schemeClr val="dk1"/>
                </a:solidFill>
                <a:latin typeface="Calibri"/>
                <a:ea typeface="Calibri"/>
                <a:cs typeface="Calibri"/>
                <a:sym typeface="Calibri"/>
              </a:rPr>
              <a:t>useMemo giúp ta kiểm soát việc được render dư thừa của các component con, nó khá giống với hàm shouldComponentUpdate trong LifeCycle. Bằng cách truyền vào 1 tham số thứ 2 thì chỉ khi tham số này thay đổi thì thằng useMemo mới được thực thi.</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pic>
        <p:nvPicPr>
          <p:cNvPr id="122" name="Google Shape;122;p20"/>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123" name="Google Shape;123;p20"/>
          <p:cNvSpPr/>
          <p:nvPr/>
        </p:nvSpPr>
        <p:spPr>
          <a:xfrm>
            <a:off x="743693" y="301750"/>
            <a:ext cx="7126200" cy="42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lang="en-US" sz="3000">
                <a:solidFill>
                  <a:schemeClr val="dk1"/>
                </a:solidFill>
              </a:rPr>
              <a:t>Lưu ý khi làm việc với hook</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a:off x="743711" y="1073309"/>
            <a:ext cx="10699588" cy="5309801"/>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t/>
            </a:r>
            <a:endParaRPr/>
          </a:p>
          <a:p>
            <a:pPr indent="-457200" lvl="0" marL="457200" marR="0" rtl="0" algn="just">
              <a:lnSpc>
                <a:spcPct val="100000"/>
              </a:lnSpc>
              <a:spcBef>
                <a:spcPts val="0"/>
              </a:spcBef>
              <a:spcAft>
                <a:spcPts val="0"/>
              </a:spcAft>
              <a:buClr>
                <a:schemeClr val="dk1"/>
              </a:buClr>
              <a:buSzPts val="3000"/>
              <a:buFont typeface="Noto Sans Symbols"/>
              <a:buChar char="❖"/>
            </a:pPr>
            <a:r>
              <a:rPr b="0" i="0" lang="en-US" sz="3000" u="none" cap="none" strike="noStrike">
                <a:solidFill>
                  <a:schemeClr val="dk1"/>
                </a:solidFill>
                <a:latin typeface="Arial"/>
                <a:ea typeface="Arial"/>
                <a:cs typeface="Arial"/>
                <a:sym typeface="Arial"/>
              </a:rPr>
              <a:t>Trong cùng một component, bạn có thể sử dụng bao nhiêu useState và useEffect tùy ý nhưng các hook này phải gọi ở trên cùng của function, không được nằm trong vòng lặp, khu vực điều kiện, hay các function con</a:t>
            </a:r>
            <a:endParaRPr/>
          </a:p>
          <a:p>
            <a:pPr indent="-266700" lvl="0" marL="457200" marR="0" rtl="0" algn="just">
              <a:lnSpc>
                <a:spcPct val="100000"/>
              </a:lnSpc>
              <a:spcBef>
                <a:spcPts val="0"/>
              </a:spcBef>
              <a:spcAft>
                <a:spcPts val="0"/>
              </a:spcAft>
              <a:buClr>
                <a:schemeClr val="dk1"/>
              </a:buClr>
              <a:buSzPts val="3000"/>
              <a:buFont typeface="Noto Sans Symbols"/>
              <a:buNone/>
            </a:pPr>
            <a:r>
              <a:t/>
            </a:r>
            <a:endParaRPr b="0" i="0" sz="3000" u="none" cap="none" strike="noStrike">
              <a:solidFill>
                <a:schemeClr val="dk1"/>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3000"/>
              <a:buFont typeface="Noto Sans Symbols"/>
              <a:buChar char="❖"/>
            </a:pPr>
            <a:r>
              <a:rPr b="0" i="0" lang="en-US" sz="3000" u="none" cap="none" strike="noStrike">
                <a:solidFill>
                  <a:schemeClr val="dk1"/>
                </a:solidFill>
                <a:latin typeface="Arial"/>
                <a:ea typeface="Arial"/>
                <a:cs typeface="Arial"/>
                <a:sym typeface="Arial"/>
              </a:rPr>
              <a:t>Nó chỉ sử dụng trong functional component</a:t>
            </a:r>
            <a:endParaRPr/>
          </a:p>
          <a:p>
            <a:pPr indent="-266700" lvl="0" marL="457200" marR="0" rtl="0" algn="just">
              <a:lnSpc>
                <a:spcPct val="100000"/>
              </a:lnSpc>
              <a:spcBef>
                <a:spcPts val="0"/>
              </a:spcBef>
              <a:spcAft>
                <a:spcPts val="0"/>
              </a:spcAft>
              <a:buClr>
                <a:schemeClr val="dk1"/>
              </a:buClr>
              <a:buSzPts val="3000"/>
              <a:buFont typeface="Noto Sans Symbols"/>
              <a:buNone/>
            </a:pPr>
            <a:r>
              <a:t/>
            </a:r>
            <a:endParaRPr b="0" i="0" sz="3000" u="none" cap="none" strike="noStrike">
              <a:solidFill>
                <a:schemeClr val="dk1"/>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3000"/>
              <a:buFont typeface="Noto Sans Symbols"/>
              <a:buChar char="❖"/>
            </a:pPr>
            <a:r>
              <a:rPr b="0" i="0" lang="en-US" sz="3000" u="none" cap="none" strike="noStrike">
                <a:solidFill>
                  <a:schemeClr val="dk1"/>
                </a:solidFill>
                <a:latin typeface="Arial"/>
                <a:ea typeface="Arial"/>
                <a:cs typeface="Arial"/>
                <a:sym typeface="Arial"/>
              </a:rPr>
              <a:t>Khi sử dụng useEffect để lấy dữ liệu, cần kiểm tra dữ liệu đã tồn tại hay chưa. Nếu không thì hàm sẽ gửi request liên tục</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pic>
        <p:nvPicPr>
          <p:cNvPr id="129" name="Google Shape;129;p11"/>
          <p:cNvPicPr preferRelativeResize="0"/>
          <p:nvPr/>
        </p:nvPicPr>
        <p:blipFill rotWithShape="1">
          <a:blip r:embed="rId3">
            <a:alphaModFix/>
          </a:blip>
          <a:srcRect b="0" l="0" r="0" t="0"/>
          <a:stretch/>
        </p:blipFill>
        <p:spPr>
          <a:xfrm>
            <a:off x="11414760" y="210312"/>
            <a:ext cx="554736" cy="524256"/>
          </a:xfrm>
          <a:prstGeom prst="rect">
            <a:avLst/>
          </a:prstGeom>
          <a:noFill/>
          <a:ln>
            <a:noFill/>
          </a:ln>
        </p:spPr>
      </p:pic>
      <p:sp>
        <p:nvSpPr>
          <p:cNvPr id="130" name="Google Shape;130;p11"/>
          <p:cNvSpPr/>
          <p:nvPr/>
        </p:nvSpPr>
        <p:spPr>
          <a:xfrm>
            <a:off x="911352" y="243840"/>
            <a:ext cx="3233928" cy="487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Tóm tắt  bài học</a:t>
            </a:r>
            <a:endParaRPr b="1" i="0" sz="3000" u="none" cap="none" strike="noStrike">
              <a:solidFill>
                <a:schemeClr val="dk1"/>
              </a:solidFill>
              <a:latin typeface="Calibri"/>
              <a:ea typeface="Calibri"/>
              <a:cs typeface="Calibri"/>
              <a:sym typeface="Calibri"/>
            </a:endParaRPr>
          </a:p>
        </p:txBody>
      </p:sp>
      <p:sp>
        <p:nvSpPr>
          <p:cNvPr id="131" name="Google Shape;131;p11"/>
          <p:cNvSpPr/>
          <p:nvPr/>
        </p:nvSpPr>
        <p:spPr>
          <a:xfrm>
            <a:off x="1173018" y="1048512"/>
            <a:ext cx="10970214" cy="5721743"/>
          </a:xfrm>
          <a:prstGeom prst="rect">
            <a:avLst/>
          </a:prstGeom>
          <a:noFill/>
          <a:ln>
            <a:noFill/>
          </a:ln>
        </p:spPr>
        <p:txBody>
          <a:bodyPr anchorCtr="0" anchor="t" bIns="0" lIns="0" spcFirstLastPara="1" rIns="0" wrap="square" tIns="0">
            <a:noAutofit/>
          </a:bodyPr>
          <a:lstStyle/>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React Hooks là các hàm đặc biệt cho phép sử dụng các tính năng của React (mà không cần phải tạo class). Ví dụ, useState là một hook cho phép thêm React state vào function components.</a:t>
            </a:r>
            <a:endParaRPr b="0" i="0" sz="2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useState hook cho phép chúng ta khai báo local state trong Function Component cách mà trước để chỉ dùng cho Class Component.</a:t>
            </a:r>
            <a:endParaRPr b="0" i="0" sz="2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useEffect hook  để quản lý vòng đời của của một component và nó phục vụ chúng ta sử dụng trong </a:t>
            </a:r>
            <a:r>
              <a:rPr b="0" i="1" lang="en-US" sz="2800" u="none" cap="none" strike="noStrike">
                <a:solidFill>
                  <a:schemeClr val="dk1"/>
                </a:solidFill>
                <a:latin typeface="Calibri"/>
                <a:ea typeface="Calibri"/>
                <a:cs typeface="Calibri"/>
                <a:sym typeface="Calibri"/>
              </a:rPr>
              <a:t>functional component</a:t>
            </a:r>
            <a:r>
              <a:rPr b="0" i="0" lang="en-US" sz="2800" u="none" cap="none" strike="noStrike">
                <a:solidFill>
                  <a:schemeClr val="dk1"/>
                </a:solidFill>
                <a:latin typeface="Calibri"/>
                <a:ea typeface="Calibri"/>
                <a:cs typeface="Calibri"/>
                <a:sym typeface="Calibri"/>
              </a:rPr>
              <a:t> thay vì các </a:t>
            </a:r>
            <a:r>
              <a:rPr b="0" i="1" lang="en-US" sz="2800" u="none" cap="none" strike="noStrike">
                <a:solidFill>
                  <a:schemeClr val="dk1"/>
                </a:solidFill>
                <a:latin typeface="Calibri"/>
                <a:ea typeface="Calibri"/>
                <a:cs typeface="Calibri"/>
                <a:sym typeface="Calibri"/>
              </a:rPr>
              <a:t>lifecycle</a:t>
            </a:r>
            <a:r>
              <a:rPr b="0" i="0" lang="en-US" sz="2800" u="none" cap="none" strike="noStrike">
                <a:solidFill>
                  <a:schemeClr val="dk1"/>
                </a:solidFill>
                <a:latin typeface="Calibri"/>
                <a:ea typeface="Calibri"/>
                <a:cs typeface="Calibri"/>
                <a:sym typeface="Calibri"/>
              </a:rPr>
              <a:t> như trước đây trong </a:t>
            </a:r>
            <a:r>
              <a:rPr b="0" i="1" lang="en-US" sz="2800" u="none" cap="none" strike="noStrike">
                <a:solidFill>
                  <a:schemeClr val="dk1"/>
                </a:solidFill>
                <a:latin typeface="Calibri"/>
                <a:ea typeface="Calibri"/>
                <a:cs typeface="Calibri"/>
                <a:sym typeface="Calibri"/>
              </a:rPr>
              <a:t>class component.</a:t>
            </a:r>
            <a:endParaRPr b="0" i="0" sz="2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Custom Hooks là những hooks mà do lập trình viên tự định nghĩa với mục đích thực hiện một chức năng nào đó</a:t>
            </a:r>
            <a:endParaRPr b="0" i="0" sz="2800" u="none" cap="none" strike="noStrike">
              <a:solidFill>
                <a:schemeClr val="dk1"/>
              </a:solidFill>
              <a:latin typeface="Calibri"/>
              <a:ea typeface="Calibri"/>
              <a:cs typeface="Calibri"/>
              <a:sym typeface="Calibri"/>
            </a:endParaRPr>
          </a:p>
          <a:p>
            <a:pPr indent="0" lvl="0" marL="2737612" marR="0" rtl="0" algn="l">
              <a:lnSpc>
                <a:spcPct val="100000"/>
              </a:lnSpc>
              <a:spcBef>
                <a:spcPts val="0"/>
              </a:spcBef>
              <a:spcAft>
                <a:spcPts val="0"/>
              </a:spcAft>
              <a:buClr>
                <a:srgbClr val="000000"/>
              </a:buClr>
              <a:buSzPts val="2800"/>
              <a:buFont typeface="Arial"/>
              <a:buNone/>
            </a:pPr>
            <a:r>
              <a:t/>
            </a:r>
            <a:endParaRPr b="0" i="0" sz="2800" u="none" cap="none" strike="noStrike">
              <a:solidFill>
                <a:srgbClr val="41414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3">
            <a:alphaModFix/>
          </a:blip>
          <a:srcRect b="0" l="0" r="0" t="0"/>
          <a:stretch/>
        </p:blipFill>
        <p:spPr>
          <a:xfrm>
            <a:off x="11466576" y="137160"/>
            <a:ext cx="670560" cy="670560"/>
          </a:xfrm>
          <a:prstGeom prst="rect">
            <a:avLst/>
          </a:prstGeom>
          <a:noFill/>
          <a:ln>
            <a:noFill/>
          </a:ln>
        </p:spPr>
      </p:pic>
      <p:sp>
        <p:nvSpPr>
          <p:cNvPr id="17" name="Google Shape;17;p2"/>
          <p:cNvSpPr/>
          <p:nvPr/>
        </p:nvSpPr>
        <p:spPr>
          <a:xfrm>
            <a:off x="1060706" y="1334570"/>
            <a:ext cx="2721900" cy="56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Tahoma"/>
                <a:ea typeface="Tahoma"/>
                <a:cs typeface="Tahoma"/>
                <a:sym typeface="Tahoma"/>
              </a:rPr>
              <a:t>Thảo luận</a:t>
            </a:r>
            <a:endParaRPr b="0" i="0" sz="4800" u="none" cap="none" strike="noStrike">
              <a:solidFill>
                <a:schemeClr val="dk1"/>
              </a:solidFill>
              <a:latin typeface="Tahoma"/>
              <a:ea typeface="Tahoma"/>
              <a:cs typeface="Tahoma"/>
              <a:sym typeface="Tahoma"/>
            </a:endParaRPr>
          </a:p>
        </p:txBody>
      </p:sp>
      <p:sp>
        <p:nvSpPr>
          <p:cNvPr id="18" name="Google Shape;18;p2"/>
          <p:cNvSpPr/>
          <p:nvPr/>
        </p:nvSpPr>
        <p:spPr>
          <a:xfrm>
            <a:off x="1663450" y="2600653"/>
            <a:ext cx="2615100" cy="21813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    React Hooks</a:t>
            </a:r>
            <a:endParaRPr b="0" i="0" sz="1400" u="none" cap="none" strike="noStrike">
              <a:solidFill>
                <a:srgbClr val="000000"/>
              </a:solidFill>
              <a:latin typeface="Arial"/>
              <a:ea typeface="Arial"/>
              <a:cs typeface="Arial"/>
              <a:sym typeface="Arial"/>
            </a:endParaRPr>
          </a:p>
          <a:p>
            <a:pPr indent="0" lvl="0" marL="0" marR="0" rtl="0" algn="just">
              <a:lnSpc>
                <a:spcPct val="162545"/>
              </a:lnSpc>
              <a:spcBef>
                <a:spcPts val="105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    useState hook</a:t>
            </a:r>
            <a:endParaRPr b="0" i="0" sz="1400" u="none" cap="none" strike="noStrike">
              <a:solidFill>
                <a:srgbClr val="000000"/>
              </a:solidFill>
              <a:latin typeface="Arial"/>
              <a:ea typeface="Arial"/>
              <a:cs typeface="Arial"/>
              <a:sym typeface="Arial"/>
            </a:endParaRPr>
          </a:p>
          <a:p>
            <a:pPr indent="0" lvl="0" marL="0" marR="0" rtl="0" algn="just">
              <a:lnSpc>
                <a:spcPct val="162545"/>
              </a:lnSpc>
              <a:spcBef>
                <a:spcPts val="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    useEffect hook</a:t>
            </a:r>
            <a:endParaRPr b="0" i="0" sz="1400" u="none" cap="none" strike="noStrike">
              <a:solidFill>
                <a:srgbClr val="000000"/>
              </a:solidFill>
              <a:latin typeface="Arial"/>
              <a:ea typeface="Arial"/>
              <a:cs typeface="Arial"/>
              <a:sym typeface="Arial"/>
            </a:endParaRPr>
          </a:p>
          <a:p>
            <a:pPr indent="0" lvl="0" marL="0" marR="0" rtl="0" algn="just">
              <a:lnSpc>
                <a:spcPct val="162545"/>
              </a:lnSpc>
              <a:spcBef>
                <a:spcPts val="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    Hook custom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 name="Shape 22"/>
        <p:cNvGrpSpPr/>
        <p:nvPr/>
      </p:nvGrpSpPr>
      <p:grpSpPr>
        <a:xfrm>
          <a:off x="0" y="0"/>
          <a:ext cx="0" cy="0"/>
          <a:chOff x="0" y="0"/>
          <a:chExt cx="0" cy="0"/>
        </a:xfrm>
      </p:grpSpPr>
      <p:sp>
        <p:nvSpPr>
          <p:cNvPr id="23" name="Google Shape;23;p3"/>
          <p:cNvSpPr/>
          <p:nvPr/>
        </p:nvSpPr>
        <p:spPr>
          <a:xfrm>
            <a:off x="642113" y="164869"/>
            <a:ext cx="10321452" cy="529825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Mục Tiêu</a:t>
            </a:r>
            <a:endParaRPr b="1" i="0" sz="3000" u="none" cap="none" strike="noStrike">
              <a:solidFill>
                <a:schemeClr val="dk1"/>
              </a:solidFill>
              <a:latin typeface="Arial"/>
              <a:ea typeface="Arial"/>
              <a:cs typeface="Arial"/>
              <a:sym typeface="Arial"/>
            </a:endParaRPr>
          </a:p>
          <a:p>
            <a:pPr indent="0" lvl="0" marL="41910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onsolas"/>
              <a:ea typeface="Consolas"/>
              <a:cs typeface="Consolas"/>
              <a:sym typeface="Consolas"/>
            </a:endParaRPr>
          </a:p>
          <a:p>
            <a:pPr indent="0" lvl="0" marL="914400" marR="0" rtl="0" algn="l">
              <a:lnSpc>
                <a:spcPct val="100000"/>
              </a:lnSpc>
              <a:spcBef>
                <a:spcPts val="189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285750" lvl="1" marL="742950" marR="0" rtl="0" algn="l">
              <a:lnSpc>
                <a:spcPct val="100000"/>
              </a:lnSpc>
              <a:spcBef>
                <a:spcPts val="189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Trình bày được khái niệm Hooks</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 Triển khai được useState hook</a:t>
            </a:r>
            <a:br>
              <a:rPr b="0" i="0" lang="en-US" sz="3000" u="none" cap="none" strike="noStrike">
                <a:solidFill>
                  <a:schemeClr val="dk1"/>
                </a:solidFill>
                <a:latin typeface="Arial"/>
                <a:ea typeface="Arial"/>
                <a:cs typeface="Arial"/>
                <a:sym typeface="Arial"/>
              </a:rPr>
            </a:br>
            <a:endParaRPr b="0" i="0" sz="30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 Triển khai được useEffect hook</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 Xây dựng được hook custom</a:t>
            </a:r>
            <a:endParaRPr b="0" i="0" sz="3000" u="none" cap="none" strike="noStrike">
              <a:solidFill>
                <a:schemeClr val="dk1"/>
              </a:solidFill>
              <a:latin typeface="Arial"/>
              <a:ea typeface="Arial"/>
              <a:cs typeface="Arial"/>
              <a:sym typeface="Arial"/>
            </a:endParaRPr>
          </a:p>
        </p:txBody>
      </p:sp>
      <p:pic>
        <p:nvPicPr>
          <p:cNvPr id="24" name="Google Shape;24;p3"/>
          <p:cNvPicPr preferRelativeResize="0"/>
          <p:nvPr/>
        </p:nvPicPr>
        <p:blipFill rotWithShape="1">
          <a:blip r:embed="rId3">
            <a:alphaModFix/>
          </a:blip>
          <a:srcRect b="0" l="0" r="0" t="0"/>
          <a:stretch/>
        </p:blipFill>
        <p:spPr>
          <a:xfrm>
            <a:off x="11401922" y="164869"/>
            <a:ext cx="670560" cy="6705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30" name="Google Shape;30;p4"/>
          <p:cNvSpPr/>
          <p:nvPr/>
        </p:nvSpPr>
        <p:spPr>
          <a:xfrm>
            <a:off x="743712" y="301752"/>
            <a:ext cx="2511552" cy="4297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React Hooks</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a:off x="1108364" y="1414271"/>
            <a:ext cx="10699588" cy="5309801"/>
          </a:xfrm>
          <a:prstGeom prst="rect">
            <a:avLst/>
          </a:prstGeom>
          <a:noFill/>
          <a:ln>
            <a:noFill/>
          </a:ln>
        </p:spPr>
        <p:txBody>
          <a:bodyPr anchorCtr="0" anchor="t" bIns="0" lIns="0" spcFirstLastPara="1" rIns="0" wrap="square" tIns="0">
            <a:noAutofit/>
          </a:bodyPr>
          <a:lstStyle/>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Hooks là một bổ sung mới trong React 16.8.</a:t>
            </a:r>
            <a:endParaRPr b="0" i="0" sz="3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Hooks là những hàm cho phép “kết nối” React state và lifecycle vào các components sử dụng hàm.</a:t>
            </a:r>
            <a:endParaRPr b="0" i="0" sz="3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Với Hooks bạn có thể sử dụng state và lifecycles mà không cần dùng ES6 Class</a:t>
            </a:r>
            <a:endParaRPr b="0" i="0" sz="3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Lợi ích của hook</a:t>
            </a:r>
            <a:endParaRPr b="0" i="0" sz="30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 Khiến các component trở nên gọn nhẹ hơn</a:t>
            </a:r>
            <a:endParaRPr b="0" i="0" sz="30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 Giảm đáng kể số lượng code, dễ tiếp cận</a:t>
            </a:r>
            <a:endParaRPr b="0" i="0" sz="30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 Cho phép chúng ta sử dụng state ngay trong function component</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 name="Shape 35"/>
        <p:cNvGrpSpPr/>
        <p:nvPr/>
      </p:nvGrpSpPr>
      <p:grpSpPr>
        <a:xfrm>
          <a:off x="0" y="0"/>
          <a:ext cx="0" cy="0"/>
          <a:chOff x="0" y="0"/>
          <a:chExt cx="0" cy="0"/>
        </a:xfrm>
      </p:grpSpPr>
      <p:pic>
        <p:nvPicPr>
          <p:cNvPr id="36" name="Google Shape;36;p14"/>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37" name="Google Shape;37;p14"/>
          <p:cNvSpPr/>
          <p:nvPr/>
        </p:nvSpPr>
        <p:spPr>
          <a:xfrm>
            <a:off x="743711" y="301752"/>
            <a:ext cx="3580315" cy="4297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Why React Hooks?</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a:off x="1108364" y="1414271"/>
            <a:ext cx="10699588" cy="530980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3000" u="none" cap="none" strike="noStrike">
                <a:solidFill>
                  <a:schemeClr val="dk1"/>
                </a:solidFill>
                <a:latin typeface="Arial"/>
                <a:ea typeface="Arial"/>
                <a:cs typeface="Arial"/>
                <a:sym typeface="Arial"/>
              </a:rPr>
              <a:t>Sau một thời gian làm việc với React thì có lẽ chúng ta sẽ bắt gặp một trong số các vấn đề sau:</a:t>
            </a:r>
            <a:endParaRPr b="0" i="0" sz="30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000"/>
              <a:buFont typeface="Noto Sans Symbols"/>
              <a:buChar char="❖"/>
            </a:pPr>
            <a:r>
              <a:rPr b="0" i="0" lang="en-US" sz="3000" u="none" cap="none" strike="noStrike">
                <a:solidFill>
                  <a:schemeClr val="dk1"/>
                </a:solidFill>
                <a:latin typeface="Arial"/>
                <a:ea typeface="Arial"/>
                <a:cs typeface="Arial"/>
                <a:sym typeface="Arial"/>
              </a:rPr>
              <a:t>“Wrapper hell” các component được lồng (nested) vào nhau nhiều tạo ra một DOM tree phức tạp.</a:t>
            </a:r>
            <a:endParaRPr b="0" i="0" sz="30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000"/>
              <a:buFont typeface="Noto Sans Symbols"/>
              <a:buChar char="❖"/>
            </a:pPr>
            <a:r>
              <a:rPr b="0" i="0" lang="en-US" sz="3000" u="none" cap="none" strike="noStrike">
                <a:solidFill>
                  <a:schemeClr val="dk1"/>
                </a:solidFill>
                <a:latin typeface="Arial"/>
                <a:ea typeface="Arial"/>
                <a:cs typeface="Arial"/>
                <a:sym typeface="Arial"/>
              </a:rPr>
              <a:t>Component quá lớn.</a:t>
            </a:r>
            <a:endParaRPr b="0" i="0" sz="30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000"/>
              <a:buFont typeface="Noto Sans Symbols"/>
              <a:buChar char="❖"/>
            </a:pPr>
            <a:r>
              <a:rPr b="0" i="0" lang="en-US" sz="3000" u="none" cap="none" strike="noStrike">
                <a:solidFill>
                  <a:schemeClr val="dk1"/>
                </a:solidFill>
                <a:latin typeface="Arial"/>
                <a:ea typeface="Arial"/>
                <a:cs typeface="Arial"/>
                <a:sym typeface="Arial"/>
              </a:rPr>
              <a:t>Sự rắc rối của Lifecycles trong class</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 name="Shape 42"/>
        <p:cNvGrpSpPr/>
        <p:nvPr/>
      </p:nvGrpSpPr>
      <p:grpSpPr>
        <a:xfrm>
          <a:off x="0" y="0"/>
          <a:ext cx="0" cy="0"/>
          <a:chOff x="0" y="0"/>
          <a:chExt cx="0" cy="0"/>
        </a:xfrm>
      </p:grpSpPr>
      <p:pic>
        <p:nvPicPr>
          <p:cNvPr id="43" name="Google Shape;43;p5"/>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44" name="Google Shape;44;p5"/>
          <p:cNvSpPr/>
          <p:nvPr/>
        </p:nvSpPr>
        <p:spPr>
          <a:xfrm>
            <a:off x="740664" y="301752"/>
            <a:ext cx="3014472" cy="4297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UseState Hook</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a:off x="1016000" y="1395983"/>
            <a:ext cx="10563352" cy="2991289"/>
          </a:xfrm>
          <a:prstGeom prst="rect">
            <a:avLst/>
          </a:prstGeom>
          <a:noFill/>
          <a:ln>
            <a:noFill/>
          </a:ln>
        </p:spPr>
        <p:txBody>
          <a:bodyPr anchorCtr="0" anchor="t" bIns="0" lIns="0" spcFirstLastPara="1" rIns="0" wrap="square" tIns="0">
            <a:noAutofit/>
          </a:bodyPr>
          <a:lstStyle/>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Là một hook cơ bản của reactjs version &gt; 16.8.</a:t>
            </a:r>
            <a:endParaRPr b="0" i="0" sz="3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Giúp chúng ta có thể dùng state trong functional component.</a:t>
            </a:r>
            <a:endParaRPr b="0" i="0" sz="3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Input: initialState (giá trị hoặc function)</a:t>
            </a:r>
            <a:endParaRPr b="0" i="0" sz="3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Output: một mảng có 2 phần tử tương ứng cho state và setState. </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 name="Shape 49"/>
        <p:cNvGrpSpPr/>
        <p:nvPr/>
      </p:nvGrpSpPr>
      <p:grpSpPr>
        <a:xfrm>
          <a:off x="0" y="0"/>
          <a:ext cx="0" cy="0"/>
          <a:chOff x="0" y="0"/>
          <a:chExt cx="0" cy="0"/>
        </a:xfrm>
      </p:grpSpPr>
      <p:pic>
        <p:nvPicPr>
          <p:cNvPr id="50" name="Google Shape;50;p6"/>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51" name="Google Shape;51;p6"/>
          <p:cNvSpPr/>
          <p:nvPr/>
        </p:nvSpPr>
        <p:spPr>
          <a:xfrm>
            <a:off x="740664" y="301752"/>
            <a:ext cx="3014472" cy="4297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UseState Hook</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a:off x="740664" y="1360700"/>
            <a:ext cx="10479024" cy="48276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Ví dụ:</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const [username, setUsername] = useState(“default name”);</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Giá trị khởi tạo của username sẽ là “default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Chúng ta có thể sử dụng hàm setUsername để thay đổi giá trị của biến username.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setUsername(“new name”);</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pic>
        <p:nvPicPr>
          <p:cNvPr id="57" name="Google Shape;57;p15"/>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58" name="Google Shape;58;p15"/>
          <p:cNvSpPr/>
          <p:nvPr/>
        </p:nvSpPr>
        <p:spPr>
          <a:xfrm>
            <a:off x="740664" y="301752"/>
            <a:ext cx="3014472" cy="4297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UseState Hook</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a:off x="740664" y="1360700"/>
            <a:ext cx="10479024" cy="48276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Thực hành: useState</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65" name="Google Shape;65;p7"/>
          <p:cNvSpPr/>
          <p:nvPr/>
        </p:nvSpPr>
        <p:spPr>
          <a:xfrm>
            <a:off x="740664" y="298704"/>
            <a:ext cx="1895856" cy="4328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UseEffect</a:t>
            </a:r>
            <a:endParaRPr b="1" i="0" sz="3000" u="none" cap="none" strike="noStrike">
              <a:solidFill>
                <a:schemeClr val="dk1"/>
              </a:solidFill>
              <a:latin typeface="Arial"/>
              <a:ea typeface="Arial"/>
              <a:cs typeface="Arial"/>
              <a:sym typeface="Arial"/>
            </a:endParaRPr>
          </a:p>
        </p:txBody>
      </p:sp>
      <p:sp>
        <p:nvSpPr>
          <p:cNvPr id="66" name="Google Shape;66;p7"/>
          <p:cNvSpPr/>
          <p:nvPr/>
        </p:nvSpPr>
        <p:spPr>
          <a:xfrm>
            <a:off x="1016000" y="1414272"/>
            <a:ext cx="10694416" cy="5443728"/>
          </a:xfrm>
          <a:prstGeom prst="rect">
            <a:avLst/>
          </a:prstGeom>
          <a:noFill/>
          <a:ln>
            <a:noFill/>
          </a:ln>
        </p:spPr>
        <p:txBody>
          <a:bodyPr anchorCtr="0" anchor="t" bIns="0" lIns="0" spcFirstLastPara="1" rIns="0" wrap="square" tIns="0">
            <a:noAutofit/>
          </a:bodyPr>
          <a:lstStyle/>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useEffect là một hook trong React Hooks cho phép chúng ta làm việc với các life cycle ở functional component.</a:t>
            </a:r>
            <a:endParaRPr b="0" i="0" sz="3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useEffect Hook là của 3 phương thức componentDidMount, componentDidUpdate, và componentWillUnmount kết hợp lại với nhau.</a:t>
            </a:r>
            <a:endParaRPr b="0" i="0" sz="3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useEffect cho phép chúng ta xử lý các logic trong các vòng đời của component và được gọi mỗi khi có bất cứ sự thay đổi nào trong một componnet.</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