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Open Sans SemiBold"/>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iSosN29EzX0Yb/n/AG6rw0E4YC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SemiBold-regular.fntdata"/><Relationship Id="rId50" Type="http://schemas.openxmlformats.org/officeDocument/2006/relationships/slide" Target="slides/slide46.xml"/><Relationship Id="rId53" Type="http://schemas.openxmlformats.org/officeDocument/2006/relationships/font" Target="fonts/OpenSansSemiBold-italic.fntdata"/><Relationship Id="rId52" Type="http://schemas.openxmlformats.org/officeDocument/2006/relationships/font" Target="fonts/OpenSansSemiBold-bold.fntdata"/><Relationship Id="rId11" Type="http://schemas.openxmlformats.org/officeDocument/2006/relationships/slide" Target="slides/slide7.xml"/><Relationship Id="rId55" Type="http://schemas.openxmlformats.org/officeDocument/2006/relationships/font" Target="fonts/OpenSans-regular.fntdata"/><Relationship Id="rId10" Type="http://schemas.openxmlformats.org/officeDocument/2006/relationships/slide" Target="slides/slide6.xml"/><Relationship Id="rId54" Type="http://schemas.openxmlformats.org/officeDocument/2006/relationships/font" Target="fonts/OpenSansSemiBold-boldItalic.fntdata"/><Relationship Id="rId13" Type="http://schemas.openxmlformats.org/officeDocument/2006/relationships/slide" Target="slides/slide9.xml"/><Relationship Id="rId57" Type="http://schemas.openxmlformats.org/officeDocument/2006/relationships/font" Target="fonts/OpenSans-italic.fntdata"/><Relationship Id="rId12" Type="http://schemas.openxmlformats.org/officeDocument/2006/relationships/slide" Target="slides/slide8.xml"/><Relationship Id="rId56" Type="http://schemas.openxmlformats.org/officeDocument/2006/relationships/font" Target="fonts/OpenSans-bold.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3871c0ab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12a3871c0ab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59" name="Google Shape;159;g12a3871c0ab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a3871c0ab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2a3871c0ab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67" name="Google Shape;167;g12a3871c0ab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a3871c0a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12a3871c0ab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75" name="Google Shape;175;g12a3871c0ab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3871c0ab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2a3871c0ab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83" name="Google Shape;183;g12a3871c0ab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a3871c0a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2a3871c0ab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91" name="Google Shape;191;g12a3871c0ab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a3871c0ab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2a3871c0ab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99" name="Google Shape;199;g12a3871c0ab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a3871c0ab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12a3871c0ab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07" name="Google Shape;207;g12a3871c0ab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a3871c0ab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2a3871c0ab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15" name="Google Shape;215;g12a3871c0ab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a3871c0ab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2a3871c0ab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23" name="Google Shape;223;g12a3871c0ab_0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a3871c0ab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2a3871c0ab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31" name="Google Shape;231;g12a3871c0ab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a3871c0ab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2a3871c0ab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39" name="Google Shape;239;g12a3871c0ab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a3871c0ab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2a3871c0ab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47" name="Google Shape;247;g12a3871c0ab_0_1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a3871c0ab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12a3871c0ab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55" name="Google Shape;255;g12a3871c0ab_0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a3871c0ab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2a3871c0ab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63" name="Google Shape;263;g12a3871c0ab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a3871c0ab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2a3871c0ab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71" name="Google Shape;271;g12a3871c0ab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a3871c0ab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12a3871c0ab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79" name="Google Shape;279;g12a3871c0ab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a3871c0ab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2a3871c0ab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287" name="Google Shape;287;g12a3871c0ab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a3871c0ab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2a3871c0ab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2000"/>
              </a:spcAft>
              <a:buSzPts val="1100"/>
              <a:buNone/>
            </a:pPr>
            <a:r>
              <a:t/>
            </a:r>
            <a:endParaRPr/>
          </a:p>
        </p:txBody>
      </p:sp>
      <p:sp>
        <p:nvSpPr>
          <p:cNvPr id="295" name="Google Shape;295;g12a3871c0ab_0_1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a3871c0ab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12a3871c0ab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03" name="Google Shape;303;g12a3871c0ab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a3871c0ab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2a3871c0ab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11" name="Google Shape;311;g12a3871c0ab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a3871c0ab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2a3871c0ab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19" name="Google Shape;319;g12a3871c0ab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a3871c0ab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12a3871c0ab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27" name="Google Shape;327;g12a3871c0ab_0_2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a3871c0ab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2a3871c0ab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35" name="Google Shape;335;g12a3871c0ab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a3871c0ab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12a3871c0ab_0_2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43" name="Google Shape;343;g12a3871c0ab_0_2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a3871c0ab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12a3871c0ab_0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51" name="Google Shape;351;g12a3871c0ab_0_2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a3871c0ab_0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12a3871c0ab_0_2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59" name="Google Shape;359;g12a3871c0ab_0_2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ad283888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12ad283888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67" name="Google Shape;367;g12ad283888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ad283888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2ad283888c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75" name="Google Shape;375;g12ad283888c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ad283888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12ad283888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83" name="Google Shape;383;g12ad283888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ad283888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12ad283888c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91" name="Google Shape;391;g12ad283888c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f4871ae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0f4871ae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0f4871ae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ad283888c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12ad283888c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399" name="Google Shape;399;g12ad283888c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ad283888c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12ad283888c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407" name="Google Shape;407;g12ad283888c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ad283888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12ad283888c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415" name="Google Shape;415;g12ad283888c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e0dd8de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12e0dd8de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423" name="Google Shape;423;g12e0dd8de7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e0dd8de7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12e0dd8de7b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431" name="Google Shape;431;g12e0dd8de7b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e0dd8de7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12e0dd8de7b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439" name="Google Shape;439;g12e0dd8de7b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8d1649ee5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g128d1649ee5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800">
              <a:latin typeface="Open Sans"/>
              <a:ea typeface="Open Sans"/>
              <a:cs typeface="Open Sans"/>
              <a:sym typeface="Open Sans"/>
            </a:endParaRPr>
          </a:p>
        </p:txBody>
      </p:sp>
      <p:sp>
        <p:nvSpPr>
          <p:cNvPr id="447" name="Google Shape;447;g128d1649ee5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a3871c0a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2a3871c0a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2a3871c0ab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3871c0a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2a3871c0ab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2a3871c0ab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a3871c0ab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12a3871c0ab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35" name="Google Shape;135;g12a3871c0ab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a3871c0ab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2a3871c0ab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Clr>
                <a:schemeClr val="dk1"/>
              </a:buClr>
              <a:buSzPts val="1100"/>
              <a:buFont typeface="Arial"/>
              <a:buNone/>
            </a:pPr>
            <a:r>
              <a:t/>
            </a:r>
            <a:endParaRPr/>
          </a:p>
        </p:txBody>
      </p:sp>
      <p:sp>
        <p:nvSpPr>
          <p:cNvPr id="143" name="Google Shape;143;g12a3871c0ab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a3871c0a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2a3871c0a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2000"/>
              </a:spcAft>
              <a:buSzPts val="1100"/>
              <a:buNone/>
            </a:pPr>
            <a:r>
              <a:t/>
            </a:r>
            <a:endParaRPr/>
          </a:p>
        </p:txBody>
      </p:sp>
      <p:sp>
        <p:nvSpPr>
          <p:cNvPr id="151" name="Google Shape;151;g12a3871c0ab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vi-V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87"/>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7"/>
          <p:cNvSpPr/>
          <p:nvPr>
            <p:ph idx="2" type="pic"/>
          </p:nvPr>
        </p:nvSpPr>
        <p:spPr>
          <a:xfrm>
            <a:off x="5183188" y="987425"/>
            <a:ext cx="6172200" cy="4873625"/>
          </a:xfrm>
          <a:prstGeom prst="rect">
            <a:avLst/>
          </a:prstGeom>
          <a:noFill/>
          <a:ln>
            <a:noFill/>
          </a:ln>
        </p:spPr>
      </p:sp>
      <p:sp>
        <p:nvSpPr>
          <p:cNvPr id="71" name="Google Shape;71;p8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8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8"/>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89"/>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9"/>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8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8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4" name="Shape 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3"/>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6"/>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8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cxnSp>
        <p:nvCxnSpPr>
          <p:cNvPr id="15" name="Google Shape;15;p78"/>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78"/>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vi-VN"/>
              <a:t>Next.js</a:t>
            </a:r>
            <a:br>
              <a:rPr lang="vi-VN"/>
            </a:br>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vi-VN"/>
              <a:t>Khóa học: ReactJS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a3871c0ab_0_5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 quan về SSR</a:t>
            </a:r>
            <a:endParaRPr>
              <a:latin typeface="Open Sans"/>
              <a:ea typeface="Open Sans"/>
              <a:cs typeface="Open Sans"/>
              <a:sym typeface="Open Sans"/>
            </a:endParaRPr>
          </a:p>
        </p:txBody>
      </p:sp>
      <p:sp>
        <p:nvSpPr>
          <p:cNvPr id="162" name="Google Shape;162;g12a3871c0ab_0_5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3" name="Google Shape;163;g12a3871c0ab_0_50"/>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So sánh Server-Side Rendering với Client-Side Rendering </a:t>
            </a:r>
            <a:endParaRPr b="1"/>
          </a:p>
          <a:p>
            <a:pPr indent="0" lvl="0" marL="0" rtl="0" algn="l">
              <a:lnSpc>
                <a:spcPct val="115000"/>
              </a:lnSpc>
              <a:spcBef>
                <a:spcPts val="400"/>
              </a:spcBef>
              <a:spcAft>
                <a:spcPts val="0"/>
              </a:spcAft>
              <a:buNone/>
            </a:pPr>
            <a:r>
              <a:rPr lang="vi-VN"/>
              <a:t>CSR tồn tại một số nhược điểm so với SSR:</a:t>
            </a:r>
            <a:endParaRPr/>
          </a:p>
          <a:p>
            <a:pPr indent="-406400" lvl="0" marL="457200" rtl="0" algn="l">
              <a:lnSpc>
                <a:spcPct val="115000"/>
              </a:lnSpc>
              <a:spcBef>
                <a:spcPts val="2000"/>
              </a:spcBef>
              <a:spcAft>
                <a:spcPts val="0"/>
              </a:spcAft>
              <a:buSzPts val="2800"/>
              <a:buFont typeface="Open Sans"/>
              <a:buChar char="•"/>
            </a:pPr>
            <a:r>
              <a:rPr lang="vi-VN"/>
              <a:t>Tải chậm – HTML, CSS và Javascript phải được hiển thị trước rồi mới hiển thị cho người dùng, làm tăng thời gian tải trang đầu tiên.</a:t>
            </a:r>
            <a:endParaRPr/>
          </a:p>
          <a:p>
            <a:pPr indent="-406400" lvl="0" marL="457200" rtl="0" algn="l">
              <a:lnSpc>
                <a:spcPct val="115000"/>
              </a:lnSpc>
              <a:spcBef>
                <a:spcPts val="0"/>
              </a:spcBef>
              <a:spcAft>
                <a:spcPts val="0"/>
              </a:spcAft>
              <a:buSzPts val="2800"/>
              <a:buFont typeface="Open Sans"/>
              <a:buChar char="•"/>
            </a:pPr>
            <a:r>
              <a:rPr lang="vi-VN"/>
              <a:t>Gây khó khăn cho SEO – Bot của công cụ tìm kiếm phải đợi tải tất cả các tài nguyên của trang được render hoàn chỉnh.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a3871c0ab_0_5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Search Engine Optimization (SEO)</a:t>
            </a:r>
            <a:endParaRPr>
              <a:latin typeface="Open Sans"/>
              <a:ea typeface="Open Sans"/>
              <a:cs typeface="Open Sans"/>
              <a:sym typeface="Open Sans"/>
            </a:endParaRPr>
          </a:p>
        </p:txBody>
      </p:sp>
      <p:sp>
        <p:nvSpPr>
          <p:cNvPr id="170" name="Google Shape;170;g12a3871c0ab_0_5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1" name="Google Shape;171;g12a3871c0ab_0_57"/>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Khái niệm</a:t>
            </a:r>
            <a:endParaRPr/>
          </a:p>
          <a:p>
            <a:pPr indent="-406400" lvl="0" marL="457200" rtl="0" algn="l">
              <a:lnSpc>
                <a:spcPct val="115000"/>
              </a:lnSpc>
              <a:spcBef>
                <a:spcPts val="400"/>
              </a:spcBef>
              <a:spcAft>
                <a:spcPts val="0"/>
              </a:spcAft>
              <a:buSzPts val="2800"/>
              <a:buFont typeface="Open Sans"/>
              <a:buChar char="•"/>
            </a:pPr>
            <a:r>
              <a:rPr lang="vi-VN"/>
              <a:t>Tối ưu hóa công cụ tìm kiếm (SEO) là quá trình tăng chất lượng và lưu lượng truy cập website bằng cách tối ưu tệp trích xuất HTML, cấu trúc website thân thiện với các công cụ truy tìm dữ liệu như Google, Bing, Yahoo,…</a:t>
            </a:r>
            <a:endParaRPr/>
          </a:p>
          <a:p>
            <a:pPr indent="-406400" lvl="0" marL="457200" rtl="0" algn="l">
              <a:lnSpc>
                <a:spcPct val="115000"/>
              </a:lnSpc>
              <a:spcBef>
                <a:spcPts val="0"/>
              </a:spcBef>
              <a:spcAft>
                <a:spcPts val="0"/>
              </a:spcAft>
              <a:buSzPts val="2800"/>
              <a:buFont typeface="Open Sans"/>
              <a:buChar char="•"/>
            </a:pPr>
            <a:r>
              <a:rPr lang="vi-VN"/>
              <a:t>Tối ưu Code chuẩn SEO nhằm mục tiêu điều hướng các công cụ tìm kiếm một cách tốt nhất.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2a3871c0ab_0_6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Search Engine Optimization (SEO)</a:t>
            </a:r>
            <a:endParaRPr>
              <a:latin typeface="Open Sans"/>
              <a:ea typeface="Open Sans"/>
              <a:cs typeface="Open Sans"/>
              <a:sym typeface="Open Sans"/>
            </a:endParaRPr>
          </a:p>
        </p:txBody>
      </p:sp>
      <p:sp>
        <p:nvSpPr>
          <p:cNvPr id="178" name="Google Shape;178;g12a3871c0ab_0_6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9" name="Google Shape;179;g12a3871c0ab_0_66"/>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Trang website được đánh giá chuẩn SEO thì bao gồm:</a:t>
            </a:r>
            <a:endParaRPr/>
          </a:p>
          <a:p>
            <a:pPr indent="-406400" lvl="0" marL="457200" rtl="0" algn="l">
              <a:lnSpc>
                <a:spcPct val="115000"/>
              </a:lnSpc>
              <a:spcBef>
                <a:spcPts val="2000"/>
              </a:spcBef>
              <a:spcAft>
                <a:spcPts val="0"/>
              </a:spcAft>
              <a:buSzPts val="2800"/>
              <a:buFont typeface="Open Sans"/>
              <a:buChar char="•"/>
            </a:pPr>
            <a:r>
              <a:rPr lang="vi-VN"/>
              <a:t>Website thân thiện với người dùng, thiết kế đẹp, nội dung tương tác tốt với người dùng</a:t>
            </a:r>
            <a:endParaRPr/>
          </a:p>
          <a:p>
            <a:pPr indent="-406400" lvl="0" marL="457200" rtl="0" algn="l">
              <a:lnSpc>
                <a:spcPct val="115000"/>
              </a:lnSpc>
              <a:spcBef>
                <a:spcPts val="0"/>
              </a:spcBef>
              <a:spcAft>
                <a:spcPts val="0"/>
              </a:spcAft>
              <a:buSzPts val="2800"/>
              <a:buFont typeface="Open Sans"/>
              <a:buChar char="•"/>
            </a:pPr>
            <a:r>
              <a:rPr lang="vi-VN"/>
              <a:t>Website có cấu trúc thân thiện với các công cụ tìm kiếm, giúp việc tìm kiếm dễ dàng thu thập thông tin.</a:t>
            </a:r>
            <a:endParaRPr/>
          </a:p>
          <a:p>
            <a:pPr indent="-406400" lvl="0" marL="457200" rtl="0" algn="l">
              <a:lnSpc>
                <a:spcPct val="115000"/>
              </a:lnSpc>
              <a:spcBef>
                <a:spcPts val="0"/>
              </a:spcBef>
              <a:spcAft>
                <a:spcPts val="0"/>
              </a:spcAft>
              <a:buSzPts val="2800"/>
              <a:buFont typeface="Open Sans"/>
              <a:buChar char="•"/>
            </a:pPr>
            <a:r>
              <a:rPr lang="vi-VN"/>
              <a:t>Phần quản trị website có đầy đủ các cơ chế quản trị thân thiện dễ dàng tùy biến SEO.</a:t>
            </a:r>
            <a:endParaRPr/>
          </a:p>
          <a:p>
            <a:pPr indent="0" lvl="0" marL="0" rtl="0" algn="l">
              <a:lnSpc>
                <a:spcPct val="115000"/>
              </a:lnSpc>
              <a:spcBef>
                <a:spcPts val="2000"/>
              </a:spcBef>
              <a:spcAft>
                <a:spcPts val="20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a3871c0ab_0_7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Search Engine Optimization (SEO)</a:t>
            </a:r>
            <a:endParaRPr>
              <a:latin typeface="Open Sans"/>
              <a:ea typeface="Open Sans"/>
              <a:cs typeface="Open Sans"/>
              <a:sym typeface="Open Sans"/>
            </a:endParaRPr>
          </a:p>
        </p:txBody>
      </p:sp>
      <p:sp>
        <p:nvSpPr>
          <p:cNvPr id="186" name="Google Shape;186;g12a3871c0ab_0_7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7" name="Google Shape;187;g12a3871c0ab_0_74"/>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Các loại hình SEO gồm có</a:t>
            </a:r>
            <a:r>
              <a:rPr b="1" lang="vi-VN"/>
              <a:t>:</a:t>
            </a:r>
            <a:endParaRPr/>
          </a:p>
          <a:p>
            <a:pPr indent="-406400" lvl="0" marL="457200" rtl="0" algn="l">
              <a:lnSpc>
                <a:spcPct val="115000"/>
              </a:lnSpc>
              <a:spcBef>
                <a:spcPts val="2000"/>
              </a:spcBef>
              <a:spcAft>
                <a:spcPts val="0"/>
              </a:spcAft>
              <a:buSzPts val="2800"/>
              <a:buFont typeface="Open Sans"/>
              <a:buChar char="•"/>
            </a:pPr>
            <a:r>
              <a:rPr lang="vi-VN"/>
              <a:t>SEO từ khóa là loại hình thông dụng nhất hiện nay. Nhà quản trị dựa trên SEO từ khóa tiếng Việt có dấu và không dấu, nhằm mục đích cải thiện thứ hạng của website trên công cụ tìm kiếm, tăng khả năng tiếp cận với người dùng.</a:t>
            </a:r>
            <a:endParaRPr/>
          </a:p>
          <a:p>
            <a:pPr indent="-406400" lvl="0" marL="457200" rtl="0" algn="l">
              <a:lnSpc>
                <a:spcPct val="115000"/>
              </a:lnSpc>
              <a:spcBef>
                <a:spcPts val="0"/>
              </a:spcBef>
              <a:spcAft>
                <a:spcPts val="0"/>
              </a:spcAft>
              <a:buSzPts val="2800"/>
              <a:buFont typeface="Open Sans"/>
              <a:buChar char="•"/>
            </a:pPr>
            <a:r>
              <a:rPr lang="vi-VN"/>
              <a:t>SEO hình ảnh là đưa hình ảnh trên website ưu tiên hiển thị ở những vị trí đầu trên trang tìm kiếm hình ảnh của những công cụ như Google.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a3871c0ab_0_8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Search Engine Optimization (SEO)</a:t>
            </a:r>
            <a:endParaRPr>
              <a:latin typeface="Open Sans"/>
              <a:ea typeface="Open Sans"/>
              <a:cs typeface="Open Sans"/>
              <a:sym typeface="Open Sans"/>
            </a:endParaRPr>
          </a:p>
        </p:txBody>
      </p:sp>
      <p:sp>
        <p:nvSpPr>
          <p:cNvPr id="194" name="Google Shape;194;g12a3871c0ab_0_8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5" name="Google Shape;195;g12a3871c0ab_0_83"/>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Các loại hình SEO gồm có:</a:t>
            </a:r>
            <a:endParaRPr/>
          </a:p>
          <a:p>
            <a:pPr indent="-406400" lvl="0" marL="457200" rtl="0" algn="l">
              <a:lnSpc>
                <a:spcPct val="115000"/>
              </a:lnSpc>
              <a:spcBef>
                <a:spcPts val="2000"/>
              </a:spcBef>
              <a:spcAft>
                <a:spcPts val="0"/>
              </a:spcAft>
              <a:buSzPts val="2800"/>
              <a:buFont typeface="Open Sans"/>
              <a:buChar char="•"/>
            </a:pPr>
            <a:r>
              <a:rPr lang="vi-VN"/>
              <a:t>SEO video social là nâng cao thứ hạng tìm kiếm của website nhờ các trang mạng xã hội và tương tác người dùng.</a:t>
            </a:r>
            <a:endParaRPr/>
          </a:p>
          <a:p>
            <a:pPr indent="-406400" lvl="0" marL="457200" rtl="0" algn="l">
              <a:lnSpc>
                <a:spcPct val="115000"/>
              </a:lnSpc>
              <a:spcBef>
                <a:spcPts val="0"/>
              </a:spcBef>
              <a:spcAft>
                <a:spcPts val="0"/>
              </a:spcAft>
              <a:buSzPts val="2800"/>
              <a:buFont typeface="Open Sans"/>
              <a:buChar char="•"/>
            </a:pPr>
            <a:r>
              <a:rPr lang="vi-VN"/>
              <a:t>SEO app mobile sẽ đưa ứng dụng của doanh nghiệp trên appstore hay google play giúp người dùng dễ dàng tìm thấy và tải ứng dụng.</a:t>
            </a:r>
            <a:endParaRPr/>
          </a:p>
          <a:p>
            <a:pPr indent="0" lvl="0" marL="0" rtl="0" algn="l">
              <a:lnSpc>
                <a:spcPct val="115000"/>
              </a:lnSpc>
              <a:spcBef>
                <a:spcPts val="2000"/>
              </a:spcBef>
              <a:spcAft>
                <a:spcPts val="2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2a3871c0ab_0_9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Lợi ích SSR đối với SEO</a:t>
            </a:r>
            <a:endParaRPr>
              <a:latin typeface="Open Sans"/>
              <a:ea typeface="Open Sans"/>
              <a:cs typeface="Open Sans"/>
              <a:sym typeface="Open Sans"/>
            </a:endParaRPr>
          </a:p>
        </p:txBody>
      </p:sp>
      <p:sp>
        <p:nvSpPr>
          <p:cNvPr id="202" name="Google Shape;202;g12a3871c0ab_0_9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3" name="Google Shape;203;g12a3871c0ab_0_90"/>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Char char="•"/>
            </a:pPr>
            <a:r>
              <a:rPr lang="vi-VN"/>
              <a:t>Việc render trên máy chủ sẽ tăng tốc thời gian tải trang, điều này không chỉ cải thiện trải nghiệm người dùng mà còn có thể giúp trang web của bạn xếp hạng tốt hơn trong kết quả tìm kiếm của Google.</a:t>
            </a:r>
            <a:endParaRPr/>
          </a:p>
          <a:p>
            <a:pPr indent="-406400" lvl="0" marL="457200" rtl="0" algn="l">
              <a:lnSpc>
                <a:spcPct val="115000"/>
              </a:lnSpc>
              <a:spcBef>
                <a:spcPts val="0"/>
              </a:spcBef>
              <a:spcAft>
                <a:spcPts val="0"/>
              </a:spcAft>
              <a:buSzPts val="2800"/>
              <a:buChar char="•"/>
            </a:pPr>
            <a:r>
              <a:rPr lang="vi-VN"/>
              <a:t>SSR tốt hơn cho SEO vì nó loại bỏ gánh nặng hiển thị JavaScript khỏi bot của công cụ tìm kiếm, giải quyết các vấn đề liên quan đến thu thập dữ liệu, tốc độ.</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2a3871c0ab_0_9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Next.js</a:t>
            </a:r>
            <a:endParaRPr>
              <a:latin typeface="Open Sans"/>
              <a:ea typeface="Open Sans"/>
              <a:cs typeface="Open Sans"/>
              <a:sym typeface="Open Sans"/>
            </a:endParaRPr>
          </a:p>
        </p:txBody>
      </p:sp>
      <p:sp>
        <p:nvSpPr>
          <p:cNvPr id="210" name="Google Shape;210;g12a3871c0ab_0_9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11" name="Google Shape;211;g12a3871c0ab_0_9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VN"/>
              <a:t>Để xây dựng một ứng dụng web hoàn chỉnh với React từ đầu, có nhiều chi tiết quan trọng bạn cần xem xét:</a:t>
            </a:r>
            <a:endParaRPr/>
          </a:p>
          <a:p>
            <a:pPr indent="-368300" lvl="0" marL="457200" rtl="0" algn="l">
              <a:lnSpc>
                <a:spcPct val="115000"/>
              </a:lnSpc>
              <a:spcBef>
                <a:spcPts val="2000"/>
              </a:spcBef>
              <a:spcAft>
                <a:spcPts val="0"/>
              </a:spcAft>
              <a:buSzPts val="2200"/>
              <a:buFont typeface="Open Sans"/>
              <a:buChar char="•"/>
            </a:pPr>
            <a:r>
              <a:rPr lang="vi-VN" sz="2200"/>
              <a:t>Code phải được đóng gói bằng webpack và được chuyển đổi bằng trình biên dịch như Babel.</a:t>
            </a:r>
            <a:endParaRPr sz="2200"/>
          </a:p>
          <a:p>
            <a:pPr indent="-368300" lvl="0" marL="457200" rtl="0" algn="l">
              <a:lnSpc>
                <a:spcPct val="115000"/>
              </a:lnSpc>
              <a:spcBef>
                <a:spcPts val="0"/>
              </a:spcBef>
              <a:spcAft>
                <a:spcPts val="0"/>
              </a:spcAft>
              <a:buSzPts val="2200"/>
              <a:buFont typeface="Open Sans"/>
              <a:buChar char="•"/>
            </a:pPr>
            <a:r>
              <a:rPr lang="vi-VN" sz="2200"/>
              <a:t>Bạn có thể muốn render trước một số trang cho SEO. </a:t>
            </a:r>
            <a:endParaRPr sz="2200"/>
          </a:p>
          <a:p>
            <a:pPr indent="-368300" lvl="0" marL="457200" rtl="0" algn="l">
              <a:lnSpc>
                <a:spcPct val="115000"/>
              </a:lnSpc>
              <a:spcBef>
                <a:spcPts val="0"/>
              </a:spcBef>
              <a:spcAft>
                <a:spcPts val="0"/>
              </a:spcAft>
              <a:buSzPts val="2200"/>
              <a:buFont typeface="Open Sans"/>
              <a:buChar char="•"/>
            </a:pPr>
            <a:r>
              <a:rPr lang="vi-VN" sz="2200"/>
              <a:t>Bạn muốn thực hiện tối ưu hóa cho trang web chạy nhanh bằng tách mã.</a:t>
            </a:r>
            <a:endParaRPr sz="2200"/>
          </a:p>
          <a:p>
            <a:pPr indent="-368300" lvl="0" marL="457200" rtl="0" algn="l">
              <a:lnSpc>
                <a:spcPct val="115000"/>
              </a:lnSpc>
              <a:spcBef>
                <a:spcPts val="0"/>
              </a:spcBef>
              <a:spcAft>
                <a:spcPts val="0"/>
              </a:spcAft>
              <a:buSzPts val="2200"/>
              <a:buFont typeface="Open Sans"/>
              <a:buChar char="•"/>
            </a:pPr>
            <a:r>
              <a:rPr lang="vi-VN" sz="2200"/>
              <a:t>Bạn cũng có thể muốn render phía máy chủ hoặc render phía máy khách. </a:t>
            </a:r>
            <a:endParaRPr sz="2200"/>
          </a:p>
          <a:p>
            <a:pPr indent="-368300" lvl="0" marL="457200" rtl="0" algn="l">
              <a:lnSpc>
                <a:spcPct val="115000"/>
              </a:lnSpc>
              <a:spcBef>
                <a:spcPts val="0"/>
              </a:spcBef>
              <a:spcAft>
                <a:spcPts val="0"/>
              </a:spcAft>
              <a:buSzPts val="2200"/>
              <a:buFont typeface="Open Sans"/>
              <a:buChar char="•"/>
            </a:pPr>
            <a:r>
              <a:rPr lang="vi-VN" sz="2200"/>
              <a:t>Bạn có thể phải viết một số mã phía máy chủ để kết nối ứng dụng React với kho dữ liệu của bạn.</a:t>
            </a:r>
            <a:endParaRPr sz="2700"/>
          </a:p>
          <a:p>
            <a:pPr indent="0" lvl="0" marL="457200" rtl="0" algn="l">
              <a:lnSpc>
                <a:spcPct val="115000"/>
              </a:lnSpc>
              <a:spcBef>
                <a:spcPts val="2000"/>
              </a:spcBef>
              <a:spcAft>
                <a:spcPts val="2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2a3871c0ab_0_10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Next.js</a:t>
            </a:r>
            <a:endParaRPr>
              <a:latin typeface="Open Sans"/>
              <a:ea typeface="Open Sans"/>
              <a:cs typeface="Open Sans"/>
              <a:sym typeface="Open Sans"/>
            </a:endParaRPr>
          </a:p>
        </p:txBody>
      </p:sp>
      <p:sp>
        <p:nvSpPr>
          <p:cNvPr id="218" name="Google Shape;218;g12a3871c0ab_0_10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19" name="Google Shape;219;g12a3871c0ab_0_10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VN"/>
              <a:t>Và Next.js sẽ cung cấp giải pháp cho tất cả các vấn đề trên. </a:t>
            </a:r>
            <a:endParaRPr/>
          </a:p>
          <a:p>
            <a:pPr indent="-406400" lvl="0" marL="457200" rtl="0" algn="l">
              <a:lnSpc>
                <a:spcPct val="115000"/>
              </a:lnSpc>
              <a:spcBef>
                <a:spcPts val="2000"/>
              </a:spcBef>
              <a:spcAft>
                <a:spcPts val="0"/>
              </a:spcAft>
              <a:buSzPts val="2800"/>
              <a:buFont typeface="Open Sans"/>
              <a:buChar char="•"/>
            </a:pPr>
            <a:r>
              <a:rPr lang="vi-VN">
                <a:highlight>
                  <a:srgbClr val="FFFFFF"/>
                </a:highlight>
              </a:rPr>
              <a:t>Next.js là một React framework, nó cung cấp những thành phần cần thiết để giúp bạn tạo ra các ứng dụng web một cách nhanh chóng, trong đó phải kể đến tính năng server side rendering và tạo ra các trang web tĩnh.</a:t>
            </a:r>
            <a:endParaRPr/>
          </a:p>
          <a:p>
            <a:pPr indent="0" lvl="0" marL="457200" rtl="0" algn="l">
              <a:lnSpc>
                <a:spcPct val="115000"/>
              </a:lnSpc>
              <a:spcBef>
                <a:spcPts val="2000"/>
              </a:spcBef>
              <a:spcAft>
                <a:spcPts val="2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a3871c0ab_0_11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Next.js</a:t>
            </a:r>
            <a:endParaRPr>
              <a:latin typeface="Open Sans"/>
              <a:ea typeface="Open Sans"/>
              <a:cs typeface="Open Sans"/>
              <a:sym typeface="Open Sans"/>
            </a:endParaRPr>
          </a:p>
        </p:txBody>
      </p:sp>
      <p:sp>
        <p:nvSpPr>
          <p:cNvPr id="226" name="Google Shape;226;g12a3871c0ab_0_1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7" name="Google Shape;227;g12a3871c0ab_0_117"/>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Tính năng của Next.js</a:t>
            </a:r>
            <a:endParaRPr b="1">
              <a:highlight>
                <a:srgbClr val="FFFFFF"/>
              </a:highlight>
            </a:endParaRPr>
          </a:p>
          <a:p>
            <a:pPr indent="-368300" lvl="0" marL="457200" rtl="0" algn="l">
              <a:lnSpc>
                <a:spcPct val="115000"/>
              </a:lnSpc>
              <a:spcBef>
                <a:spcPts val="2000"/>
              </a:spcBef>
              <a:spcAft>
                <a:spcPts val="0"/>
              </a:spcAft>
              <a:buSzPts val="2200"/>
              <a:buFont typeface="Open Sans"/>
              <a:buChar char="•"/>
            </a:pPr>
            <a:r>
              <a:rPr lang="vi-VN" sz="2200"/>
              <a:t>Pre-rendering, static generation (SSG) và server-side rendering (SSR)</a:t>
            </a:r>
            <a:endParaRPr sz="2200"/>
          </a:p>
          <a:p>
            <a:pPr indent="-368300" lvl="0" marL="457200" rtl="0" algn="l">
              <a:lnSpc>
                <a:spcPct val="115000"/>
              </a:lnSpc>
              <a:spcBef>
                <a:spcPts val="0"/>
              </a:spcBef>
              <a:spcAft>
                <a:spcPts val="0"/>
              </a:spcAft>
              <a:buSzPts val="2200"/>
              <a:buFont typeface="Open Sans"/>
              <a:buChar char="•"/>
            </a:pPr>
            <a:r>
              <a:rPr lang="vi-VN" sz="2200"/>
              <a:t>Tách mã tự động để tải trang nhanh hơn, chỉ load những gì cần thiết cho mỗi page . </a:t>
            </a:r>
            <a:endParaRPr sz="2200"/>
          </a:p>
          <a:p>
            <a:pPr indent="-368300" lvl="0" marL="457200" rtl="0" algn="l">
              <a:lnSpc>
                <a:spcPct val="115000"/>
              </a:lnSpc>
              <a:spcBef>
                <a:spcPts val="0"/>
              </a:spcBef>
              <a:spcAft>
                <a:spcPts val="0"/>
              </a:spcAft>
              <a:buSzPts val="2200"/>
              <a:buFont typeface="Open Sans"/>
              <a:buChar char="•"/>
            </a:pPr>
            <a:r>
              <a:rPr lang="vi-VN" sz="2200"/>
              <a:t>Hỗ trợ css và sass, hỗ trợ bất kì thư viện css trong JS</a:t>
            </a:r>
            <a:endParaRPr sz="2200"/>
          </a:p>
          <a:p>
            <a:pPr indent="-368300" lvl="0" marL="457200" rtl="0" algn="l">
              <a:lnSpc>
                <a:spcPct val="115000"/>
              </a:lnSpc>
              <a:spcBef>
                <a:spcPts val="0"/>
              </a:spcBef>
              <a:spcAft>
                <a:spcPts val="0"/>
              </a:spcAft>
              <a:buSzPts val="2200"/>
              <a:buFont typeface="Open Sans"/>
              <a:buChar char="•"/>
            </a:pPr>
            <a:r>
              <a:rPr lang="vi-VN" sz="2200"/>
              <a:t>Hỗ trợ refresh page nhanh chóng ở môi trường development</a:t>
            </a:r>
            <a:endParaRPr sz="2200"/>
          </a:p>
          <a:p>
            <a:pPr indent="-368300" lvl="0" marL="457200" rtl="0" algn="l">
              <a:lnSpc>
                <a:spcPct val="115000"/>
              </a:lnSpc>
              <a:spcBef>
                <a:spcPts val="0"/>
              </a:spcBef>
              <a:spcAft>
                <a:spcPts val="0"/>
              </a:spcAft>
              <a:buSzPts val="2200"/>
              <a:buFont typeface="Open Sans"/>
              <a:buChar char="•"/>
            </a:pPr>
            <a:r>
              <a:rPr lang="vi-VN" sz="2200"/>
              <a:t>Môi trường phát triển và hỗ trợ làm mới nhanh</a:t>
            </a:r>
            <a:endParaRPr sz="2200"/>
          </a:p>
          <a:p>
            <a:pPr indent="-368300" lvl="0" marL="457200" rtl="0" algn="l">
              <a:lnSpc>
                <a:spcPct val="115000"/>
              </a:lnSpc>
              <a:spcBef>
                <a:spcPts val="0"/>
              </a:spcBef>
              <a:spcAft>
                <a:spcPts val="0"/>
              </a:spcAft>
              <a:buSzPts val="2200"/>
              <a:buFont typeface="Open Sans"/>
              <a:buChar char="•"/>
            </a:pPr>
            <a:r>
              <a:rPr lang="vi-VN" sz="2200"/>
              <a:t>Các routerAPI xây dựng các điểm cuối API với chức năng không có máy chủ</a:t>
            </a:r>
            <a:endParaRPr sz="2200"/>
          </a:p>
          <a:p>
            <a:pPr indent="-368300" lvl="0" marL="457200" rtl="0" algn="l">
              <a:lnSpc>
                <a:spcPct val="115000"/>
              </a:lnSpc>
              <a:spcBef>
                <a:spcPts val="0"/>
              </a:spcBef>
              <a:spcAft>
                <a:spcPts val="0"/>
              </a:spcAft>
              <a:buSzPts val="2200"/>
              <a:buFont typeface="Open Sans"/>
              <a:buChar char="•"/>
            </a:pPr>
            <a:r>
              <a:rPr lang="vi-VN" sz="2200"/>
              <a:t>Có thể mở rộng</a:t>
            </a:r>
            <a:endParaRPr sz="2200">
              <a:highlight>
                <a:srgbClr val="FFFFFF"/>
              </a:highlight>
            </a:endParaRPr>
          </a:p>
          <a:p>
            <a:pPr indent="0" lvl="0" marL="457200" rtl="0" algn="l">
              <a:lnSpc>
                <a:spcPct val="115000"/>
              </a:lnSpc>
              <a:spcBef>
                <a:spcPts val="2000"/>
              </a:spcBef>
              <a:spcAft>
                <a:spcPts val="2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a3871c0ab_0_12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Next.js</a:t>
            </a:r>
            <a:endParaRPr>
              <a:latin typeface="Open Sans"/>
              <a:ea typeface="Open Sans"/>
              <a:cs typeface="Open Sans"/>
              <a:sym typeface="Open Sans"/>
            </a:endParaRPr>
          </a:p>
        </p:txBody>
      </p:sp>
      <p:sp>
        <p:nvSpPr>
          <p:cNvPr id="234" name="Google Shape;234;g12a3871c0ab_0_1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5" name="Google Shape;235;g12a3871c0ab_0_126"/>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VN"/>
              <a:t>Từ đó ta có thể thấy Next.js có nhiều lợi ích như:</a:t>
            </a:r>
            <a:endParaRPr b="1">
              <a:highlight>
                <a:srgbClr val="FFFFFF"/>
              </a:highlight>
            </a:endParaRPr>
          </a:p>
          <a:p>
            <a:pPr indent="-406400" lvl="0" marL="457200" rtl="0" algn="l">
              <a:lnSpc>
                <a:spcPct val="115000"/>
              </a:lnSpc>
              <a:spcBef>
                <a:spcPts val="2000"/>
              </a:spcBef>
              <a:spcAft>
                <a:spcPts val="0"/>
              </a:spcAft>
              <a:buSzPts val="2800"/>
              <a:buFont typeface="Open Sans"/>
              <a:buChar char="•"/>
            </a:pPr>
            <a:r>
              <a:rPr lang="vi-VN"/>
              <a:t>Cải thiện quy trình phát triển bằng chi phí và thời gian mang lại lợi ích cho khách hàng </a:t>
            </a:r>
            <a:endParaRPr/>
          </a:p>
          <a:p>
            <a:pPr indent="-406400" lvl="0" marL="457200" rtl="0" algn="l">
              <a:lnSpc>
                <a:spcPct val="115000"/>
              </a:lnSpc>
              <a:spcBef>
                <a:spcPts val="0"/>
              </a:spcBef>
              <a:spcAft>
                <a:spcPts val="0"/>
              </a:spcAft>
              <a:buSzPts val="2800"/>
              <a:buFont typeface="Open Sans"/>
              <a:buChar char="•"/>
            </a:pPr>
            <a:r>
              <a:rPr lang="vi-VN"/>
              <a:t>Cải thiện hiệu suất bằng ứng dụng nhanh hơn</a:t>
            </a:r>
            <a:endParaRPr/>
          </a:p>
          <a:p>
            <a:pPr indent="-406400" lvl="0" marL="457200" rtl="0" algn="l">
              <a:lnSpc>
                <a:spcPct val="115000"/>
              </a:lnSpc>
              <a:spcBef>
                <a:spcPts val="0"/>
              </a:spcBef>
              <a:spcAft>
                <a:spcPts val="0"/>
              </a:spcAft>
              <a:buSzPts val="2800"/>
              <a:buFont typeface="Open Sans"/>
              <a:buChar char="•"/>
            </a:pPr>
            <a:r>
              <a:rPr lang="vi-VN"/>
              <a:t>Cải thiện SEO bằng các ứng dụng thân thiện với SEO</a:t>
            </a:r>
            <a:endParaRPr/>
          </a:p>
          <a:p>
            <a:pPr indent="0" lvl="0" marL="457200" rtl="0" algn="l">
              <a:lnSpc>
                <a:spcPct val="115000"/>
              </a:lnSpc>
              <a:spcBef>
                <a:spcPts val="2000"/>
              </a:spcBef>
              <a:spcAft>
                <a:spcPts val="2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Mục tiêu</a:t>
            </a:r>
            <a:endParaRPr/>
          </a:p>
        </p:txBody>
      </p:sp>
      <p:sp>
        <p:nvSpPr>
          <p:cNvPr id="100" name="Google Shape;100;p2"/>
          <p:cNvSpPr txBox="1"/>
          <p:nvPr>
            <p:ph idx="1" type="body"/>
          </p:nvPr>
        </p:nvSpPr>
        <p:spPr>
          <a:xfrm>
            <a:off x="838200" y="1452282"/>
            <a:ext cx="10515600" cy="3130679"/>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vi-VN"/>
              <a:t>Nắm được lợi ích của SSR đối với SEO</a:t>
            </a:r>
            <a:endParaRPr/>
          </a:p>
          <a:p>
            <a:pPr indent="-406400" lvl="0" marL="457200" rtl="0" algn="l">
              <a:lnSpc>
                <a:spcPct val="90000"/>
              </a:lnSpc>
              <a:spcBef>
                <a:spcPts val="0"/>
              </a:spcBef>
              <a:spcAft>
                <a:spcPts val="0"/>
              </a:spcAft>
              <a:buSzPts val="2800"/>
              <a:buChar char="•"/>
            </a:pPr>
            <a:r>
              <a:rPr lang="vi-VN"/>
              <a:t>Giới thiệu framework Next.js</a:t>
            </a:r>
            <a:endParaRPr/>
          </a:p>
          <a:p>
            <a:pPr indent="-406400" lvl="0" marL="457200" rtl="0" algn="l">
              <a:lnSpc>
                <a:spcPct val="90000"/>
              </a:lnSpc>
              <a:spcBef>
                <a:spcPts val="0"/>
              </a:spcBef>
              <a:spcAft>
                <a:spcPts val="0"/>
              </a:spcAft>
              <a:buSzPts val="2800"/>
              <a:buChar char="•"/>
            </a:pPr>
            <a:r>
              <a:rPr lang="vi-VN"/>
              <a:t>Biết được cách điều hướng trang, thêm CSS vào ứng dụng</a:t>
            </a:r>
            <a:endParaRPr/>
          </a:p>
          <a:p>
            <a:pPr indent="-406400" lvl="0" marL="457200" rtl="0" algn="l">
              <a:lnSpc>
                <a:spcPct val="90000"/>
              </a:lnSpc>
              <a:spcBef>
                <a:spcPts val="0"/>
              </a:spcBef>
              <a:spcAft>
                <a:spcPts val="0"/>
              </a:spcAft>
              <a:buSzPts val="2800"/>
              <a:buChar char="•"/>
            </a:pPr>
            <a:r>
              <a:rPr lang="vi-VN"/>
              <a:t>Hiểu được cách fetch dữ liệu, dynamic route trong Next.js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2a3871c0ab_0_13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Next.js</a:t>
            </a:r>
            <a:endParaRPr>
              <a:latin typeface="Open Sans"/>
              <a:ea typeface="Open Sans"/>
              <a:cs typeface="Open Sans"/>
              <a:sym typeface="Open Sans"/>
            </a:endParaRPr>
          </a:p>
        </p:txBody>
      </p:sp>
      <p:sp>
        <p:nvSpPr>
          <p:cNvPr id="242" name="Google Shape;242;g12a3871c0ab_0_1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3" name="Google Shape;243;g12a3871c0ab_0_134"/>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lang="vi-VN"/>
              <a:t>Cài đặt Next.js</a:t>
            </a:r>
            <a:endParaRPr/>
          </a:p>
          <a:p>
            <a:pPr indent="-406400" lvl="0" marL="457200" rtl="0" algn="l">
              <a:lnSpc>
                <a:spcPct val="115000"/>
              </a:lnSpc>
              <a:spcBef>
                <a:spcPts val="400"/>
              </a:spcBef>
              <a:spcAft>
                <a:spcPts val="0"/>
              </a:spcAft>
              <a:buSzPts val="2800"/>
              <a:buFont typeface="Open Sans"/>
              <a:buChar char="•"/>
            </a:pPr>
            <a:r>
              <a:rPr lang="vi-VN"/>
              <a:t>npx create-next-app nextjs-demo</a:t>
            </a:r>
            <a:endParaRPr/>
          </a:p>
          <a:p>
            <a:pPr indent="0" lvl="0" marL="0" rtl="0" algn="l">
              <a:lnSpc>
                <a:spcPct val="115000"/>
              </a:lnSpc>
              <a:spcBef>
                <a:spcPts val="2000"/>
              </a:spcBef>
              <a:spcAft>
                <a:spcPts val="0"/>
              </a:spcAft>
              <a:buNone/>
            </a:pPr>
            <a:r>
              <a:rPr lang="vi-VN"/>
              <a:t>Chạy development server</a:t>
            </a:r>
            <a:endParaRPr/>
          </a:p>
          <a:p>
            <a:pPr indent="-406400" lvl="0" marL="457200" rtl="0" algn="l">
              <a:lnSpc>
                <a:spcPct val="115000"/>
              </a:lnSpc>
              <a:spcBef>
                <a:spcPts val="2000"/>
              </a:spcBef>
              <a:spcAft>
                <a:spcPts val="0"/>
              </a:spcAft>
              <a:buSzPts val="2800"/>
              <a:buChar char="•"/>
            </a:pPr>
            <a:r>
              <a:rPr lang="vi-VN"/>
              <a:t>npm run dev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2a3871c0ab_0_14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100"/>
              <a:buNone/>
            </a:pPr>
            <a:r>
              <a:rPr lang="vi-VN">
                <a:latin typeface="Open Sans"/>
                <a:ea typeface="Open Sans"/>
                <a:cs typeface="Open Sans"/>
                <a:sym typeface="Open Sans"/>
              </a:rPr>
              <a:t>Điều hướng giữa các trang</a:t>
            </a:r>
            <a:endParaRPr>
              <a:latin typeface="Open Sans"/>
              <a:ea typeface="Open Sans"/>
              <a:cs typeface="Open Sans"/>
              <a:sym typeface="Open Sans"/>
            </a:endParaRPr>
          </a:p>
        </p:txBody>
      </p:sp>
      <p:sp>
        <p:nvSpPr>
          <p:cNvPr id="250" name="Google Shape;250;g12a3871c0ab_0_14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1" name="Google Shape;251;g12a3871c0ab_0_145"/>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VN"/>
              <a:t>Trong Next.js, một trang là một React Component được xuất từ một file trong thư mục pages. Các trang được liên kết với một route dựa trên tên file của chúng. Ví dụ:</a:t>
            </a:r>
            <a:endParaRPr/>
          </a:p>
          <a:p>
            <a:pPr indent="-406400" lvl="0" marL="457200" rtl="0" algn="l">
              <a:lnSpc>
                <a:spcPct val="115000"/>
              </a:lnSpc>
              <a:spcBef>
                <a:spcPts val="2000"/>
              </a:spcBef>
              <a:spcAft>
                <a:spcPts val="0"/>
              </a:spcAft>
              <a:buSzPts val="2800"/>
              <a:buFont typeface="Open Sans"/>
              <a:buChar char="•"/>
            </a:pPr>
            <a:r>
              <a:rPr lang="vi-VN"/>
              <a:t>pages/index.js được liên kết với route  “/“.</a:t>
            </a:r>
            <a:endParaRPr/>
          </a:p>
          <a:p>
            <a:pPr indent="-406400" lvl="0" marL="457200" rtl="0" algn="l">
              <a:lnSpc>
                <a:spcPct val="115000"/>
              </a:lnSpc>
              <a:spcBef>
                <a:spcPts val="0"/>
              </a:spcBef>
              <a:spcAft>
                <a:spcPts val="0"/>
              </a:spcAft>
              <a:buSzPts val="2800"/>
              <a:buChar char="•"/>
            </a:pPr>
            <a:r>
              <a:rPr lang="vi-VN"/>
              <a:t>pages/posts/first-post.js được liên kết với route “/posts/first-post”.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2a3871c0ab_0_15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100"/>
              <a:buNone/>
            </a:pPr>
            <a:r>
              <a:rPr lang="vi-VN">
                <a:latin typeface="Open Sans"/>
                <a:ea typeface="Open Sans"/>
                <a:cs typeface="Open Sans"/>
                <a:sym typeface="Open Sans"/>
              </a:rPr>
              <a:t>Điều hướng giữa các trang</a:t>
            </a:r>
            <a:endParaRPr>
              <a:latin typeface="Open Sans"/>
              <a:ea typeface="Open Sans"/>
              <a:cs typeface="Open Sans"/>
              <a:sym typeface="Open Sans"/>
            </a:endParaRPr>
          </a:p>
        </p:txBody>
      </p:sp>
      <p:sp>
        <p:nvSpPr>
          <p:cNvPr id="258" name="Google Shape;258;g12a3871c0ab_0_15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9" name="Google Shape;259;g12a3871c0ab_0_154"/>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Cách tạo một trang</a:t>
            </a:r>
            <a:endParaRPr b="1"/>
          </a:p>
          <a:p>
            <a:pPr indent="-406400" lvl="0" marL="457200" rtl="0" algn="l">
              <a:lnSpc>
                <a:spcPct val="115000"/>
              </a:lnSpc>
              <a:spcBef>
                <a:spcPts val="2000"/>
              </a:spcBef>
              <a:spcAft>
                <a:spcPts val="0"/>
              </a:spcAft>
              <a:buSzPts val="2800"/>
              <a:buFont typeface="Open Sans"/>
              <a:buChar char="•"/>
            </a:pPr>
            <a:r>
              <a:rPr lang="vi-VN"/>
              <a:t>Tạo file JS bên trong thư mục </a:t>
            </a:r>
            <a:r>
              <a:rPr lang="vi-VN"/>
              <a:t>pages</a:t>
            </a:r>
            <a:endParaRPr/>
          </a:p>
          <a:p>
            <a:pPr indent="-406400" lvl="0" marL="457200" rtl="0" algn="l">
              <a:lnSpc>
                <a:spcPct val="115000"/>
              </a:lnSpc>
              <a:spcBef>
                <a:spcPts val="0"/>
              </a:spcBef>
              <a:spcAft>
                <a:spcPts val="0"/>
              </a:spcAft>
              <a:buSzPts val="2800"/>
              <a:buFont typeface="Open Sans"/>
              <a:buChar char="•"/>
            </a:pPr>
            <a:r>
              <a:rPr lang="vi-VN"/>
              <a:t>Tạo component với export default</a:t>
            </a:r>
            <a:endParaRPr/>
          </a:p>
          <a:p>
            <a:pPr indent="0" lvl="0" marL="457200" rtl="0" algn="l">
              <a:lnSpc>
                <a:spcPct val="115000"/>
              </a:lnSpc>
              <a:spcBef>
                <a:spcPts val="2000"/>
              </a:spcBef>
              <a:spcAft>
                <a:spcPts val="0"/>
              </a:spcAft>
              <a:buNone/>
            </a:pPr>
            <a:r>
              <a:rPr lang="vi-VN"/>
              <a:t>export default function FirstPost() {</a:t>
            </a:r>
            <a:endParaRPr/>
          </a:p>
          <a:p>
            <a:pPr indent="0" lvl="0" marL="457200" rtl="0" algn="l">
              <a:lnSpc>
                <a:spcPct val="115000"/>
              </a:lnSpc>
              <a:spcBef>
                <a:spcPts val="2000"/>
              </a:spcBef>
              <a:spcAft>
                <a:spcPts val="0"/>
              </a:spcAft>
              <a:buNone/>
            </a:pPr>
            <a:r>
              <a:rPr lang="vi-VN"/>
              <a:t>  return &lt;h1&gt;First Post&lt;/h1&gt;;</a:t>
            </a:r>
            <a:endParaRPr/>
          </a:p>
          <a:p>
            <a:pPr indent="0" lvl="0" marL="457200" rtl="0" algn="l">
              <a:lnSpc>
                <a:spcPct val="115000"/>
              </a:lnSpc>
              <a:spcBef>
                <a:spcPts val="2000"/>
              </a:spcBef>
              <a:spcAft>
                <a:spcPts val="2000"/>
              </a:spcAft>
              <a:buNone/>
            </a:pPr>
            <a:r>
              <a:rPr lang="vi-V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2a3871c0ab_0_16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100"/>
              <a:buNone/>
            </a:pPr>
            <a:r>
              <a:rPr lang="vi-VN">
                <a:latin typeface="Open Sans"/>
                <a:ea typeface="Open Sans"/>
                <a:cs typeface="Open Sans"/>
                <a:sym typeface="Open Sans"/>
              </a:rPr>
              <a:t>Điều hướng giữa các trang</a:t>
            </a:r>
            <a:endParaRPr>
              <a:latin typeface="Open Sans"/>
              <a:ea typeface="Open Sans"/>
              <a:cs typeface="Open Sans"/>
              <a:sym typeface="Open Sans"/>
            </a:endParaRPr>
          </a:p>
        </p:txBody>
      </p:sp>
      <p:sp>
        <p:nvSpPr>
          <p:cNvPr id="266" name="Google Shape;266;g12a3871c0ab_0_16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67" name="Google Shape;267;g12a3871c0ab_0_162"/>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Link Component</a:t>
            </a:r>
            <a:endParaRPr b="1"/>
          </a:p>
          <a:p>
            <a:pPr indent="-406400" lvl="0" marL="457200" rtl="0" algn="l">
              <a:lnSpc>
                <a:spcPct val="115000"/>
              </a:lnSpc>
              <a:spcBef>
                <a:spcPts val="2000"/>
              </a:spcBef>
              <a:spcAft>
                <a:spcPts val="0"/>
              </a:spcAft>
              <a:buSzPts val="2800"/>
              <a:buFont typeface="Open Sans"/>
              <a:buChar char="•"/>
            </a:pPr>
            <a:r>
              <a:rPr lang="vi-VN"/>
              <a:t>Link component </a:t>
            </a:r>
            <a:r>
              <a:rPr lang="vi-VN">
                <a:highlight>
                  <a:srgbClr val="FFFFFF"/>
                </a:highlight>
              </a:rPr>
              <a:t>cho phép bạn thực hiện điều hướng phía máy khách đến một trang khác trong ứng dụng.</a:t>
            </a:r>
            <a:endParaRPr/>
          </a:p>
          <a:p>
            <a:pPr indent="-406400" lvl="0" marL="457200" rtl="0" algn="l">
              <a:lnSpc>
                <a:spcPct val="115000"/>
              </a:lnSpc>
              <a:spcBef>
                <a:spcPts val="0"/>
              </a:spcBef>
              <a:spcAft>
                <a:spcPts val="0"/>
              </a:spcAft>
              <a:buSzPts val="2800"/>
              <a:buFont typeface="Open Sans"/>
              <a:buChar char="•"/>
            </a:pPr>
            <a:r>
              <a:rPr lang="vi-VN"/>
              <a:t>Import Link component từ “next/link”</a:t>
            </a:r>
            <a:endParaRPr/>
          </a:p>
          <a:p>
            <a:pPr indent="-406400" lvl="0" marL="457200" rtl="0" algn="l">
              <a:lnSpc>
                <a:spcPct val="115000"/>
              </a:lnSpc>
              <a:spcBef>
                <a:spcPts val="0"/>
              </a:spcBef>
              <a:spcAft>
                <a:spcPts val="0"/>
              </a:spcAft>
              <a:buSzPts val="2800"/>
              <a:buFont typeface="Open Sans"/>
              <a:buChar char="•"/>
            </a:pPr>
            <a:r>
              <a:rPr lang="vi-VN">
                <a:highlight>
                  <a:srgbClr val="FFFFFF"/>
                </a:highlight>
              </a:rPr>
              <a:t>Link component tương tự như sử dụng thẻ &lt;a&gt;, nhưng thay vì &lt;a href=”…”&gt;, bạn sử dụng &lt;Link href = “…”&gt; và đặt thẻ &lt;a&gt; bên trong.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2a3871c0ab_0_1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100"/>
              <a:buNone/>
            </a:pPr>
            <a:r>
              <a:rPr lang="vi-VN">
                <a:latin typeface="Open Sans"/>
                <a:ea typeface="Open Sans"/>
                <a:cs typeface="Open Sans"/>
                <a:sym typeface="Open Sans"/>
              </a:rPr>
              <a:t>Điều hướng giữa các trang</a:t>
            </a:r>
            <a:endParaRPr>
              <a:latin typeface="Open Sans"/>
              <a:ea typeface="Open Sans"/>
              <a:cs typeface="Open Sans"/>
              <a:sym typeface="Open Sans"/>
            </a:endParaRPr>
          </a:p>
        </p:txBody>
      </p:sp>
      <p:sp>
        <p:nvSpPr>
          <p:cNvPr id="274" name="Google Shape;274;g12a3871c0ab_0_17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5" name="Google Shape;275;g12a3871c0ab_0_171"/>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Client-Side Navigation</a:t>
            </a:r>
            <a:endParaRPr/>
          </a:p>
          <a:p>
            <a:pPr indent="-406400" lvl="0" marL="457200" rtl="0" algn="l">
              <a:lnSpc>
                <a:spcPct val="115000"/>
              </a:lnSpc>
              <a:spcBef>
                <a:spcPts val="2000"/>
              </a:spcBef>
              <a:spcAft>
                <a:spcPts val="0"/>
              </a:spcAft>
              <a:buSzPts val="2800"/>
              <a:buFont typeface="Open Sans"/>
              <a:buChar char="•"/>
            </a:pPr>
            <a:r>
              <a:rPr lang="vi-VN"/>
              <a:t>Client-Side Navigation có nghĩa là quá trình chuyển đổi trang diễn ra bằng JavaScript, nhanh hơn điều hướng mặc định do trình duyệt thực hiện.</a:t>
            </a:r>
            <a:endParaRPr/>
          </a:p>
          <a:p>
            <a:pPr indent="-406400" lvl="0" marL="457200" rtl="0" algn="l">
              <a:lnSpc>
                <a:spcPct val="115000"/>
              </a:lnSpc>
              <a:spcBef>
                <a:spcPts val="0"/>
              </a:spcBef>
              <a:spcAft>
                <a:spcPts val="0"/>
              </a:spcAft>
              <a:buSzPts val="2800"/>
              <a:buFont typeface="Open Sans"/>
              <a:buChar char="•"/>
            </a:pPr>
            <a:r>
              <a:rPr lang="vi-VN"/>
              <a:t>Next.js thực hiện phân tách mã tự động, vì vậy mỗi trang chỉ tải những gì cần thiết cho trang đó. Điều này đảm bảo rằng trang chủ tải nhanh chóng ngay cả khi bạn có hàng trăm trang.</a:t>
            </a:r>
            <a:endParaRPr/>
          </a:p>
          <a:p>
            <a:pPr indent="-406400" lvl="0" marL="457200" rtl="0" algn="l">
              <a:lnSpc>
                <a:spcPct val="115000"/>
              </a:lnSpc>
              <a:spcBef>
                <a:spcPts val="0"/>
              </a:spcBef>
              <a:spcAft>
                <a:spcPts val="0"/>
              </a:spcAft>
              <a:buSzPts val="2800"/>
              <a:buFont typeface="Open Sans"/>
              <a:buChar char="•"/>
            </a:pPr>
            <a:r>
              <a:rPr lang="vi-VN"/>
              <a:t>Bạn sẽ tạo route dưới dạng tệp dưới các trang và sử dụng Link component, mà không cần các thư viện route.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2a3871c0ab_0_18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CSS Styling</a:t>
            </a:r>
            <a:endParaRPr>
              <a:latin typeface="Open Sans"/>
              <a:ea typeface="Open Sans"/>
              <a:cs typeface="Open Sans"/>
              <a:sym typeface="Open Sans"/>
            </a:endParaRPr>
          </a:p>
        </p:txBody>
      </p:sp>
      <p:sp>
        <p:nvSpPr>
          <p:cNvPr id="282" name="Google Shape;282;g12a3871c0ab_0_18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3" name="Google Shape;283;g12a3871c0ab_0_180"/>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CSS trong Next.js</a:t>
            </a:r>
            <a:endParaRPr/>
          </a:p>
          <a:p>
            <a:pPr indent="-406400" lvl="0" marL="457200" rtl="0" algn="l">
              <a:lnSpc>
                <a:spcPct val="115000"/>
              </a:lnSpc>
              <a:spcBef>
                <a:spcPts val="2000"/>
              </a:spcBef>
              <a:spcAft>
                <a:spcPts val="0"/>
              </a:spcAft>
              <a:buSzPts val="2800"/>
              <a:buFont typeface="Open Sans"/>
              <a:buChar char="•"/>
            </a:pPr>
            <a:r>
              <a:rPr lang="vi-VN"/>
              <a:t>Next.js có hỗ trợ tích hợp cho kiểu JSX, nhưng bạn cũng có thể sử dụng các thư viện CSS-in-JS phổ biến khác như styled-components hoặc emotion.</a:t>
            </a:r>
            <a:endParaRPr/>
          </a:p>
          <a:p>
            <a:pPr indent="-406400" lvl="0" marL="457200" rtl="0" algn="l">
              <a:lnSpc>
                <a:spcPct val="115000"/>
              </a:lnSpc>
              <a:spcBef>
                <a:spcPts val="0"/>
              </a:spcBef>
              <a:spcAft>
                <a:spcPts val="0"/>
              </a:spcAft>
              <a:buSzPts val="2800"/>
              <a:buFont typeface="Open Sans"/>
              <a:buChar char="•"/>
            </a:pPr>
            <a:r>
              <a:rPr lang="vi-VN"/>
              <a:t>Styled-jsx. Đó là thư viện “CSS-in-JS” – nó cho phép bạn viết CSS trong React component và các kiểu CSS sẽ được xác định phạm vi (các thành phần khác sẽ không bị ảnh hưởng).</a:t>
            </a:r>
            <a:endParaRPr/>
          </a:p>
          <a:p>
            <a:pPr indent="-406400" lvl="0" marL="457200" rtl="0" algn="l">
              <a:lnSpc>
                <a:spcPct val="115000"/>
              </a:lnSpc>
              <a:spcBef>
                <a:spcPts val="0"/>
              </a:spcBef>
              <a:spcAft>
                <a:spcPts val="0"/>
              </a:spcAft>
              <a:buSzPts val="2800"/>
              <a:buFont typeface="Open Sans"/>
              <a:buChar char="•"/>
            </a:pPr>
            <a:r>
              <a:rPr lang="vi-VN"/>
              <a:t>Next.js có hỗ trợ tích hợp cho CSS và Sass, cho phép bạn nhập các tệp .css và .scss.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2a3871c0ab_0_18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CSS Styling</a:t>
            </a:r>
            <a:endParaRPr>
              <a:latin typeface="Open Sans"/>
              <a:ea typeface="Open Sans"/>
              <a:cs typeface="Open Sans"/>
              <a:sym typeface="Open Sans"/>
            </a:endParaRPr>
          </a:p>
        </p:txBody>
      </p:sp>
      <p:sp>
        <p:nvSpPr>
          <p:cNvPr id="290" name="Google Shape;290;g12a3871c0ab_0_18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1" name="Google Shape;291;g12a3871c0ab_0_18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Tạo Layout Component</a:t>
            </a:r>
            <a:endParaRPr/>
          </a:p>
          <a:p>
            <a:pPr indent="-406400" lvl="0" marL="457200" rtl="0" algn="l">
              <a:lnSpc>
                <a:spcPct val="115000"/>
              </a:lnSpc>
              <a:spcBef>
                <a:spcPts val="2000"/>
              </a:spcBef>
              <a:spcAft>
                <a:spcPts val="0"/>
              </a:spcAft>
              <a:buSzPts val="2800"/>
              <a:buFont typeface="Open Sans"/>
              <a:buChar char="•"/>
            </a:pPr>
            <a:r>
              <a:rPr lang="vi-VN"/>
              <a:t>Layout component có nhiệm vụ tạo layout chung cho các trang.</a:t>
            </a:r>
            <a:endParaRPr/>
          </a:p>
          <a:p>
            <a:pPr indent="-406400" lvl="0" marL="457200" rtl="0" algn="l">
              <a:lnSpc>
                <a:spcPct val="115000"/>
              </a:lnSpc>
              <a:spcBef>
                <a:spcPts val="0"/>
              </a:spcBef>
              <a:spcAft>
                <a:spcPts val="0"/>
              </a:spcAft>
              <a:buSzPts val="2800"/>
              <a:buFont typeface="Open Sans"/>
              <a:buChar char="•"/>
            </a:pPr>
            <a:r>
              <a:rPr lang="vi-VN"/>
              <a:t>Code tạo component layout</a:t>
            </a:r>
            <a:endParaRPr/>
          </a:p>
          <a:p>
            <a:pPr indent="0" lvl="0" marL="0" rtl="0" algn="l">
              <a:lnSpc>
                <a:spcPct val="115000"/>
              </a:lnSpc>
              <a:spcBef>
                <a:spcPts val="2000"/>
              </a:spcBef>
              <a:spcAft>
                <a:spcPts val="0"/>
              </a:spcAft>
              <a:buNone/>
            </a:pPr>
            <a:r>
              <a:rPr lang="vi-VN"/>
              <a:t>     export default function Layout({ children }) {</a:t>
            </a:r>
            <a:endParaRPr/>
          </a:p>
          <a:p>
            <a:pPr indent="0" lvl="0" marL="0" rtl="0" algn="l">
              <a:lnSpc>
                <a:spcPct val="115000"/>
              </a:lnSpc>
              <a:spcBef>
                <a:spcPts val="2000"/>
              </a:spcBef>
              <a:spcAft>
                <a:spcPts val="0"/>
              </a:spcAft>
              <a:buNone/>
            </a:pPr>
            <a:r>
              <a:rPr lang="vi-VN"/>
              <a:t>           return &lt;div&gt;{children}&lt;/div&gt;;</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2a3871c0ab_0_19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CSS Styling</a:t>
            </a:r>
            <a:endParaRPr>
              <a:latin typeface="Open Sans"/>
              <a:ea typeface="Open Sans"/>
              <a:cs typeface="Open Sans"/>
              <a:sym typeface="Open Sans"/>
            </a:endParaRPr>
          </a:p>
        </p:txBody>
      </p:sp>
      <p:sp>
        <p:nvSpPr>
          <p:cNvPr id="298" name="Google Shape;298;g12a3871c0ab_0_19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9" name="Google Shape;299;g12a3871c0ab_0_197"/>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Sử dụng</a:t>
            </a:r>
            <a:r>
              <a:rPr b="1" lang="vi-VN"/>
              <a:t> Layout Component</a:t>
            </a:r>
            <a:endParaRPr b="1"/>
          </a:p>
          <a:p>
            <a:pPr indent="0" lvl="0" marL="0" rtl="0" algn="l">
              <a:lnSpc>
                <a:spcPct val="115000"/>
              </a:lnSpc>
              <a:spcBef>
                <a:spcPts val="2000"/>
              </a:spcBef>
              <a:spcAft>
                <a:spcPts val="0"/>
              </a:spcAft>
              <a:buClr>
                <a:schemeClr val="dk1"/>
              </a:buClr>
              <a:buSzPts val="1100"/>
              <a:buFont typeface="Arial"/>
              <a:buNone/>
            </a:pPr>
            <a:r>
              <a:rPr lang="vi-VN" sz="1800"/>
              <a:t>export default function FirstPost() {</a:t>
            </a:r>
            <a:endParaRPr sz="1800"/>
          </a:p>
          <a:p>
            <a:pPr indent="0" lvl="0" marL="0" rtl="0" algn="l">
              <a:lnSpc>
                <a:spcPct val="115000"/>
              </a:lnSpc>
              <a:spcBef>
                <a:spcPts val="0"/>
              </a:spcBef>
              <a:spcAft>
                <a:spcPts val="0"/>
              </a:spcAft>
              <a:buClr>
                <a:schemeClr val="dk1"/>
              </a:buClr>
              <a:buSzPts val="1100"/>
              <a:buFont typeface="Arial"/>
              <a:buNone/>
            </a:pPr>
            <a:r>
              <a:rPr lang="vi-VN" sz="1800"/>
              <a:t>  return (</a:t>
            </a:r>
            <a:endParaRPr sz="1800"/>
          </a:p>
          <a:p>
            <a:pPr indent="0" lvl="0" marL="0" rtl="0" algn="l">
              <a:lnSpc>
                <a:spcPct val="115000"/>
              </a:lnSpc>
              <a:spcBef>
                <a:spcPts val="0"/>
              </a:spcBef>
              <a:spcAft>
                <a:spcPts val="0"/>
              </a:spcAft>
              <a:buClr>
                <a:schemeClr val="dk1"/>
              </a:buClr>
              <a:buSzPts val="1100"/>
              <a:buFont typeface="Arial"/>
              <a:buNone/>
            </a:pPr>
            <a:r>
              <a:rPr lang="vi-VN" sz="1800"/>
              <a:t>    &lt;Layout&gt;</a:t>
            </a:r>
            <a:endParaRPr sz="1800"/>
          </a:p>
          <a:p>
            <a:pPr indent="0" lvl="0" marL="0" rtl="0" algn="l">
              <a:lnSpc>
                <a:spcPct val="115000"/>
              </a:lnSpc>
              <a:spcBef>
                <a:spcPts val="0"/>
              </a:spcBef>
              <a:spcAft>
                <a:spcPts val="0"/>
              </a:spcAft>
              <a:buClr>
                <a:schemeClr val="dk1"/>
              </a:buClr>
              <a:buSzPts val="1100"/>
              <a:buFont typeface="Arial"/>
              <a:buNone/>
            </a:pPr>
            <a:r>
              <a:rPr lang="vi-VN" sz="1800"/>
              <a:t>      &lt;Head&gt;</a:t>
            </a:r>
            <a:endParaRPr sz="1800"/>
          </a:p>
          <a:p>
            <a:pPr indent="0" lvl="0" marL="0" rtl="0" algn="l">
              <a:lnSpc>
                <a:spcPct val="115000"/>
              </a:lnSpc>
              <a:spcBef>
                <a:spcPts val="0"/>
              </a:spcBef>
              <a:spcAft>
                <a:spcPts val="0"/>
              </a:spcAft>
              <a:buClr>
                <a:schemeClr val="dk1"/>
              </a:buClr>
              <a:buSzPts val="1100"/>
              <a:buFont typeface="Arial"/>
              <a:buNone/>
            </a:pPr>
            <a:r>
              <a:rPr lang="vi-VN" sz="1800"/>
              <a:t>        &lt;title&gt;First Post&lt;/title&gt;</a:t>
            </a:r>
            <a:endParaRPr sz="1800"/>
          </a:p>
          <a:p>
            <a:pPr indent="0" lvl="0" marL="0" rtl="0" algn="l">
              <a:lnSpc>
                <a:spcPct val="115000"/>
              </a:lnSpc>
              <a:spcBef>
                <a:spcPts val="0"/>
              </a:spcBef>
              <a:spcAft>
                <a:spcPts val="0"/>
              </a:spcAft>
              <a:buClr>
                <a:schemeClr val="dk1"/>
              </a:buClr>
              <a:buSzPts val="1100"/>
              <a:buFont typeface="Arial"/>
              <a:buNone/>
            </a:pPr>
            <a:r>
              <a:rPr lang="vi-VN" sz="1800"/>
              <a:t>      &lt;/Head&gt;</a:t>
            </a:r>
            <a:endParaRPr sz="1800"/>
          </a:p>
          <a:p>
            <a:pPr indent="0" lvl="0" marL="0" rtl="0" algn="l">
              <a:lnSpc>
                <a:spcPct val="115000"/>
              </a:lnSpc>
              <a:spcBef>
                <a:spcPts val="0"/>
              </a:spcBef>
              <a:spcAft>
                <a:spcPts val="0"/>
              </a:spcAft>
              <a:buClr>
                <a:schemeClr val="dk1"/>
              </a:buClr>
              <a:buSzPts val="1100"/>
              <a:buFont typeface="Arial"/>
              <a:buNone/>
            </a:pPr>
            <a:r>
              <a:rPr lang="vi-VN" sz="1800"/>
              <a:t>      &lt;h1&gt;First Post&lt;/h1&gt;</a:t>
            </a:r>
            <a:endParaRPr sz="1800"/>
          </a:p>
          <a:p>
            <a:pPr indent="0" lvl="0" marL="0" rtl="0" algn="l">
              <a:lnSpc>
                <a:spcPct val="115000"/>
              </a:lnSpc>
              <a:spcBef>
                <a:spcPts val="0"/>
              </a:spcBef>
              <a:spcAft>
                <a:spcPts val="0"/>
              </a:spcAft>
              <a:buClr>
                <a:schemeClr val="dk1"/>
              </a:buClr>
              <a:buSzPts val="1100"/>
              <a:buFont typeface="Arial"/>
              <a:buNone/>
            </a:pPr>
            <a:r>
              <a:rPr lang="vi-VN" sz="1800"/>
              <a:t>      &lt;h2&gt;</a:t>
            </a:r>
            <a:endParaRPr sz="1800"/>
          </a:p>
          <a:p>
            <a:pPr indent="0" lvl="0" marL="0" rtl="0" algn="l">
              <a:lnSpc>
                <a:spcPct val="115000"/>
              </a:lnSpc>
              <a:spcBef>
                <a:spcPts val="0"/>
              </a:spcBef>
              <a:spcAft>
                <a:spcPts val="0"/>
              </a:spcAft>
              <a:buClr>
                <a:schemeClr val="dk1"/>
              </a:buClr>
              <a:buSzPts val="1100"/>
              <a:buFont typeface="Arial"/>
              <a:buNone/>
            </a:pPr>
            <a:r>
              <a:rPr lang="vi-VN" sz="1800"/>
              <a:t>        &lt;Link href="/"&gt;</a:t>
            </a:r>
            <a:endParaRPr sz="1800"/>
          </a:p>
          <a:p>
            <a:pPr indent="0" lvl="0" marL="0" rtl="0" algn="l">
              <a:lnSpc>
                <a:spcPct val="115000"/>
              </a:lnSpc>
              <a:spcBef>
                <a:spcPts val="0"/>
              </a:spcBef>
              <a:spcAft>
                <a:spcPts val="0"/>
              </a:spcAft>
              <a:buClr>
                <a:schemeClr val="dk1"/>
              </a:buClr>
              <a:buSzPts val="1100"/>
              <a:buFont typeface="Arial"/>
              <a:buNone/>
            </a:pPr>
            <a:r>
              <a:rPr lang="vi-VN" sz="1800"/>
              <a:t>          &lt;a&gt;Back to home&lt;/a&gt;</a:t>
            </a:r>
            <a:endParaRPr sz="1800"/>
          </a:p>
          <a:p>
            <a:pPr indent="0" lvl="0" marL="0" rtl="0" algn="l">
              <a:lnSpc>
                <a:spcPct val="115000"/>
              </a:lnSpc>
              <a:spcBef>
                <a:spcPts val="0"/>
              </a:spcBef>
              <a:spcAft>
                <a:spcPts val="0"/>
              </a:spcAft>
              <a:buClr>
                <a:schemeClr val="dk1"/>
              </a:buClr>
              <a:buSzPts val="1100"/>
              <a:buFont typeface="Arial"/>
              <a:buNone/>
            </a:pPr>
            <a:r>
              <a:rPr lang="vi-VN" sz="1800"/>
              <a:t>        &lt;/Link&gt;</a:t>
            </a:r>
            <a:endParaRPr sz="1800"/>
          </a:p>
          <a:p>
            <a:pPr indent="0" lvl="0" marL="0" rtl="0" algn="l">
              <a:lnSpc>
                <a:spcPct val="115000"/>
              </a:lnSpc>
              <a:spcBef>
                <a:spcPts val="0"/>
              </a:spcBef>
              <a:spcAft>
                <a:spcPts val="0"/>
              </a:spcAft>
              <a:buClr>
                <a:schemeClr val="dk1"/>
              </a:buClr>
              <a:buSzPts val="1100"/>
              <a:buFont typeface="Arial"/>
              <a:buNone/>
            </a:pPr>
            <a:r>
              <a:rPr lang="vi-VN" sz="1800"/>
              <a:t>      &lt;/h2&gt;</a:t>
            </a:r>
            <a:endParaRPr sz="1800"/>
          </a:p>
          <a:p>
            <a:pPr indent="0" lvl="0" marL="0" rtl="0" algn="l">
              <a:lnSpc>
                <a:spcPct val="115000"/>
              </a:lnSpc>
              <a:spcBef>
                <a:spcPts val="0"/>
              </a:spcBef>
              <a:spcAft>
                <a:spcPts val="0"/>
              </a:spcAft>
              <a:buClr>
                <a:schemeClr val="dk1"/>
              </a:buClr>
              <a:buSzPts val="1100"/>
              <a:buFont typeface="Arial"/>
              <a:buNone/>
            </a:pPr>
            <a:r>
              <a:rPr lang="vi-VN" sz="1800"/>
              <a:t>    &lt;/Layout&gt;</a:t>
            </a:r>
            <a:endParaRPr sz="1800"/>
          </a:p>
          <a:p>
            <a:pPr indent="0" lvl="0" marL="0" rtl="0" algn="l">
              <a:lnSpc>
                <a:spcPct val="115000"/>
              </a:lnSpc>
              <a:spcBef>
                <a:spcPts val="0"/>
              </a:spcBef>
              <a:spcAft>
                <a:spcPts val="0"/>
              </a:spcAft>
              <a:buClr>
                <a:schemeClr val="dk1"/>
              </a:buClr>
              <a:buSzPts val="1100"/>
              <a:buFont typeface="Arial"/>
              <a:buNone/>
            </a:pPr>
            <a:r>
              <a:rPr lang="vi-VN" sz="1800"/>
              <a:t>  );</a:t>
            </a:r>
            <a:endParaRPr sz="1800"/>
          </a:p>
          <a:p>
            <a:pPr indent="0" lvl="0" marL="0" rtl="0" algn="l">
              <a:lnSpc>
                <a:spcPct val="115000"/>
              </a:lnSpc>
              <a:spcBef>
                <a:spcPts val="0"/>
              </a:spcBef>
              <a:spcAft>
                <a:spcPts val="0"/>
              </a:spcAft>
              <a:buClr>
                <a:schemeClr val="dk1"/>
              </a:buClr>
              <a:buSzPts val="1100"/>
              <a:buFont typeface="Arial"/>
              <a:buNone/>
            </a:pPr>
            <a:r>
              <a:rPr lang="vi-VN" sz="1800"/>
              <a:t>}</a:t>
            </a:r>
            <a:endParaRPr sz="1800"/>
          </a:p>
          <a:p>
            <a:pPr indent="0" lvl="0" marL="0" rtl="0" algn="l">
              <a:lnSpc>
                <a:spcPct val="115000"/>
              </a:lnSpc>
              <a:spcBef>
                <a:spcPts val="0"/>
              </a:spcBef>
              <a:spcAft>
                <a:spcPts val="0"/>
              </a:spcAft>
              <a:buNone/>
            </a:pPr>
            <a:r>
              <a:t/>
            </a:r>
            <a:endParaRPr b="1"/>
          </a:p>
          <a:p>
            <a:pPr indent="0" lvl="0" marL="0" rtl="0" algn="l">
              <a:lnSpc>
                <a:spcPct val="100000"/>
              </a:lnSpc>
              <a:spcBef>
                <a:spcPts val="2000"/>
              </a:spcBef>
              <a:spcAft>
                <a:spcPts val="20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2a3871c0ab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CSS Styling</a:t>
            </a:r>
            <a:endParaRPr>
              <a:latin typeface="Open Sans"/>
              <a:ea typeface="Open Sans"/>
              <a:cs typeface="Open Sans"/>
              <a:sym typeface="Open Sans"/>
            </a:endParaRPr>
          </a:p>
        </p:txBody>
      </p:sp>
      <p:sp>
        <p:nvSpPr>
          <p:cNvPr id="306" name="Google Shape;306;g12a3871c0ab_0_20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7" name="Google Shape;307;g12a3871c0ab_0_207"/>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Thêm style cho</a:t>
            </a:r>
            <a:r>
              <a:rPr b="1" lang="vi-VN"/>
              <a:t> Layout Component</a:t>
            </a:r>
            <a:endParaRPr/>
          </a:p>
          <a:p>
            <a:pPr indent="-406400" lvl="0" marL="457200" rtl="0" algn="l">
              <a:lnSpc>
                <a:spcPct val="115000"/>
              </a:lnSpc>
              <a:spcBef>
                <a:spcPts val="2000"/>
              </a:spcBef>
              <a:spcAft>
                <a:spcPts val="0"/>
              </a:spcAft>
              <a:buSzPts val="2800"/>
              <a:buFont typeface="Open Sans"/>
              <a:buChar char="•"/>
            </a:pPr>
            <a:r>
              <a:rPr lang="vi-VN"/>
              <a:t>Mô-đun CSS, cho phép bạn nhập file CSS trong một React component.</a:t>
            </a:r>
            <a:endParaRPr/>
          </a:p>
          <a:p>
            <a:pPr indent="-406400" lvl="0" marL="457200" rtl="0" algn="l">
              <a:lnSpc>
                <a:spcPct val="115000"/>
              </a:lnSpc>
              <a:spcBef>
                <a:spcPts val="0"/>
              </a:spcBef>
              <a:spcAft>
                <a:spcPts val="0"/>
              </a:spcAft>
              <a:buSzPts val="2800"/>
              <a:buFont typeface="Arial"/>
              <a:buChar char="•"/>
            </a:pPr>
            <a:r>
              <a:rPr lang="vi-VN"/>
              <a:t>Tạo một file CSS có tên là layout.module.css. Để sử dụng mô-đun CSS, tên file phải được kết thúc với .module.css</a:t>
            </a:r>
            <a:endParaRPr/>
          </a:p>
          <a:p>
            <a:pPr indent="-406400" lvl="0" marL="457200" rtl="0" algn="l">
              <a:lnSpc>
                <a:spcPct val="115000"/>
              </a:lnSpc>
              <a:spcBef>
                <a:spcPts val="0"/>
              </a:spcBef>
              <a:spcAft>
                <a:spcPts val="0"/>
              </a:spcAft>
              <a:buSzPts val="2800"/>
              <a:buFont typeface="Open Sans"/>
              <a:buChar char="•"/>
            </a:pPr>
            <a:r>
              <a:rPr lang="vi-VN"/>
              <a:t>Sử dụng style</a:t>
            </a:r>
            <a:endParaRPr/>
          </a:p>
          <a:p>
            <a:pPr indent="0" lvl="0" marL="457200" rtl="0" algn="l">
              <a:lnSpc>
                <a:spcPct val="115000"/>
              </a:lnSpc>
              <a:spcBef>
                <a:spcPts val="2000"/>
              </a:spcBef>
              <a:spcAft>
                <a:spcPts val="0"/>
              </a:spcAft>
              <a:buNone/>
            </a:pPr>
            <a:r>
              <a:rPr lang="vi-VN" sz="1800"/>
              <a:t>import styles from "./layout.module.css";</a:t>
            </a:r>
            <a:endParaRPr sz="1800"/>
          </a:p>
          <a:p>
            <a:pPr indent="0" lvl="0" marL="457200" rtl="0" algn="l">
              <a:lnSpc>
                <a:spcPct val="115000"/>
              </a:lnSpc>
              <a:spcBef>
                <a:spcPts val="0"/>
              </a:spcBef>
              <a:spcAft>
                <a:spcPts val="0"/>
              </a:spcAft>
              <a:buNone/>
            </a:pPr>
            <a:r>
              <a:rPr lang="vi-VN" sz="1800"/>
              <a:t>export default function Layout({ children }) {</a:t>
            </a:r>
            <a:endParaRPr sz="1800"/>
          </a:p>
          <a:p>
            <a:pPr indent="0" lvl="0" marL="457200" rtl="0" algn="l">
              <a:lnSpc>
                <a:spcPct val="115000"/>
              </a:lnSpc>
              <a:spcBef>
                <a:spcPts val="0"/>
              </a:spcBef>
              <a:spcAft>
                <a:spcPts val="0"/>
              </a:spcAft>
              <a:buNone/>
            </a:pPr>
            <a:r>
              <a:rPr lang="vi-VN" sz="1800"/>
              <a:t>  return &lt;div className={styles.container}&gt;{children}&lt;/div&gt;;</a:t>
            </a:r>
            <a:endParaRPr sz="1800"/>
          </a:p>
          <a:p>
            <a:pPr indent="0" lvl="0" marL="457200" rtl="0" algn="l">
              <a:lnSpc>
                <a:spcPct val="115000"/>
              </a:lnSpc>
              <a:spcBef>
                <a:spcPts val="0"/>
              </a:spcBef>
              <a:spcAft>
                <a:spcPts val="0"/>
              </a:spcAft>
              <a:buNone/>
            </a:pPr>
            <a:r>
              <a:rPr lang="vi-VN" sz="1800"/>
              <a:t>}</a:t>
            </a:r>
            <a:endParaRPr sz="1800"/>
          </a:p>
          <a:p>
            <a:pPr indent="0" lvl="0" marL="0" rtl="0" algn="l">
              <a:lnSpc>
                <a:spcPct val="115000"/>
              </a:lnSpc>
              <a:spcBef>
                <a:spcPts val="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2a3871c0ab_0_22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CSS Styling</a:t>
            </a:r>
            <a:endParaRPr>
              <a:latin typeface="Open Sans"/>
              <a:ea typeface="Open Sans"/>
              <a:cs typeface="Open Sans"/>
              <a:sym typeface="Open Sans"/>
            </a:endParaRPr>
          </a:p>
        </p:txBody>
      </p:sp>
      <p:sp>
        <p:nvSpPr>
          <p:cNvPr id="314" name="Google Shape;314;g12a3871c0ab_0_2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5" name="Google Shape;315;g12a3871c0ab_0_220"/>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Global</a:t>
            </a:r>
            <a:r>
              <a:rPr b="1" lang="vi-VN"/>
              <a:t> style</a:t>
            </a:r>
            <a:endParaRPr/>
          </a:p>
          <a:p>
            <a:pPr indent="-406400" lvl="0" marL="457200" rtl="0" algn="l">
              <a:lnSpc>
                <a:spcPct val="115000"/>
              </a:lnSpc>
              <a:spcBef>
                <a:spcPts val="2000"/>
              </a:spcBef>
              <a:spcAft>
                <a:spcPts val="0"/>
              </a:spcAft>
              <a:buSzPts val="2800"/>
              <a:buFont typeface="Open Sans"/>
              <a:buChar char="•"/>
            </a:pPr>
            <a:r>
              <a:rPr lang="vi-VN"/>
              <a:t>Khi bạn muốn CSS được load cho mọi trang, Next.js sẽ hỗ trợ bạn với CSS global.</a:t>
            </a:r>
            <a:endParaRPr/>
          </a:p>
          <a:p>
            <a:pPr indent="-406400" lvl="0" marL="457200" rtl="0" algn="l">
              <a:lnSpc>
                <a:spcPct val="115000"/>
              </a:lnSpc>
              <a:spcBef>
                <a:spcPts val="0"/>
              </a:spcBef>
              <a:spcAft>
                <a:spcPts val="0"/>
              </a:spcAft>
              <a:buSzPts val="2800"/>
              <a:buFont typeface="Open Sans"/>
              <a:buChar char="•"/>
            </a:pPr>
            <a:r>
              <a:rPr lang="vi-VN">
                <a:highlight>
                  <a:srgbClr val="FFFFFF"/>
                </a:highlight>
              </a:rPr>
              <a:t>Bạn có thể đặt file global CSS ở bất kỳ đâu và sử dụng bất kỳ tên nào.</a:t>
            </a:r>
            <a:endParaRPr>
              <a:highlight>
                <a:srgbClr val="FFFFFF"/>
              </a:highlight>
            </a:endParaRPr>
          </a:p>
          <a:p>
            <a:pPr indent="-406400" lvl="0" marL="457200" rtl="0" algn="l">
              <a:lnSpc>
                <a:spcPct val="115000"/>
              </a:lnSpc>
              <a:spcBef>
                <a:spcPts val="0"/>
              </a:spcBef>
              <a:spcAft>
                <a:spcPts val="0"/>
              </a:spcAft>
              <a:buSzPts val="2800"/>
              <a:buFont typeface="Arial"/>
              <a:buChar char="•"/>
            </a:pPr>
            <a:r>
              <a:rPr lang="vi-VN">
                <a:highlight>
                  <a:srgbClr val="FFFFFF"/>
                </a:highlight>
              </a:rPr>
              <a:t>Thêm các tệp global CSS bằng cách import chúng trong </a:t>
            </a:r>
            <a:r>
              <a:rPr lang="vi-VN"/>
              <a:t>pages/_app.js.</a:t>
            </a:r>
            <a:endParaRPr/>
          </a:p>
          <a:p>
            <a:pPr indent="0" lvl="0" marL="914400" rtl="0" algn="l">
              <a:lnSpc>
                <a:spcPct val="115000"/>
              </a:lnSpc>
              <a:spcBef>
                <a:spcPts val="200"/>
              </a:spcBef>
              <a:spcAft>
                <a:spcPts val="0"/>
              </a:spcAft>
              <a:buNone/>
            </a:pPr>
            <a:r>
              <a:rPr lang="vi-VN" sz="1800"/>
              <a:t>import '../styles/global.css'</a:t>
            </a:r>
            <a:endParaRPr sz="1800"/>
          </a:p>
          <a:p>
            <a:pPr indent="0" lvl="0" marL="914400" rtl="0" algn="l">
              <a:lnSpc>
                <a:spcPct val="115000"/>
              </a:lnSpc>
              <a:spcBef>
                <a:spcPts val="0"/>
              </a:spcBef>
              <a:spcAft>
                <a:spcPts val="0"/>
              </a:spcAft>
              <a:buNone/>
            </a:pPr>
            <a:r>
              <a:t/>
            </a:r>
            <a:endParaRPr sz="1800"/>
          </a:p>
          <a:p>
            <a:pPr indent="0" lvl="0" marL="914400" rtl="0" algn="l">
              <a:lnSpc>
                <a:spcPct val="115000"/>
              </a:lnSpc>
              <a:spcBef>
                <a:spcPts val="0"/>
              </a:spcBef>
              <a:spcAft>
                <a:spcPts val="0"/>
              </a:spcAft>
              <a:buNone/>
            </a:pPr>
            <a:r>
              <a:rPr lang="vi-VN" sz="1800"/>
              <a:t>export default function App({ Component, pageProps }) {</a:t>
            </a:r>
            <a:endParaRPr sz="1800"/>
          </a:p>
          <a:p>
            <a:pPr indent="0" lvl="0" marL="914400" rtl="0" algn="l">
              <a:lnSpc>
                <a:spcPct val="115000"/>
              </a:lnSpc>
              <a:spcBef>
                <a:spcPts val="0"/>
              </a:spcBef>
              <a:spcAft>
                <a:spcPts val="0"/>
              </a:spcAft>
              <a:buNone/>
            </a:pPr>
            <a:r>
              <a:rPr lang="vi-VN" sz="1800"/>
              <a:t>  return &lt;Component {...pageProps} /&gt;</a:t>
            </a:r>
            <a:endParaRPr sz="1800"/>
          </a:p>
          <a:p>
            <a:pPr indent="0" lvl="0" marL="914400" rtl="0" algn="l">
              <a:lnSpc>
                <a:spcPct val="115000"/>
              </a:lnSpc>
              <a:spcBef>
                <a:spcPts val="0"/>
              </a:spcBef>
              <a:spcAft>
                <a:spcPts val="0"/>
              </a:spcAft>
              <a:buNone/>
            </a:pPr>
            <a:r>
              <a:rPr lang="vi-VN" sz="1800"/>
              <a:t>}</a:t>
            </a:r>
            <a:endParaRPr sz="1800"/>
          </a:p>
          <a:p>
            <a:pPr indent="0" lvl="0" marL="9144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Giới thiệu</a:t>
            </a:r>
            <a:endParaRPr/>
          </a:p>
        </p:txBody>
      </p:sp>
      <p:sp>
        <p:nvSpPr>
          <p:cNvPr id="107" name="Google Shape;107;p3"/>
          <p:cNvSpPr txBox="1"/>
          <p:nvPr>
            <p:ph idx="1" type="body"/>
          </p:nvPr>
        </p:nvSpPr>
        <p:spPr>
          <a:xfrm>
            <a:off x="838199" y="1382203"/>
            <a:ext cx="10903527" cy="4556018"/>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SzPts val="2800"/>
              <a:buFont typeface="Open Sans"/>
              <a:buChar char="•"/>
            </a:pPr>
            <a:r>
              <a:rPr lang="vi-VN"/>
              <a:t>Server Side Rendering (SSR) là cơ chế render web trên máy chủ và trả kết quả về cho client và giúp hỗ trợ tốt cho SEO.</a:t>
            </a:r>
            <a:endParaRPr/>
          </a:p>
          <a:p>
            <a:pPr indent="-406400" lvl="0" marL="457200" rtl="0" algn="l">
              <a:lnSpc>
                <a:spcPct val="100000"/>
              </a:lnSpc>
              <a:spcBef>
                <a:spcPts val="0"/>
              </a:spcBef>
              <a:spcAft>
                <a:spcPts val="0"/>
              </a:spcAft>
              <a:buSzPts val="2800"/>
              <a:buFont typeface="Open Sans"/>
              <a:buChar char="•"/>
            </a:pPr>
            <a:r>
              <a:rPr lang="vi-VN"/>
              <a:t>Search Engine Optimization (SEO) là quá trình tăng chất lượng và lưu lượng truy cập website bằng cách tối ưu tệp trích xuất HTML, cấu trúc website thân thiện với các công cụ tìm kiếm  dữ liệu như Google, Bing,…</a:t>
            </a:r>
            <a:endParaRPr/>
          </a:p>
          <a:p>
            <a:pPr indent="-406400" lvl="0" marL="457200" rtl="0" algn="l">
              <a:lnSpc>
                <a:spcPct val="100000"/>
              </a:lnSpc>
              <a:spcBef>
                <a:spcPts val="0"/>
              </a:spcBef>
              <a:spcAft>
                <a:spcPts val="0"/>
              </a:spcAft>
              <a:buSzPts val="2800"/>
              <a:buFont typeface="Open Sans"/>
              <a:buChar char="•"/>
            </a:pPr>
            <a:r>
              <a:rPr lang="vi-VN"/>
              <a:t>Next.js là một React framework cung cấp những thành phần cần thiết cho việc tạo các ứng dụng web, trong đó nổi bật là tính năng server side rendering.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2a3871c0ab_0_24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Data Fetching</a:t>
            </a:r>
            <a:endParaRPr>
              <a:latin typeface="Open Sans"/>
              <a:ea typeface="Open Sans"/>
              <a:cs typeface="Open Sans"/>
              <a:sym typeface="Open Sans"/>
            </a:endParaRPr>
          </a:p>
        </p:txBody>
      </p:sp>
      <p:sp>
        <p:nvSpPr>
          <p:cNvPr id="322" name="Google Shape;322;g12a3871c0ab_0_24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3" name="Google Shape;323;g12a3871c0ab_0_246"/>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61538"/>
              </a:lnSpc>
              <a:spcBef>
                <a:spcPts val="0"/>
              </a:spcBef>
              <a:spcAft>
                <a:spcPts val="0"/>
              </a:spcAft>
              <a:buNone/>
            </a:pPr>
            <a:r>
              <a:rPr b="1" lang="vi-VN"/>
              <a:t>Khái niệm Pre-rendering</a:t>
            </a:r>
            <a:endParaRPr/>
          </a:p>
          <a:p>
            <a:pPr indent="-406400" lvl="0" marL="457200" rtl="0" algn="l">
              <a:lnSpc>
                <a:spcPct val="115000"/>
              </a:lnSpc>
              <a:spcBef>
                <a:spcPts val="400"/>
              </a:spcBef>
              <a:spcAft>
                <a:spcPts val="0"/>
              </a:spcAft>
              <a:buSzPts val="2800"/>
              <a:buFont typeface="Open Sans"/>
              <a:buChar char="•"/>
            </a:pPr>
            <a:r>
              <a:rPr lang="vi-VN"/>
              <a:t>Next.js sẽ render lại ở mỗi trang, nghĩa là HTML sẽ được khởi tạo ở mỗi page thay vì sử dụng javascript để xử lý phía client. Pre-rendering sẽ tốt hơn cho performance và SEO</a:t>
            </a:r>
            <a:endParaRPr/>
          </a:p>
          <a:p>
            <a:pPr indent="0" lvl="0" marL="914400" rtl="0" algn="l">
              <a:lnSpc>
                <a:spcPct val="115000"/>
              </a:lnSpc>
              <a:spcBef>
                <a:spcPts val="20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2a3871c0ab_0_25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Data Fetching</a:t>
            </a:r>
            <a:endParaRPr>
              <a:latin typeface="Open Sans"/>
              <a:ea typeface="Open Sans"/>
              <a:cs typeface="Open Sans"/>
              <a:sym typeface="Open Sans"/>
            </a:endParaRPr>
          </a:p>
        </p:txBody>
      </p:sp>
      <p:sp>
        <p:nvSpPr>
          <p:cNvPr id="330" name="Google Shape;330;g12a3871c0ab_0_25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31" name="Google Shape;331;g12a3871c0ab_0_257"/>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Hai hình thức Pre-rendering là:</a:t>
            </a:r>
            <a:endParaRPr b="1"/>
          </a:p>
          <a:p>
            <a:pPr indent="-406400" lvl="0" marL="457200" rtl="0" algn="l">
              <a:lnSpc>
                <a:spcPct val="115000"/>
              </a:lnSpc>
              <a:spcBef>
                <a:spcPts val="2000"/>
              </a:spcBef>
              <a:spcAft>
                <a:spcPts val="0"/>
              </a:spcAft>
              <a:buSzPts val="2800"/>
              <a:buChar char="•"/>
            </a:pPr>
            <a:r>
              <a:rPr lang="vi-VN"/>
              <a:t>Static Generation: HTML được khởi tạo ngay tại thời điểm build app (npm run build). HTML được render trước và sử dụng lại theo từng request</a:t>
            </a:r>
            <a:endParaRPr/>
          </a:p>
          <a:p>
            <a:pPr indent="-406400" lvl="0" marL="457200" rtl="0" algn="l">
              <a:lnSpc>
                <a:spcPct val="115000"/>
              </a:lnSpc>
              <a:spcBef>
                <a:spcPts val="0"/>
              </a:spcBef>
              <a:spcAft>
                <a:spcPts val="0"/>
              </a:spcAft>
              <a:buSzPts val="2800"/>
              <a:buFont typeface="Open Sans"/>
              <a:buChar char="•"/>
            </a:pPr>
            <a:r>
              <a:rPr lang="vi-VN"/>
              <a:t>Server-side Rendering: khởi tạo HTML trên mỗi request</a:t>
            </a:r>
            <a:endParaRPr/>
          </a:p>
          <a:p>
            <a:pPr indent="0" lvl="0" marL="914400" rtl="0" algn="l">
              <a:lnSpc>
                <a:spcPct val="115000"/>
              </a:lnSpc>
              <a:spcBef>
                <a:spcPts val="200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2a3871c0ab_0_26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Data Fetching</a:t>
            </a:r>
            <a:endParaRPr>
              <a:latin typeface="Open Sans"/>
              <a:ea typeface="Open Sans"/>
              <a:cs typeface="Open Sans"/>
              <a:sym typeface="Open Sans"/>
            </a:endParaRPr>
          </a:p>
        </p:txBody>
      </p:sp>
      <p:sp>
        <p:nvSpPr>
          <p:cNvPr id="338" name="Google Shape;338;g12a3871c0ab_0_26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39" name="Google Shape;339;g12a3871c0ab_0_264"/>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Nên sử dụng </a:t>
            </a:r>
            <a:r>
              <a:rPr b="1" lang="vi-VN"/>
              <a:t>hình</a:t>
            </a:r>
            <a:r>
              <a:rPr b="1" lang="vi-VN"/>
              <a:t> thức nào?</a:t>
            </a:r>
            <a:endParaRPr/>
          </a:p>
          <a:p>
            <a:pPr indent="-406400" lvl="0" marL="457200" rtl="0" algn="l">
              <a:lnSpc>
                <a:spcPct val="115000"/>
              </a:lnSpc>
              <a:spcBef>
                <a:spcPts val="2000"/>
              </a:spcBef>
              <a:spcAft>
                <a:spcPts val="0"/>
              </a:spcAft>
              <a:buSzPts val="2800"/>
              <a:buChar char="•"/>
            </a:pPr>
            <a:r>
              <a:rPr lang="vi-VN"/>
              <a:t>S</a:t>
            </a:r>
            <a:r>
              <a:rPr lang="vi-VN"/>
              <a:t>ử dụng Static Generation (có và không có dữ liệu) bất cứ khi nào có thể vì trang của bạn được tạo một lần và được CDN phân phát, điều này làm cho nó nhanh hơn nhiều so với việc máy chủ hiển thị trang theo mọi yêu cầu.</a:t>
            </a:r>
            <a:endParaRPr/>
          </a:p>
          <a:p>
            <a:pPr indent="-406400" lvl="0" marL="457200" rtl="0" algn="l">
              <a:lnSpc>
                <a:spcPct val="115000"/>
              </a:lnSpc>
              <a:spcBef>
                <a:spcPts val="0"/>
              </a:spcBef>
              <a:spcAft>
                <a:spcPts val="0"/>
              </a:spcAft>
              <a:buSzPts val="2800"/>
              <a:buChar char="•"/>
            </a:pPr>
            <a:r>
              <a:rPr lang="vi-VN"/>
              <a:t>Nếu trang của bạn cần cập nhật dữ liệu thường xuyên, nội dung trang thay đổi trên mỗi request, hãy sử dụng Server Side Rendering.</a:t>
            </a:r>
            <a:endParaRPr/>
          </a:p>
          <a:p>
            <a:pPr indent="-406400" lvl="0" marL="457200" rtl="0" algn="l">
              <a:lnSpc>
                <a:spcPct val="115000"/>
              </a:lnSpc>
              <a:spcBef>
                <a:spcPts val="0"/>
              </a:spcBef>
              <a:spcAft>
                <a:spcPts val="0"/>
              </a:spcAft>
              <a:buSzPts val="2800"/>
              <a:buChar char="•"/>
            </a:pPr>
            <a:r>
              <a:rPr lang="vi-VN"/>
              <a:t>Next.js cho phép bạn tuỳ chọn kiểu pre-rendering cho mỗi trang.</a:t>
            </a:r>
            <a:endParaRPr/>
          </a:p>
          <a:p>
            <a:pPr indent="0" lvl="0" marL="914400" rtl="0" algn="l">
              <a:lnSpc>
                <a:spcPct val="115000"/>
              </a:lnSpc>
              <a:spcBef>
                <a:spcPts val="200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2a3871c0ab_0_27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Data Fetching - Cách lấy dữ liệu Next.js</a:t>
            </a:r>
            <a:endParaRPr>
              <a:latin typeface="Open Sans"/>
              <a:ea typeface="Open Sans"/>
              <a:cs typeface="Open Sans"/>
              <a:sym typeface="Open Sans"/>
            </a:endParaRPr>
          </a:p>
        </p:txBody>
      </p:sp>
      <p:sp>
        <p:nvSpPr>
          <p:cNvPr id="346" name="Google Shape;346;g12a3871c0ab_0_27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47" name="Google Shape;347;g12a3871c0ab_0_27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getStaticProps (Static Generation)</a:t>
            </a:r>
            <a:endParaRPr b="1"/>
          </a:p>
          <a:p>
            <a:pPr indent="-406400" lvl="0" marL="457200" rtl="0" algn="l">
              <a:lnSpc>
                <a:spcPct val="115000"/>
              </a:lnSpc>
              <a:spcBef>
                <a:spcPts val="400"/>
              </a:spcBef>
              <a:spcAft>
                <a:spcPts val="0"/>
              </a:spcAft>
              <a:buSzPts val="2800"/>
              <a:buFont typeface="Open Sans"/>
              <a:buChar char="•"/>
            </a:pPr>
            <a:r>
              <a:rPr lang="vi-VN"/>
              <a:t>Phương thức getStaticProps có thể được sử dụng bên trong một Page để lấy dữ liệu ngay tại thời điểm xây dựng. Một khi ứng dụng đã được xây dựng, nó sẽ không làm mới dữ liệu cho đến khi một bản dựng khác được khởi động.</a:t>
            </a:r>
            <a:endParaRPr/>
          </a:p>
          <a:p>
            <a:pPr indent="0" lvl="0" marL="914400" rtl="0" algn="l">
              <a:lnSpc>
                <a:spcPct val="115000"/>
              </a:lnSpc>
              <a:spcBef>
                <a:spcPts val="200"/>
              </a:spcBef>
              <a:spcAft>
                <a:spcPts val="0"/>
              </a:spcAft>
              <a:buNone/>
            </a:pPr>
            <a:r>
              <a:rPr lang="vi-VN" sz="1400"/>
              <a:t>export async function getStaticProps(context) {</a:t>
            </a:r>
            <a:endParaRPr sz="1400"/>
          </a:p>
          <a:p>
            <a:pPr indent="0" lvl="0" marL="914400" rtl="0" algn="l">
              <a:lnSpc>
                <a:spcPct val="115000"/>
              </a:lnSpc>
              <a:spcBef>
                <a:spcPts val="0"/>
              </a:spcBef>
              <a:spcAft>
                <a:spcPts val="0"/>
              </a:spcAft>
              <a:buNone/>
            </a:pPr>
            <a:r>
              <a:rPr lang="vi-VN" sz="1400"/>
              <a:t>  // fetch dữ liệu từ file system, API, DB,...</a:t>
            </a:r>
            <a:endParaRPr sz="1400"/>
          </a:p>
          <a:p>
            <a:pPr indent="0" lvl="0" marL="914400" rtl="0" algn="l">
              <a:lnSpc>
                <a:spcPct val="115000"/>
              </a:lnSpc>
              <a:spcBef>
                <a:spcPts val="0"/>
              </a:spcBef>
              <a:spcAft>
                <a:spcPts val="0"/>
              </a:spcAft>
              <a:buNone/>
            </a:pPr>
            <a:r>
              <a:rPr lang="vi-VN" sz="1400"/>
              <a:t>  const data = ...</a:t>
            </a:r>
            <a:endParaRPr sz="1400"/>
          </a:p>
          <a:p>
            <a:pPr indent="0" lvl="0" marL="914400" rtl="0" algn="l">
              <a:lnSpc>
                <a:spcPct val="115000"/>
              </a:lnSpc>
              <a:spcBef>
                <a:spcPts val="0"/>
              </a:spcBef>
              <a:spcAft>
                <a:spcPts val="0"/>
              </a:spcAft>
              <a:buNone/>
            </a:pPr>
            <a:r>
              <a:t/>
            </a:r>
            <a:endParaRPr sz="1400"/>
          </a:p>
          <a:p>
            <a:pPr indent="0" lvl="0" marL="914400" rtl="0" algn="l">
              <a:lnSpc>
                <a:spcPct val="115000"/>
              </a:lnSpc>
              <a:spcBef>
                <a:spcPts val="0"/>
              </a:spcBef>
              <a:spcAft>
                <a:spcPts val="0"/>
              </a:spcAft>
              <a:buNone/>
            </a:pPr>
            <a:r>
              <a:rPr lang="vi-VN" sz="1400"/>
              <a:t>  // Giá trị của `props` sẽ được truyền tới component `Home`</a:t>
            </a:r>
            <a:endParaRPr sz="1400"/>
          </a:p>
          <a:p>
            <a:pPr indent="0" lvl="0" marL="914400" rtl="0" algn="l">
              <a:lnSpc>
                <a:spcPct val="115000"/>
              </a:lnSpc>
              <a:spcBef>
                <a:spcPts val="0"/>
              </a:spcBef>
              <a:spcAft>
                <a:spcPts val="0"/>
              </a:spcAft>
              <a:buNone/>
            </a:pPr>
            <a:r>
              <a:rPr lang="vi-VN" sz="1400"/>
              <a:t>  return {</a:t>
            </a:r>
            <a:endParaRPr sz="1400"/>
          </a:p>
          <a:p>
            <a:pPr indent="0" lvl="0" marL="914400" rtl="0" algn="l">
              <a:lnSpc>
                <a:spcPct val="115000"/>
              </a:lnSpc>
              <a:spcBef>
                <a:spcPts val="0"/>
              </a:spcBef>
              <a:spcAft>
                <a:spcPts val="0"/>
              </a:spcAft>
              <a:buNone/>
            </a:pPr>
            <a:r>
              <a:rPr lang="vi-VN" sz="1400"/>
              <a:t>    props: ...</a:t>
            </a:r>
            <a:endParaRPr sz="1400"/>
          </a:p>
          <a:p>
            <a:pPr indent="0" lvl="0" marL="914400" rtl="0" algn="l">
              <a:lnSpc>
                <a:spcPct val="115000"/>
              </a:lnSpc>
              <a:spcBef>
                <a:spcPts val="0"/>
              </a:spcBef>
              <a:spcAft>
                <a:spcPts val="0"/>
              </a:spcAft>
              <a:buNone/>
            </a:pPr>
            <a:r>
              <a:rPr lang="vi-VN" sz="1400"/>
              <a:t>  }</a:t>
            </a:r>
            <a:endParaRPr sz="1400"/>
          </a:p>
          <a:p>
            <a:pPr indent="0" lvl="0" marL="914400" rtl="0" algn="l">
              <a:lnSpc>
                <a:spcPct val="115000"/>
              </a:lnSpc>
              <a:spcBef>
                <a:spcPts val="0"/>
              </a:spcBef>
              <a:spcAft>
                <a:spcPts val="0"/>
              </a:spcAft>
              <a:buNone/>
            </a:pPr>
            <a:r>
              <a:rPr lang="vi-VN" sz="1400"/>
              <a:t>}</a:t>
            </a:r>
            <a:endParaRPr sz="1400"/>
          </a:p>
          <a:p>
            <a:pPr indent="0" lvl="0" marL="914400" rtl="0" algn="l">
              <a:lnSpc>
                <a:spcPct val="115000"/>
              </a:lnSpc>
              <a:spcBef>
                <a:spcPts val="0"/>
              </a:spcBef>
              <a:spcAft>
                <a:spcPts val="0"/>
              </a:spcAft>
              <a:buNone/>
            </a:pPr>
            <a:r>
              <a:t/>
            </a:r>
            <a:endParaRPr sz="1400"/>
          </a:p>
          <a:p>
            <a:pPr indent="0" lvl="0" marL="914400" rtl="0" algn="l">
              <a:lnSpc>
                <a:spcPct val="115000"/>
              </a:lnSpc>
              <a:spcBef>
                <a:spcPts val="0"/>
              </a:spcBef>
              <a:spcAft>
                <a:spcPts val="0"/>
              </a:spcAft>
              <a:buNone/>
            </a:pPr>
            <a:r>
              <a:rPr lang="vi-VN" sz="1400"/>
              <a:t>export default function Home(props) { ... }</a:t>
            </a:r>
            <a:endParaRPr sz="1400"/>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2a3871c0ab_0_28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Data Fetching - </a:t>
            </a:r>
            <a:r>
              <a:rPr lang="vi-VN">
                <a:latin typeface="Open Sans"/>
                <a:ea typeface="Open Sans"/>
                <a:cs typeface="Open Sans"/>
                <a:sym typeface="Open Sans"/>
              </a:rPr>
              <a:t>Cách lấy dữ liệu Next.js</a:t>
            </a:r>
            <a:endParaRPr>
              <a:latin typeface="Open Sans"/>
              <a:ea typeface="Open Sans"/>
              <a:cs typeface="Open Sans"/>
              <a:sym typeface="Open Sans"/>
            </a:endParaRPr>
          </a:p>
        </p:txBody>
      </p:sp>
      <p:sp>
        <p:nvSpPr>
          <p:cNvPr id="354" name="Google Shape;354;g12a3871c0ab_0_28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55" name="Google Shape;355;g12a3871c0ab_0_28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getServerSideProps (Server-side Rendering)</a:t>
            </a:r>
            <a:endParaRPr b="1"/>
          </a:p>
          <a:p>
            <a:pPr indent="-406400" lvl="0" marL="457200" rtl="0" algn="l">
              <a:lnSpc>
                <a:spcPct val="115000"/>
              </a:lnSpc>
              <a:spcBef>
                <a:spcPts val="400"/>
              </a:spcBef>
              <a:spcAft>
                <a:spcPts val="0"/>
              </a:spcAft>
              <a:buSzPts val="2800"/>
              <a:buFont typeface="Open Sans"/>
              <a:buChar char="•"/>
            </a:pPr>
            <a:r>
              <a:rPr lang="vi-VN"/>
              <a:t>Phương thức này lấy dữ liệu mỗi khi user gửi request lên hệ thống. Nó sẽ tìm nạp dữ liệu trước khi client có thể view được trang web. Nếu client đưa ra các request tiếp theo, dữ liệu sẽ được tìm và nạp lại.</a:t>
            </a:r>
            <a:endParaRPr/>
          </a:p>
          <a:p>
            <a:pPr indent="0" lvl="0" marL="914400" rtl="0" algn="l">
              <a:lnSpc>
                <a:spcPct val="115000"/>
              </a:lnSpc>
              <a:spcBef>
                <a:spcPts val="200"/>
              </a:spcBef>
              <a:spcAft>
                <a:spcPts val="0"/>
              </a:spcAft>
              <a:buClr>
                <a:schemeClr val="dk1"/>
              </a:buClr>
              <a:buSzPts val="1100"/>
              <a:buFont typeface="Arial"/>
              <a:buNone/>
            </a:pPr>
            <a:r>
              <a:rPr lang="vi-VN" sz="1400"/>
              <a:t>export async function getServerSideProps(context) {</a:t>
            </a:r>
            <a:endParaRPr sz="1400"/>
          </a:p>
          <a:p>
            <a:pPr indent="0" lvl="0" marL="914400" rtl="0" algn="l">
              <a:lnSpc>
                <a:spcPct val="115000"/>
              </a:lnSpc>
              <a:spcBef>
                <a:spcPts val="0"/>
              </a:spcBef>
              <a:spcAft>
                <a:spcPts val="0"/>
              </a:spcAft>
              <a:buClr>
                <a:schemeClr val="dk1"/>
              </a:buClr>
              <a:buSzPts val="1100"/>
              <a:buFont typeface="Arial"/>
              <a:buNone/>
            </a:pPr>
            <a:r>
              <a:rPr lang="vi-VN" sz="1400"/>
              <a:t>  return {</a:t>
            </a:r>
            <a:endParaRPr sz="1400"/>
          </a:p>
          <a:p>
            <a:pPr indent="0" lvl="0" marL="914400" rtl="0" algn="l">
              <a:lnSpc>
                <a:spcPct val="115000"/>
              </a:lnSpc>
              <a:spcBef>
                <a:spcPts val="0"/>
              </a:spcBef>
              <a:spcAft>
                <a:spcPts val="0"/>
              </a:spcAft>
              <a:buClr>
                <a:schemeClr val="dk1"/>
              </a:buClr>
              <a:buSzPts val="1100"/>
              <a:buFont typeface="Arial"/>
              <a:buNone/>
            </a:pPr>
            <a:r>
              <a:rPr lang="vi-VN" sz="1400"/>
              <a:t>    props: {</a:t>
            </a:r>
            <a:endParaRPr sz="1400"/>
          </a:p>
          <a:p>
            <a:pPr indent="0" lvl="0" marL="914400" rtl="0" algn="l">
              <a:lnSpc>
                <a:spcPct val="115000"/>
              </a:lnSpc>
              <a:spcBef>
                <a:spcPts val="0"/>
              </a:spcBef>
              <a:spcAft>
                <a:spcPts val="0"/>
              </a:spcAft>
              <a:buClr>
                <a:schemeClr val="dk1"/>
              </a:buClr>
              <a:buSzPts val="1100"/>
              <a:buFont typeface="Arial"/>
              <a:buNone/>
            </a:pPr>
            <a:r>
              <a:rPr lang="vi-VN" sz="1400"/>
              <a:t>      // Giá trị props cho component của bạn</a:t>
            </a:r>
            <a:endParaRPr sz="1400"/>
          </a:p>
          <a:p>
            <a:pPr indent="0" lvl="0" marL="914400" rtl="0" algn="l">
              <a:lnSpc>
                <a:spcPct val="115000"/>
              </a:lnSpc>
              <a:spcBef>
                <a:spcPts val="0"/>
              </a:spcBef>
              <a:spcAft>
                <a:spcPts val="0"/>
              </a:spcAft>
              <a:buClr>
                <a:schemeClr val="dk1"/>
              </a:buClr>
              <a:buSzPts val="1100"/>
              <a:buFont typeface="Arial"/>
              <a:buNone/>
            </a:pPr>
            <a:r>
              <a:rPr lang="vi-VN" sz="1400"/>
              <a:t>    },</a:t>
            </a:r>
            <a:endParaRPr sz="1400"/>
          </a:p>
          <a:p>
            <a:pPr indent="0" lvl="0" marL="914400" rtl="0" algn="l">
              <a:lnSpc>
                <a:spcPct val="115000"/>
              </a:lnSpc>
              <a:spcBef>
                <a:spcPts val="0"/>
              </a:spcBef>
              <a:spcAft>
                <a:spcPts val="0"/>
              </a:spcAft>
              <a:buClr>
                <a:schemeClr val="dk1"/>
              </a:buClr>
              <a:buSzPts val="1100"/>
              <a:buFont typeface="Arial"/>
              <a:buNone/>
            </a:pPr>
            <a:r>
              <a:rPr lang="vi-VN" sz="1400"/>
              <a:t>  };</a:t>
            </a:r>
            <a:endParaRPr sz="1400"/>
          </a:p>
          <a:p>
            <a:pPr indent="0" lvl="0" marL="914400" rtl="0" algn="l">
              <a:lnSpc>
                <a:spcPct val="115000"/>
              </a:lnSpc>
              <a:spcBef>
                <a:spcPts val="0"/>
              </a:spcBef>
              <a:spcAft>
                <a:spcPts val="0"/>
              </a:spcAft>
              <a:buNone/>
            </a:pPr>
            <a:r>
              <a:rPr lang="vi-VN" sz="1400"/>
              <a:t>}</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2a3871c0ab_0_27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Routing</a:t>
            </a:r>
            <a:endParaRPr>
              <a:latin typeface="Open Sans"/>
              <a:ea typeface="Open Sans"/>
              <a:cs typeface="Open Sans"/>
              <a:sym typeface="Open Sans"/>
            </a:endParaRPr>
          </a:p>
        </p:txBody>
      </p:sp>
      <p:sp>
        <p:nvSpPr>
          <p:cNvPr id="362" name="Google Shape;362;g12a3871c0ab_0_27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63" name="Google Shape;363;g12a3871c0ab_0_272"/>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G</a:t>
            </a:r>
            <a:r>
              <a:rPr b="1" lang="vi-VN"/>
              <a:t>iới thiệu</a:t>
            </a:r>
            <a:endParaRPr/>
          </a:p>
          <a:p>
            <a:pPr indent="-406400" lvl="0" marL="457200" rtl="0" algn="l">
              <a:lnSpc>
                <a:spcPct val="115000"/>
              </a:lnSpc>
              <a:spcBef>
                <a:spcPts val="2000"/>
              </a:spcBef>
              <a:spcAft>
                <a:spcPts val="0"/>
              </a:spcAft>
              <a:buSzPts val="2800"/>
              <a:buFont typeface="Open Sans"/>
              <a:buChar char="•"/>
            </a:pPr>
            <a:r>
              <a:rPr lang="vi-VN"/>
              <a:t>Next.js có một hệ thống route được xây dựng dựa trên khái niệm về các trang.</a:t>
            </a:r>
            <a:endParaRPr/>
          </a:p>
          <a:p>
            <a:pPr indent="-406400" lvl="0" marL="457200" rtl="0" algn="l">
              <a:lnSpc>
                <a:spcPct val="115000"/>
              </a:lnSpc>
              <a:spcBef>
                <a:spcPts val="0"/>
              </a:spcBef>
              <a:spcAft>
                <a:spcPts val="0"/>
              </a:spcAft>
              <a:buSzPts val="2800"/>
              <a:buFont typeface="Open Sans"/>
              <a:buChar char="•"/>
            </a:pPr>
            <a:r>
              <a:rPr lang="vi-VN"/>
              <a:t>Khi một tệp được thêm vào thư mục pages, tệp đó sẽ tự động có sẵn dưới dạng một route.</a:t>
            </a:r>
            <a:endParaRPr/>
          </a:p>
          <a:p>
            <a:pPr indent="0" lvl="0" marL="914400" rtl="0" algn="l">
              <a:lnSpc>
                <a:spcPct val="115000"/>
              </a:lnSpc>
              <a:spcBef>
                <a:spcPts val="200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2ad283888c_0_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Routing</a:t>
            </a:r>
            <a:endParaRPr>
              <a:latin typeface="Open Sans"/>
              <a:ea typeface="Open Sans"/>
              <a:cs typeface="Open Sans"/>
              <a:sym typeface="Open Sans"/>
            </a:endParaRPr>
          </a:p>
        </p:txBody>
      </p:sp>
      <p:sp>
        <p:nvSpPr>
          <p:cNvPr id="370" name="Google Shape;370;g12ad283888c_0_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1" name="Google Shape;371;g12ad283888c_0_2"/>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Index routes</a:t>
            </a:r>
            <a:endParaRPr/>
          </a:p>
          <a:p>
            <a:pPr indent="-406400" lvl="0" marL="457200" rtl="0" algn="l">
              <a:lnSpc>
                <a:spcPct val="115000"/>
              </a:lnSpc>
              <a:spcBef>
                <a:spcPts val="2000"/>
              </a:spcBef>
              <a:spcAft>
                <a:spcPts val="0"/>
              </a:spcAft>
              <a:buSzPts val="2800"/>
              <a:buFont typeface="Open Sans"/>
              <a:buChar char="•"/>
            </a:pPr>
            <a:r>
              <a:rPr lang="vi-VN"/>
              <a:t>Là route sẽ tự động định tuyến các tệp đến thư mục gốc.</a:t>
            </a:r>
            <a:endParaRPr/>
          </a:p>
          <a:p>
            <a:pPr indent="0" lvl="0" marL="457200" rtl="0" algn="l">
              <a:lnSpc>
                <a:spcPct val="115000"/>
              </a:lnSpc>
              <a:spcBef>
                <a:spcPts val="2000"/>
              </a:spcBef>
              <a:spcAft>
                <a:spcPts val="0"/>
              </a:spcAft>
              <a:buNone/>
            </a:pPr>
            <a:r>
              <a:rPr lang="vi-VN"/>
              <a:t>pages/index.js → /</a:t>
            </a:r>
            <a:endParaRPr/>
          </a:p>
          <a:p>
            <a:pPr indent="0" lvl="0" marL="457200" rtl="0" algn="l">
              <a:lnSpc>
                <a:spcPct val="115000"/>
              </a:lnSpc>
              <a:spcBef>
                <a:spcPts val="2000"/>
              </a:spcBef>
              <a:spcAft>
                <a:spcPts val="0"/>
              </a:spcAft>
              <a:buNone/>
            </a:pPr>
            <a:r>
              <a:rPr lang="vi-VN"/>
              <a:t>pages/blog/index.js → /blog</a:t>
            </a:r>
            <a:endParaRPr/>
          </a:p>
          <a:p>
            <a:pPr indent="0" lvl="0" marL="914400" rtl="0" algn="l">
              <a:lnSpc>
                <a:spcPct val="115000"/>
              </a:lnSpc>
              <a:spcBef>
                <a:spcPts val="2000"/>
              </a:spcBef>
              <a:spcAft>
                <a:spcPts val="0"/>
              </a:spcAft>
              <a:buNone/>
            </a:pPr>
            <a:r>
              <a:t/>
            </a:r>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2ad283888c_0_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Routing</a:t>
            </a:r>
            <a:endParaRPr>
              <a:latin typeface="Open Sans"/>
              <a:ea typeface="Open Sans"/>
              <a:cs typeface="Open Sans"/>
              <a:sym typeface="Open Sans"/>
            </a:endParaRPr>
          </a:p>
        </p:txBody>
      </p:sp>
      <p:sp>
        <p:nvSpPr>
          <p:cNvPr id="378" name="Google Shape;378;g12ad283888c_0_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9" name="Google Shape;379;g12ad283888c_0_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Nested</a:t>
            </a:r>
            <a:r>
              <a:rPr b="1" lang="vi-VN"/>
              <a:t> routes</a:t>
            </a:r>
            <a:endParaRPr/>
          </a:p>
          <a:p>
            <a:pPr indent="-406400" lvl="0" marL="457200" rtl="0" algn="l">
              <a:lnSpc>
                <a:spcPct val="115000"/>
              </a:lnSpc>
              <a:spcBef>
                <a:spcPts val="2000"/>
              </a:spcBef>
              <a:spcAft>
                <a:spcPts val="0"/>
              </a:spcAft>
              <a:buSzPts val="2800"/>
              <a:buFont typeface="Open Sans"/>
              <a:buChar char="•"/>
            </a:pPr>
            <a:r>
              <a:rPr lang="vi-VN"/>
              <a:t>Là route hỗ trợ các tệp được lồng vào nhau. Nếu bạn tạo cấu trúc thư mục lồng nhau, các tệp sẽ tự động được định tuyến theo cùng một cách.</a:t>
            </a:r>
            <a:endParaRPr/>
          </a:p>
          <a:p>
            <a:pPr indent="0" lvl="0" marL="914400" rtl="0" algn="l">
              <a:lnSpc>
                <a:spcPct val="115000"/>
              </a:lnSpc>
              <a:spcBef>
                <a:spcPts val="2000"/>
              </a:spcBef>
              <a:spcAft>
                <a:spcPts val="0"/>
              </a:spcAft>
              <a:buNone/>
            </a:pPr>
            <a:r>
              <a:rPr lang="vi-VN"/>
              <a:t>pages/blog/first-post.js → /blog/first-post</a:t>
            </a:r>
            <a:endParaRPr/>
          </a:p>
          <a:p>
            <a:pPr indent="0" lvl="0" marL="914400" rtl="0" algn="l">
              <a:lnSpc>
                <a:spcPct val="115000"/>
              </a:lnSpc>
              <a:spcBef>
                <a:spcPts val="2000"/>
              </a:spcBef>
              <a:spcAft>
                <a:spcPts val="0"/>
              </a:spcAft>
              <a:buNone/>
            </a:pPr>
            <a:r>
              <a:rPr lang="vi-VN"/>
              <a:t>pages/dashboard/settings/username.js → /dashboard/settings/username</a:t>
            </a:r>
            <a:endParaRPr/>
          </a:p>
          <a:p>
            <a:pPr indent="0" lvl="0" marL="914400" rtl="0" algn="l">
              <a:lnSpc>
                <a:spcPct val="115000"/>
              </a:lnSpc>
              <a:spcBef>
                <a:spcPts val="200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2ad283888c_0_1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Routing</a:t>
            </a:r>
            <a:endParaRPr>
              <a:latin typeface="Open Sans"/>
              <a:ea typeface="Open Sans"/>
              <a:cs typeface="Open Sans"/>
              <a:sym typeface="Open Sans"/>
            </a:endParaRPr>
          </a:p>
        </p:txBody>
      </p:sp>
      <p:sp>
        <p:nvSpPr>
          <p:cNvPr id="386" name="Google Shape;386;g12ad283888c_0_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87" name="Google Shape;387;g12ad283888c_0_18"/>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Dynamic</a:t>
            </a:r>
            <a:r>
              <a:rPr b="1" lang="vi-VN"/>
              <a:t> routes</a:t>
            </a:r>
            <a:endParaRPr/>
          </a:p>
          <a:p>
            <a:pPr indent="-406400" lvl="0" marL="457200" rtl="0" algn="l">
              <a:lnSpc>
                <a:spcPct val="115000"/>
              </a:lnSpc>
              <a:spcBef>
                <a:spcPts val="2000"/>
              </a:spcBef>
              <a:spcAft>
                <a:spcPts val="0"/>
              </a:spcAft>
              <a:buSzPts val="2800"/>
              <a:buChar char="•"/>
            </a:pPr>
            <a:r>
              <a:rPr lang="vi-VN"/>
              <a:t>Dynamic route là các route cho phép chúng ta thêm các tham số tuỳ chọn vào URL. Next.js sử dụng dấu ngoặc [] trong tên của file, điều này cho phép bạn so khớp các tham số được đặt tên:</a:t>
            </a:r>
            <a:endParaRPr/>
          </a:p>
          <a:p>
            <a:pPr indent="-406400" lvl="0" marL="457200" rtl="0" algn="l">
              <a:lnSpc>
                <a:spcPct val="115000"/>
              </a:lnSpc>
              <a:spcBef>
                <a:spcPts val="0"/>
              </a:spcBef>
              <a:spcAft>
                <a:spcPts val="0"/>
              </a:spcAft>
              <a:buSzPts val="2800"/>
              <a:buChar char="•"/>
            </a:pPr>
            <a:r>
              <a:rPr lang="vi-VN"/>
              <a:t>pages/blog/[slug].js → /blog/:slug (/blog/hello-world)</a:t>
            </a:r>
            <a:endParaRPr/>
          </a:p>
          <a:p>
            <a:pPr indent="-406400" lvl="0" marL="457200" rtl="0" algn="l">
              <a:lnSpc>
                <a:spcPct val="115000"/>
              </a:lnSpc>
              <a:spcBef>
                <a:spcPts val="0"/>
              </a:spcBef>
              <a:spcAft>
                <a:spcPts val="0"/>
              </a:spcAft>
              <a:buSzPts val="2800"/>
              <a:buChar char="•"/>
            </a:pPr>
            <a:r>
              <a:rPr lang="vi-VN"/>
              <a:t>pages/[username]/settings.js → /:username/settings (/foo/settings)</a:t>
            </a:r>
            <a:endParaRPr/>
          </a:p>
          <a:p>
            <a:pPr indent="-406400" lvl="0" marL="457200" rtl="0" algn="l">
              <a:lnSpc>
                <a:spcPct val="115000"/>
              </a:lnSpc>
              <a:spcBef>
                <a:spcPts val="0"/>
              </a:spcBef>
              <a:spcAft>
                <a:spcPts val="0"/>
              </a:spcAft>
              <a:buSzPts val="2800"/>
              <a:buChar char="•"/>
            </a:pPr>
            <a:r>
              <a:rPr lang="vi-VN"/>
              <a:t>pages/post/[...all].js → /post/* (/post/2020/id/title)</a:t>
            </a:r>
            <a:endParaRPr/>
          </a:p>
          <a:p>
            <a:pPr indent="0" lvl="0" marL="0" rtl="0" algn="l">
              <a:lnSpc>
                <a:spcPct val="115000"/>
              </a:lnSpc>
              <a:spcBef>
                <a:spcPts val="20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2ad283888c_0_2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a:t>
            </a:r>
            <a:r>
              <a:rPr lang="vi-VN">
                <a:latin typeface="Open Sans"/>
                <a:ea typeface="Open Sans"/>
                <a:cs typeface="Open Sans"/>
                <a:sym typeface="Open Sans"/>
              </a:rPr>
              <a:t>Route</a:t>
            </a:r>
            <a:endParaRPr>
              <a:latin typeface="Open Sans"/>
              <a:ea typeface="Open Sans"/>
              <a:cs typeface="Open Sans"/>
              <a:sym typeface="Open Sans"/>
            </a:endParaRPr>
          </a:p>
        </p:txBody>
      </p:sp>
      <p:sp>
        <p:nvSpPr>
          <p:cNvPr id="394" name="Google Shape;394;g12ad283888c_0_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95" name="Google Shape;395;g12ad283888c_0_26"/>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Cách tạo</a:t>
            </a:r>
            <a:endParaRPr/>
          </a:p>
          <a:p>
            <a:pPr indent="-406400" lvl="0" marL="457200" rtl="0" algn="l">
              <a:lnSpc>
                <a:spcPct val="115000"/>
              </a:lnSpc>
              <a:spcBef>
                <a:spcPts val="2000"/>
              </a:spcBef>
              <a:spcAft>
                <a:spcPts val="0"/>
              </a:spcAft>
              <a:buSzPts val="2800"/>
              <a:buFont typeface="Open Sans"/>
              <a:buChar char="•"/>
            </a:pPr>
            <a:r>
              <a:rPr lang="vi-VN">
                <a:highlight>
                  <a:srgbClr val="FFFFFF"/>
                </a:highlight>
              </a:rPr>
              <a:t>Trong Next.js, bạn có thể thêm dấu ngoặc vào một trang ([param]) để tạo dynamic route</a:t>
            </a:r>
            <a:endParaRPr>
              <a:highlight>
                <a:srgbClr val="FFFFFF"/>
              </a:highlight>
            </a:endParaRPr>
          </a:p>
          <a:p>
            <a:pPr indent="-406400" lvl="0" marL="457200" rtl="0" algn="l">
              <a:lnSpc>
                <a:spcPct val="115000"/>
              </a:lnSpc>
              <a:spcBef>
                <a:spcPts val="0"/>
              </a:spcBef>
              <a:spcAft>
                <a:spcPts val="0"/>
              </a:spcAft>
              <a:buSzPts val="2800"/>
              <a:buFont typeface="Open Sans"/>
              <a:buChar char="•"/>
            </a:pPr>
            <a:r>
              <a:rPr lang="vi-VN"/>
              <a:t>Cùng xem page sau: pages/post/[pid].js</a:t>
            </a:r>
            <a:endParaRPr/>
          </a:p>
          <a:p>
            <a:pPr indent="0" lvl="0" marL="914400" rtl="0" algn="l">
              <a:lnSpc>
                <a:spcPct val="115000"/>
              </a:lnSpc>
              <a:spcBef>
                <a:spcPts val="200"/>
              </a:spcBef>
              <a:spcAft>
                <a:spcPts val="0"/>
              </a:spcAft>
              <a:buNone/>
            </a:pPr>
            <a:r>
              <a:rPr lang="vi-VN" sz="1800"/>
              <a:t>import { useRouter } from 'next/router'</a:t>
            </a:r>
            <a:endParaRPr sz="1800"/>
          </a:p>
          <a:p>
            <a:pPr indent="0" lvl="0" marL="914400" rtl="0" algn="l">
              <a:lnSpc>
                <a:spcPct val="115000"/>
              </a:lnSpc>
              <a:spcBef>
                <a:spcPts val="0"/>
              </a:spcBef>
              <a:spcAft>
                <a:spcPts val="0"/>
              </a:spcAft>
              <a:buNone/>
            </a:pPr>
            <a:r>
              <a:rPr lang="vi-VN" sz="1800"/>
              <a:t>const Post = () =&gt; {</a:t>
            </a:r>
            <a:endParaRPr sz="1800"/>
          </a:p>
          <a:p>
            <a:pPr indent="0" lvl="0" marL="914400" rtl="0" algn="l">
              <a:lnSpc>
                <a:spcPct val="115000"/>
              </a:lnSpc>
              <a:spcBef>
                <a:spcPts val="0"/>
              </a:spcBef>
              <a:spcAft>
                <a:spcPts val="0"/>
              </a:spcAft>
              <a:buNone/>
            </a:pPr>
            <a:r>
              <a:rPr lang="vi-VN" sz="1800"/>
              <a:t>  const router = useRouter()</a:t>
            </a:r>
            <a:endParaRPr sz="1800"/>
          </a:p>
          <a:p>
            <a:pPr indent="0" lvl="0" marL="914400" rtl="0" algn="l">
              <a:lnSpc>
                <a:spcPct val="115000"/>
              </a:lnSpc>
              <a:spcBef>
                <a:spcPts val="0"/>
              </a:spcBef>
              <a:spcAft>
                <a:spcPts val="0"/>
              </a:spcAft>
              <a:buNone/>
            </a:pPr>
            <a:r>
              <a:rPr lang="vi-VN" sz="1800"/>
              <a:t>  const { pid } = router.query</a:t>
            </a:r>
            <a:endParaRPr sz="1800"/>
          </a:p>
          <a:p>
            <a:pPr indent="0" lvl="0" marL="914400" rtl="0" algn="l">
              <a:lnSpc>
                <a:spcPct val="115000"/>
              </a:lnSpc>
              <a:spcBef>
                <a:spcPts val="0"/>
              </a:spcBef>
              <a:spcAft>
                <a:spcPts val="0"/>
              </a:spcAft>
              <a:buNone/>
            </a:pPr>
            <a:r>
              <a:rPr lang="vi-VN" sz="1800"/>
              <a:t>  return &lt;p&gt;Post: {pid}&lt;/p&gt;</a:t>
            </a:r>
            <a:endParaRPr sz="1800"/>
          </a:p>
          <a:p>
            <a:pPr indent="0" lvl="0" marL="914400" rtl="0" algn="l">
              <a:lnSpc>
                <a:spcPct val="115000"/>
              </a:lnSpc>
              <a:spcBef>
                <a:spcPts val="0"/>
              </a:spcBef>
              <a:spcAft>
                <a:spcPts val="0"/>
              </a:spcAft>
              <a:buNone/>
            </a:pPr>
            <a:r>
              <a:rPr lang="vi-VN" sz="1800"/>
              <a:t>}</a:t>
            </a:r>
            <a:endParaRPr sz="1800"/>
          </a:p>
          <a:p>
            <a:pPr indent="0" lvl="0" marL="914400" rtl="0" algn="l">
              <a:lnSpc>
                <a:spcPct val="115000"/>
              </a:lnSpc>
              <a:spcBef>
                <a:spcPts val="0"/>
              </a:spcBef>
              <a:spcAft>
                <a:spcPts val="0"/>
              </a:spcAft>
              <a:buNone/>
            </a:pPr>
            <a:r>
              <a:t/>
            </a:r>
            <a:endParaRPr sz="1800"/>
          </a:p>
          <a:p>
            <a:pPr indent="0" lvl="0" marL="914400" rtl="0" algn="l">
              <a:lnSpc>
                <a:spcPct val="115000"/>
              </a:lnSpc>
              <a:spcBef>
                <a:spcPts val="0"/>
              </a:spcBef>
              <a:spcAft>
                <a:spcPts val="0"/>
              </a:spcAft>
              <a:buNone/>
            </a:pPr>
            <a:r>
              <a:rPr lang="vi-VN" sz="1800"/>
              <a:t>export default Post</a:t>
            </a:r>
            <a:endParaRPr sz="1800"/>
          </a:p>
          <a:p>
            <a:pPr indent="0" lvl="0" marL="45720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f4871ae35_0_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 quan về SSR</a:t>
            </a:r>
            <a:endParaRPr>
              <a:latin typeface="Open Sans"/>
              <a:ea typeface="Open Sans"/>
              <a:cs typeface="Open Sans"/>
              <a:sym typeface="Open Sans"/>
            </a:endParaRPr>
          </a:p>
        </p:txBody>
      </p:sp>
      <p:sp>
        <p:nvSpPr>
          <p:cNvPr id="114" name="Google Shape;114;g10f4871ae35_0_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5" name="Google Shape;115;g10f4871ae35_0_2"/>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vi-VN"/>
              <a:t>Khái niệm</a:t>
            </a:r>
            <a:r>
              <a:rPr lang="vi-VN"/>
              <a:t> </a:t>
            </a:r>
            <a:endParaRPr/>
          </a:p>
          <a:p>
            <a:pPr indent="-406400" lvl="0" marL="457200" rtl="0" algn="l">
              <a:lnSpc>
                <a:spcPct val="100000"/>
              </a:lnSpc>
              <a:spcBef>
                <a:spcPts val="0"/>
              </a:spcBef>
              <a:spcAft>
                <a:spcPts val="0"/>
              </a:spcAft>
              <a:buSzPts val="2800"/>
              <a:buFont typeface="Open Sans"/>
              <a:buChar char="•"/>
            </a:pPr>
            <a:r>
              <a:rPr lang="vi-VN"/>
              <a:t>SSR là khả năng của ứng dụng để chuyển đổi các tệp HTML trên máy chủ thành một trang HTML hiển thị đầy đủ nội dung cho máy người dùng. </a:t>
            </a:r>
            <a:endParaRPr/>
          </a:p>
          <a:p>
            <a:pPr indent="-406400" lvl="0" marL="457200" rtl="0" algn="l">
              <a:lnSpc>
                <a:spcPct val="100000"/>
              </a:lnSpc>
              <a:spcBef>
                <a:spcPts val="0"/>
              </a:spcBef>
              <a:spcAft>
                <a:spcPts val="0"/>
              </a:spcAft>
              <a:buSzPts val="2800"/>
              <a:buFont typeface="Open Sans"/>
              <a:buChar char="•"/>
            </a:pPr>
            <a:r>
              <a:rPr lang="vi-VN"/>
              <a:t>Trình duyệt web gửi yêu cầu thông tin từ máy chủ, máy chủ sẽ trả lời ngay lập tức bằng cách gửi một trang chứa đầy đủ thông tin đến máy khách bao gồm HTML, CSS, JavaScript và các nội dung khác cần thiết để hiển thị trang</a:t>
            </a:r>
            <a:endParaRPr/>
          </a:p>
          <a:p>
            <a:pPr indent="-406400" lvl="0" marL="457200" rtl="0" algn="l">
              <a:lnSpc>
                <a:spcPct val="100000"/>
              </a:lnSpc>
              <a:spcBef>
                <a:spcPts val="0"/>
              </a:spcBef>
              <a:spcAft>
                <a:spcPts val="0"/>
              </a:spcAft>
              <a:buSzPts val="2800"/>
              <a:buFont typeface="Open Sans"/>
              <a:buChar char="•"/>
            </a:pPr>
            <a:r>
              <a:rPr lang="vi-VN"/>
              <a:t>Một số framework sử dụng SSR phổ biến Next.js, Nuxt.js và Nest.js.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2ad283888c_0_4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Route</a:t>
            </a:r>
            <a:endParaRPr>
              <a:latin typeface="Open Sans"/>
              <a:ea typeface="Open Sans"/>
              <a:cs typeface="Open Sans"/>
              <a:sym typeface="Open Sans"/>
            </a:endParaRPr>
          </a:p>
        </p:txBody>
      </p:sp>
      <p:sp>
        <p:nvSpPr>
          <p:cNvPr id="402" name="Google Shape;402;g12ad283888c_0_4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3" name="Google Shape;403;g12ad283888c_0_45"/>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VN"/>
              <a:t>Thông qua ví dụ trên ta sẽ phân tích</a:t>
            </a:r>
            <a:endParaRPr/>
          </a:p>
          <a:p>
            <a:pPr indent="-406400" lvl="0" marL="457200" rtl="0" algn="l">
              <a:lnSpc>
                <a:spcPct val="115000"/>
              </a:lnSpc>
              <a:spcBef>
                <a:spcPts val="2000"/>
              </a:spcBef>
              <a:spcAft>
                <a:spcPts val="0"/>
              </a:spcAft>
              <a:buSzPts val="2800"/>
              <a:buChar char="•"/>
            </a:pPr>
            <a:r>
              <a:rPr lang="vi-VN"/>
              <a:t>Bất kỳ route nào như /post/1, /post/abc, v.v. sẽ được khớp với các pages/post/[pid].js.</a:t>
            </a:r>
            <a:endParaRPr/>
          </a:p>
          <a:p>
            <a:pPr indent="-406400" lvl="0" marL="457200" rtl="0" algn="l">
              <a:lnSpc>
                <a:spcPct val="115000"/>
              </a:lnSpc>
              <a:spcBef>
                <a:spcPts val="0"/>
              </a:spcBef>
              <a:spcAft>
                <a:spcPts val="0"/>
              </a:spcAft>
              <a:buSzPts val="2800"/>
              <a:buChar char="•"/>
            </a:pPr>
            <a:r>
              <a:rPr lang="vi-VN"/>
              <a:t>Ví dụ: route/post/abc sẽ có đối tượng truy vấn sau: {"pid": "abc"}</a:t>
            </a:r>
            <a:endParaRPr/>
          </a:p>
          <a:p>
            <a:pPr indent="-406400" lvl="0" marL="457200" rtl="0" algn="l">
              <a:lnSpc>
                <a:spcPct val="115000"/>
              </a:lnSpc>
              <a:spcBef>
                <a:spcPts val="0"/>
              </a:spcBef>
              <a:spcAft>
                <a:spcPts val="0"/>
              </a:spcAft>
              <a:buSzPts val="2800"/>
              <a:buChar char="•"/>
            </a:pPr>
            <a:r>
              <a:rPr lang="vi-VN"/>
              <a:t>Tương tự, route/post/abc?foo=bar sẽ có đối tượng truy vấn sau: {"foo": "bar", "pid": "abc"}</a:t>
            </a:r>
            <a:endParaRPr/>
          </a:p>
          <a:p>
            <a:pPr indent="-406400" lvl="0" marL="457200" rtl="0" algn="l">
              <a:lnSpc>
                <a:spcPct val="115000"/>
              </a:lnSpc>
              <a:spcBef>
                <a:spcPts val="0"/>
              </a:spcBef>
              <a:spcAft>
                <a:spcPts val="0"/>
              </a:spcAft>
              <a:buSzPts val="2800"/>
              <a:buFont typeface="Open Sans"/>
              <a:buChar char="•"/>
            </a:pPr>
            <a:r>
              <a:rPr lang="vi-VN"/>
              <a:t>Tuy nhiên, các route parameter sẽ ghi đè các tham số truy vấn có cùng tên. Ví dụ: route /post/abc?pid=123 sẽ có đối tượng truy vấn sau: {"pid": "abc"}</a:t>
            </a:r>
            <a:endParaRPr/>
          </a:p>
          <a:p>
            <a:pPr indent="0" lvl="0" marL="0" rtl="0" algn="l">
              <a:lnSpc>
                <a:spcPct val="115000"/>
              </a:lnSpc>
              <a:spcBef>
                <a:spcPts val="200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2ad283888c_0_5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Route</a:t>
            </a:r>
            <a:endParaRPr>
              <a:latin typeface="Open Sans"/>
              <a:ea typeface="Open Sans"/>
              <a:cs typeface="Open Sans"/>
              <a:sym typeface="Open Sans"/>
            </a:endParaRPr>
          </a:p>
        </p:txBody>
      </p:sp>
      <p:sp>
        <p:nvSpPr>
          <p:cNvPr id="410" name="Google Shape;410;g12ad283888c_0_5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1" name="Google Shape;411;g12ad283888c_0_53"/>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VN"/>
              <a:t>Thông qua ví dụ trên ta sẽ phân tích</a:t>
            </a:r>
            <a:endParaRPr/>
          </a:p>
          <a:p>
            <a:pPr indent="-406400" lvl="0" marL="457200" rtl="0" algn="l">
              <a:lnSpc>
                <a:spcPct val="115000"/>
              </a:lnSpc>
              <a:spcBef>
                <a:spcPts val="2000"/>
              </a:spcBef>
              <a:spcAft>
                <a:spcPts val="0"/>
              </a:spcAft>
              <a:buSzPts val="2800"/>
              <a:buChar char="•"/>
            </a:pPr>
            <a:r>
              <a:rPr lang="vi-VN"/>
              <a:t>Nhiều dynamic route hoạt động theo cùng một cách. Các trang của pages/post/[pid]/[comment].js sẽ khớp với route /post/abc/a-comment và đối tượng truy vấn của nó sẽ là:</a:t>
            </a:r>
            <a:endParaRPr/>
          </a:p>
          <a:p>
            <a:pPr indent="457200" lvl="0" marL="457200" rtl="0" algn="l">
              <a:lnSpc>
                <a:spcPct val="115000"/>
              </a:lnSpc>
              <a:spcBef>
                <a:spcPts val="2000"/>
              </a:spcBef>
              <a:spcAft>
                <a:spcPts val="0"/>
              </a:spcAft>
              <a:buNone/>
            </a:pPr>
            <a:r>
              <a:rPr lang="vi-VN"/>
              <a:t>{"pid": "abc", "comment": "a-comment"}</a:t>
            </a:r>
            <a:endParaRPr/>
          </a:p>
          <a:p>
            <a:pPr indent="0" lvl="0" marL="0" rtl="0" algn="l">
              <a:lnSpc>
                <a:spcPct val="115000"/>
              </a:lnSpc>
              <a:spcBef>
                <a:spcPts val="200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2ad283888c_0_3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Route</a:t>
            </a:r>
            <a:endParaRPr>
              <a:latin typeface="Open Sans"/>
              <a:ea typeface="Open Sans"/>
              <a:cs typeface="Open Sans"/>
              <a:sym typeface="Open Sans"/>
            </a:endParaRPr>
          </a:p>
        </p:txBody>
      </p:sp>
      <p:sp>
        <p:nvSpPr>
          <p:cNvPr id="418" name="Google Shape;418;g12ad283888c_0_3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9" name="Google Shape;419;g12ad283888c_0_33"/>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vi-VN"/>
              <a:t>Sử dụng Client-side navigations với dynamic route, next/link</a:t>
            </a:r>
            <a:endParaRPr/>
          </a:p>
          <a:p>
            <a:pPr indent="0" lvl="0" marL="0" rtl="0" algn="l">
              <a:lnSpc>
                <a:spcPct val="115000"/>
              </a:lnSpc>
              <a:spcBef>
                <a:spcPts val="2000"/>
              </a:spcBef>
              <a:spcAft>
                <a:spcPts val="0"/>
              </a:spcAft>
              <a:buNone/>
            </a:pPr>
            <a:r>
              <a:rPr lang="vi-VN" sz="1000"/>
              <a:t>import Link from 'next/link'</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vi-VN" sz="1000"/>
              <a:t>function Home() {</a:t>
            </a:r>
            <a:endParaRPr sz="1000"/>
          </a:p>
          <a:p>
            <a:pPr indent="0" lvl="0" marL="0" rtl="0" algn="l">
              <a:lnSpc>
                <a:spcPct val="115000"/>
              </a:lnSpc>
              <a:spcBef>
                <a:spcPts val="0"/>
              </a:spcBef>
              <a:spcAft>
                <a:spcPts val="0"/>
              </a:spcAft>
              <a:buNone/>
            </a:pPr>
            <a:r>
              <a:rPr lang="vi-VN" sz="1000"/>
              <a:t>  return (</a:t>
            </a:r>
            <a:endParaRPr sz="1000"/>
          </a:p>
          <a:p>
            <a:pPr indent="0" lvl="0" marL="0" rtl="0" algn="l">
              <a:lnSpc>
                <a:spcPct val="115000"/>
              </a:lnSpc>
              <a:spcBef>
                <a:spcPts val="0"/>
              </a:spcBef>
              <a:spcAft>
                <a:spcPts val="0"/>
              </a:spcAft>
              <a:buNone/>
            </a:pPr>
            <a:r>
              <a:rPr lang="vi-VN" sz="1000"/>
              <a:t>    &lt;ul&gt;</a:t>
            </a:r>
            <a:endParaRPr sz="1000"/>
          </a:p>
          <a:p>
            <a:pPr indent="0" lvl="0" marL="0" rtl="0" algn="l">
              <a:lnSpc>
                <a:spcPct val="115000"/>
              </a:lnSpc>
              <a:spcBef>
                <a:spcPts val="0"/>
              </a:spcBef>
              <a:spcAft>
                <a:spcPts val="0"/>
              </a:spcAft>
              <a:buNone/>
            </a:pPr>
            <a:r>
              <a:rPr lang="vi-VN" sz="1000"/>
              <a:t>      &lt;li&gt;</a:t>
            </a:r>
            <a:endParaRPr sz="1000"/>
          </a:p>
          <a:p>
            <a:pPr indent="0" lvl="0" marL="0" rtl="0" algn="l">
              <a:lnSpc>
                <a:spcPct val="115000"/>
              </a:lnSpc>
              <a:spcBef>
                <a:spcPts val="0"/>
              </a:spcBef>
              <a:spcAft>
                <a:spcPts val="0"/>
              </a:spcAft>
              <a:buNone/>
            </a:pPr>
            <a:r>
              <a:rPr lang="vi-VN" sz="1000"/>
              <a:t>        &lt;Link href="/post/abc"&gt;</a:t>
            </a:r>
            <a:endParaRPr sz="1000"/>
          </a:p>
          <a:p>
            <a:pPr indent="0" lvl="0" marL="0" rtl="0" algn="l">
              <a:lnSpc>
                <a:spcPct val="115000"/>
              </a:lnSpc>
              <a:spcBef>
                <a:spcPts val="0"/>
              </a:spcBef>
              <a:spcAft>
                <a:spcPts val="0"/>
              </a:spcAft>
              <a:buNone/>
            </a:pPr>
            <a:r>
              <a:rPr lang="vi-VN" sz="1000"/>
              <a:t>          &lt;a&gt;Go to pages/post/[pid].js&lt;/a&gt;</a:t>
            </a:r>
            <a:endParaRPr sz="1000"/>
          </a:p>
          <a:p>
            <a:pPr indent="0" lvl="0" marL="0" rtl="0" algn="l">
              <a:lnSpc>
                <a:spcPct val="115000"/>
              </a:lnSpc>
              <a:spcBef>
                <a:spcPts val="0"/>
              </a:spcBef>
              <a:spcAft>
                <a:spcPts val="0"/>
              </a:spcAft>
              <a:buNone/>
            </a:pPr>
            <a:r>
              <a:rPr lang="vi-VN" sz="1000"/>
              <a:t>        &lt;/Link&gt;</a:t>
            </a:r>
            <a:endParaRPr sz="1000"/>
          </a:p>
          <a:p>
            <a:pPr indent="0" lvl="0" marL="0" rtl="0" algn="l">
              <a:lnSpc>
                <a:spcPct val="115000"/>
              </a:lnSpc>
              <a:spcBef>
                <a:spcPts val="0"/>
              </a:spcBef>
              <a:spcAft>
                <a:spcPts val="0"/>
              </a:spcAft>
              <a:buNone/>
            </a:pPr>
            <a:r>
              <a:rPr lang="vi-VN" sz="1000"/>
              <a:t>      &lt;/li&gt;</a:t>
            </a:r>
            <a:endParaRPr sz="1000"/>
          </a:p>
          <a:p>
            <a:pPr indent="0" lvl="0" marL="0" rtl="0" algn="l">
              <a:lnSpc>
                <a:spcPct val="115000"/>
              </a:lnSpc>
              <a:spcBef>
                <a:spcPts val="0"/>
              </a:spcBef>
              <a:spcAft>
                <a:spcPts val="0"/>
              </a:spcAft>
              <a:buNone/>
            </a:pPr>
            <a:r>
              <a:rPr lang="vi-VN" sz="1000"/>
              <a:t>      &lt;li&gt;</a:t>
            </a:r>
            <a:endParaRPr sz="1000"/>
          </a:p>
          <a:p>
            <a:pPr indent="0" lvl="0" marL="0" rtl="0" algn="l">
              <a:lnSpc>
                <a:spcPct val="115000"/>
              </a:lnSpc>
              <a:spcBef>
                <a:spcPts val="0"/>
              </a:spcBef>
              <a:spcAft>
                <a:spcPts val="0"/>
              </a:spcAft>
              <a:buNone/>
            </a:pPr>
            <a:r>
              <a:rPr lang="vi-VN" sz="1000"/>
              <a:t>        &lt;Link href="/post/abc?foo=bar"&gt;</a:t>
            </a:r>
            <a:endParaRPr sz="1000"/>
          </a:p>
          <a:p>
            <a:pPr indent="0" lvl="0" marL="0" rtl="0" algn="l">
              <a:lnSpc>
                <a:spcPct val="115000"/>
              </a:lnSpc>
              <a:spcBef>
                <a:spcPts val="0"/>
              </a:spcBef>
              <a:spcAft>
                <a:spcPts val="0"/>
              </a:spcAft>
              <a:buNone/>
            </a:pPr>
            <a:r>
              <a:rPr lang="vi-VN" sz="1000"/>
              <a:t>          &lt;a&gt;Also goes to pages/post/[pid].js&lt;/a&gt;</a:t>
            </a:r>
            <a:endParaRPr sz="1000"/>
          </a:p>
          <a:p>
            <a:pPr indent="0" lvl="0" marL="0" rtl="0" algn="l">
              <a:lnSpc>
                <a:spcPct val="115000"/>
              </a:lnSpc>
              <a:spcBef>
                <a:spcPts val="0"/>
              </a:spcBef>
              <a:spcAft>
                <a:spcPts val="0"/>
              </a:spcAft>
              <a:buNone/>
            </a:pPr>
            <a:r>
              <a:rPr lang="vi-VN" sz="1000"/>
              <a:t>        &lt;/Link&gt;</a:t>
            </a:r>
            <a:endParaRPr sz="1000"/>
          </a:p>
          <a:p>
            <a:pPr indent="0" lvl="0" marL="0" rtl="0" algn="l">
              <a:lnSpc>
                <a:spcPct val="115000"/>
              </a:lnSpc>
              <a:spcBef>
                <a:spcPts val="0"/>
              </a:spcBef>
              <a:spcAft>
                <a:spcPts val="0"/>
              </a:spcAft>
              <a:buNone/>
            </a:pPr>
            <a:r>
              <a:rPr lang="vi-VN" sz="1000"/>
              <a:t>      &lt;/li&gt;</a:t>
            </a:r>
            <a:endParaRPr sz="1000"/>
          </a:p>
          <a:p>
            <a:pPr indent="0" lvl="0" marL="0" rtl="0" algn="l">
              <a:lnSpc>
                <a:spcPct val="115000"/>
              </a:lnSpc>
              <a:spcBef>
                <a:spcPts val="0"/>
              </a:spcBef>
              <a:spcAft>
                <a:spcPts val="0"/>
              </a:spcAft>
              <a:buNone/>
            </a:pPr>
            <a:r>
              <a:rPr lang="vi-VN" sz="1000"/>
              <a:t>      &lt;li&gt;</a:t>
            </a:r>
            <a:endParaRPr sz="1000"/>
          </a:p>
          <a:p>
            <a:pPr indent="0" lvl="0" marL="0" rtl="0" algn="l">
              <a:lnSpc>
                <a:spcPct val="115000"/>
              </a:lnSpc>
              <a:spcBef>
                <a:spcPts val="0"/>
              </a:spcBef>
              <a:spcAft>
                <a:spcPts val="0"/>
              </a:spcAft>
              <a:buNone/>
            </a:pPr>
            <a:r>
              <a:rPr lang="vi-VN" sz="1000"/>
              <a:t>        &lt;Link href="/post/abc/a-comment"&gt;</a:t>
            </a:r>
            <a:endParaRPr sz="1000"/>
          </a:p>
          <a:p>
            <a:pPr indent="0" lvl="0" marL="0" rtl="0" algn="l">
              <a:lnSpc>
                <a:spcPct val="115000"/>
              </a:lnSpc>
              <a:spcBef>
                <a:spcPts val="0"/>
              </a:spcBef>
              <a:spcAft>
                <a:spcPts val="0"/>
              </a:spcAft>
              <a:buNone/>
            </a:pPr>
            <a:r>
              <a:rPr lang="vi-VN" sz="1000"/>
              <a:t>          &lt;a&gt;Go to pages/post/[pid]/[comment].js&lt;/a&gt;</a:t>
            </a:r>
            <a:endParaRPr sz="1000"/>
          </a:p>
          <a:p>
            <a:pPr indent="0" lvl="0" marL="0" rtl="0" algn="l">
              <a:lnSpc>
                <a:spcPct val="115000"/>
              </a:lnSpc>
              <a:spcBef>
                <a:spcPts val="0"/>
              </a:spcBef>
              <a:spcAft>
                <a:spcPts val="0"/>
              </a:spcAft>
              <a:buNone/>
            </a:pPr>
            <a:r>
              <a:rPr lang="vi-VN" sz="1000"/>
              <a:t>        &lt;/Link&gt;</a:t>
            </a:r>
            <a:endParaRPr sz="1000"/>
          </a:p>
          <a:p>
            <a:pPr indent="0" lvl="0" marL="0" rtl="0" algn="l">
              <a:lnSpc>
                <a:spcPct val="115000"/>
              </a:lnSpc>
              <a:spcBef>
                <a:spcPts val="0"/>
              </a:spcBef>
              <a:spcAft>
                <a:spcPts val="0"/>
              </a:spcAft>
              <a:buNone/>
            </a:pPr>
            <a:r>
              <a:rPr lang="vi-VN" sz="1000"/>
              <a:t>      &lt;/li&gt;</a:t>
            </a:r>
            <a:endParaRPr sz="1000"/>
          </a:p>
          <a:p>
            <a:pPr indent="0" lvl="0" marL="0" rtl="0" algn="l">
              <a:lnSpc>
                <a:spcPct val="115000"/>
              </a:lnSpc>
              <a:spcBef>
                <a:spcPts val="0"/>
              </a:spcBef>
              <a:spcAft>
                <a:spcPts val="0"/>
              </a:spcAft>
              <a:buNone/>
            </a:pPr>
            <a:r>
              <a:rPr lang="vi-VN" sz="1000"/>
              <a:t>    &lt;/ul&gt;</a:t>
            </a:r>
            <a:endParaRPr sz="1000"/>
          </a:p>
          <a:p>
            <a:pPr indent="0" lvl="0" marL="0" rtl="0" algn="l">
              <a:lnSpc>
                <a:spcPct val="115000"/>
              </a:lnSpc>
              <a:spcBef>
                <a:spcPts val="0"/>
              </a:spcBef>
              <a:spcAft>
                <a:spcPts val="0"/>
              </a:spcAft>
              <a:buNone/>
            </a:pPr>
            <a:r>
              <a:rPr lang="vi-VN" sz="1000"/>
              <a:t>  )</a:t>
            </a:r>
            <a:endParaRPr sz="1000"/>
          </a:p>
          <a:p>
            <a:pPr indent="0" lvl="0" marL="0" rtl="0" algn="l">
              <a:lnSpc>
                <a:spcPct val="115000"/>
              </a:lnSpc>
              <a:spcBef>
                <a:spcPts val="0"/>
              </a:spcBef>
              <a:spcAft>
                <a:spcPts val="0"/>
              </a:spcAft>
              <a:buNone/>
            </a:pPr>
            <a:r>
              <a:rPr lang="vi-VN" sz="1000"/>
              <a:t>}</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vi-VN" sz="1000"/>
              <a:t>export default Home</a:t>
            </a:r>
            <a:endParaRPr sz="1000"/>
          </a:p>
          <a:p>
            <a:pPr indent="0" lvl="0" marL="0" rtl="0" algn="l">
              <a:lnSpc>
                <a:spcPct val="115000"/>
              </a:lnSpc>
              <a:spcBef>
                <a:spcPts val="0"/>
              </a:spcBef>
              <a:spcAft>
                <a:spcPts val="0"/>
              </a:spcAft>
              <a:buNone/>
            </a:pPr>
            <a:r>
              <a:t/>
            </a:r>
            <a:endParaRPr/>
          </a:p>
          <a:p>
            <a:pPr indent="0" lvl="0" marL="0" rtl="0" algn="l">
              <a:lnSpc>
                <a:spcPct val="115000"/>
              </a:lnSpc>
              <a:spcBef>
                <a:spcPts val="2000"/>
              </a:spcBef>
              <a:spcAft>
                <a:spcPts val="0"/>
              </a:spcAft>
              <a:buNone/>
            </a:pPr>
            <a:r>
              <a:t/>
            </a:r>
            <a:endParaRPr/>
          </a:p>
          <a:p>
            <a:pPr indent="0" lvl="0" marL="0" rtl="0" algn="l">
              <a:lnSpc>
                <a:spcPct val="115000"/>
              </a:lnSpc>
              <a:spcBef>
                <a:spcPts val="2000"/>
              </a:spcBef>
              <a:spcAft>
                <a:spcPts val="2000"/>
              </a:spcAft>
              <a:buNone/>
            </a:pPr>
            <a:r>
              <a:rPr lang="vi-V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2e0dd8de7b_0_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Route</a:t>
            </a:r>
            <a:endParaRPr>
              <a:latin typeface="Open Sans"/>
              <a:ea typeface="Open Sans"/>
              <a:cs typeface="Open Sans"/>
              <a:sym typeface="Open Sans"/>
            </a:endParaRPr>
          </a:p>
        </p:txBody>
      </p:sp>
      <p:sp>
        <p:nvSpPr>
          <p:cNvPr id="426" name="Google Shape;426;g12e0dd8de7b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27" name="Google Shape;427;g12e0dd8de7b_0_0"/>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vi-VN"/>
              <a:t>Link tới dynamic path</a:t>
            </a:r>
            <a:endParaRPr b="1"/>
          </a:p>
          <a:p>
            <a:pPr indent="0" lvl="0" marL="0" rtl="0" algn="l">
              <a:lnSpc>
                <a:spcPct val="100000"/>
              </a:lnSpc>
              <a:spcBef>
                <a:spcPts val="2000"/>
              </a:spcBef>
              <a:spcAft>
                <a:spcPts val="2000"/>
              </a:spcAft>
              <a:buNone/>
            </a:pPr>
            <a:r>
              <a:rPr lang="vi-VN"/>
              <a:t>Ví dụ hiển thị danh sách các post kèm theo là dynamic link xem chi tiết post</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2e0dd8de7b_0_20"/>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Route</a:t>
            </a:r>
            <a:endParaRPr>
              <a:latin typeface="Open Sans"/>
              <a:ea typeface="Open Sans"/>
              <a:cs typeface="Open Sans"/>
              <a:sym typeface="Open Sans"/>
            </a:endParaRPr>
          </a:p>
        </p:txBody>
      </p:sp>
      <p:sp>
        <p:nvSpPr>
          <p:cNvPr id="434" name="Google Shape;434;g12e0dd8de7b_0_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5" name="Google Shape;435;g12e0dd8de7b_0_20"/>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vi-VN"/>
              <a:t>Link tới dynamic path - </a:t>
            </a:r>
            <a:r>
              <a:rPr b="1" lang="vi-VN"/>
              <a:t>Sử dụng định dạng chuỗi (string interpolation)</a:t>
            </a:r>
            <a:endParaRPr b="1"/>
          </a:p>
          <a:p>
            <a:pPr indent="0" lvl="0" marL="0" rtl="0" algn="l">
              <a:lnSpc>
                <a:spcPct val="100000"/>
              </a:lnSpc>
              <a:spcBef>
                <a:spcPts val="2000"/>
              </a:spcBef>
              <a:spcAft>
                <a:spcPts val="0"/>
              </a:spcAft>
              <a:buNone/>
            </a:pPr>
            <a:r>
              <a:rPr lang="vi-VN" sz="1800"/>
              <a:t>function Posts({ posts }) {</a:t>
            </a:r>
            <a:endParaRPr sz="1800"/>
          </a:p>
          <a:p>
            <a:pPr indent="0" lvl="0" marL="0" rtl="0" algn="l">
              <a:lnSpc>
                <a:spcPct val="100000"/>
              </a:lnSpc>
              <a:spcBef>
                <a:spcPts val="0"/>
              </a:spcBef>
              <a:spcAft>
                <a:spcPts val="0"/>
              </a:spcAft>
              <a:buNone/>
            </a:pPr>
            <a:r>
              <a:rPr lang="vi-VN" sz="1800"/>
              <a:t>  return (</a:t>
            </a:r>
            <a:endParaRPr sz="1800"/>
          </a:p>
          <a:p>
            <a:pPr indent="0" lvl="0" marL="0" rtl="0" algn="l">
              <a:lnSpc>
                <a:spcPct val="100000"/>
              </a:lnSpc>
              <a:spcBef>
                <a:spcPts val="0"/>
              </a:spcBef>
              <a:spcAft>
                <a:spcPts val="0"/>
              </a:spcAft>
              <a:buNone/>
            </a:pPr>
            <a:r>
              <a:rPr lang="vi-VN" sz="1800"/>
              <a:t>    &lt;ul&gt;</a:t>
            </a:r>
            <a:endParaRPr sz="1800"/>
          </a:p>
          <a:p>
            <a:pPr indent="0" lvl="0" marL="0" rtl="0" algn="l">
              <a:lnSpc>
                <a:spcPct val="100000"/>
              </a:lnSpc>
              <a:spcBef>
                <a:spcPts val="0"/>
              </a:spcBef>
              <a:spcAft>
                <a:spcPts val="0"/>
              </a:spcAft>
              <a:buNone/>
            </a:pPr>
            <a:r>
              <a:rPr lang="vi-VN" sz="1800"/>
              <a:t>      {posts.map((post) =&gt; (</a:t>
            </a:r>
            <a:endParaRPr sz="1800"/>
          </a:p>
          <a:p>
            <a:pPr indent="0" lvl="0" marL="0" rtl="0" algn="l">
              <a:lnSpc>
                <a:spcPct val="100000"/>
              </a:lnSpc>
              <a:spcBef>
                <a:spcPts val="0"/>
              </a:spcBef>
              <a:spcAft>
                <a:spcPts val="0"/>
              </a:spcAft>
              <a:buNone/>
            </a:pPr>
            <a:r>
              <a:rPr lang="vi-VN" sz="1800"/>
              <a:t>        &lt;li key={post.id}&gt;</a:t>
            </a:r>
            <a:endParaRPr sz="1800"/>
          </a:p>
          <a:p>
            <a:pPr indent="0" lvl="0" marL="0" rtl="0" algn="l">
              <a:lnSpc>
                <a:spcPct val="100000"/>
              </a:lnSpc>
              <a:spcBef>
                <a:spcPts val="0"/>
              </a:spcBef>
              <a:spcAft>
                <a:spcPts val="0"/>
              </a:spcAft>
              <a:buNone/>
            </a:pPr>
            <a:r>
              <a:rPr lang="vi-VN" sz="1800"/>
              <a:t>          &lt;Link href={`/blog/${encodeURIComponent(post.slug)}`}&gt;</a:t>
            </a:r>
            <a:endParaRPr sz="1800"/>
          </a:p>
          <a:p>
            <a:pPr indent="0" lvl="0" marL="0" rtl="0" algn="l">
              <a:lnSpc>
                <a:spcPct val="100000"/>
              </a:lnSpc>
              <a:spcBef>
                <a:spcPts val="0"/>
              </a:spcBef>
              <a:spcAft>
                <a:spcPts val="0"/>
              </a:spcAft>
              <a:buNone/>
            </a:pPr>
            <a:r>
              <a:rPr lang="vi-VN" sz="1800"/>
              <a:t>            &lt;a&gt;{post.title}&lt;/a&gt;</a:t>
            </a:r>
            <a:endParaRPr sz="1800"/>
          </a:p>
          <a:p>
            <a:pPr indent="0" lvl="0" marL="0" rtl="0" algn="l">
              <a:lnSpc>
                <a:spcPct val="100000"/>
              </a:lnSpc>
              <a:spcBef>
                <a:spcPts val="0"/>
              </a:spcBef>
              <a:spcAft>
                <a:spcPts val="0"/>
              </a:spcAft>
              <a:buNone/>
            </a:pPr>
            <a:r>
              <a:rPr lang="vi-VN" sz="1800"/>
              <a:t>          &lt;/Link&gt;</a:t>
            </a:r>
            <a:endParaRPr sz="1800"/>
          </a:p>
          <a:p>
            <a:pPr indent="0" lvl="0" marL="0" rtl="0" algn="l">
              <a:lnSpc>
                <a:spcPct val="100000"/>
              </a:lnSpc>
              <a:spcBef>
                <a:spcPts val="0"/>
              </a:spcBef>
              <a:spcAft>
                <a:spcPts val="0"/>
              </a:spcAft>
              <a:buNone/>
            </a:pPr>
            <a:r>
              <a:rPr lang="vi-VN" sz="1800"/>
              <a:t>        &lt;/li&gt;</a:t>
            </a:r>
            <a:endParaRPr sz="1800"/>
          </a:p>
          <a:p>
            <a:pPr indent="0" lvl="0" marL="0" rtl="0" algn="l">
              <a:lnSpc>
                <a:spcPct val="100000"/>
              </a:lnSpc>
              <a:spcBef>
                <a:spcPts val="0"/>
              </a:spcBef>
              <a:spcAft>
                <a:spcPts val="0"/>
              </a:spcAft>
              <a:buNone/>
            </a:pPr>
            <a:r>
              <a:rPr lang="vi-VN" sz="1800"/>
              <a:t>      ))}</a:t>
            </a:r>
            <a:endParaRPr sz="1800"/>
          </a:p>
          <a:p>
            <a:pPr indent="0" lvl="0" marL="0" rtl="0" algn="l">
              <a:lnSpc>
                <a:spcPct val="100000"/>
              </a:lnSpc>
              <a:spcBef>
                <a:spcPts val="0"/>
              </a:spcBef>
              <a:spcAft>
                <a:spcPts val="0"/>
              </a:spcAft>
              <a:buNone/>
            </a:pPr>
            <a:r>
              <a:rPr lang="vi-VN" sz="1800"/>
              <a:t>    &lt;/ul&gt;</a:t>
            </a:r>
            <a:endParaRPr sz="1800"/>
          </a:p>
          <a:p>
            <a:pPr indent="0" lvl="0" marL="0" rtl="0" algn="l">
              <a:lnSpc>
                <a:spcPct val="100000"/>
              </a:lnSpc>
              <a:spcBef>
                <a:spcPts val="0"/>
              </a:spcBef>
              <a:spcAft>
                <a:spcPts val="0"/>
              </a:spcAft>
              <a:buNone/>
            </a:pPr>
            <a:r>
              <a:rPr lang="vi-VN" sz="1800"/>
              <a:t>  )</a:t>
            </a:r>
            <a:endParaRPr sz="1800"/>
          </a:p>
          <a:p>
            <a:pPr indent="0" lvl="0" marL="0" rtl="0" algn="l">
              <a:lnSpc>
                <a:spcPct val="100000"/>
              </a:lnSpc>
              <a:spcBef>
                <a:spcPts val="0"/>
              </a:spcBef>
              <a:spcAft>
                <a:spcPts val="0"/>
              </a:spcAft>
              <a:buNone/>
            </a:pPr>
            <a:r>
              <a:rPr lang="vi-VN" sz="1800"/>
              <a:t>}</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2e0dd8de7b_0_1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141176"/>
              </a:lnSpc>
              <a:spcBef>
                <a:spcPts val="0"/>
              </a:spcBef>
              <a:spcAft>
                <a:spcPts val="400"/>
              </a:spcAft>
              <a:buSzPts val="1100"/>
              <a:buNone/>
            </a:pPr>
            <a:r>
              <a:rPr lang="vi-VN">
                <a:latin typeface="Open Sans"/>
                <a:ea typeface="Open Sans"/>
                <a:cs typeface="Open Sans"/>
                <a:sym typeface="Open Sans"/>
              </a:rPr>
              <a:t>Dynamic Route</a:t>
            </a:r>
            <a:endParaRPr>
              <a:latin typeface="Open Sans"/>
              <a:ea typeface="Open Sans"/>
              <a:cs typeface="Open Sans"/>
              <a:sym typeface="Open Sans"/>
            </a:endParaRPr>
          </a:p>
        </p:txBody>
      </p:sp>
      <p:sp>
        <p:nvSpPr>
          <p:cNvPr id="442" name="Google Shape;442;g12e0dd8de7b_0_1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3" name="Google Shape;443;g12e0dd8de7b_0_12"/>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vi-VN"/>
              <a:t>Link tới dynamic path - </a:t>
            </a:r>
            <a:r>
              <a:rPr b="1" lang="vi-VN"/>
              <a:t>Sử dụng Object URL</a:t>
            </a:r>
            <a:endParaRPr b="1"/>
          </a:p>
          <a:p>
            <a:pPr indent="0" lvl="0" marL="0" rtl="0" algn="l">
              <a:lnSpc>
                <a:spcPct val="115000"/>
              </a:lnSpc>
              <a:spcBef>
                <a:spcPts val="2000"/>
              </a:spcBef>
              <a:spcAft>
                <a:spcPts val="0"/>
              </a:spcAft>
              <a:buNone/>
            </a:pPr>
            <a:r>
              <a:rPr lang="vi-VN" sz="1400"/>
              <a:t>function Posts({ posts }) {</a:t>
            </a:r>
            <a:endParaRPr sz="1400"/>
          </a:p>
          <a:p>
            <a:pPr indent="0" lvl="0" marL="0" rtl="0" algn="l">
              <a:lnSpc>
                <a:spcPct val="115000"/>
              </a:lnSpc>
              <a:spcBef>
                <a:spcPts val="0"/>
              </a:spcBef>
              <a:spcAft>
                <a:spcPts val="0"/>
              </a:spcAft>
              <a:buNone/>
            </a:pPr>
            <a:r>
              <a:rPr lang="vi-VN" sz="1400"/>
              <a:t>  return (</a:t>
            </a:r>
            <a:endParaRPr sz="1400"/>
          </a:p>
          <a:p>
            <a:pPr indent="0" lvl="0" marL="0" rtl="0" algn="l">
              <a:lnSpc>
                <a:spcPct val="115000"/>
              </a:lnSpc>
              <a:spcBef>
                <a:spcPts val="0"/>
              </a:spcBef>
              <a:spcAft>
                <a:spcPts val="0"/>
              </a:spcAft>
              <a:buNone/>
            </a:pPr>
            <a:r>
              <a:rPr lang="vi-VN" sz="1400"/>
              <a:t>    &lt;ul&gt;</a:t>
            </a:r>
            <a:endParaRPr sz="1400"/>
          </a:p>
          <a:p>
            <a:pPr indent="0" lvl="0" marL="0" rtl="0" algn="l">
              <a:lnSpc>
                <a:spcPct val="115000"/>
              </a:lnSpc>
              <a:spcBef>
                <a:spcPts val="0"/>
              </a:spcBef>
              <a:spcAft>
                <a:spcPts val="0"/>
              </a:spcAft>
              <a:buNone/>
            </a:pPr>
            <a:r>
              <a:rPr lang="vi-VN" sz="1400"/>
              <a:t>      {posts.map((post) =&gt; (</a:t>
            </a:r>
            <a:endParaRPr sz="1400"/>
          </a:p>
          <a:p>
            <a:pPr indent="0" lvl="0" marL="0" rtl="0" algn="l">
              <a:lnSpc>
                <a:spcPct val="115000"/>
              </a:lnSpc>
              <a:spcBef>
                <a:spcPts val="0"/>
              </a:spcBef>
              <a:spcAft>
                <a:spcPts val="0"/>
              </a:spcAft>
              <a:buNone/>
            </a:pPr>
            <a:r>
              <a:rPr lang="vi-VN" sz="1400"/>
              <a:t>        &lt;li key={post.id}&gt;</a:t>
            </a:r>
            <a:endParaRPr sz="1400"/>
          </a:p>
          <a:p>
            <a:pPr indent="0" lvl="0" marL="0" rtl="0" algn="l">
              <a:lnSpc>
                <a:spcPct val="115000"/>
              </a:lnSpc>
              <a:spcBef>
                <a:spcPts val="0"/>
              </a:spcBef>
              <a:spcAft>
                <a:spcPts val="0"/>
              </a:spcAft>
              <a:buNone/>
            </a:pPr>
            <a:r>
              <a:rPr lang="vi-VN" sz="1400"/>
              <a:t>          &lt;Link</a:t>
            </a:r>
            <a:endParaRPr sz="1400"/>
          </a:p>
          <a:p>
            <a:pPr indent="0" lvl="0" marL="0" rtl="0" algn="l">
              <a:lnSpc>
                <a:spcPct val="115000"/>
              </a:lnSpc>
              <a:spcBef>
                <a:spcPts val="0"/>
              </a:spcBef>
              <a:spcAft>
                <a:spcPts val="0"/>
              </a:spcAft>
              <a:buNone/>
            </a:pPr>
            <a:r>
              <a:rPr lang="vi-VN" sz="1400"/>
              <a:t>            href={{</a:t>
            </a:r>
            <a:endParaRPr sz="1400"/>
          </a:p>
          <a:p>
            <a:pPr indent="0" lvl="0" marL="0" rtl="0" algn="l">
              <a:lnSpc>
                <a:spcPct val="115000"/>
              </a:lnSpc>
              <a:spcBef>
                <a:spcPts val="0"/>
              </a:spcBef>
              <a:spcAft>
                <a:spcPts val="0"/>
              </a:spcAft>
              <a:buNone/>
            </a:pPr>
            <a:r>
              <a:rPr lang="vi-VN" sz="1400"/>
              <a:t>              pathname: '/blog/[slug]',</a:t>
            </a:r>
            <a:endParaRPr sz="1400"/>
          </a:p>
          <a:p>
            <a:pPr indent="0" lvl="0" marL="0" rtl="0" algn="l">
              <a:lnSpc>
                <a:spcPct val="115000"/>
              </a:lnSpc>
              <a:spcBef>
                <a:spcPts val="0"/>
              </a:spcBef>
              <a:spcAft>
                <a:spcPts val="0"/>
              </a:spcAft>
              <a:buNone/>
            </a:pPr>
            <a:r>
              <a:rPr lang="vi-VN" sz="1400"/>
              <a:t>              query: { slug: post.slug },</a:t>
            </a:r>
            <a:endParaRPr sz="1400"/>
          </a:p>
          <a:p>
            <a:pPr indent="0" lvl="0" marL="0" rtl="0" algn="l">
              <a:lnSpc>
                <a:spcPct val="115000"/>
              </a:lnSpc>
              <a:spcBef>
                <a:spcPts val="0"/>
              </a:spcBef>
              <a:spcAft>
                <a:spcPts val="0"/>
              </a:spcAft>
              <a:buNone/>
            </a:pPr>
            <a:r>
              <a:rPr lang="vi-VN" sz="1400"/>
              <a:t>            }}</a:t>
            </a:r>
            <a:endParaRPr sz="1400"/>
          </a:p>
          <a:p>
            <a:pPr indent="0" lvl="0" marL="0" rtl="0" algn="l">
              <a:lnSpc>
                <a:spcPct val="115000"/>
              </a:lnSpc>
              <a:spcBef>
                <a:spcPts val="0"/>
              </a:spcBef>
              <a:spcAft>
                <a:spcPts val="0"/>
              </a:spcAft>
              <a:buNone/>
            </a:pPr>
            <a:r>
              <a:rPr lang="vi-VN" sz="1400"/>
              <a:t>          &gt;</a:t>
            </a:r>
            <a:endParaRPr sz="1400"/>
          </a:p>
          <a:p>
            <a:pPr indent="0" lvl="0" marL="0" rtl="0" algn="l">
              <a:lnSpc>
                <a:spcPct val="115000"/>
              </a:lnSpc>
              <a:spcBef>
                <a:spcPts val="0"/>
              </a:spcBef>
              <a:spcAft>
                <a:spcPts val="0"/>
              </a:spcAft>
              <a:buNone/>
            </a:pPr>
            <a:r>
              <a:rPr lang="vi-VN" sz="1400"/>
              <a:t>            &lt;a&gt;{post.title}&lt;/a&gt;</a:t>
            </a:r>
            <a:endParaRPr sz="1400"/>
          </a:p>
          <a:p>
            <a:pPr indent="0" lvl="0" marL="0" rtl="0" algn="l">
              <a:lnSpc>
                <a:spcPct val="115000"/>
              </a:lnSpc>
              <a:spcBef>
                <a:spcPts val="0"/>
              </a:spcBef>
              <a:spcAft>
                <a:spcPts val="0"/>
              </a:spcAft>
              <a:buNone/>
            </a:pPr>
            <a:r>
              <a:rPr lang="vi-VN" sz="1400"/>
              <a:t>          &lt;/Link&gt;</a:t>
            </a:r>
            <a:endParaRPr sz="1400"/>
          </a:p>
          <a:p>
            <a:pPr indent="0" lvl="0" marL="0" rtl="0" algn="l">
              <a:lnSpc>
                <a:spcPct val="115000"/>
              </a:lnSpc>
              <a:spcBef>
                <a:spcPts val="0"/>
              </a:spcBef>
              <a:spcAft>
                <a:spcPts val="0"/>
              </a:spcAft>
              <a:buNone/>
            </a:pPr>
            <a:r>
              <a:rPr lang="vi-VN" sz="1400"/>
              <a:t>        &lt;/li&gt;</a:t>
            </a:r>
            <a:endParaRPr sz="1400"/>
          </a:p>
          <a:p>
            <a:pPr indent="0" lvl="0" marL="0" rtl="0" algn="l">
              <a:lnSpc>
                <a:spcPct val="115000"/>
              </a:lnSpc>
              <a:spcBef>
                <a:spcPts val="0"/>
              </a:spcBef>
              <a:spcAft>
                <a:spcPts val="0"/>
              </a:spcAft>
              <a:buNone/>
            </a:pPr>
            <a:r>
              <a:rPr lang="vi-VN" sz="1400"/>
              <a:t>      ))}</a:t>
            </a:r>
            <a:endParaRPr sz="1400"/>
          </a:p>
          <a:p>
            <a:pPr indent="0" lvl="0" marL="0" rtl="0" algn="l">
              <a:lnSpc>
                <a:spcPct val="115000"/>
              </a:lnSpc>
              <a:spcBef>
                <a:spcPts val="0"/>
              </a:spcBef>
              <a:spcAft>
                <a:spcPts val="0"/>
              </a:spcAft>
              <a:buNone/>
            </a:pPr>
            <a:r>
              <a:rPr lang="vi-VN" sz="1400"/>
              <a:t>    &lt;/ul&gt;</a:t>
            </a:r>
            <a:endParaRPr sz="1400"/>
          </a:p>
          <a:p>
            <a:pPr indent="0" lvl="0" marL="0" rtl="0" algn="l">
              <a:lnSpc>
                <a:spcPct val="115000"/>
              </a:lnSpc>
              <a:spcBef>
                <a:spcPts val="0"/>
              </a:spcBef>
              <a:spcAft>
                <a:spcPts val="0"/>
              </a:spcAft>
              <a:buNone/>
            </a:pPr>
            <a:r>
              <a:rPr lang="vi-VN" sz="1400"/>
              <a:t>  )</a:t>
            </a:r>
            <a:endParaRPr sz="1400"/>
          </a:p>
          <a:p>
            <a:pPr indent="0" lvl="0" marL="0" rtl="0" algn="l">
              <a:lnSpc>
                <a:spcPct val="115000"/>
              </a:lnSpc>
              <a:spcBef>
                <a:spcPts val="0"/>
              </a:spcBef>
              <a:spcAft>
                <a:spcPts val="0"/>
              </a:spcAft>
              <a:buNone/>
            </a:pPr>
            <a:r>
              <a:rPr lang="vi-VN" sz="1400"/>
              <a:t>}</a:t>
            </a:r>
            <a:endParaRPr sz="1400"/>
          </a:p>
          <a:p>
            <a:pPr indent="0" lvl="0" marL="0" rtl="0" algn="l">
              <a:lnSpc>
                <a:spcPct val="100000"/>
              </a:lnSpc>
              <a:spcBef>
                <a:spcPts val="0"/>
              </a:spcBef>
              <a:spcAft>
                <a:spcPts val="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28d1649ee5_0_2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3400"/>
              <a:buFont typeface="Arial"/>
              <a:buNone/>
            </a:pPr>
            <a:r>
              <a:rPr lang="vi-VN"/>
              <a:t>Tóm tắt bài học</a:t>
            </a:r>
            <a:endParaRPr/>
          </a:p>
        </p:txBody>
      </p:sp>
      <p:sp>
        <p:nvSpPr>
          <p:cNvPr id="450" name="Google Shape;450;g128d1649ee5_0_23"/>
          <p:cNvSpPr/>
          <p:nvPr/>
        </p:nvSpPr>
        <p:spPr>
          <a:xfrm>
            <a:off x="938784" y="1389888"/>
            <a:ext cx="11204400" cy="50415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Open Sans"/>
              <a:ea typeface="Open Sans"/>
              <a:cs typeface="Open Sans"/>
              <a:sym typeface="Open Sans"/>
            </a:endParaRPr>
          </a:p>
        </p:txBody>
      </p:sp>
      <p:sp>
        <p:nvSpPr>
          <p:cNvPr id="451" name="Google Shape;451;g128d1649ee5_0_23"/>
          <p:cNvSpPr/>
          <p:nvPr/>
        </p:nvSpPr>
        <p:spPr>
          <a:xfrm>
            <a:off x="1191490" y="1066800"/>
            <a:ext cx="10820700" cy="40224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0"/>
              </a:spcBef>
              <a:spcAft>
                <a:spcPts val="0"/>
              </a:spcAft>
              <a:buClr>
                <a:schemeClr val="dk1"/>
              </a:buClr>
              <a:buSzPts val="2800"/>
              <a:buFont typeface="Arial"/>
              <a:buChar char="•"/>
            </a:pPr>
            <a:r>
              <a:rPr lang="vi-VN" sz="2800">
                <a:solidFill>
                  <a:schemeClr val="dk1"/>
                </a:solidFill>
                <a:latin typeface="Open Sans"/>
                <a:ea typeface="Open Sans"/>
                <a:cs typeface="Open Sans"/>
                <a:sym typeface="Open Sans"/>
              </a:rPr>
              <a:t>Nắm được lợi ích của SSR đối với SEO</a:t>
            </a:r>
            <a:endParaRPr sz="2800">
              <a:solidFill>
                <a:schemeClr val="dk1"/>
              </a:solidFill>
              <a:latin typeface="Open Sans"/>
              <a:ea typeface="Open Sans"/>
              <a:cs typeface="Open Sans"/>
              <a:sym typeface="Open Sans"/>
            </a:endParaRPr>
          </a:p>
          <a:p>
            <a:pPr indent="-406400" lvl="0" marL="457200" rtl="0" algn="l">
              <a:lnSpc>
                <a:spcPct val="90000"/>
              </a:lnSpc>
              <a:spcBef>
                <a:spcPts val="0"/>
              </a:spcBef>
              <a:spcAft>
                <a:spcPts val="0"/>
              </a:spcAft>
              <a:buClr>
                <a:schemeClr val="dk1"/>
              </a:buClr>
              <a:buSzPts val="2800"/>
              <a:buChar char="•"/>
            </a:pPr>
            <a:r>
              <a:rPr lang="vi-VN" sz="2800">
                <a:solidFill>
                  <a:schemeClr val="dk1"/>
                </a:solidFill>
                <a:latin typeface="Open Sans"/>
                <a:ea typeface="Open Sans"/>
                <a:cs typeface="Open Sans"/>
                <a:sym typeface="Open Sans"/>
              </a:rPr>
              <a:t>Giới thiệu framework Next.js</a:t>
            </a:r>
            <a:endParaRPr sz="2800">
              <a:solidFill>
                <a:schemeClr val="dk1"/>
              </a:solidFill>
              <a:latin typeface="Open Sans"/>
              <a:ea typeface="Open Sans"/>
              <a:cs typeface="Open Sans"/>
              <a:sym typeface="Open Sans"/>
            </a:endParaRPr>
          </a:p>
          <a:p>
            <a:pPr indent="-406400" lvl="0" marL="457200" rtl="0" algn="l">
              <a:lnSpc>
                <a:spcPct val="90000"/>
              </a:lnSpc>
              <a:spcBef>
                <a:spcPts val="0"/>
              </a:spcBef>
              <a:spcAft>
                <a:spcPts val="0"/>
              </a:spcAft>
              <a:buClr>
                <a:schemeClr val="dk1"/>
              </a:buClr>
              <a:buSzPts val="2800"/>
              <a:buChar char="•"/>
            </a:pPr>
            <a:r>
              <a:rPr lang="vi-VN" sz="2800">
                <a:solidFill>
                  <a:schemeClr val="dk1"/>
                </a:solidFill>
                <a:latin typeface="Open Sans"/>
                <a:ea typeface="Open Sans"/>
                <a:cs typeface="Open Sans"/>
                <a:sym typeface="Open Sans"/>
              </a:rPr>
              <a:t>Biết được cách điều hướng trang, sử dụng CSS với Next.js</a:t>
            </a:r>
            <a:endParaRPr sz="2800">
              <a:solidFill>
                <a:schemeClr val="dk1"/>
              </a:solidFill>
              <a:latin typeface="Open Sans"/>
              <a:ea typeface="Open Sans"/>
              <a:cs typeface="Open Sans"/>
              <a:sym typeface="Open Sans"/>
            </a:endParaRPr>
          </a:p>
          <a:p>
            <a:pPr indent="-406400" lvl="0" marL="457200" rtl="0" algn="l">
              <a:lnSpc>
                <a:spcPct val="90000"/>
              </a:lnSpc>
              <a:spcBef>
                <a:spcPts val="0"/>
              </a:spcBef>
              <a:spcAft>
                <a:spcPts val="0"/>
              </a:spcAft>
              <a:buClr>
                <a:schemeClr val="dk1"/>
              </a:buClr>
              <a:buSzPts val="2800"/>
              <a:buChar char="•"/>
            </a:pPr>
            <a:r>
              <a:rPr lang="vi-VN" sz="2800">
                <a:solidFill>
                  <a:schemeClr val="dk1"/>
                </a:solidFill>
                <a:latin typeface="Open Sans"/>
                <a:ea typeface="Open Sans"/>
                <a:cs typeface="Open Sans"/>
                <a:sym typeface="Open Sans"/>
              </a:rPr>
              <a:t>Hiểu được cách fetch dữ liệu, Cơ chế routing, dynamic route trong Next.js</a:t>
            </a:r>
            <a:endParaRPr sz="2800">
              <a:solidFill>
                <a:schemeClr val="dk1"/>
              </a:solidFill>
              <a:latin typeface="Open Sans"/>
              <a:ea typeface="Open Sans"/>
              <a:cs typeface="Open Sans"/>
              <a:sym typeface="Open Sans"/>
            </a:endParaRPr>
          </a:p>
          <a:p>
            <a:pPr indent="0" lvl="0" marL="0" marR="0" rtl="0" algn="l">
              <a:lnSpc>
                <a:spcPct val="90000"/>
              </a:lnSpc>
              <a:spcBef>
                <a:spcPts val="0"/>
              </a:spcBef>
              <a:spcAft>
                <a:spcPts val="0"/>
              </a:spcAft>
              <a:buNone/>
            </a:pPr>
            <a:r>
              <a:t/>
            </a:r>
            <a:endParaRPr sz="2800">
              <a:solidFill>
                <a:schemeClr val="dk1"/>
              </a:solidFill>
              <a:latin typeface="Open Sans"/>
              <a:ea typeface="Open Sans"/>
              <a:cs typeface="Open Sans"/>
              <a:sym typeface="Open Sans"/>
            </a:endParaRPr>
          </a:p>
          <a:p>
            <a:pPr indent="0" lvl="0" marL="0" marR="0" rtl="0" algn="just">
              <a:lnSpc>
                <a:spcPct val="100000"/>
              </a:lnSpc>
              <a:spcBef>
                <a:spcPts val="3150"/>
              </a:spcBef>
              <a:spcAft>
                <a:spcPts val="0"/>
              </a:spcAft>
              <a:buClr>
                <a:srgbClr val="000000"/>
              </a:buClr>
              <a:buSzPts val="2900"/>
              <a:buFont typeface="Arial"/>
              <a:buNone/>
            </a:pPr>
            <a:r>
              <a:t/>
            </a:r>
            <a:endParaRPr b="0" i="0" sz="29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2a3871c0ab_0_1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a:t>
            </a:r>
            <a:r>
              <a:rPr lang="vi-VN">
                <a:latin typeface="Open Sans"/>
                <a:ea typeface="Open Sans"/>
                <a:cs typeface="Open Sans"/>
                <a:sym typeface="Open Sans"/>
              </a:rPr>
              <a:t> quan về </a:t>
            </a:r>
            <a:r>
              <a:rPr lang="vi-VN">
                <a:latin typeface="Open Sans"/>
                <a:ea typeface="Open Sans"/>
                <a:cs typeface="Open Sans"/>
                <a:sym typeface="Open Sans"/>
              </a:rPr>
              <a:t>SSR</a:t>
            </a:r>
            <a:endParaRPr>
              <a:latin typeface="Open Sans"/>
              <a:ea typeface="Open Sans"/>
              <a:cs typeface="Open Sans"/>
              <a:sym typeface="Open Sans"/>
            </a:endParaRPr>
          </a:p>
        </p:txBody>
      </p:sp>
      <p:sp>
        <p:nvSpPr>
          <p:cNvPr id="122" name="Google Shape;122;g12a3871c0ab_0_1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3" name="Google Shape;123;g12a3871c0ab_0_11"/>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vi-VN"/>
              <a:t>Ưu điểm của SSR</a:t>
            </a:r>
            <a:r>
              <a:rPr lang="vi-VN"/>
              <a:t> </a:t>
            </a:r>
            <a:endParaRPr/>
          </a:p>
          <a:p>
            <a:pPr indent="-406400" lvl="0" marL="457200" rtl="0" algn="l">
              <a:lnSpc>
                <a:spcPct val="115000"/>
              </a:lnSpc>
              <a:spcBef>
                <a:spcPts val="0"/>
              </a:spcBef>
              <a:spcAft>
                <a:spcPts val="0"/>
              </a:spcAft>
              <a:buSzPts val="2800"/>
              <a:buFont typeface="Open Sans"/>
              <a:buChar char="•"/>
            </a:pPr>
            <a:r>
              <a:rPr lang="vi-VN"/>
              <a:t>Thời gian tải trang ban đầu nhanh hơn so với CSR – Điều này mang lại trải nghiệm tốt cho người dùng.</a:t>
            </a:r>
            <a:endParaRPr/>
          </a:p>
          <a:p>
            <a:pPr indent="-406400" lvl="0" marL="457200" rtl="0" algn="l">
              <a:lnSpc>
                <a:spcPct val="115000"/>
              </a:lnSpc>
              <a:spcBef>
                <a:spcPts val="0"/>
              </a:spcBef>
              <a:spcAft>
                <a:spcPts val="0"/>
              </a:spcAft>
              <a:buSzPts val="2800"/>
              <a:buFont typeface="Open Sans"/>
              <a:buChar char="•"/>
            </a:pPr>
            <a:r>
              <a:rPr lang="vi-VN"/>
              <a:t>SEO tốt hơn – Do thời gian tải ban đầu nhanh hơn, các bot của công cụ tìm kiếm có thể thu thập thông tin và lập chỉ mục các trang tốt hơn.</a:t>
            </a:r>
            <a:endParaRPr/>
          </a:p>
          <a:p>
            <a:pPr indent="-406400" lvl="0" marL="457200" rtl="0" algn="l">
              <a:lnSpc>
                <a:spcPct val="115000"/>
              </a:lnSpc>
              <a:spcBef>
                <a:spcPts val="0"/>
              </a:spcBef>
              <a:spcAft>
                <a:spcPts val="0"/>
              </a:spcAft>
              <a:buSzPts val="2800"/>
              <a:buFont typeface="Open Sans"/>
              <a:buChar char="•"/>
            </a:pPr>
            <a:r>
              <a:rPr lang="vi-VN"/>
              <a:t>Tối ưu cho người dùng có kết nối internet chậm – Họ có thể xem trước HTML trong khi JavaScript đang xử lý.</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2a3871c0ab_0_1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 quan về SSR</a:t>
            </a:r>
            <a:endParaRPr>
              <a:latin typeface="Open Sans"/>
              <a:ea typeface="Open Sans"/>
              <a:cs typeface="Open Sans"/>
              <a:sym typeface="Open Sans"/>
            </a:endParaRPr>
          </a:p>
        </p:txBody>
      </p:sp>
      <p:sp>
        <p:nvSpPr>
          <p:cNvPr id="130" name="Google Shape;130;g12a3871c0ab_0_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1" name="Google Shape;131;g12a3871c0ab_0_19"/>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vi-VN"/>
              <a:t>Nhược</a:t>
            </a:r>
            <a:r>
              <a:rPr b="1" lang="vi-VN"/>
              <a:t> điểm của SSR</a:t>
            </a:r>
            <a:r>
              <a:rPr lang="vi-VN"/>
              <a:t> </a:t>
            </a:r>
            <a:endParaRPr/>
          </a:p>
          <a:p>
            <a:pPr indent="-406400" lvl="0" marL="457200" rtl="0" algn="l">
              <a:lnSpc>
                <a:spcPct val="115000"/>
              </a:lnSpc>
              <a:spcBef>
                <a:spcPts val="0"/>
              </a:spcBef>
              <a:spcAft>
                <a:spcPts val="0"/>
              </a:spcAft>
              <a:buSzPts val="2800"/>
              <a:buFont typeface="Open Sans"/>
              <a:buChar char="•"/>
            </a:pPr>
            <a:r>
              <a:rPr lang="vi-VN"/>
              <a:t>Tốn tài nguyên máy chủ – Trình duyệt gửi yêu cầu đến máy chủ cho mỗi trang.</a:t>
            </a:r>
            <a:endParaRPr/>
          </a:p>
          <a:p>
            <a:pPr indent="-406400" lvl="0" marL="457200" rtl="0" algn="l">
              <a:lnSpc>
                <a:spcPct val="115000"/>
              </a:lnSpc>
              <a:spcBef>
                <a:spcPts val="0"/>
              </a:spcBef>
              <a:spcAft>
                <a:spcPts val="0"/>
              </a:spcAft>
              <a:buSzPts val="2800"/>
              <a:buFont typeface="Open Sans"/>
              <a:buChar char="•"/>
            </a:pPr>
            <a:r>
              <a:rPr lang="vi-VN"/>
              <a:t>Tốn thời gian – Việc xử lí trên máy chủ có thể tốn nhiều thời gian cho việc tiếp nhận yêu cầu, xử lí logic và gửi lại phản hồi.</a:t>
            </a:r>
            <a:endParaRPr/>
          </a:p>
          <a:p>
            <a:pPr indent="-406400" lvl="0" marL="457200" rtl="0" algn="l">
              <a:lnSpc>
                <a:spcPct val="115000"/>
              </a:lnSpc>
              <a:spcBef>
                <a:spcPts val="0"/>
              </a:spcBef>
              <a:spcAft>
                <a:spcPts val="0"/>
              </a:spcAft>
              <a:buSzPts val="2800"/>
              <a:buFont typeface="Open Sans"/>
              <a:buChar char="•"/>
            </a:pPr>
            <a:r>
              <a:rPr lang="vi-VN"/>
              <a:t>Có thể có độ trễ khi tương tác ở thời điểm tải trang – Mặc dù trang HTML hiển thị cho người dùng nhưng họ không thể tương tác với trang đó vì JavaScript được xử lí sau.</a:t>
            </a:r>
            <a:endParaRPr/>
          </a:p>
          <a:p>
            <a:pPr indent="-406400" lvl="0" marL="457200" rtl="0" algn="l">
              <a:lnSpc>
                <a:spcPct val="115000"/>
              </a:lnSpc>
              <a:spcBef>
                <a:spcPts val="0"/>
              </a:spcBef>
              <a:spcAft>
                <a:spcPts val="0"/>
              </a:spcAft>
              <a:buSzPts val="2800"/>
              <a:buFont typeface="Open Sans"/>
              <a:buChar char="•"/>
            </a:pPr>
            <a:r>
              <a:rPr lang="vi-VN"/>
              <a:t>TTFB chậm (Time to first byte) – do cần thời gian để xử lý HTML được kết xuất để phản hồi yêu cầu đầu tiên.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a3871c0ab_0_4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 quan về SSR</a:t>
            </a:r>
            <a:endParaRPr>
              <a:latin typeface="Open Sans"/>
              <a:ea typeface="Open Sans"/>
              <a:cs typeface="Open Sans"/>
              <a:sym typeface="Open Sans"/>
            </a:endParaRPr>
          </a:p>
        </p:txBody>
      </p:sp>
      <p:sp>
        <p:nvSpPr>
          <p:cNvPr id="138" name="Google Shape;138;g12a3871c0ab_0_4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9" name="Google Shape;139;g12a3871c0ab_0_43"/>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So sánh Server-Side Rendering với Client-Side Rendering </a:t>
            </a:r>
            <a:endParaRPr b="1"/>
          </a:p>
          <a:p>
            <a:pPr indent="0" lvl="0" marL="0" rtl="0" algn="l">
              <a:lnSpc>
                <a:spcPct val="115000"/>
              </a:lnSpc>
              <a:spcBef>
                <a:spcPts val="400"/>
              </a:spcBef>
              <a:spcAft>
                <a:spcPts val="2000"/>
              </a:spcAft>
              <a:buNone/>
            </a:pPr>
            <a:r>
              <a:rPr lang="vi-VN"/>
              <a:t>Client Side Rendering (CSR) là cơ chế render trang trên trình duyệt của người dùng thay vì trên máy chủ.</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a3871c0ab_0_2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 quan về SSR</a:t>
            </a:r>
            <a:endParaRPr>
              <a:latin typeface="Open Sans"/>
              <a:ea typeface="Open Sans"/>
              <a:cs typeface="Open Sans"/>
              <a:sym typeface="Open Sans"/>
            </a:endParaRPr>
          </a:p>
        </p:txBody>
      </p:sp>
      <p:sp>
        <p:nvSpPr>
          <p:cNvPr id="146" name="Google Shape;146;g12a3871c0ab_0_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7" name="Google Shape;147;g12a3871c0ab_0_27"/>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So sánh </a:t>
            </a:r>
            <a:r>
              <a:rPr b="1" lang="vi-VN"/>
              <a:t>Server-Side Rendering </a:t>
            </a:r>
            <a:r>
              <a:rPr b="1" lang="vi-VN"/>
              <a:t>với</a:t>
            </a:r>
            <a:r>
              <a:rPr b="1" lang="vi-VN"/>
              <a:t> Client-Side Rendering </a:t>
            </a:r>
            <a:endParaRPr/>
          </a:p>
          <a:p>
            <a:pPr indent="0" lvl="0" marL="0" rtl="0" algn="l">
              <a:lnSpc>
                <a:spcPct val="115000"/>
              </a:lnSpc>
              <a:spcBef>
                <a:spcPts val="400"/>
              </a:spcBef>
              <a:spcAft>
                <a:spcPts val="0"/>
              </a:spcAft>
              <a:buNone/>
            </a:pPr>
            <a:r>
              <a:rPr lang="vi-VN"/>
              <a:t>CSR có một số ưu điểm như:</a:t>
            </a:r>
            <a:endParaRPr/>
          </a:p>
          <a:p>
            <a:pPr indent="-406400" lvl="0" marL="457200" rtl="0" algn="l">
              <a:lnSpc>
                <a:spcPct val="115000"/>
              </a:lnSpc>
              <a:spcBef>
                <a:spcPts val="2000"/>
              </a:spcBef>
              <a:spcAft>
                <a:spcPts val="0"/>
              </a:spcAft>
              <a:buSzPts val="2800"/>
              <a:buFont typeface="Open Sans"/>
              <a:buChar char="•"/>
            </a:pPr>
            <a:r>
              <a:rPr lang="vi-VN"/>
              <a:t>Tốn tài nguyên máy chủ – Trình duyệt gửi yêu cầu đến máy chủ cho mỗi trang.</a:t>
            </a:r>
            <a:endParaRPr/>
          </a:p>
          <a:p>
            <a:pPr indent="-406400" lvl="0" marL="457200" rtl="0" algn="l">
              <a:lnSpc>
                <a:spcPct val="115000"/>
              </a:lnSpc>
              <a:spcBef>
                <a:spcPts val="0"/>
              </a:spcBef>
              <a:spcAft>
                <a:spcPts val="0"/>
              </a:spcAft>
              <a:buSzPts val="2800"/>
              <a:buFont typeface="Open Sans"/>
              <a:buChar char="•"/>
            </a:pPr>
            <a:r>
              <a:rPr lang="vi-VN"/>
              <a:t>Thời gian render nhanh – Trang hiển thị nhanh chóng sau thời gian tải trang lần đầu tiên.</a:t>
            </a:r>
            <a:endParaRPr/>
          </a:p>
          <a:p>
            <a:pPr indent="-406400" lvl="0" marL="457200" rtl="0" algn="l">
              <a:lnSpc>
                <a:spcPct val="115000"/>
              </a:lnSpc>
              <a:spcBef>
                <a:spcPts val="0"/>
              </a:spcBef>
              <a:spcAft>
                <a:spcPts val="0"/>
              </a:spcAft>
              <a:buSzPts val="2800"/>
              <a:buFont typeface="Open Sans"/>
              <a:buChar char="•"/>
            </a:pPr>
            <a:r>
              <a:rPr lang="vi-VN"/>
              <a:t>Giảm tải trên máy chủ – Javascript được thực thi trên trình duyệt của khách hàng, tạo ít tải hơn cho máy chủ.</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a3871c0ab_0_3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vi-VN">
                <a:latin typeface="Open Sans"/>
                <a:ea typeface="Open Sans"/>
                <a:cs typeface="Open Sans"/>
                <a:sym typeface="Open Sans"/>
              </a:rPr>
              <a:t>Tổng quan về SSR</a:t>
            </a:r>
            <a:endParaRPr>
              <a:latin typeface="Open Sans"/>
              <a:ea typeface="Open Sans"/>
              <a:cs typeface="Open Sans"/>
              <a:sym typeface="Open Sans"/>
            </a:endParaRPr>
          </a:p>
        </p:txBody>
      </p:sp>
      <p:sp>
        <p:nvSpPr>
          <p:cNvPr id="154" name="Google Shape;154;g12a3871c0ab_0_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5" name="Google Shape;155;g12a3871c0ab_0_36"/>
          <p:cNvSpPr txBox="1"/>
          <p:nvPr>
            <p:ph idx="4294967295" type="body"/>
          </p:nvPr>
        </p:nvSpPr>
        <p:spPr>
          <a:xfrm>
            <a:off x="838199" y="1382203"/>
            <a:ext cx="10903500" cy="4556100"/>
          </a:xfrm>
          <a:prstGeom prst="rect">
            <a:avLst/>
          </a:prstGeom>
          <a:noFill/>
          <a:ln>
            <a:noFill/>
          </a:ln>
        </p:spPr>
        <p:txBody>
          <a:bodyPr anchorCtr="0" anchor="t" bIns="45700" lIns="91425" spcFirstLastPara="1" rIns="91425" wrap="square" tIns="45700">
            <a:noAutofit/>
          </a:bodyPr>
          <a:lstStyle/>
          <a:p>
            <a:pPr indent="0" lvl="0" marL="0" rtl="0" algn="l">
              <a:lnSpc>
                <a:spcPct val="141176"/>
              </a:lnSpc>
              <a:spcBef>
                <a:spcPts val="0"/>
              </a:spcBef>
              <a:spcAft>
                <a:spcPts val="0"/>
              </a:spcAft>
              <a:buNone/>
            </a:pPr>
            <a:r>
              <a:rPr b="1" lang="vi-VN"/>
              <a:t>So sánh Server-Side Rendering với Client-Side Rendering </a:t>
            </a:r>
            <a:endParaRPr b="1"/>
          </a:p>
          <a:p>
            <a:pPr indent="0" lvl="0" marL="0" rtl="0" algn="l">
              <a:lnSpc>
                <a:spcPct val="115000"/>
              </a:lnSpc>
              <a:spcBef>
                <a:spcPts val="400"/>
              </a:spcBef>
              <a:spcAft>
                <a:spcPts val="0"/>
              </a:spcAft>
              <a:buNone/>
            </a:pPr>
            <a:r>
              <a:rPr lang="vi-VN"/>
              <a:t>CSR</a:t>
            </a:r>
            <a:r>
              <a:rPr lang="vi-VN"/>
              <a:t> tồn tại một số nhược điểm so với SSR:</a:t>
            </a:r>
            <a:endParaRPr/>
          </a:p>
          <a:p>
            <a:pPr indent="-406400" lvl="0" marL="457200" rtl="0" algn="l">
              <a:lnSpc>
                <a:spcPct val="115000"/>
              </a:lnSpc>
              <a:spcBef>
                <a:spcPts val="2000"/>
              </a:spcBef>
              <a:spcAft>
                <a:spcPts val="0"/>
              </a:spcAft>
              <a:buSzPts val="2800"/>
              <a:buFont typeface="Open Sans"/>
              <a:buChar char="•"/>
            </a:pPr>
            <a:r>
              <a:rPr lang="vi-VN"/>
              <a:t>Tải chậm – HTML, CSS và Javascript phải được hiển thị trước rồi mới hiển thị cho người dùng, làm tăng thời gian tải trang đầu tiên.</a:t>
            </a:r>
            <a:endParaRPr/>
          </a:p>
          <a:p>
            <a:pPr indent="-406400" lvl="0" marL="457200" rtl="0" algn="l">
              <a:lnSpc>
                <a:spcPct val="115000"/>
              </a:lnSpc>
              <a:spcBef>
                <a:spcPts val="0"/>
              </a:spcBef>
              <a:spcAft>
                <a:spcPts val="0"/>
              </a:spcAft>
              <a:buSzPts val="2800"/>
              <a:buFont typeface="Open Sans"/>
              <a:buChar char="•"/>
            </a:pPr>
            <a:r>
              <a:rPr lang="vi-VN"/>
              <a:t>Gây khó khăn cho SEO – Bot của công cụ tìm kiếm phải đợi tải tất cả các tài nguyên của trang được render hoàn chỉnh.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