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2d06a6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2d06a6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2d06a6d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2d06a6d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2d06ab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2d06ab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2d06a6d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2d06a6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2d06a6d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2d06a6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2d06a6d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2d06a6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2d06a6d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2d06a6d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2d06a6d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2d06a6d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2d06a6d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2d06a6d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2d06a6d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2d06a6d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2d06a6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2d06a6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2d06a6d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2d06a6d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2d06a6d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2d06a6d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2d06a6d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2d06a6d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2d06a6d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2d06a6d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2d06a6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2d06a6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d2d06a6d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d2d06a6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d2d06ab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d2d06ab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2d06ab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2d06ab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2d06a6d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2d06a6d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2d06ab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2d06ab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2d06a6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2d06a6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2d06a6d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2d06a6d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2d06a6d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2d06a6d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2d06ab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2d06ab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2d06ab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2d06ab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d2d06ab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d2d06ab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2d06ab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2d06ab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2d06ab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2d06ab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d2d06aba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d2d06aba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e766f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e766f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4e766f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4e766f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2d06a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2d06a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e766fa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e766fa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e766fa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e766fa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e766fa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e766fa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e766fa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e766fa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e766fa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e766fa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e766fa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e766fa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e766fa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e766fa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e766fa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e766fa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4e766fa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4e766fa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e766fa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e766fa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2d06a6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2d06a6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e766fa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e766fa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e766fa8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e766fa8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4e766fa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4e766fa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4e766fa8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4e766fa8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e766fa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e766fa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e766fa8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e766fa8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1bada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51bada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93b2479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93b2479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493b247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493b247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493b2479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493b2479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2d06a6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2d06a6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93b2479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93b2479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493b2479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493b247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93b2479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93b2479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493b2479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493b2479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93b2479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93b247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93b2479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93b2479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493b2479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493b2479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93b2479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93b2479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493b2479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493b2479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493b2479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493b2479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2d06a6d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2d06a6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493b2479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493b2479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493b2479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5493b2479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93b2479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93b2479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93b2479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93b2479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493b2479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493b2479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493b2479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493b2479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93b2479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93b2479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93b2479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93b2479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493b2479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493b2479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2d06a6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2d06a6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2d06a6d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2d06a6d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inhbngo/cluster-template" TargetMode="External"/><Relationship Id="rId4" Type="http://schemas.openxmlformats.org/officeDocument/2006/relationships/hyperlink" Target="https://docs.google.com/presentation/d/1CBPd74FU9Q6-kthcAI0_SMQlzB1nVE7MiGM4tYmeWd8/edit#slide=id.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hub.docker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Docker Images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8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Based on the Fundamentals of Docker course by Docker Inc. </a:t>
            </a:r>
            <a:endParaRPr sz="12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changes into a new image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commit 5c4ac531c6d5 ubuntu_figlet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8750"/>
            <a:ext cx="8839201" cy="42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your new image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-it ubuntu_figlet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 figlet 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2858875"/>
            <a:ext cx="89058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Automatic</a:t>
            </a:r>
            <a:r>
              <a:rPr lang="en-GB"/>
              <a:t> Image Construction using Dockerfile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Dockerfile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build recipe for a Docker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Contains a series of instructions telling Docker how an image is to be constructed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</a:t>
            </a:r>
            <a:r>
              <a:rPr lang="en-GB"/>
              <a:t> command builds an image from a Dockerfile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Writing the first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directory to hold the Dockerfile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mkdir myimage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Dockerfile inside this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cd myimage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nano Dockerfile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the following contents into the nano editor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install -y figlet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/>
              <a:t>indicates the base image for the build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/>
              <a:t> will be execute by Docker during the build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/>
              <a:t> commands must </a:t>
            </a:r>
            <a:r>
              <a:rPr b="1" lang="en-GB"/>
              <a:t>be non-interactive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Type Ctrl-X and then Enter to save and quit nano</a:t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the image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figlet .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-GB"/>
              <a:t> indicates the tag to apply to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/>
              <a:t> indicates the location of the build context (Dockerfile)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438775"/>
            <a:ext cx="89154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370888"/>
            <a:ext cx="89154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 history of running containers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ps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302125"/>
            <a:ext cx="89154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has happened?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0" y="1389600"/>
            <a:ext cx="351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The build context is the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/>
              <a:t> directory and is sent to the Docker daemon. This context allows constructions of images with additional resources from local files inside the build context.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The base image is setup.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For each RUN, a container is created from the base image for the execution of the commands. Afterward, the resulting container is committed into an image that becomes the base for the next RUN. 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25" y="1710200"/>
            <a:ext cx="5038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25" y="2343150"/>
            <a:ext cx="25622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000" y="2952750"/>
            <a:ext cx="32099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9000" y="3552825"/>
            <a:ext cx="49244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the new image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585913"/>
            <a:ext cx="67151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preparation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fork of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https://github.com/linhbngo/cluster-template</a:t>
            </a:r>
            <a:r>
              <a:rPr lang="en-GB"/>
              <a:t> in your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Follow the instructions from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Programmatic Deployment on CloudLab</a:t>
            </a:r>
            <a:r>
              <a:rPr lang="en-GB"/>
              <a:t> to create a new CloudLab profile called Docker.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Do not instantiate from master branch</a:t>
            </a:r>
            <a:r>
              <a:rPr lang="en-GB"/>
              <a:t>. Instead, after finishing set up the webhook, go back and instantiate from the docker branch of the profile (see screenshot on next slide).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Viewing history of an image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docker history &lt;tag&gt; lists all layers of an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shows creation time, size, and creation 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Dockerfile, each layer corresponds to a line of the Docker file.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0088"/>
            <a:ext cx="8839200" cy="398333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CMD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GB"/>
              <a:t> defines a default command to run when none is given.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can appear at any point in the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can be only one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GB"/>
              <a:t>. </a:t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CMD to Dockerfile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 the Dockerfile so that it has the following contents: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[“apt-get”,”install”,”-y”,”figlet”]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 figlet -f script hello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Rebuild the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happens when you execute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figlet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We are moving toward how the entire container can behave like a process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Overriding CMD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With CMD, the -it does not behave as expected without a parameter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-it figlet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need to provide a command to override CMD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-it figlet bash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075"/>
            <a:ext cx="8839200" cy="22832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ENTRYPOINT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r>
              <a:rPr lang="en-GB"/>
              <a:t> defines a base command (and its parameters) for the container.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command line arguments are appended to those parameters.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ENTRYPOINT to Dockerfile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 the Dockerfile so that it has the following contents: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[“apt-get”,”install”,”-y”,”figlet”]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ENTRYPOINT [“figlet”,”-f”, “script”]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Rebuild the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 when you execute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figlet golden ram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We are moving toward how the entire container can behave like a process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ENTRYPOINT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9663"/>
            <a:ext cx="8839200" cy="200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both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 the Dockerfile so that it has the following contents: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[“apt-get”,”install”,”-y”,”figlet”]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ENTRYPOINT [“figlet”,”-f”, “script”]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 [“hello rammies”]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Rebuild the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 when you execute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figlet golden ram </a:t>
            </a:r>
            <a:r>
              <a:rPr lang="en-GB"/>
              <a:t> and then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figlet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We are moving toward how the entire container can behave like a process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4513"/>
            <a:ext cx="8839202" cy="309447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30925" y="2120375"/>
            <a:ext cx="5972700" cy="40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CMD and ENTRYPOINT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4323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Caveat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97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Caveat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152475"/>
            <a:ext cx="85206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need to do it differently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-it --entrypoint bash figlet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3675"/>
            <a:ext cx="8839200" cy="8242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and Cloud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Highly portable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Consistent across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Next: complex Docker builds with additional files from </a:t>
            </a:r>
            <a:r>
              <a:rPr i="1" lang="en-GB"/>
              <a:t>build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some external C code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following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mkdir myprogram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cd myprogram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some external C codes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Inside the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myprogram</a:t>
            </a:r>
            <a:r>
              <a:rPr lang="en-GB"/>
              <a:t> directory, create a </a:t>
            </a: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GB"/>
              <a:t> file with the following contents: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printf(“Hello, world!”);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Dockerfile with the following contents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apt-get install -y build-essential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COPY hello.c /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 make hello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 /hello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Dockerfile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docker build -t hello .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hello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 the images to the Docker Hub</a:t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an account on Docker Hub: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https://hub.docker.com/</a:t>
            </a:r>
            <a:r>
              <a:rPr lang="en-GB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push &lt;user_name&gt;/&lt;image_name&gt;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Networking for Docker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How can services provided by a container become available to the world?</a:t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Recall: Images and Layers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1380075"/>
            <a:ext cx="40862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web server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sudo docker run -d -P nginx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-GB"/>
              <a:t>: Make this service reachable from other computers (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--publish-all</a:t>
            </a:r>
            <a:r>
              <a:rPr lang="en-GB"/>
              <a:t> )</a:t>
            </a:r>
            <a:endParaRPr/>
          </a:p>
        </p:txBody>
      </p:sp>
      <p:pic>
        <p:nvPicPr>
          <p:cNvPr id="338" name="Google Shape;3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2571738"/>
            <a:ext cx="88963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port?</a:t>
            </a:r>
            <a:endParaRPr/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ip addr | grep /22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3" y="1689725"/>
            <a:ext cx="8905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3" y="3823580"/>
            <a:ext cx="8991600" cy="4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5" y="1229250"/>
            <a:ext cx="8791850" cy="2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Docker know which port to map?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described in the Dockerfile by the developed.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keyword for this action is EXPOSE</a:t>
            </a:r>
            <a:endParaRPr/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5" y="1607125"/>
            <a:ext cx="8848725" cy="48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25" y="2918038"/>
            <a:ext cx="88487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have to map ports?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Containers cannot have public IPv4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are running low on IPv4 addresses anyway.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Internally to host, containers have their own private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Services have to be exposed port by port.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These have to be mapped to avoid conflicts.</a:t>
            </a:r>
            <a:endParaRPr/>
          </a:p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Manual allocation of port numbers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-d -p 80:80 nginx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-d -p 8000:80 nginx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-d -p 8080:80 -p 8888:80 nginx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Convention: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port-on-host:port-on-container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Check out the web servers at all of these ports on your CloudLab node</a:t>
            </a:r>
            <a:endParaRPr/>
          </a:p>
        </p:txBody>
      </p:sp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integrate containers into your infrastructure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Manually add the containers to the infrastructure via Docker-generated public port.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Predetermine a port on the infrastructure, then set the corresponding port mapping when run the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a network plugin to connect the containers with network tunnels/VLANS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Enable Docker Swarm Mode to deploy across a physical cluster. </a:t>
            </a:r>
            <a:endParaRPr/>
          </a:p>
        </p:txBody>
      </p:sp>
      <p:sp>
        <p:nvSpPr>
          <p:cNvPr id="384" name="Google Shape;38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Docker’s Container Network Model</a:t>
            </a:r>
            <a:endParaRPr/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Introduced in Engine version 1.9.0 (November 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 the notion of a </a:t>
            </a:r>
            <a:r>
              <a:rPr b="1" lang="en-GB"/>
              <a:t>network</a:t>
            </a:r>
            <a:r>
              <a:rPr lang="en-GB"/>
              <a:t> to connect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 top level command to manipulate and observe these networks: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docker network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500"/>
            <a:ext cx="8839200" cy="202960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in a docker network?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Conceptually, it is a virtual 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can be local to a single Engine (on a single host) or global (spanning multiple hosts).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has an associated IP subnet.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Docker will allocate IP addresses to the containers connected to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Containers can be connected to multiple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Containers can be given per-network names and aliases.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name and aliases can be </a:t>
            </a:r>
            <a:r>
              <a:rPr lang="en-GB"/>
              <a:t>resolved</a:t>
            </a:r>
            <a:r>
              <a:rPr lang="en-GB"/>
              <a:t> via an embedded DNS server. </a:t>
            </a:r>
            <a:endParaRPr/>
          </a:p>
        </p:txBody>
      </p:sp>
      <p:sp>
        <p:nvSpPr>
          <p:cNvPr id="404" name="Google Shape;40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Image Construction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519113"/>
            <a:ext cx="685800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implementation details</a:t>
            </a:r>
            <a:endParaRPr/>
          </a:p>
        </p:txBody>
      </p:sp>
      <p:sp>
        <p:nvSpPr>
          <p:cNvPr id="416" name="Google Shape;41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network is managed by a </a:t>
            </a:r>
            <a:r>
              <a:rPr i="1" lang="en-GB"/>
              <a:t>driver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Built-in drivers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bridge</a:t>
            </a:r>
            <a:r>
              <a:rPr lang="en-GB"/>
              <a:t>: create a private </a:t>
            </a:r>
            <a:r>
              <a:rPr lang="en-GB"/>
              <a:t>network</a:t>
            </a:r>
            <a:r>
              <a:rPr lang="en-GB"/>
              <a:t> internal to host so containers on this network can communicate.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GB"/>
              <a:t>: the container uses the networking stack of the host, including all interfaces.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/>
              <a:t>: the container is completely isolated from the host networking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macvlan</a:t>
            </a:r>
            <a:r>
              <a:rPr lang="en-GB"/>
              <a:t>: this is used to provide routable (public) IP addresses to containers through host network interfaces.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overlay</a:t>
            </a:r>
            <a:r>
              <a:rPr lang="en-GB"/>
              <a:t>: creates an overlay network that supports multi-host networks out of the box to allow container-to-container communications over physical network infrastructure. </a:t>
            </a:r>
            <a:endParaRPr/>
          </a:p>
        </p:txBody>
      </p:sp>
      <p:sp>
        <p:nvSpPr>
          <p:cNvPr id="417" name="Google Shape;41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network</a:t>
            </a:r>
            <a:endParaRPr/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network create ramnet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network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632263"/>
            <a:ext cx="89154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Placing containers on a network</a:t>
            </a:r>
            <a:endParaRPr/>
          </a:p>
        </p:txBody>
      </p:sp>
      <p:sp>
        <p:nvSpPr>
          <p:cNvPr id="431" name="Google Shape;43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are going to run a background container </a:t>
            </a:r>
            <a:r>
              <a:rPr i="1" lang="en-GB"/>
              <a:t>with a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-d --name es --net ramnet elasticsearch:2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2" name="Google Shape;4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2811163"/>
            <a:ext cx="89344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between containers</a:t>
            </a:r>
            <a:endParaRPr/>
          </a:p>
        </p:txBody>
      </p:sp>
      <p:sp>
        <p:nvSpPr>
          <p:cNvPr id="439" name="Google Shape;43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create another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-ti --net ramnet alpine 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 ping 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do you see?</a:t>
            </a:r>
            <a:endParaRPr/>
          </a:p>
        </p:txBody>
      </p:sp>
      <p:sp>
        <p:nvSpPr>
          <p:cNvPr id="440" name="Google Shape;4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175"/>
            <a:ext cx="8839200" cy="336686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discovery with containers</a:t>
            </a:r>
            <a:endParaRPr/>
          </a:p>
        </p:txBody>
      </p:sp>
      <p:sp>
        <p:nvSpPr>
          <p:cNvPr id="452" name="Google Shape;45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Run an application with two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First container is a web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Second container is a redis data store.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Both will be placed on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ramnet</a:t>
            </a:r>
            <a:r>
              <a:rPr lang="en-GB"/>
              <a:t> </a:t>
            </a:r>
            <a:endParaRPr/>
          </a:p>
        </p:txBody>
      </p:sp>
      <p:sp>
        <p:nvSpPr>
          <p:cNvPr id="453" name="Google Shape;45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web server</a:t>
            </a:r>
            <a:endParaRPr/>
          </a:p>
        </p:txBody>
      </p:sp>
      <p:sp>
        <p:nvSpPr>
          <p:cNvPr id="459" name="Google Shape;45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--net ramnet -d -P jpetazzo/trainingwheels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ps -l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1857375"/>
            <a:ext cx="84677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2325"/>
            <a:ext cx="8839203" cy="264304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&lt;your_cloudlab_hostname&gt;:32768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steps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container using an appropriate base distro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Inside the container, install and setup the necessary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Review the changes in the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Turn the container into a new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Tag the image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Redis server</a:t>
            </a:r>
            <a:endParaRPr/>
          </a:p>
        </p:txBody>
      </p:sp>
      <p:sp>
        <p:nvSpPr>
          <p:cNvPr id="479" name="Google Shape;479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--net ramnet --net-alias redis -d redis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 ps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685925"/>
            <a:ext cx="84772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&lt;your_cloudlab_hostname&gt;:32768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2" name="Google Shape;49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350"/>
            <a:ext cx="8839197" cy="322792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</a:t>
            </a:r>
            <a:endParaRPr/>
          </a:p>
        </p:txBody>
      </p:sp>
      <p:sp>
        <p:nvSpPr>
          <p:cNvPr id="499" name="Google Shape;49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Docker Compose?</a:t>
            </a:r>
            <a:endParaRPr/>
          </a:p>
        </p:txBody>
      </p:sp>
      <p:sp>
        <p:nvSpPr>
          <p:cNvPr id="505" name="Google Shape;50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Dockerfiles are great for building container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Dockerfiles are not quite satisfactory if you have to link multiple containers into a complex infrastructure.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want the ability to write custom scripts (</a:t>
            </a:r>
            <a:r>
              <a:rPr i="1" lang="en-GB"/>
              <a:t>program everything!</a:t>
            </a:r>
            <a:r>
              <a:rPr lang="en-GB"/>
              <a:t>) to automatically build, run, and connect containers together.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possible via Docker Compose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Compose in nutshell</a:t>
            </a:r>
            <a:endParaRPr/>
          </a:p>
        </p:txBody>
      </p:sp>
      <p:sp>
        <p:nvSpPr>
          <p:cNvPr id="512" name="Google Shape;512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External, Python-based tool.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Open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deployment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Checkout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Run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Everything is up and running!</a:t>
            </a:r>
            <a:endParaRPr/>
          </a:p>
        </p:txBody>
      </p:sp>
      <p:sp>
        <p:nvSpPr>
          <p:cNvPr id="513" name="Google Shape;51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Compose</a:t>
            </a:r>
            <a:endParaRPr/>
          </a:p>
        </p:txBody>
      </p:sp>
      <p:sp>
        <p:nvSpPr>
          <p:cNvPr id="519" name="Google Shape;519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Design of a container stack is described in a YAML file called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docker-compose.yml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Run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Compose automatically pulls images, builds </a:t>
            </a:r>
            <a:r>
              <a:rPr lang="en-GB"/>
              <a:t>containers</a:t>
            </a:r>
            <a:r>
              <a:rPr lang="en-GB"/>
              <a:t>, and starts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Compose 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Set up links, volumes, and other Docker </a:t>
            </a:r>
            <a:r>
              <a:rPr lang="en-GB"/>
              <a:t>options</a:t>
            </a:r>
            <a:r>
              <a:rPr lang="en-GB"/>
              <a:t> for the container stack.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Run containers in the background or in the foreground.</a:t>
            </a:r>
            <a:endParaRPr/>
          </a:p>
        </p:txBody>
      </p:sp>
      <p:sp>
        <p:nvSpPr>
          <p:cNvPr id="520" name="Google Shape;52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for Docker Compose</a:t>
            </a:r>
            <a:endParaRPr/>
          </a:p>
        </p:txBody>
      </p:sp>
      <p:sp>
        <p:nvSpPr>
          <p:cNvPr id="526" name="Google Shape;526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docker-compose --version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27" name="Google Shape;52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119313"/>
            <a:ext cx="84772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534" name="Google Shape;53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 a Docker Compose </a:t>
            </a:r>
            <a:r>
              <a:rPr lang="en-GB"/>
              <a:t>exercise</a:t>
            </a:r>
            <a:r>
              <a:rPr lang="en-GB"/>
              <a:t>, completely remove the two containers and its corresponding images from the previous example.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can use the following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 image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 container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 container 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 image 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following commands</a:t>
            </a:r>
            <a:endParaRPr/>
          </a:p>
        </p:txBody>
      </p:sp>
      <p:sp>
        <p:nvSpPr>
          <p:cNvPr id="541" name="Google Shape;54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git clone https://github.com/jpetazzo/trainingwheels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cd trainingwheels/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docker-compose 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container with a base distro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run -it ubuntu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7875"/>
            <a:ext cx="8839201" cy="78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&lt;your_cloudlab_hostname&gt;:8000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22663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820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containers</a:t>
            </a:r>
            <a:endParaRPr/>
          </a:p>
        </p:txBody>
      </p:sp>
      <p:sp>
        <p:nvSpPr>
          <p:cNvPr id="561" name="Google Shape;561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Hit Ctrl-C to stop the containers. </a:t>
            </a:r>
            <a:endParaRPr/>
          </a:p>
        </p:txBody>
      </p:sp>
      <p:sp>
        <p:nvSpPr>
          <p:cNvPr id="562" name="Google Shape;562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nano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docker-compose.yml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8" name="Google Shape;56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186475"/>
            <a:ext cx="84772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Sections of a compose file </a:t>
            </a:r>
            <a:endParaRPr/>
          </a:p>
        </p:txBody>
      </p:sp>
      <p:sp>
        <p:nvSpPr>
          <p:cNvPr id="575" name="Google Shape;575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GB"/>
              <a:t> is mandatory (“2” or later)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en-GB"/>
              <a:t> is mandatory. A service is one or more replicas of the same image running as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GB"/>
              <a:t> is optional and indicates to which networks containers should be connected. By default, containers will be connected on a private, per-compose-file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en-GB"/>
              <a:t> is optional and can define volumes to be used and/or shared by the containers. </a:t>
            </a:r>
            <a:endParaRPr/>
          </a:p>
        </p:txBody>
      </p:sp>
      <p:sp>
        <p:nvSpPr>
          <p:cNvPr id="576" name="Google Shape;576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Compose file versions</a:t>
            </a:r>
            <a:endParaRPr/>
          </a:p>
        </p:txBody>
      </p:sp>
      <p:sp>
        <p:nvSpPr>
          <p:cNvPr id="582" name="Google Shape;582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Version 1 is legacy.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Version 2 has support for networks and volumes.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Version 3 has support for deployment options.</a:t>
            </a:r>
            <a:endParaRPr/>
          </a:p>
        </p:txBody>
      </p:sp>
      <p:sp>
        <p:nvSpPr>
          <p:cNvPr id="583" name="Google Shape;583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Containers in docker-compose.yml</a:t>
            </a:r>
            <a:endParaRPr/>
          </a:p>
        </p:txBody>
      </p:sp>
      <p:sp>
        <p:nvSpPr>
          <p:cNvPr id="589" name="Google Shape;589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service in the YAML file must container either </a:t>
            </a:r>
            <a:r>
              <a:rPr b="1" lang="en-GB"/>
              <a:t>build</a:t>
            </a:r>
            <a:r>
              <a:rPr lang="en-GB"/>
              <a:t> or </a:t>
            </a:r>
            <a:r>
              <a:rPr b="1" lang="en-GB"/>
              <a:t>image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-GB"/>
              <a:t> indicates a path containing a Dockerfile.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GB"/>
              <a:t> indicates an image name (local or on registry).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both are specified, an image will be built from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-GB"/>
              <a:t> directory and named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Other parameters are optional and typically what you would add to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containers in background and check status</a:t>
            </a:r>
            <a:endParaRPr/>
          </a:p>
        </p:txBody>
      </p:sp>
      <p:sp>
        <p:nvSpPr>
          <p:cNvPr id="596" name="Google Shape;59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docker-compose up -d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docker-compose ps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7" name="Google Shape;59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5" y="2666300"/>
            <a:ext cx="84772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up</a:t>
            </a:r>
            <a:endParaRPr/>
          </a:p>
        </p:txBody>
      </p:sp>
      <p:sp>
        <p:nvSpPr>
          <p:cNvPr id="604" name="Google Shape;604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docker-compose kill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 docker-compose rm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5" name="Google Shape;60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73700"/>
            <a:ext cx="74676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software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 apt-get 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 apt-get install -y figlet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 exit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Note your CONTAINER ID. In this slide deck, it is 5c4ac5316d5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for differences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$ docker diff 5c4ac531c6d5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A: A file or directory was added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D: A file or directory was deleted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C: A file or directory was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1200"/>
            <a:ext cx="8839199" cy="192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