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0" r:id="rId7"/>
    <p:sldId id="272" r:id="rId8"/>
    <p:sldId id="262" r:id="rId9"/>
    <p:sldId id="271" r:id="rId10"/>
    <p:sldId id="263" r:id="rId11"/>
    <p:sldId id="264" r:id="rId12"/>
    <p:sldId id="274" r:id="rId13"/>
    <p:sldId id="266" r:id="rId14"/>
    <p:sldId id="270" r:id="rId15"/>
    <p:sldId id="267" r:id="rId16"/>
    <p:sldId id="268" r:id="rId17"/>
    <p:sldId id="269" r:id="rId18"/>
    <p:sldId id="273"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81124" autoAdjust="0"/>
  </p:normalViewPr>
  <p:slideViewPr>
    <p:cSldViewPr snapToGrid="0">
      <p:cViewPr varScale="1">
        <p:scale>
          <a:sx n="96" d="100"/>
          <a:sy n="96" d="100"/>
        </p:scale>
        <p:origin x="1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A1D4B-D090-4A96-B910-F903400A9B2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0892911-57D6-4874-8F74-5E08BCEF816C}">
      <dgm:prSet/>
      <dgm:spPr/>
      <dgm:t>
        <a:bodyPr/>
        <a:lstStyle/>
        <a:p>
          <a:r>
            <a:rPr lang="en-US"/>
            <a:t>The survey collect information of 10,000 people with different properties:</a:t>
          </a:r>
        </a:p>
      </dgm:t>
    </dgm:pt>
    <dgm:pt modelId="{4D88E74D-6A86-4549-A697-5B7CF99E8710}" type="parTrans" cxnId="{512214BB-A06C-4F0F-B88D-9A22BE0E4E23}">
      <dgm:prSet/>
      <dgm:spPr/>
      <dgm:t>
        <a:bodyPr/>
        <a:lstStyle/>
        <a:p>
          <a:endParaRPr lang="en-US"/>
        </a:p>
      </dgm:t>
    </dgm:pt>
    <dgm:pt modelId="{D125FBE7-6493-452D-B4C0-41434E2EF756}" type="sibTrans" cxnId="{512214BB-A06C-4F0F-B88D-9A22BE0E4E23}">
      <dgm:prSet/>
      <dgm:spPr/>
      <dgm:t>
        <a:bodyPr/>
        <a:lstStyle/>
        <a:p>
          <a:endParaRPr lang="en-US"/>
        </a:p>
      </dgm:t>
    </dgm:pt>
    <dgm:pt modelId="{376696F4-1F55-4653-8F21-33763935F104}">
      <dgm:prSet/>
      <dgm:spPr/>
      <dgm:t>
        <a:bodyPr/>
        <a:lstStyle/>
        <a:p>
          <a:r>
            <a:rPr lang="en-US"/>
            <a:t>Age</a:t>
          </a:r>
        </a:p>
      </dgm:t>
    </dgm:pt>
    <dgm:pt modelId="{414B29EB-5FCF-41B7-872C-61DF76C6CFCB}" type="parTrans" cxnId="{9BA15A14-A218-4A1F-B56F-CF3B306CD8A9}">
      <dgm:prSet/>
      <dgm:spPr/>
      <dgm:t>
        <a:bodyPr/>
        <a:lstStyle/>
        <a:p>
          <a:endParaRPr lang="en-US"/>
        </a:p>
      </dgm:t>
    </dgm:pt>
    <dgm:pt modelId="{790588BC-477D-468D-AD4C-3E28F495E6CE}" type="sibTrans" cxnId="{9BA15A14-A218-4A1F-B56F-CF3B306CD8A9}">
      <dgm:prSet/>
      <dgm:spPr/>
      <dgm:t>
        <a:bodyPr/>
        <a:lstStyle/>
        <a:p>
          <a:endParaRPr lang="en-US"/>
        </a:p>
      </dgm:t>
    </dgm:pt>
    <dgm:pt modelId="{DFB85CB8-2778-44A2-9FE6-68EDCF1A9208}">
      <dgm:prSet/>
      <dgm:spPr/>
      <dgm:t>
        <a:bodyPr/>
        <a:lstStyle/>
        <a:p>
          <a:r>
            <a:rPr lang="en-US"/>
            <a:t>Gender</a:t>
          </a:r>
        </a:p>
      </dgm:t>
    </dgm:pt>
    <dgm:pt modelId="{8A0E0226-FE4E-4E4E-B16B-4C79184699E9}" type="parTrans" cxnId="{7AEFC137-CAA5-4487-AD83-A8204057567D}">
      <dgm:prSet/>
      <dgm:spPr/>
      <dgm:t>
        <a:bodyPr/>
        <a:lstStyle/>
        <a:p>
          <a:endParaRPr lang="en-US"/>
        </a:p>
      </dgm:t>
    </dgm:pt>
    <dgm:pt modelId="{1F988D22-5E72-44CC-829A-4651DF281C88}" type="sibTrans" cxnId="{7AEFC137-CAA5-4487-AD83-A8204057567D}">
      <dgm:prSet/>
      <dgm:spPr/>
      <dgm:t>
        <a:bodyPr/>
        <a:lstStyle/>
        <a:p>
          <a:endParaRPr lang="en-US"/>
        </a:p>
      </dgm:t>
    </dgm:pt>
    <dgm:pt modelId="{80B650C2-0235-49E3-9718-E8F65DF144F5}">
      <dgm:prSet/>
      <dgm:spPr/>
      <dgm:t>
        <a:bodyPr/>
        <a:lstStyle/>
        <a:p>
          <a:r>
            <a:rPr lang="en-US"/>
            <a:t>Height</a:t>
          </a:r>
        </a:p>
      </dgm:t>
    </dgm:pt>
    <dgm:pt modelId="{C8F7F8B9-3636-4740-ACB2-961A005DF444}" type="parTrans" cxnId="{BEE6B233-B529-4782-AEFA-34753DEBBDD0}">
      <dgm:prSet/>
      <dgm:spPr/>
      <dgm:t>
        <a:bodyPr/>
        <a:lstStyle/>
        <a:p>
          <a:endParaRPr lang="en-US"/>
        </a:p>
      </dgm:t>
    </dgm:pt>
    <dgm:pt modelId="{5CF639D1-D6DC-47A9-AD42-D80C51D801AF}" type="sibTrans" cxnId="{BEE6B233-B529-4782-AEFA-34753DEBBDD0}">
      <dgm:prSet/>
      <dgm:spPr/>
      <dgm:t>
        <a:bodyPr/>
        <a:lstStyle/>
        <a:p>
          <a:endParaRPr lang="en-US"/>
        </a:p>
      </dgm:t>
    </dgm:pt>
    <dgm:pt modelId="{CD884EE6-7CD2-43D3-BB1D-AB06C6DC63DC}">
      <dgm:prSet/>
      <dgm:spPr/>
      <dgm:t>
        <a:bodyPr/>
        <a:lstStyle/>
        <a:p>
          <a:r>
            <a:rPr lang="en-US"/>
            <a:t>Weight</a:t>
          </a:r>
        </a:p>
      </dgm:t>
    </dgm:pt>
    <dgm:pt modelId="{DAD58B4F-6FB1-4120-B8E5-A7D24232EDEA}" type="parTrans" cxnId="{35C4D1F7-AEC3-4EB4-B78B-90679FF97437}">
      <dgm:prSet/>
      <dgm:spPr/>
      <dgm:t>
        <a:bodyPr/>
        <a:lstStyle/>
        <a:p>
          <a:endParaRPr lang="en-US"/>
        </a:p>
      </dgm:t>
    </dgm:pt>
    <dgm:pt modelId="{C69C5A49-2722-4CC4-9ED6-9356E74F5EAA}" type="sibTrans" cxnId="{35C4D1F7-AEC3-4EB4-B78B-90679FF97437}">
      <dgm:prSet/>
      <dgm:spPr/>
      <dgm:t>
        <a:bodyPr/>
        <a:lstStyle/>
        <a:p>
          <a:endParaRPr lang="en-US"/>
        </a:p>
      </dgm:t>
    </dgm:pt>
    <dgm:pt modelId="{BD1E404E-494C-4473-809B-71BAD7A8313B}">
      <dgm:prSet/>
      <dgm:spPr/>
      <dgm:t>
        <a:bodyPr/>
        <a:lstStyle/>
        <a:p>
          <a:r>
            <a:rPr lang="en-US"/>
            <a:t>Blood type</a:t>
          </a:r>
        </a:p>
      </dgm:t>
    </dgm:pt>
    <dgm:pt modelId="{5DFD6640-FD71-4A6B-A94A-4E011656164B}" type="parTrans" cxnId="{1FD8EADD-1065-4C11-9E07-12A0799CEF85}">
      <dgm:prSet/>
      <dgm:spPr/>
      <dgm:t>
        <a:bodyPr/>
        <a:lstStyle/>
        <a:p>
          <a:endParaRPr lang="en-US"/>
        </a:p>
      </dgm:t>
    </dgm:pt>
    <dgm:pt modelId="{BECA11AE-07A2-4794-9ED1-1D1B71977FB4}" type="sibTrans" cxnId="{1FD8EADD-1065-4C11-9E07-12A0799CEF85}">
      <dgm:prSet/>
      <dgm:spPr/>
      <dgm:t>
        <a:bodyPr/>
        <a:lstStyle/>
        <a:p>
          <a:endParaRPr lang="en-US"/>
        </a:p>
      </dgm:t>
    </dgm:pt>
    <dgm:pt modelId="{00383475-5F06-438D-9425-53055BEBDCB8}">
      <dgm:prSet/>
      <dgm:spPr/>
      <dgm:t>
        <a:bodyPr/>
        <a:lstStyle/>
        <a:p>
          <a:r>
            <a:rPr lang="en-US"/>
            <a:t>..</a:t>
          </a:r>
        </a:p>
      </dgm:t>
    </dgm:pt>
    <dgm:pt modelId="{30BCB377-5B23-4F0E-9693-DDD0B0FF60FC}" type="parTrans" cxnId="{49073B6A-9FBE-4A0B-B061-4BCAE21D836C}">
      <dgm:prSet/>
      <dgm:spPr/>
      <dgm:t>
        <a:bodyPr/>
        <a:lstStyle/>
        <a:p>
          <a:endParaRPr lang="en-US"/>
        </a:p>
      </dgm:t>
    </dgm:pt>
    <dgm:pt modelId="{9ED8E729-6CED-4222-BE04-BE4FA4A79C9C}" type="sibTrans" cxnId="{49073B6A-9FBE-4A0B-B061-4BCAE21D836C}">
      <dgm:prSet/>
      <dgm:spPr/>
      <dgm:t>
        <a:bodyPr/>
        <a:lstStyle/>
        <a:p>
          <a:endParaRPr lang="en-US"/>
        </a:p>
      </dgm:t>
    </dgm:pt>
    <dgm:pt modelId="{6084AFF9-637A-4256-9E80-3695BAD44567}" type="pres">
      <dgm:prSet presAssocID="{49EA1D4B-D090-4A96-B910-F903400A9B2F}" presName="vert0" presStyleCnt="0">
        <dgm:presLayoutVars>
          <dgm:dir/>
          <dgm:animOne val="branch"/>
          <dgm:animLvl val="lvl"/>
        </dgm:presLayoutVars>
      </dgm:prSet>
      <dgm:spPr/>
    </dgm:pt>
    <dgm:pt modelId="{1B35353B-FFFD-4282-86C8-587EFD3BCA8C}" type="pres">
      <dgm:prSet presAssocID="{40892911-57D6-4874-8F74-5E08BCEF816C}" presName="thickLine" presStyleLbl="alignNode1" presStyleIdx="0" presStyleCnt="1"/>
      <dgm:spPr/>
    </dgm:pt>
    <dgm:pt modelId="{AE4B9D87-3D8B-499A-A00E-F23CBFC28F63}" type="pres">
      <dgm:prSet presAssocID="{40892911-57D6-4874-8F74-5E08BCEF816C}" presName="horz1" presStyleCnt="0"/>
      <dgm:spPr/>
    </dgm:pt>
    <dgm:pt modelId="{86A7C9A7-5879-42DE-B38D-8FD0FCC0BB52}" type="pres">
      <dgm:prSet presAssocID="{40892911-57D6-4874-8F74-5E08BCEF816C}" presName="tx1" presStyleLbl="revTx" presStyleIdx="0" presStyleCnt="7"/>
      <dgm:spPr/>
    </dgm:pt>
    <dgm:pt modelId="{0093CCA2-4034-4016-BB98-7040CCFEC7E0}" type="pres">
      <dgm:prSet presAssocID="{40892911-57D6-4874-8F74-5E08BCEF816C}" presName="vert1" presStyleCnt="0"/>
      <dgm:spPr/>
    </dgm:pt>
    <dgm:pt modelId="{F4EF0902-5699-42B4-AB33-1EAA0B060CE6}" type="pres">
      <dgm:prSet presAssocID="{376696F4-1F55-4653-8F21-33763935F104}" presName="vertSpace2a" presStyleCnt="0"/>
      <dgm:spPr/>
    </dgm:pt>
    <dgm:pt modelId="{E7294BB6-A733-4FFA-8D25-EF24D5169D12}" type="pres">
      <dgm:prSet presAssocID="{376696F4-1F55-4653-8F21-33763935F104}" presName="horz2" presStyleCnt="0"/>
      <dgm:spPr/>
    </dgm:pt>
    <dgm:pt modelId="{F9868C42-F6E0-423B-B125-A1CD411F7065}" type="pres">
      <dgm:prSet presAssocID="{376696F4-1F55-4653-8F21-33763935F104}" presName="horzSpace2" presStyleCnt="0"/>
      <dgm:spPr/>
    </dgm:pt>
    <dgm:pt modelId="{F7952F42-63E4-439C-A295-EF6AC5E450C5}" type="pres">
      <dgm:prSet presAssocID="{376696F4-1F55-4653-8F21-33763935F104}" presName="tx2" presStyleLbl="revTx" presStyleIdx="1" presStyleCnt="7"/>
      <dgm:spPr/>
    </dgm:pt>
    <dgm:pt modelId="{D84E9226-807B-449B-9ECC-BB52DED68F37}" type="pres">
      <dgm:prSet presAssocID="{376696F4-1F55-4653-8F21-33763935F104}" presName="vert2" presStyleCnt="0"/>
      <dgm:spPr/>
    </dgm:pt>
    <dgm:pt modelId="{75E3C11E-90EA-44C9-960E-0839EE03EA31}" type="pres">
      <dgm:prSet presAssocID="{376696F4-1F55-4653-8F21-33763935F104}" presName="thinLine2b" presStyleLbl="callout" presStyleIdx="0" presStyleCnt="6"/>
      <dgm:spPr/>
    </dgm:pt>
    <dgm:pt modelId="{FEC64034-90EA-41C2-9A14-7B4FC67C15A1}" type="pres">
      <dgm:prSet presAssocID="{376696F4-1F55-4653-8F21-33763935F104}" presName="vertSpace2b" presStyleCnt="0"/>
      <dgm:spPr/>
    </dgm:pt>
    <dgm:pt modelId="{BFDAE6E1-1793-4CC2-A994-63139CFCBA89}" type="pres">
      <dgm:prSet presAssocID="{DFB85CB8-2778-44A2-9FE6-68EDCF1A9208}" presName="horz2" presStyleCnt="0"/>
      <dgm:spPr/>
    </dgm:pt>
    <dgm:pt modelId="{CF2D3D6E-D3D6-48D5-8C35-70797FCD507F}" type="pres">
      <dgm:prSet presAssocID="{DFB85CB8-2778-44A2-9FE6-68EDCF1A9208}" presName="horzSpace2" presStyleCnt="0"/>
      <dgm:spPr/>
    </dgm:pt>
    <dgm:pt modelId="{7D3803FE-80E2-458F-919B-BBEB9B1CC2A7}" type="pres">
      <dgm:prSet presAssocID="{DFB85CB8-2778-44A2-9FE6-68EDCF1A9208}" presName="tx2" presStyleLbl="revTx" presStyleIdx="2" presStyleCnt="7"/>
      <dgm:spPr/>
    </dgm:pt>
    <dgm:pt modelId="{C08AAE65-1878-4BE8-83E1-FCD4F8DE55C1}" type="pres">
      <dgm:prSet presAssocID="{DFB85CB8-2778-44A2-9FE6-68EDCF1A9208}" presName="vert2" presStyleCnt="0"/>
      <dgm:spPr/>
    </dgm:pt>
    <dgm:pt modelId="{CDA3133C-F8B9-40E3-A8D0-C983B5A14A9C}" type="pres">
      <dgm:prSet presAssocID="{DFB85CB8-2778-44A2-9FE6-68EDCF1A9208}" presName="thinLine2b" presStyleLbl="callout" presStyleIdx="1" presStyleCnt="6"/>
      <dgm:spPr/>
    </dgm:pt>
    <dgm:pt modelId="{5FDD5FBE-1BAA-4BD7-B7CF-3EB7584F1DB6}" type="pres">
      <dgm:prSet presAssocID="{DFB85CB8-2778-44A2-9FE6-68EDCF1A9208}" presName="vertSpace2b" presStyleCnt="0"/>
      <dgm:spPr/>
    </dgm:pt>
    <dgm:pt modelId="{4579023C-A817-496D-B695-8E0DAA666C8E}" type="pres">
      <dgm:prSet presAssocID="{80B650C2-0235-49E3-9718-E8F65DF144F5}" presName="horz2" presStyleCnt="0"/>
      <dgm:spPr/>
    </dgm:pt>
    <dgm:pt modelId="{8BEF41F0-DF0B-41F9-89A0-560DA205D250}" type="pres">
      <dgm:prSet presAssocID="{80B650C2-0235-49E3-9718-E8F65DF144F5}" presName="horzSpace2" presStyleCnt="0"/>
      <dgm:spPr/>
    </dgm:pt>
    <dgm:pt modelId="{71D7981E-0533-4338-98A7-7B485FC11C9D}" type="pres">
      <dgm:prSet presAssocID="{80B650C2-0235-49E3-9718-E8F65DF144F5}" presName="tx2" presStyleLbl="revTx" presStyleIdx="3" presStyleCnt="7"/>
      <dgm:spPr/>
    </dgm:pt>
    <dgm:pt modelId="{C133C86B-AE92-4C7D-840A-5EA88ACAA943}" type="pres">
      <dgm:prSet presAssocID="{80B650C2-0235-49E3-9718-E8F65DF144F5}" presName="vert2" presStyleCnt="0"/>
      <dgm:spPr/>
    </dgm:pt>
    <dgm:pt modelId="{88242A86-6056-440E-945B-2FD8655CCE7D}" type="pres">
      <dgm:prSet presAssocID="{80B650C2-0235-49E3-9718-E8F65DF144F5}" presName="thinLine2b" presStyleLbl="callout" presStyleIdx="2" presStyleCnt="6"/>
      <dgm:spPr/>
    </dgm:pt>
    <dgm:pt modelId="{0ED363EF-B08E-4651-8AB6-7AE771599F63}" type="pres">
      <dgm:prSet presAssocID="{80B650C2-0235-49E3-9718-E8F65DF144F5}" presName="vertSpace2b" presStyleCnt="0"/>
      <dgm:spPr/>
    </dgm:pt>
    <dgm:pt modelId="{01D11A87-62D9-4970-B173-1C23240D3C00}" type="pres">
      <dgm:prSet presAssocID="{CD884EE6-7CD2-43D3-BB1D-AB06C6DC63DC}" presName="horz2" presStyleCnt="0"/>
      <dgm:spPr/>
    </dgm:pt>
    <dgm:pt modelId="{6D37C7A4-0EFB-4672-81CF-27A788E4B5B5}" type="pres">
      <dgm:prSet presAssocID="{CD884EE6-7CD2-43D3-BB1D-AB06C6DC63DC}" presName="horzSpace2" presStyleCnt="0"/>
      <dgm:spPr/>
    </dgm:pt>
    <dgm:pt modelId="{888A3CA2-C86E-4AE0-B496-D770CC4772A1}" type="pres">
      <dgm:prSet presAssocID="{CD884EE6-7CD2-43D3-BB1D-AB06C6DC63DC}" presName="tx2" presStyleLbl="revTx" presStyleIdx="4" presStyleCnt="7"/>
      <dgm:spPr/>
    </dgm:pt>
    <dgm:pt modelId="{FA4FD202-9961-4A4C-BDEA-131E25051155}" type="pres">
      <dgm:prSet presAssocID="{CD884EE6-7CD2-43D3-BB1D-AB06C6DC63DC}" presName="vert2" presStyleCnt="0"/>
      <dgm:spPr/>
    </dgm:pt>
    <dgm:pt modelId="{6D8578A6-3012-42C4-B33B-09E54AA486F0}" type="pres">
      <dgm:prSet presAssocID="{CD884EE6-7CD2-43D3-BB1D-AB06C6DC63DC}" presName="thinLine2b" presStyleLbl="callout" presStyleIdx="3" presStyleCnt="6"/>
      <dgm:spPr/>
    </dgm:pt>
    <dgm:pt modelId="{4EB7AEBF-709E-404E-A520-3D281565D624}" type="pres">
      <dgm:prSet presAssocID="{CD884EE6-7CD2-43D3-BB1D-AB06C6DC63DC}" presName="vertSpace2b" presStyleCnt="0"/>
      <dgm:spPr/>
    </dgm:pt>
    <dgm:pt modelId="{506E1411-7716-44B1-8751-0DEB800AFC58}" type="pres">
      <dgm:prSet presAssocID="{BD1E404E-494C-4473-809B-71BAD7A8313B}" presName="horz2" presStyleCnt="0"/>
      <dgm:spPr/>
    </dgm:pt>
    <dgm:pt modelId="{F0D5770A-30B5-43F1-A17C-17EC5D663660}" type="pres">
      <dgm:prSet presAssocID="{BD1E404E-494C-4473-809B-71BAD7A8313B}" presName="horzSpace2" presStyleCnt="0"/>
      <dgm:spPr/>
    </dgm:pt>
    <dgm:pt modelId="{254D7B43-EC1D-4C90-AB2D-D124165DAEEE}" type="pres">
      <dgm:prSet presAssocID="{BD1E404E-494C-4473-809B-71BAD7A8313B}" presName="tx2" presStyleLbl="revTx" presStyleIdx="5" presStyleCnt="7"/>
      <dgm:spPr/>
    </dgm:pt>
    <dgm:pt modelId="{4638A927-1CD7-43EF-B155-C8609DAB1912}" type="pres">
      <dgm:prSet presAssocID="{BD1E404E-494C-4473-809B-71BAD7A8313B}" presName="vert2" presStyleCnt="0"/>
      <dgm:spPr/>
    </dgm:pt>
    <dgm:pt modelId="{ADCDC6BB-A8EA-45BB-B5AF-E04B54581903}" type="pres">
      <dgm:prSet presAssocID="{BD1E404E-494C-4473-809B-71BAD7A8313B}" presName="thinLine2b" presStyleLbl="callout" presStyleIdx="4" presStyleCnt="6"/>
      <dgm:spPr/>
    </dgm:pt>
    <dgm:pt modelId="{FB1E27F6-ED71-474B-B1F7-DB6049972718}" type="pres">
      <dgm:prSet presAssocID="{BD1E404E-494C-4473-809B-71BAD7A8313B}" presName="vertSpace2b" presStyleCnt="0"/>
      <dgm:spPr/>
    </dgm:pt>
    <dgm:pt modelId="{EF50CB20-7839-44E5-B7AF-1629818BB82A}" type="pres">
      <dgm:prSet presAssocID="{00383475-5F06-438D-9425-53055BEBDCB8}" presName="horz2" presStyleCnt="0"/>
      <dgm:spPr/>
    </dgm:pt>
    <dgm:pt modelId="{9EEDE69E-F506-492C-9D0A-E8D7843AF1D9}" type="pres">
      <dgm:prSet presAssocID="{00383475-5F06-438D-9425-53055BEBDCB8}" presName="horzSpace2" presStyleCnt="0"/>
      <dgm:spPr/>
    </dgm:pt>
    <dgm:pt modelId="{97E06B8C-C08C-4F80-AE7E-EAAB0B91A4BB}" type="pres">
      <dgm:prSet presAssocID="{00383475-5F06-438D-9425-53055BEBDCB8}" presName="tx2" presStyleLbl="revTx" presStyleIdx="6" presStyleCnt="7"/>
      <dgm:spPr/>
    </dgm:pt>
    <dgm:pt modelId="{FE7B27CE-F7B2-48CB-8542-B6A274CC4B1D}" type="pres">
      <dgm:prSet presAssocID="{00383475-5F06-438D-9425-53055BEBDCB8}" presName="vert2" presStyleCnt="0"/>
      <dgm:spPr/>
    </dgm:pt>
    <dgm:pt modelId="{C0A21421-E356-44C5-922B-8F4DF42C0771}" type="pres">
      <dgm:prSet presAssocID="{00383475-5F06-438D-9425-53055BEBDCB8}" presName="thinLine2b" presStyleLbl="callout" presStyleIdx="5" presStyleCnt="6"/>
      <dgm:spPr/>
    </dgm:pt>
    <dgm:pt modelId="{D7B6C1AA-14CC-4EA1-8941-383E71640E70}" type="pres">
      <dgm:prSet presAssocID="{00383475-5F06-438D-9425-53055BEBDCB8}" presName="vertSpace2b" presStyleCnt="0"/>
      <dgm:spPr/>
    </dgm:pt>
  </dgm:ptLst>
  <dgm:cxnLst>
    <dgm:cxn modelId="{9BA15A14-A218-4A1F-B56F-CF3B306CD8A9}" srcId="{40892911-57D6-4874-8F74-5E08BCEF816C}" destId="{376696F4-1F55-4653-8F21-33763935F104}" srcOrd="0" destOrd="0" parTransId="{414B29EB-5FCF-41B7-872C-61DF76C6CFCB}" sibTransId="{790588BC-477D-468D-AD4C-3E28F495E6CE}"/>
    <dgm:cxn modelId="{A7387D27-E2E6-42D2-9B87-9D8DF1B874CD}" type="presOf" srcId="{376696F4-1F55-4653-8F21-33763935F104}" destId="{F7952F42-63E4-439C-A295-EF6AC5E450C5}" srcOrd="0" destOrd="0" presId="urn:microsoft.com/office/officeart/2008/layout/LinedList"/>
    <dgm:cxn modelId="{FEB7FF30-3DC6-45B7-8B6A-659E6C5C939E}" type="presOf" srcId="{80B650C2-0235-49E3-9718-E8F65DF144F5}" destId="{71D7981E-0533-4338-98A7-7B485FC11C9D}" srcOrd="0" destOrd="0" presId="urn:microsoft.com/office/officeart/2008/layout/LinedList"/>
    <dgm:cxn modelId="{BEE6B233-B529-4782-AEFA-34753DEBBDD0}" srcId="{40892911-57D6-4874-8F74-5E08BCEF816C}" destId="{80B650C2-0235-49E3-9718-E8F65DF144F5}" srcOrd="2" destOrd="0" parTransId="{C8F7F8B9-3636-4740-ACB2-961A005DF444}" sibTransId="{5CF639D1-D6DC-47A9-AD42-D80C51D801AF}"/>
    <dgm:cxn modelId="{7AEFC137-CAA5-4487-AD83-A8204057567D}" srcId="{40892911-57D6-4874-8F74-5E08BCEF816C}" destId="{DFB85CB8-2778-44A2-9FE6-68EDCF1A9208}" srcOrd="1" destOrd="0" parTransId="{8A0E0226-FE4E-4E4E-B16B-4C79184699E9}" sibTransId="{1F988D22-5E72-44CC-829A-4651DF281C88}"/>
    <dgm:cxn modelId="{C9711350-FF04-487E-AC74-8A3ED4A48790}" type="presOf" srcId="{CD884EE6-7CD2-43D3-BB1D-AB06C6DC63DC}" destId="{888A3CA2-C86E-4AE0-B496-D770CC4772A1}" srcOrd="0" destOrd="0" presId="urn:microsoft.com/office/officeart/2008/layout/LinedList"/>
    <dgm:cxn modelId="{448E4860-3D95-4E26-AD86-703CF95589BB}" type="presOf" srcId="{40892911-57D6-4874-8F74-5E08BCEF816C}" destId="{86A7C9A7-5879-42DE-B38D-8FD0FCC0BB52}" srcOrd="0" destOrd="0" presId="urn:microsoft.com/office/officeart/2008/layout/LinedList"/>
    <dgm:cxn modelId="{49073B6A-9FBE-4A0B-B061-4BCAE21D836C}" srcId="{40892911-57D6-4874-8F74-5E08BCEF816C}" destId="{00383475-5F06-438D-9425-53055BEBDCB8}" srcOrd="5" destOrd="0" parTransId="{30BCB377-5B23-4F0E-9693-DDD0B0FF60FC}" sibTransId="{9ED8E729-6CED-4222-BE04-BE4FA4A79C9C}"/>
    <dgm:cxn modelId="{2FC17971-399A-4E39-B76E-ED4AD044FECB}" type="presOf" srcId="{49EA1D4B-D090-4A96-B910-F903400A9B2F}" destId="{6084AFF9-637A-4256-9E80-3695BAD44567}" srcOrd="0" destOrd="0" presId="urn:microsoft.com/office/officeart/2008/layout/LinedList"/>
    <dgm:cxn modelId="{98B53A72-7804-4252-8547-346FE8EB4E6E}" type="presOf" srcId="{00383475-5F06-438D-9425-53055BEBDCB8}" destId="{97E06B8C-C08C-4F80-AE7E-EAAB0B91A4BB}" srcOrd="0" destOrd="0" presId="urn:microsoft.com/office/officeart/2008/layout/LinedList"/>
    <dgm:cxn modelId="{512214BB-A06C-4F0F-B88D-9A22BE0E4E23}" srcId="{49EA1D4B-D090-4A96-B910-F903400A9B2F}" destId="{40892911-57D6-4874-8F74-5E08BCEF816C}" srcOrd="0" destOrd="0" parTransId="{4D88E74D-6A86-4549-A697-5B7CF99E8710}" sibTransId="{D125FBE7-6493-452D-B4C0-41434E2EF756}"/>
    <dgm:cxn modelId="{0E10A2D1-49B5-4C19-8649-54B896034280}" type="presOf" srcId="{DFB85CB8-2778-44A2-9FE6-68EDCF1A9208}" destId="{7D3803FE-80E2-458F-919B-BBEB9B1CC2A7}" srcOrd="0" destOrd="0" presId="urn:microsoft.com/office/officeart/2008/layout/LinedList"/>
    <dgm:cxn modelId="{1FD8EADD-1065-4C11-9E07-12A0799CEF85}" srcId="{40892911-57D6-4874-8F74-5E08BCEF816C}" destId="{BD1E404E-494C-4473-809B-71BAD7A8313B}" srcOrd="4" destOrd="0" parTransId="{5DFD6640-FD71-4A6B-A94A-4E011656164B}" sibTransId="{BECA11AE-07A2-4794-9ED1-1D1B71977FB4}"/>
    <dgm:cxn modelId="{6BAEA3DF-D9F4-49EB-A485-8B888E10106A}" type="presOf" srcId="{BD1E404E-494C-4473-809B-71BAD7A8313B}" destId="{254D7B43-EC1D-4C90-AB2D-D124165DAEEE}" srcOrd="0" destOrd="0" presId="urn:microsoft.com/office/officeart/2008/layout/LinedList"/>
    <dgm:cxn modelId="{35C4D1F7-AEC3-4EB4-B78B-90679FF97437}" srcId="{40892911-57D6-4874-8F74-5E08BCEF816C}" destId="{CD884EE6-7CD2-43D3-BB1D-AB06C6DC63DC}" srcOrd="3" destOrd="0" parTransId="{DAD58B4F-6FB1-4120-B8E5-A7D24232EDEA}" sibTransId="{C69C5A49-2722-4CC4-9ED6-9356E74F5EAA}"/>
    <dgm:cxn modelId="{61C021B1-F986-4D2D-AD71-8389D6806C23}" type="presParOf" srcId="{6084AFF9-637A-4256-9E80-3695BAD44567}" destId="{1B35353B-FFFD-4282-86C8-587EFD3BCA8C}" srcOrd="0" destOrd="0" presId="urn:microsoft.com/office/officeart/2008/layout/LinedList"/>
    <dgm:cxn modelId="{E301A584-76A2-4B8A-B3B3-182D73202C9F}" type="presParOf" srcId="{6084AFF9-637A-4256-9E80-3695BAD44567}" destId="{AE4B9D87-3D8B-499A-A00E-F23CBFC28F63}" srcOrd="1" destOrd="0" presId="urn:microsoft.com/office/officeart/2008/layout/LinedList"/>
    <dgm:cxn modelId="{F46AB637-D874-4F22-9BC6-6F8B2E368EEE}" type="presParOf" srcId="{AE4B9D87-3D8B-499A-A00E-F23CBFC28F63}" destId="{86A7C9A7-5879-42DE-B38D-8FD0FCC0BB52}" srcOrd="0" destOrd="0" presId="urn:microsoft.com/office/officeart/2008/layout/LinedList"/>
    <dgm:cxn modelId="{62EBEC9D-A235-4DE8-9106-66F64C447008}" type="presParOf" srcId="{AE4B9D87-3D8B-499A-A00E-F23CBFC28F63}" destId="{0093CCA2-4034-4016-BB98-7040CCFEC7E0}" srcOrd="1" destOrd="0" presId="urn:microsoft.com/office/officeart/2008/layout/LinedList"/>
    <dgm:cxn modelId="{587362CB-321C-4072-9836-D4EF0AC0B1F5}" type="presParOf" srcId="{0093CCA2-4034-4016-BB98-7040CCFEC7E0}" destId="{F4EF0902-5699-42B4-AB33-1EAA0B060CE6}" srcOrd="0" destOrd="0" presId="urn:microsoft.com/office/officeart/2008/layout/LinedList"/>
    <dgm:cxn modelId="{0E555804-610B-4E73-B684-F545BA753A86}" type="presParOf" srcId="{0093CCA2-4034-4016-BB98-7040CCFEC7E0}" destId="{E7294BB6-A733-4FFA-8D25-EF24D5169D12}" srcOrd="1" destOrd="0" presId="urn:microsoft.com/office/officeart/2008/layout/LinedList"/>
    <dgm:cxn modelId="{7F6BD291-B9CD-48A4-8C6B-09E48DCFCB6B}" type="presParOf" srcId="{E7294BB6-A733-4FFA-8D25-EF24D5169D12}" destId="{F9868C42-F6E0-423B-B125-A1CD411F7065}" srcOrd="0" destOrd="0" presId="urn:microsoft.com/office/officeart/2008/layout/LinedList"/>
    <dgm:cxn modelId="{EB1CCA78-66C4-483A-9AD0-627ADBC55A38}" type="presParOf" srcId="{E7294BB6-A733-4FFA-8D25-EF24D5169D12}" destId="{F7952F42-63E4-439C-A295-EF6AC5E450C5}" srcOrd="1" destOrd="0" presId="urn:microsoft.com/office/officeart/2008/layout/LinedList"/>
    <dgm:cxn modelId="{7E576B5B-B672-409F-BE6F-7DEC67946876}" type="presParOf" srcId="{E7294BB6-A733-4FFA-8D25-EF24D5169D12}" destId="{D84E9226-807B-449B-9ECC-BB52DED68F37}" srcOrd="2" destOrd="0" presId="urn:microsoft.com/office/officeart/2008/layout/LinedList"/>
    <dgm:cxn modelId="{8365EB34-2D51-4A63-A34E-6910E4A33AC7}" type="presParOf" srcId="{0093CCA2-4034-4016-BB98-7040CCFEC7E0}" destId="{75E3C11E-90EA-44C9-960E-0839EE03EA31}" srcOrd="2" destOrd="0" presId="urn:microsoft.com/office/officeart/2008/layout/LinedList"/>
    <dgm:cxn modelId="{38DCBA45-6425-4809-9DD2-A63516001461}" type="presParOf" srcId="{0093CCA2-4034-4016-BB98-7040CCFEC7E0}" destId="{FEC64034-90EA-41C2-9A14-7B4FC67C15A1}" srcOrd="3" destOrd="0" presId="urn:microsoft.com/office/officeart/2008/layout/LinedList"/>
    <dgm:cxn modelId="{0DAD9630-08C4-4A34-92AA-8973A81017B2}" type="presParOf" srcId="{0093CCA2-4034-4016-BB98-7040CCFEC7E0}" destId="{BFDAE6E1-1793-4CC2-A994-63139CFCBA89}" srcOrd="4" destOrd="0" presId="urn:microsoft.com/office/officeart/2008/layout/LinedList"/>
    <dgm:cxn modelId="{A9EF8E5C-4682-49FA-85C1-A53D0663973B}" type="presParOf" srcId="{BFDAE6E1-1793-4CC2-A994-63139CFCBA89}" destId="{CF2D3D6E-D3D6-48D5-8C35-70797FCD507F}" srcOrd="0" destOrd="0" presId="urn:microsoft.com/office/officeart/2008/layout/LinedList"/>
    <dgm:cxn modelId="{1C8C946E-5218-414F-AAAB-7C592A85795A}" type="presParOf" srcId="{BFDAE6E1-1793-4CC2-A994-63139CFCBA89}" destId="{7D3803FE-80E2-458F-919B-BBEB9B1CC2A7}" srcOrd="1" destOrd="0" presId="urn:microsoft.com/office/officeart/2008/layout/LinedList"/>
    <dgm:cxn modelId="{FEFE6865-163C-44BD-B7B2-7D5A34B02C0A}" type="presParOf" srcId="{BFDAE6E1-1793-4CC2-A994-63139CFCBA89}" destId="{C08AAE65-1878-4BE8-83E1-FCD4F8DE55C1}" srcOrd="2" destOrd="0" presId="urn:microsoft.com/office/officeart/2008/layout/LinedList"/>
    <dgm:cxn modelId="{12A21B3E-5EF2-49AF-A1D1-5778320B6C3C}" type="presParOf" srcId="{0093CCA2-4034-4016-BB98-7040CCFEC7E0}" destId="{CDA3133C-F8B9-40E3-A8D0-C983B5A14A9C}" srcOrd="5" destOrd="0" presId="urn:microsoft.com/office/officeart/2008/layout/LinedList"/>
    <dgm:cxn modelId="{748CE51A-1176-4CFE-938C-1F1EE39C8585}" type="presParOf" srcId="{0093CCA2-4034-4016-BB98-7040CCFEC7E0}" destId="{5FDD5FBE-1BAA-4BD7-B7CF-3EB7584F1DB6}" srcOrd="6" destOrd="0" presId="urn:microsoft.com/office/officeart/2008/layout/LinedList"/>
    <dgm:cxn modelId="{B63509F3-8E05-4168-8BAC-35D3E6507539}" type="presParOf" srcId="{0093CCA2-4034-4016-BB98-7040CCFEC7E0}" destId="{4579023C-A817-496D-B695-8E0DAA666C8E}" srcOrd="7" destOrd="0" presId="urn:microsoft.com/office/officeart/2008/layout/LinedList"/>
    <dgm:cxn modelId="{F727D64C-2DA1-4CBF-821A-8E60969DE81E}" type="presParOf" srcId="{4579023C-A817-496D-B695-8E0DAA666C8E}" destId="{8BEF41F0-DF0B-41F9-89A0-560DA205D250}" srcOrd="0" destOrd="0" presId="urn:microsoft.com/office/officeart/2008/layout/LinedList"/>
    <dgm:cxn modelId="{8C990DC0-21AB-4CC3-895D-E822C1A88801}" type="presParOf" srcId="{4579023C-A817-496D-B695-8E0DAA666C8E}" destId="{71D7981E-0533-4338-98A7-7B485FC11C9D}" srcOrd="1" destOrd="0" presId="urn:microsoft.com/office/officeart/2008/layout/LinedList"/>
    <dgm:cxn modelId="{6DF5743F-EE76-4050-8592-259982CA5B27}" type="presParOf" srcId="{4579023C-A817-496D-B695-8E0DAA666C8E}" destId="{C133C86B-AE92-4C7D-840A-5EA88ACAA943}" srcOrd="2" destOrd="0" presId="urn:microsoft.com/office/officeart/2008/layout/LinedList"/>
    <dgm:cxn modelId="{4E2EB07F-D9D8-4336-9DA2-128BAB269A19}" type="presParOf" srcId="{0093CCA2-4034-4016-BB98-7040CCFEC7E0}" destId="{88242A86-6056-440E-945B-2FD8655CCE7D}" srcOrd="8" destOrd="0" presId="urn:microsoft.com/office/officeart/2008/layout/LinedList"/>
    <dgm:cxn modelId="{82D53C88-059B-44C6-99D2-55262E24C71B}" type="presParOf" srcId="{0093CCA2-4034-4016-BB98-7040CCFEC7E0}" destId="{0ED363EF-B08E-4651-8AB6-7AE771599F63}" srcOrd="9" destOrd="0" presId="urn:microsoft.com/office/officeart/2008/layout/LinedList"/>
    <dgm:cxn modelId="{56581386-ECAE-4D3B-BD73-FA2759E0E4C6}" type="presParOf" srcId="{0093CCA2-4034-4016-BB98-7040CCFEC7E0}" destId="{01D11A87-62D9-4970-B173-1C23240D3C00}" srcOrd="10" destOrd="0" presId="urn:microsoft.com/office/officeart/2008/layout/LinedList"/>
    <dgm:cxn modelId="{01C13F3B-3FD5-4149-AC18-6E2BBFBBB731}" type="presParOf" srcId="{01D11A87-62D9-4970-B173-1C23240D3C00}" destId="{6D37C7A4-0EFB-4672-81CF-27A788E4B5B5}" srcOrd="0" destOrd="0" presId="urn:microsoft.com/office/officeart/2008/layout/LinedList"/>
    <dgm:cxn modelId="{23D39908-682D-4F7C-A48D-8B600F907905}" type="presParOf" srcId="{01D11A87-62D9-4970-B173-1C23240D3C00}" destId="{888A3CA2-C86E-4AE0-B496-D770CC4772A1}" srcOrd="1" destOrd="0" presId="urn:microsoft.com/office/officeart/2008/layout/LinedList"/>
    <dgm:cxn modelId="{E9AE835B-B1D3-416A-AF60-09C9D15B0D7D}" type="presParOf" srcId="{01D11A87-62D9-4970-B173-1C23240D3C00}" destId="{FA4FD202-9961-4A4C-BDEA-131E25051155}" srcOrd="2" destOrd="0" presId="urn:microsoft.com/office/officeart/2008/layout/LinedList"/>
    <dgm:cxn modelId="{7FC5EE2C-A810-43D0-B73C-68F1101F36DD}" type="presParOf" srcId="{0093CCA2-4034-4016-BB98-7040CCFEC7E0}" destId="{6D8578A6-3012-42C4-B33B-09E54AA486F0}" srcOrd="11" destOrd="0" presId="urn:microsoft.com/office/officeart/2008/layout/LinedList"/>
    <dgm:cxn modelId="{E2DBFDCA-7BC5-47D8-981B-918A235D923A}" type="presParOf" srcId="{0093CCA2-4034-4016-BB98-7040CCFEC7E0}" destId="{4EB7AEBF-709E-404E-A520-3D281565D624}" srcOrd="12" destOrd="0" presId="urn:microsoft.com/office/officeart/2008/layout/LinedList"/>
    <dgm:cxn modelId="{BDC476D8-3814-4B83-ADF8-FF65A4150F39}" type="presParOf" srcId="{0093CCA2-4034-4016-BB98-7040CCFEC7E0}" destId="{506E1411-7716-44B1-8751-0DEB800AFC58}" srcOrd="13" destOrd="0" presId="urn:microsoft.com/office/officeart/2008/layout/LinedList"/>
    <dgm:cxn modelId="{861448F1-F175-4E5F-890E-5B32AA4414DB}" type="presParOf" srcId="{506E1411-7716-44B1-8751-0DEB800AFC58}" destId="{F0D5770A-30B5-43F1-A17C-17EC5D663660}" srcOrd="0" destOrd="0" presId="urn:microsoft.com/office/officeart/2008/layout/LinedList"/>
    <dgm:cxn modelId="{DBF5B9F7-0E67-4721-A96F-5C15C689A06E}" type="presParOf" srcId="{506E1411-7716-44B1-8751-0DEB800AFC58}" destId="{254D7B43-EC1D-4C90-AB2D-D124165DAEEE}" srcOrd="1" destOrd="0" presId="urn:microsoft.com/office/officeart/2008/layout/LinedList"/>
    <dgm:cxn modelId="{993BAE3C-AC2B-4945-AF16-97F78966A4D1}" type="presParOf" srcId="{506E1411-7716-44B1-8751-0DEB800AFC58}" destId="{4638A927-1CD7-43EF-B155-C8609DAB1912}" srcOrd="2" destOrd="0" presId="urn:microsoft.com/office/officeart/2008/layout/LinedList"/>
    <dgm:cxn modelId="{CA7DCF11-B6A8-4982-9863-B91F3B706620}" type="presParOf" srcId="{0093CCA2-4034-4016-BB98-7040CCFEC7E0}" destId="{ADCDC6BB-A8EA-45BB-B5AF-E04B54581903}" srcOrd="14" destOrd="0" presId="urn:microsoft.com/office/officeart/2008/layout/LinedList"/>
    <dgm:cxn modelId="{61827E8F-9125-472E-BAD2-4B3470D5D11C}" type="presParOf" srcId="{0093CCA2-4034-4016-BB98-7040CCFEC7E0}" destId="{FB1E27F6-ED71-474B-B1F7-DB6049972718}" srcOrd="15" destOrd="0" presId="urn:microsoft.com/office/officeart/2008/layout/LinedList"/>
    <dgm:cxn modelId="{9D12E98B-1A6C-49E2-9FD7-1AD09A62AAC4}" type="presParOf" srcId="{0093CCA2-4034-4016-BB98-7040CCFEC7E0}" destId="{EF50CB20-7839-44E5-B7AF-1629818BB82A}" srcOrd="16" destOrd="0" presId="urn:microsoft.com/office/officeart/2008/layout/LinedList"/>
    <dgm:cxn modelId="{EF5D16C9-8F70-4E33-B2EF-2190618A5AD5}" type="presParOf" srcId="{EF50CB20-7839-44E5-B7AF-1629818BB82A}" destId="{9EEDE69E-F506-492C-9D0A-E8D7843AF1D9}" srcOrd="0" destOrd="0" presId="urn:microsoft.com/office/officeart/2008/layout/LinedList"/>
    <dgm:cxn modelId="{F7298F7B-9A5E-4989-962C-F21BC6DAF03C}" type="presParOf" srcId="{EF50CB20-7839-44E5-B7AF-1629818BB82A}" destId="{97E06B8C-C08C-4F80-AE7E-EAAB0B91A4BB}" srcOrd="1" destOrd="0" presId="urn:microsoft.com/office/officeart/2008/layout/LinedList"/>
    <dgm:cxn modelId="{6221F421-EACB-4043-ACA5-6EC14B2173BE}" type="presParOf" srcId="{EF50CB20-7839-44E5-B7AF-1629818BB82A}" destId="{FE7B27CE-F7B2-48CB-8542-B6A274CC4B1D}" srcOrd="2" destOrd="0" presId="urn:microsoft.com/office/officeart/2008/layout/LinedList"/>
    <dgm:cxn modelId="{72FE19CC-A7FD-4F5C-8943-0B35B9EC5630}" type="presParOf" srcId="{0093CCA2-4034-4016-BB98-7040CCFEC7E0}" destId="{C0A21421-E356-44C5-922B-8F4DF42C0771}" srcOrd="17" destOrd="0" presId="urn:microsoft.com/office/officeart/2008/layout/LinedList"/>
    <dgm:cxn modelId="{741E93B1-5084-4F8D-AA4E-D5E405FEEE61}" type="presParOf" srcId="{0093CCA2-4034-4016-BB98-7040CCFEC7E0}" destId="{D7B6C1AA-14CC-4EA1-8941-383E71640E70}"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5353B-FFFD-4282-86C8-587EFD3BCA8C}">
      <dsp:nvSpPr>
        <dsp:cNvPr id="0" name=""/>
        <dsp:cNvSpPr/>
      </dsp:nvSpPr>
      <dsp:spPr>
        <a:xfrm>
          <a:off x="0" y="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7C9A7-5879-42DE-B38D-8FD0FCC0BB52}">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survey collect information of 10,000 people with different properties:</a:t>
          </a:r>
        </a:p>
      </dsp:txBody>
      <dsp:txXfrm>
        <a:off x="0" y="0"/>
        <a:ext cx="2103120" cy="4351338"/>
      </dsp:txXfrm>
    </dsp:sp>
    <dsp:sp modelId="{F7952F42-63E4-439C-A295-EF6AC5E450C5}">
      <dsp:nvSpPr>
        <dsp:cNvPr id="0" name=""/>
        <dsp:cNvSpPr/>
      </dsp:nvSpPr>
      <dsp:spPr>
        <a:xfrm>
          <a:off x="2260854" y="34260"/>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Age</a:t>
          </a:r>
        </a:p>
      </dsp:txBody>
      <dsp:txXfrm>
        <a:off x="2260854" y="34260"/>
        <a:ext cx="8254746" cy="685208"/>
      </dsp:txXfrm>
    </dsp:sp>
    <dsp:sp modelId="{75E3C11E-90EA-44C9-960E-0839EE03EA31}">
      <dsp:nvSpPr>
        <dsp:cNvPr id="0" name=""/>
        <dsp:cNvSpPr/>
      </dsp:nvSpPr>
      <dsp:spPr>
        <a:xfrm>
          <a:off x="2103120" y="719468"/>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3803FE-80E2-458F-919B-BBEB9B1CC2A7}">
      <dsp:nvSpPr>
        <dsp:cNvPr id="0" name=""/>
        <dsp:cNvSpPr/>
      </dsp:nvSpPr>
      <dsp:spPr>
        <a:xfrm>
          <a:off x="2260854" y="753729"/>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Gender</a:t>
          </a:r>
        </a:p>
      </dsp:txBody>
      <dsp:txXfrm>
        <a:off x="2260854" y="753729"/>
        <a:ext cx="8254746" cy="685208"/>
      </dsp:txXfrm>
    </dsp:sp>
    <dsp:sp modelId="{CDA3133C-F8B9-40E3-A8D0-C983B5A14A9C}">
      <dsp:nvSpPr>
        <dsp:cNvPr id="0" name=""/>
        <dsp:cNvSpPr/>
      </dsp:nvSpPr>
      <dsp:spPr>
        <a:xfrm>
          <a:off x="2103120" y="1438937"/>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7981E-0533-4338-98A7-7B485FC11C9D}">
      <dsp:nvSpPr>
        <dsp:cNvPr id="0" name=""/>
        <dsp:cNvSpPr/>
      </dsp:nvSpPr>
      <dsp:spPr>
        <a:xfrm>
          <a:off x="2260854" y="1473197"/>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Height</a:t>
          </a:r>
        </a:p>
      </dsp:txBody>
      <dsp:txXfrm>
        <a:off x="2260854" y="1473197"/>
        <a:ext cx="8254746" cy="685208"/>
      </dsp:txXfrm>
    </dsp:sp>
    <dsp:sp modelId="{88242A86-6056-440E-945B-2FD8655CCE7D}">
      <dsp:nvSpPr>
        <dsp:cNvPr id="0" name=""/>
        <dsp:cNvSpPr/>
      </dsp:nvSpPr>
      <dsp:spPr>
        <a:xfrm>
          <a:off x="2103120" y="2158406"/>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8A3CA2-C86E-4AE0-B496-D770CC4772A1}">
      <dsp:nvSpPr>
        <dsp:cNvPr id="0" name=""/>
        <dsp:cNvSpPr/>
      </dsp:nvSpPr>
      <dsp:spPr>
        <a:xfrm>
          <a:off x="2260854" y="2192666"/>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Weight</a:t>
          </a:r>
        </a:p>
      </dsp:txBody>
      <dsp:txXfrm>
        <a:off x="2260854" y="2192666"/>
        <a:ext cx="8254746" cy="685208"/>
      </dsp:txXfrm>
    </dsp:sp>
    <dsp:sp modelId="{6D8578A6-3012-42C4-B33B-09E54AA486F0}">
      <dsp:nvSpPr>
        <dsp:cNvPr id="0" name=""/>
        <dsp:cNvSpPr/>
      </dsp:nvSpPr>
      <dsp:spPr>
        <a:xfrm>
          <a:off x="2103120" y="2877874"/>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4D7B43-EC1D-4C90-AB2D-D124165DAEEE}">
      <dsp:nvSpPr>
        <dsp:cNvPr id="0" name=""/>
        <dsp:cNvSpPr/>
      </dsp:nvSpPr>
      <dsp:spPr>
        <a:xfrm>
          <a:off x="2260854" y="2912135"/>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Blood type</a:t>
          </a:r>
        </a:p>
      </dsp:txBody>
      <dsp:txXfrm>
        <a:off x="2260854" y="2912135"/>
        <a:ext cx="8254746" cy="685208"/>
      </dsp:txXfrm>
    </dsp:sp>
    <dsp:sp modelId="{ADCDC6BB-A8EA-45BB-B5AF-E04B54581903}">
      <dsp:nvSpPr>
        <dsp:cNvPr id="0" name=""/>
        <dsp:cNvSpPr/>
      </dsp:nvSpPr>
      <dsp:spPr>
        <a:xfrm>
          <a:off x="2103120" y="3597343"/>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E06B8C-C08C-4F80-AE7E-EAAB0B91A4BB}">
      <dsp:nvSpPr>
        <dsp:cNvPr id="0" name=""/>
        <dsp:cNvSpPr/>
      </dsp:nvSpPr>
      <dsp:spPr>
        <a:xfrm>
          <a:off x="2260854" y="3631603"/>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t>
          </a:r>
        </a:p>
      </dsp:txBody>
      <dsp:txXfrm>
        <a:off x="2260854" y="3631603"/>
        <a:ext cx="8254746" cy="685208"/>
      </dsp:txXfrm>
    </dsp:sp>
    <dsp:sp modelId="{C0A21421-E356-44C5-922B-8F4DF42C0771}">
      <dsp:nvSpPr>
        <dsp:cNvPr id="0" name=""/>
        <dsp:cNvSpPr/>
      </dsp:nvSpPr>
      <dsp:spPr>
        <a:xfrm>
          <a:off x="2103120" y="4316812"/>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895A0-82D0-45CD-8170-5C5D9E79BD24}" type="datetimeFigureOut">
              <a:rPr lang="en-US" smtClean="0"/>
              <a:t>3/12/24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2B508-0677-4F8B-9A66-4EEBDE7D5630}" type="slidenum">
              <a:rPr lang="en-US" smtClean="0"/>
              <a:t>‹#›</a:t>
            </a:fld>
            <a:endParaRPr lang="en-US"/>
          </a:p>
        </p:txBody>
      </p:sp>
    </p:spTree>
    <p:extLst>
      <p:ext uri="{BB962C8B-B14F-4D97-AF65-F5344CB8AC3E}">
        <p14:creationId xmlns:p14="http://schemas.microsoft.com/office/powerpoint/2010/main" val="213501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represents 1 variable, gender for example</a:t>
            </a:r>
          </a:p>
        </p:txBody>
      </p:sp>
      <p:sp>
        <p:nvSpPr>
          <p:cNvPr id="4" name="Slide Number Placeholder 3"/>
          <p:cNvSpPr>
            <a:spLocks noGrp="1"/>
          </p:cNvSpPr>
          <p:nvPr>
            <p:ph type="sldNum" sz="quarter" idx="5"/>
          </p:nvPr>
        </p:nvSpPr>
        <p:spPr/>
        <p:txBody>
          <a:bodyPr/>
          <a:lstStyle/>
          <a:p>
            <a:fld id="{1202B508-0677-4F8B-9A66-4EEBDE7D5630}" type="slidenum">
              <a:rPr lang="en-US" smtClean="0"/>
              <a:t>6</a:t>
            </a:fld>
            <a:endParaRPr lang="en-US"/>
          </a:p>
        </p:txBody>
      </p:sp>
    </p:spTree>
    <p:extLst>
      <p:ext uri="{BB962C8B-B14F-4D97-AF65-F5344CB8AC3E}">
        <p14:creationId xmlns:p14="http://schemas.microsoft.com/office/powerpoint/2010/main" val="112214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8FD96-AC62-7B1F-ED8D-2F9CFE697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B2862-6696-B6E2-C64E-8C7F586B40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E6E32A-D750-C2C9-ED6B-C07D6B0107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47B357-B8F5-6165-6D5C-B80A1ACE4A58}"/>
              </a:ext>
            </a:extLst>
          </p:cNvPr>
          <p:cNvSpPr>
            <a:spLocks noGrp="1"/>
          </p:cNvSpPr>
          <p:nvPr>
            <p:ph type="sldNum" sz="quarter" idx="5"/>
          </p:nvPr>
        </p:nvSpPr>
        <p:spPr/>
        <p:txBody>
          <a:bodyPr/>
          <a:lstStyle/>
          <a:p>
            <a:fld id="{1202B508-0677-4F8B-9A66-4EEBDE7D5630}" type="slidenum">
              <a:rPr lang="en-US" smtClean="0"/>
              <a:t>15</a:t>
            </a:fld>
            <a:endParaRPr lang="en-US"/>
          </a:p>
        </p:txBody>
      </p:sp>
    </p:spTree>
    <p:extLst>
      <p:ext uri="{BB962C8B-B14F-4D97-AF65-F5344CB8AC3E}">
        <p14:creationId xmlns:p14="http://schemas.microsoft.com/office/powerpoint/2010/main" val="157565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5DFF9-95CD-4632-0A6B-19D56ADF7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394B5-68F8-69D5-175F-35DF9031E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610F8-3870-BF4C-3F70-33B5C60F00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153B40-68A2-1F4D-1C07-4C7A05F51A39}"/>
              </a:ext>
            </a:extLst>
          </p:cNvPr>
          <p:cNvSpPr>
            <a:spLocks noGrp="1"/>
          </p:cNvSpPr>
          <p:nvPr>
            <p:ph type="sldNum" sz="quarter" idx="5"/>
          </p:nvPr>
        </p:nvSpPr>
        <p:spPr/>
        <p:txBody>
          <a:bodyPr/>
          <a:lstStyle/>
          <a:p>
            <a:fld id="{1202B508-0677-4F8B-9A66-4EEBDE7D5630}" type="slidenum">
              <a:rPr lang="en-US" smtClean="0"/>
              <a:t>16</a:t>
            </a:fld>
            <a:endParaRPr lang="en-US"/>
          </a:p>
        </p:txBody>
      </p:sp>
    </p:spTree>
    <p:extLst>
      <p:ext uri="{BB962C8B-B14F-4D97-AF65-F5344CB8AC3E}">
        <p14:creationId xmlns:p14="http://schemas.microsoft.com/office/powerpoint/2010/main" val="374469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980C5-712E-C713-16A0-588157925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40564-0A06-A657-2305-706F2BE43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CD143-9472-2FB0-90EE-94FF9EED38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5486A1-3CC5-69CD-BF78-82BC0EB769D8}"/>
              </a:ext>
            </a:extLst>
          </p:cNvPr>
          <p:cNvSpPr>
            <a:spLocks noGrp="1"/>
          </p:cNvSpPr>
          <p:nvPr>
            <p:ph type="sldNum" sz="quarter" idx="5"/>
          </p:nvPr>
        </p:nvSpPr>
        <p:spPr/>
        <p:txBody>
          <a:bodyPr/>
          <a:lstStyle/>
          <a:p>
            <a:fld id="{1202B508-0677-4F8B-9A66-4EEBDE7D5630}" type="slidenum">
              <a:rPr lang="en-US" smtClean="0"/>
              <a:t>17</a:t>
            </a:fld>
            <a:endParaRPr lang="en-US"/>
          </a:p>
        </p:txBody>
      </p:sp>
    </p:spTree>
    <p:extLst>
      <p:ext uri="{BB962C8B-B14F-4D97-AF65-F5344CB8AC3E}">
        <p14:creationId xmlns:p14="http://schemas.microsoft.com/office/powerpoint/2010/main" val="244655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980C5-712E-C713-16A0-588157925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40564-0A06-A657-2305-706F2BE43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CD143-9472-2FB0-90EE-94FF9EED384B}"/>
              </a:ext>
            </a:extLst>
          </p:cNvPr>
          <p:cNvSpPr>
            <a:spLocks noGrp="1"/>
          </p:cNvSpPr>
          <p:nvPr>
            <p:ph type="body" idx="1"/>
          </p:nvPr>
        </p:nvSpPr>
        <p:spPr/>
        <p:txBody>
          <a:bodyPr/>
          <a:lstStyle/>
          <a:p>
            <a:r>
              <a:rPr lang="en-US" dirty="0"/>
              <a:t>Confident level is the percentage of times you expect to get close to the same estimate if you run experiment again or resample the population in the same way</a:t>
            </a:r>
          </a:p>
          <a:p>
            <a:r>
              <a:rPr lang="en-US" dirty="0"/>
              <a:t>Confident interval consists the upper and lower bound of the estimate you expect to find at given level of confident</a:t>
            </a:r>
          </a:p>
          <a:p>
            <a:endParaRPr lang="en-US" dirty="0"/>
          </a:p>
          <a:p>
            <a:r>
              <a:rPr lang="en-US" dirty="0"/>
              <a:t>For example, among the high school of 1000 students, the mean score of math subject is 80.</a:t>
            </a:r>
          </a:p>
          <a:p>
            <a:r>
              <a:rPr lang="en-US" dirty="0"/>
              <a:t>We build a sample of these 1000 students with expecting that it is 95% students of the time catching the right estimate (confident level).</a:t>
            </a:r>
          </a:p>
          <a:p>
            <a:r>
              <a:rPr lang="en-US" dirty="0"/>
              <a:t>The range of estimation would be around 5% (confident interval) from the mean which has the range of 77.8-82.2</a:t>
            </a:r>
          </a:p>
        </p:txBody>
      </p:sp>
      <p:sp>
        <p:nvSpPr>
          <p:cNvPr id="4" name="Slide Number Placeholder 3">
            <a:extLst>
              <a:ext uri="{FF2B5EF4-FFF2-40B4-BE49-F238E27FC236}">
                <a16:creationId xmlns:a16="http://schemas.microsoft.com/office/drawing/2014/main" id="{315486A1-3CC5-69CD-BF78-82BC0EB769D8}"/>
              </a:ext>
            </a:extLst>
          </p:cNvPr>
          <p:cNvSpPr>
            <a:spLocks noGrp="1"/>
          </p:cNvSpPr>
          <p:nvPr>
            <p:ph type="sldNum" sz="quarter" idx="5"/>
          </p:nvPr>
        </p:nvSpPr>
        <p:spPr/>
        <p:txBody>
          <a:bodyPr/>
          <a:lstStyle/>
          <a:p>
            <a:fld id="{1202B508-0677-4F8B-9A66-4EEBDE7D5630}" type="slidenum">
              <a:rPr lang="en-US" smtClean="0"/>
              <a:t>19</a:t>
            </a:fld>
            <a:endParaRPr lang="en-US"/>
          </a:p>
        </p:txBody>
      </p:sp>
    </p:spTree>
    <p:extLst>
      <p:ext uri="{BB962C8B-B14F-4D97-AF65-F5344CB8AC3E}">
        <p14:creationId xmlns:p14="http://schemas.microsoft.com/office/powerpoint/2010/main" val="2662050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2B508-0677-4F8B-9A66-4EEBDE7D5630}" type="slidenum">
              <a:rPr lang="en-US" smtClean="0"/>
              <a:t>20</a:t>
            </a:fld>
            <a:endParaRPr lang="en-US"/>
          </a:p>
        </p:txBody>
      </p:sp>
    </p:spTree>
    <p:extLst>
      <p:ext uri="{BB962C8B-B14F-4D97-AF65-F5344CB8AC3E}">
        <p14:creationId xmlns:p14="http://schemas.microsoft.com/office/powerpoint/2010/main" val="4452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CF236-EED2-F7CC-5AD4-51F50EA42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4222F-BDCE-78B6-8961-60D454967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9A96F-4136-B042-93F6-F80C44811C36}"/>
              </a:ext>
            </a:extLst>
          </p:cNvPr>
          <p:cNvSpPr>
            <a:spLocks noGrp="1"/>
          </p:cNvSpPr>
          <p:nvPr>
            <p:ph type="body" idx="1"/>
          </p:nvPr>
        </p:nvSpPr>
        <p:spPr/>
        <p:txBody>
          <a:bodyPr/>
          <a:lstStyle/>
          <a:p>
            <a:r>
              <a:rPr lang="en-US" dirty="0"/>
              <a:t>Color represents 1 variable, gender for example</a:t>
            </a:r>
          </a:p>
        </p:txBody>
      </p:sp>
      <p:sp>
        <p:nvSpPr>
          <p:cNvPr id="4" name="Slide Number Placeholder 3">
            <a:extLst>
              <a:ext uri="{FF2B5EF4-FFF2-40B4-BE49-F238E27FC236}">
                <a16:creationId xmlns:a16="http://schemas.microsoft.com/office/drawing/2014/main" id="{6BF45EA4-79EF-81FC-1C85-633314B2208E}"/>
              </a:ext>
            </a:extLst>
          </p:cNvPr>
          <p:cNvSpPr>
            <a:spLocks noGrp="1"/>
          </p:cNvSpPr>
          <p:nvPr>
            <p:ph type="sldNum" sz="quarter" idx="5"/>
          </p:nvPr>
        </p:nvSpPr>
        <p:spPr/>
        <p:txBody>
          <a:bodyPr/>
          <a:lstStyle/>
          <a:p>
            <a:fld id="{1202B508-0677-4F8B-9A66-4EEBDE7D5630}" type="slidenum">
              <a:rPr lang="en-US" smtClean="0"/>
              <a:t>7</a:t>
            </a:fld>
            <a:endParaRPr lang="en-US"/>
          </a:p>
        </p:txBody>
      </p:sp>
    </p:spTree>
    <p:extLst>
      <p:ext uri="{BB962C8B-B14F-4D97-AF65-F5344CB8AC3E}">
        <p14:creationId xmlns:p14="http://schemas.microsoft.com/office/powerpoint/2010/main" val="274752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7CC8-F70F-CF7D-9AF2-F839F5316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02087-56EE-F795-B1F9-886FE02FA0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31AB4-3706-2641-3E21-9EC43A8784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8BE0FC-A921-8359-EEB7-051AA5F2558D}"/>
              </a:ext>
            </a:extLst>
          </p:cNvPr>
          <p:cNvSpPr>
            <a:spLocks noGrp="1"/>
          </p:cNvSpPr>
          <p:nvPr>
            <p:ph type="sldNum" sz="quarter" idx="5"/>
          </p:nvPr>
        </p:nvSpPr>
        <p:spPr/>
        <p:txBody>
          <a:bodyPr/>
          <a:lstStyle/>
          <a:p>
            <a:fld id="{1202B508-0677-4F8B-9A66-4EEBDE7D5630}" type="slidenum">
              <a:rPr lang="en-US" smtClean="0"/>
              <a:t>8</a:t>
            </a:fld>
            <a:endParaRPr lang="en-US"/>
          </a:p>
        </p:txBody>
      </p:sp>
    </p:spTree>
    <p:extLst>
      <p:ext uri="{BB962C8B-B14F-4D97-AF65-F5344CB8AC3E}">
        <p14:creationId xmlns:p14="http://schemas.microsoft.com/office/powerpoint/2010/main" val="44157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87A4F-AD94-8FD9-427A-D1969441C8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352C9-C575-9DA1-DAF0-13EC52EA1F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0F58A-710E-EB2E-61D4-131A7C5453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D991A3-AE76-8EBD-23B9-F8B7307E0AEC}"/>
              </a:ext>
            </a:extLst>
          </p:cNvPr>
          <p:cNvSpPr>
            <a:spLocks noGrp="1"/>
          </p:cNvSpPr>
          <p:nvPr>
            <p:ph type="sldNum" sz="quarter" idx="5"/>
          </p:nvPr>
        </p:nvSpPr>
        <p:spPr/>
        <p:txBody>
          <a:bodyPr/>
          <a:lstStyle/>
          <a:p>
            <a:fld id="{1202B508-0677-4F8B-9A66-4EEBDE7D5630}" type="slidenum">
              <a:rPr lang="en-US" smtClean="0"/>
              <a:t>9</a:t>
            </a:fld>
            <a:endParaRPr lang="en-US"/>
          </a:p>
        </p:txBody>
      </p:sp>
    </p:spTree>
    <p:extLst>
      <p:ext uri="{BB962C8B-B14F-4D97-AF65-F5344CB8AC3E}">
        <p14:creationId xmlns:p14="http://schemas.microsoft.com/office/powerpoint/2010/main" val="242359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2EB75-F0D6-4C54-070D-8DEF5C6064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C6A962-F49D-3CB5-15CF-62AC5D0B0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E9E3E4-828F-F0E7-F2E4-198FD966E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01AAAB-E29D-1708-E09C-AA3216527423}"/>
              </a:ext>
            </a:extLst>
          </p:cNvPr>
          <p:cNvSpPr>
            <a:spLocks noGrp="1"/>
          </p:cNvSpPr>
          <p:nvPr>
            <p:ph type="sldNum" sz="quarter" idx="5"/>
          </p:nvPr>
        </p:nvSpPr>
        <p:spPr/>
        <p:txBody>
          <a:bodyPr/>
          <a:lstStyle/>
          <a:p>
            <a:fld id="{1202B508-0677-4F8B-9A66-4EEBDE7D5630}" type="slidenum">
              <a:rPr lang="en-US" smtClean="0"/>
              <a:t>10</a:t>
            </a:fld>
            <a:endParaRPr lang="en-US"/>
          </a:p>
        </p:txBody>
      </p:sp>
    </p:spTree>
    <p:extLst>
      <p:ext uri="{BB962C8B-B14F-4D97-AF65-F5344CB8AC3E}">
        <p14:creationId xmlns:p14="http://schemas.microsoft.com/office/powerpoint/2010/main" val="308689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D7B4E-7D0A-18C4-BF31-CB7D23E43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6C315-FD1B-2C21-D3AC-B027C4E45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D98A9A-5F01-50C2-9E94-27C7FF9D0E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BDCC31-C8BA-4FEC-9B04-2EAEFBC44501}"/>
              </a:ext>
            </a:extLst>
          </p:cNvPr>
          <p:cNvSpPr>
            <a:spLocks noGrp="1"/>
          </p:cNvSpPr>
          <p:nvPr>
            <p:ph type="sldNum" sz="quarter" idx="5"/>
          </p:nvPr>
        </p:nvSpPr>
        <p:spPr/>
        <p:txBody>
          <a:bodyPr/>
          <a:lstStyle/>
          <a:p>
            <a:fld id="{1202B508-0677-4F8B-9A66-4EEBDE7D5630}" type="slidenum">
              <a:rPr lang="en-US" smtClean="0"/>
              <a:t>11</a:t>
            </a:fld>
            <a:endParaRPr lang="en-US"/>
          </a:p>
        </p:txBody>
      </p:sp>
    </p:spTree>
    <p:extLst>
      <p:ext uri="{BB962C8B-B14F-4D97-AF65-F5344CB8AC3E}">
        <p14:creationId xmlns:p14="http://schemas.microsoft.com/office/powerpoint/2010/main" val="294050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128A5-96CF-6585-8FA3-A7EA20C779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F6B02-22E6-3249-70C3-78C1677D7F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B2F14A-1877-B6BA-EA91-7E3C038A00AA}"/>
              </a:ext>
            </a:extLst>
          </p:cNvPr>
          <p:cNvSpPr>
            <a:spLocks noGrp="1"/>
          </p:cNvSpPr>
          <p:nvPr>
            <p:ph type="body" idx="1"/>
          </p:nvPr>
        </p:nvSpPr>
        <p:spPr/>
        <p:txBody>
          <a:bodyPr/>
          <a:lstStyle/>
          <a:p>
            <a:r>
              <a:rPr lang="en-US" dirty="0"/>
              <a:t>Color represents 1 variable, gender for example</a:t>
            </a:r>
          </a:p>
        </p:txBody>
      </p:sp>
      <p:sp>
        <p:nvSpPr>
          <p:cNvPr id="4" name="Slide Number Placeholder 3">
            <a:extLst>
              <a:ext uri="{FF2B5EF4-FFF2-40B4-BE49-F238E27FC236}">
                <a16:creationId xmlns:a16="http://schemas.microsoft.com/office/drawing/2014/main" id="{E14942B2-4E74-851C-F630-A1704A131577}"/>
              </a:ext>
            </a:extLst>
          </p:cNvPr>
          <p:cNvSpPr>
            <a:spLocks noGrp="1"/>
          </p:cNvSpPr>
          <p:nvPr>
            <p:ph type="sldNum" sz="quarter" idx="5"/>
          </p:nvPr>
        </p:nvSpPr>
        <p:spPr/>
        <p:txBody>
          <a:bodyPr/>
          <a:lstStyle/>
          <a:p>
            <a:fld id="{1202B508-0677-4F8B-9A66-4EEBDE7D5630}" type="slidenum">
              <a:rPr lang="en-US" smtClean="0"/>
              <a:t>12</a:t>
            </a:fld>
            <a:endParaRPr lang="en-US"/>
          </a:p>
        </p:txBody>
      </p:sp>
    </p:spTree>
    <p:extLst>
      <p:ext uri="{BB962C8B-B14F-4D97-AF65-F5344CB8AC3E}">
        <p14:creationId xmlns:p14="http://schemas.microsoft.com/office/powerpoint/2010/main" val="234190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4D71-C319-9A43-13CA-2B3A638D5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76EA7A-2E8E-7DDD-7478-6629D8604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FA0A2-9EDA-67BA-2AD2-52BCC24CF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6678C5-C9BD-DC6E-ECC2-03CE607948AB}"/>
              </a:ext>
            </a:extLst>
          </p:cNvPr>
          <p:cNvSpPr>
            <a:spLocks noGrp="1"/>
          </p:cNvSpPr>
          <p:nvPr>
            <p:ph type="sldNum" sz="quarter" idx="5"/>
          </p:nvPr>
        </p:nvSpPr>
        <p:spPr/>
        <p:txBody>
          <a:bodyPr/>
          <a:lstStyle/>
          <a:p>
            <a:fld id="{1202B508-0677-4F8B-9A66-4EEBDE7D5630}" type="slidenum">
              <a:rPr lang="en-US" smtClean="0"/>
              <a:t>13</a:t>
            </a:fld>
            <a:endParaRPr lang="en-US"/>
          </a:p>
        </p:txBody>
      </p:sp>
    </p:spTree>
    <p:extLst>
      <p:ext uri="{BB962C8B-B14F-4D97-AF65-F5344CB8AC3E}">
        <p14:creationId xmlns:p14="http://schemas.microsoft.com/office/powerpoint/2010/main" val="2821145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628E4-9752-F930-2301-03872D81BB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A8D56-D150-0A9A-0126-E4B183169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4FFD0-9C32-BAA1-1F7F-ED8599BC85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719CA0-0749-5B3F-C982-5A1896B9F68C}"/>
              </a:ext>
            </a:extLst>
          </p:cNvPr>
          <p:cNvSpPr>
            <a:spLocks noGrp="1"/>
          </p:cNvSpPr>
          <p:nvPr>
            <p:ph type="sldNum" sz="quarter" idx="5"/>
          </p:nvPr>
        </p:nvSpPr>
        <p:spPr/>
        <p:txBody>
          <a:bodyPr/>
          <a:lstStyle/>
          <a:p>
            <a:fld id="{1202B508-0677-4F8B-9A66-4EEBDE7D5630}" type="slidenum">
              <a:rPr lang="en-US" smtClean="0"/>
              <a:t>14</a:t>
            </a:fld>
            <a:endParaRPr lang="en-US"/>
          </a:p>
        </p:txBody>
      </p:sp>
    </p:spTree>
    <p:extLst>
      <p:ext uri="{BB962C8B-B14F-4D97-AF65-F5344CB8AC3E}">
        <p14:creationId xmlns:p14="http://schemas.microsoft.com/office/powerpoint/2010/main" val="109702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3969-F85E-038D-7F9E-10DE52A13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061894-C035-43B0-5DAD-DC7EFCEDE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68B5-B954-DA8E-B827-9B8E69A83E7A}"/>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6683BD1F-FBD4-4BF8-065D-F4C2BDBEF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CA84A-771B-8525-5D7B-6B8444C377FC}"/>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193381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1D73-CC4F-9E40-B4F3-B850C34FBF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7B19B-C4FE-8F10-D528-F1E8F2E16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DA6A8-05F7-D03A-8FCD-90EA27D844F9}"/>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191A41A8-781B-4D50-6174-61D540693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512E3-D105-5EED-A20D-15A2611291C4}"/>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405578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5C702-FF82-0722-7B6D-160E58D97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5B64E-FB21-5A01-C90A-F3CEF5235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04C20-D104-8E03-887B-111A44B1BC6F}"/>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15CDF2F8-755B-37B0-361F-9D729207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6BE02-B785-23F5-FDB1-8AA88753A712}"/>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9754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663A-BC39-3F74-617C-1B274860F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5881E-0FA8-808D-4461-C0D963C19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0DCFE-6E2B-FE22-13E6-8CE11F90C8A7}"/>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EE74BC91-A425-B212-BB59-4A84339C9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2ACD6-DD96-91E2-7F74-EBF4B617BB4D}"/>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79935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7843-931C-5304-4552-D5CBF0CE5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FD2D4-7E16-693C-74D0-BF84B22BFA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AE669-A488-6B8B-476A-FD743310434D}"/>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8CB998C0-73C7-3A09-440F-03F27E6F5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9C4FC-EDF5-633C-0661-899E13AB7B4C}"/>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386222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BA8E-D7F9-5D49-8F67-E432F8CB4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90BE9-54A9-19ED-FE43-0B1A914DC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56621-2A4A-71EA-7801-EA03E2816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6B9C6-A41C-9C55-0284-C212D5200396}"/>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6" name="Footer Placeholder 5">
            <a:extLst>
              <a:ext uri="{FF2B5EF4-FFF2-40B4-BE49-F238E27FC236}">
                <a16:creationId xmlns:a16="http://schemas.microsoft.com/office/drawing/2014/main" id="{6A82AFEA-0A73-E026-DA67-CE754C7FA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946E3-271A-5774-44D2-F304FD526254}"/>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338198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830-2507-28FB-8C98-12A33F60B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17B0B-D7C7-B355-8555-5D5137FBD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F4638-D7FA-DB6F-ABF9-F66E15C7C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A5223-636F-6872-EC25-43A1AFD35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1F155-7DFE-63B9-744D-60A533F78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6233AC-6F9C-A980-2659-44451BA8E44F}"/>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8" name="Footer Placeholder 7">
            <a:extLst>
              <a:ext uri="{FF2B5EF4-FFF2-40B4-BE49-F238E27FC236}">
                <a16:creationId xmlns:a16="http://schemas.microsoft.com/office/drawing/2014/main" id="{5182FF17-1CA9-D014-A5F7-D2EB22D0C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6034C-68EE-7A1E-B62D-CE5A85D16972}"/>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319033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13B8-31D8-7641-711A-C5352DDC68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3A7C71-735B-57AA-9FFB-277D4435C510}"/>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4" name="Footer Placeholder 3">
            <a:extLst>
              <a:ext uri="{FF2B5EF4-FFF2-40B4-BE49-F238E27FC236}">
                <a16:creationId xmlns:a16="http://schemas.microsoft.com/office/drawing/2014/main" id="{68BC28B1-0FAD-BEA0-96A8-5696E438B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91AC2-0262-1B21-E29E-1102392E41EB}"/>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297576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904AC-B1DA-856B-C8FB-8979ABEDF0E2}"/>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3" name="Footer Placeholder 2">
            <a:extLst>
              <a:ext uri="{FF2B5EF4-FFF2-40B4-BE49-F238E27FC236}">
                <a16:creationId xmlns:a16="http://schemas.microsoft.com/office/drawing/2014/main" id="{9BF2EC46-2A34-43F5-13E3-7B5B3DA567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39060-BEA0-D555-4BDB-09E175FA28F2}"/>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27671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BE40-7BCF-2B44-4973-38804FB19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37766D-9E84-FFEA-D5CA-42FE03848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8B5D0-5EB6-973E-09B2-A68BE8E87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B30B8-24BD-46E5-35F4-BC641106D51E}"/>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6" name="Footer Placeholder 5">
            <a:extLst>
              <a:ext uri="{FF2B5EF4-FFF2-40B4-BE49-F238E27FC236}">
                <a16:creationId xmlns:a16="http://schemas.microsoft.com/office/drawing/2014/main" id="{635C4851-B823-5128-2F3D-C8E48AB9F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FC5BB-72A6-6149-0474-F3A77234D050}"/>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2663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732A-3768-6268-A20D-D36643146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7050C-2662-5A64-5964-5B7CBF2E1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918DD-E2AE-99C9-0426-6D7A934F9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15B5E-7565-BA83-3019-16AE2B64BD2C}"/>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6" name="Footer Placeholder 5">
            <a:extLst>
              <a:ext uri="{FF2B5EF4-FFF2-40B4-BE49-F238E27FC236}">
                <a16:creationId xmlns:a16="http://schemas.microsoft.com/office/drawing/2014/main" id="{50ADF6C2-8FBE-C158-FC1C-340C320BE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7997F-F01B-172F-EC06-33F94E1DBF4C}"/>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40438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A831E-AF3F-6394-0E7B-505746D56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AD284-7581-2F45-CE41-A6341D714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BB876-4125-B978-19F4-8C1A5DC14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A0F94E4D-578F-62B1-7045-2361F32FC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6962A1-825C-C53A-2314-2EB0AB9A4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54F6AF-F826-486D-8F96-FA5495A99A02}" type="slidenum">
              <a:rPr lang="en-US" smtClean="0"/>
              <a:t>‹#›</a:t>
            </a:fld>
            <a:endParaRPr lang="en-US"/>
          </a:p>
        </p:txBody>
      </p:sp>
    </p:spTree>
    <p:extLst>
      <p:ext uri="{BB962C8B-B14F-4D97-AF65-F5344CB8AC3E}">
        <p14:creationId xmlns:p14="http://schemas.microsoft.com/office/powerpoint/2010/main" val="246627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ribbr.com/methodology/population-vs-s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8A0A1-1CA2-FDDC-CA9E-0A5D8282E880}"/>
              </a:ext>
            </a:extLst>
          </p:cNvPr>
          <p:cNvSpPr>
            <a:spLocks noGrp="1"/>
          </p:cNvSpPr>
          <p:nvPr>
            <p:ph type="ctrTitle"/>
          </p:nvPr>
        </p:nvSpPr>
        <p:spPr>
          <a:xfrm>
            <a:off x="1113810" y="2960716"/>
            <a:ext cx="4036334" cy="2387600"/>
          </a:xfrm>
        </p:spPr>
        <p:txBody>
          <a:bodyPr anchor="t">
            <a:normAutofit/>
          </a:bodyPr>
          <a:lstStyle/>
          <a:p>
            <a:pPr algn="l"/>
            <a:r>
              <a:rPr lang="en-US" sz="5400" dirty="0"/>
              <a:t>Statistical Sampling techniques</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10 Tips for Accurate Research Results: Mastering Sampling ...">
            <a:extLst>
              <a:ext uri="{FF2B5EF4-FFF2-40B4-BE49-F238E27FC236}">
                <a16:creationId xmlns:a16="http://schemas.microsoft.com/office/drawing/2014/main" id="{AC0DBF45-306A-2039-8D8B-4D69C68127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856463"/>
            <a:ext cx="5536001" cy="308632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31392FD2-7DA9-21A1-E04F-6F8081C2B6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464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726E0-C5B5-3181-F976-C278D46C7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662D87-43B1-1B60-CB43-47231D88E8C9}"/>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Stratified Random Sampling</a:t>
            </a:r>
          </a:p>
        </p:txBody>
      </p:sp>
      <p:pic>
        <p:nvPicPr>
          <p:cNvPr id="5" name="Picture 4">
            <a:extLst>
              <a:ext uri="{FF2B5EF4-FFF2-40B4-BE49-F238E27FC236}">
                <a16:creationId xmlns:a16="http://schemas.microsoft.com/office/drawing/2014/main" id="{9E809799-487E-671C-71AE-1B2AD2EA82F5}"/>
              </a:ext>
            </a:extLst>
          </p:cNvPr>
          <p:cNvPicPr>
            <a:picLocks noChangeAspect="1"/>
          </p:cNvPicPr>
          <p:nvPr/>
        </p:nvPicPr>
        <p:blipFill rotWithShape="1">
          <a:blip r:embed="rId3"/>
          <a:srcRect l="1716" t="58253" r="50063" b="2891"/>
          <a:stretch/>
        </p:blipFill>
        <p:spPr>
          <a:xfrm>
            <a:off x="4623620" y="3428999"/>
            <a:ext cx="3591753" cy="2287242"/>
          </a:xfrm>
          <a:prstGeom prst="rect">
            <a:avLst/>
          </a:prstGeom>
        </p:spPr>
      </p:pic>
      <p:sp>
        <p:nvSpPr>
          <p:cNvPr id="9" name="TextBox 8">
            <a:extLst>
              <a:ext uri="{FF2B5EF4-FFF2-40B4-BE49-F238E27FC236}">
                <a16:creationId xmlns:a16="http://schemas.microsoft.com/office/drawing/2014/main" id="{52FD047B-A6CB-AB07-FE0C-BD2676DF205B}"/>
              </a:ext>
            </a:extLst>
          </p:cNvPr>
          <p:cNvSpPr txBox="1"/>
          <p:nvPr/>
        </p:nvSpPr>
        <p:spPr>
          <a:xfrm>
            <a:off x="838199" y="2236678"/>
            <a:ext cx="8640097" cy="1200329"/>
          </a:xfrm>
          <a:prstGeom prst="rect">
            <a:avLst/>
          </a:prstGeom>
          <a:noFill/>
        </p:spPr>
        <p:txBody>
          <a:bodyPr wrap="square">
            <a:spAutoFit/>
          </a:bodyPr>
          <a:lstStyle/>
          <a:p>
            <a:r>
              <a:rPr lang="en-US" dirty="0">
                <a:solidFill>
                  <a:srgbClr val="212529"/>
                </a:solidFill>
                <a:latin typeface="Aspira"/>
              </a:rPr>
              <a:t>Involve 2 or more steps sampling.</a:t>
            </a:r>
          </a:p>
          <a:p>
            <a:r>
              <a:rPr lang="en-US" dirty="0">
                <a:solidFill>
                  <a:srgbClr val="212529"/>
                </a:solidFill>
                <a:latin typeface="Aspira"/>
              </a:rPr>
              <a:t>- The first step, split entire population into 2 or more groups </a:t>
            </a:r>
            <a:r>
              <a:rPr lang="en-US" b="1" dirty="0">
                <a:solidFill>
                  <a:srgbClr val="212529"/>
                </a:solidFill>
                <a:latin typeface="Aspira"/>
              </a:rPr>
              <a:t>(strata) </a:t>
            </a:r>
            <a:r>
              <a:rPr lang="en-US" dirty="0">
                <a:solidFill>
                  <a:srgbClr val="212529"/>
                </a:solidFill>
                <a:latin typeface="Aspira"/>
              </a:rPr>
              <a:t>based on certain characteristics (age group, gender group, race group)</a:t>
            </a:r>
          </a:p>
          <a:p>
            <a:r>
              <a:rPr lang="en-US" dirty="0">
                <a:solidFill>
                  <a:srgbClr val="212529"/>
                </a:solidFill>
                <a:latin typeface="Aspira"/>
              </a:rPr>
              <a:t>- From each strata group, apply </a:t>
            </a:r>
            <a:r>
              <a:rPr lang="en-US" b="1" dirty="0">
                <a:solidFill>
                  <a:srgbClr val="212529"/>
                </a:solidFill>
                <a:latin typeface="Aspira"/>
              </a:rPr>
              <a:t>random sampling </a:t>
            </a:r>
            <a:r>
              <a:rPr lang="en-US" dirty="0">
                <a:solidFill>
                  <a:srgbClr val="212529"/>
                </a:solidFill>
                <a:latin typeface="Aspira"/>
              </a:rPr>
              <a:t>to select samples </a:t>
            </a:r>
            <a:endParaRPr lang="en-US" dirty="0"/>
          </a:p>
        </p:txBody>
      </p:sp>
    </p:spTree>
    <p:extLst>
      <p:ext uri="{BB962C8B-B14F-4D97-AF65-F5344CB8AC3E}">
        <p14:creationId xmlns:p14="http://schemas.microsoft.com/office/powerpoint/2010/main" val="270523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6A88A-C102-7CA0-B3B4-7F6403322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B9501-54DD-735E-E1C1-49386D732471}"/>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Cluster Sampling</a:t>
            </a:r>
          </a:p>
        </p:txBody>
      </p:sp>
      <p:pic>
        <p:nvPicPr>
          <p:cNvPr id="5" name="Picture 4">
            <a:extLst>
              <a:ext uri="{FF2B5EF4-FFF2-40B4-BE49-F238E27FC236}">
                <a16:creationId xmlns:a16="http://schemas.microsoft.com/office/drawing/2014/main" id="{00D4D91D-4CAF-B9F5-78BE-BEEC6210B3A3}"/>
              </a:ext>
            </a:extLst>
          </p:cNvPr>
          <p:cNvPicPr>
            <a:picLocks noChangeAspect="1"/>
          </p:cNvPicPr>
          <p:nvPr/>
        </p:nvPicPr>
        <p:blipFill rotWithShape="1">
          <a:blip r:embed="rId3"/>
          <a:srcRect l="50821" t="60060" r="958" b="1084"/>
          <a:stretch/>
        </p:blipFill>
        <p:spPr>
          <a:xfrm>
            <a:off x="3630561" y="4205633"/>
            <a:ext cx="3591753" cy="2287242"/>
          </a:xfrm>
          <a:prstGeom prst="rect">
            <a:avLst/>
          </a:prstGeom>
        </p:spPr>
      </p:pic>
      <p:sp>
        <p:nvSpPr>
          <p:cNvPr id="9" name="TextBox 8">
            <a:extLst>
              <a:ext uri="{FF2B5EF4-FFF2-40B4-BE49-F238E27FC236}">
                <a16:creationId xmlns:a16="http://schemas.microsoft.com/office/drawing/2014/main" id="{07C9A965-89FA-8D3E-99DE-F9673943D19D}"/>
              </a:ext>
            </a:extLst>
          </p:cNvPr>
          <p:cNvSpPr txBox="1"/>
          <p:nvPr/>
        </p:nvSpPr>
        <p:spPr>
          <a:xfrm>
            <a:off x="838199" y="2236678"/>
            <a:ext cx="8640097" cy="1754326"/>
          </a:xfrm>
          <a:prstGeom prst="rect">
            <a:avLst/>
          </a:prstGeom>
          <a:noFill/>
        </p:spPr>
        <p:txBody>
          <a:bodyPr wrap="square">
            <a:spAutoFit/>
          </a:bodyPr>
          <a:lstStyle/>
          <a:p>
            <a:r>
              <a:rPr lang="en-US" dirty="0">
                <a:solidFill>
                  <a:srgbClr val="212529"/>
                </a:solidFill>
                <a:latin typeface="Aspira"/>
              </a:rPr>
              <a:t>Involve 2 or more steps sampling.</a:t>
            </a:r>
          </a:p>
          <a:p>
            <a:r>
              <a:rPr lang="en-US" dirty="0">
                <a:solidFill>
                  <a:srgbClr val="212529"/>
                </a:solidFill>
                <a:latin typeface="Aspira"/>
              </a:rPr>
              <a:t>- The first step, split entire population into N number of clusters/groups that having same characteristic as the population</a:t>
            </a:r>
          </a:p>
          <a:p>
            <a:r>
              <a:rPr lang="en-US" dirty="0"/>
              <a:t>- Apply random sampling, stratified sampling or another cluster sampling to the selected clusters</a:t>
            </a:r>
          </a:p>
          <a:p>
            <a:r>
              <a:rPr lang="en-US" dirty="0"/>
              <a:t>- The approach of 2 or more cluster sampling is called </a:t>
            </a:r>
            <a:r>
              <a:rPr lang="en-US" b="1" dirty="0"/>
              <a:t>multi-stage cluster sampling </a:t>
            </a:r>
          </a:p>
        </p:txBody>
      </p:sp>
    </p:spTree>
    <p:extLst>
      <p:ext uri="{BB962C8B-B14F-4D97-AF65-F5344CB8AC3E}">
        <p14:creationId xmlns:p14="http://schemas.microsoft.com/office/powerpoint/2010/main" val="87430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AC80F-7A1F-A96D-63F0-E8BD605F314F}"/>
            </a:ext>
          </a:extLst>
        </p:cNvPr>
        <p:cNvGrpSpPr/>
        <p:nvPr/>
      </p:nvGrpSpPr>
      <p:grpSpPr>
        <a:xfrm>
          <a:off x="0" y="0"/>
          <a:ext cx="0" cy="0"/>
          <a:chOff x="0" y="0"/>
          <a:chExt cx="0" cy="0"/>
        </a:xfrm>
      </p:grpSpPr>
      <p:pic>
        <p:nvPicPr>
          <p:cNvPr id="31" name="Picture 30" descr="Many question marks on black background">
            <a:extLst>
              <a:ext uri="{FF2B5EF4-FFF2-40B4-BE49-F238E27FC236}">
                <a16:creationId xmlns:a16="http://schemas.microsoft.com/office/drawing/2014/main" id="{C2AF989D-F8E6-53C2-868E-25C213D017FB}"/>
              </a:ext>
            </a:extLst>
          </p:cNvPr>
          <p:cNvPicPr>
            <a:picLocks noChangeAspect="1"/>
          </p:cNvPicPr>
          <p:nvPr/>
        </p:nvPicPr>
        <p:blipFill rotWithShape="1">
          <a:blip r:embed="rId3"/>
          <a:srcRect l="51877" r="2" b="2"/>
          <a:stretch/>
        </p:blipFill>
        <p:spPr>
          <a:xfrm>
            <a:off x="-1" y="-2"/>
            <a:ext cx="5410198" cy="6858002"/>
          </a:xfrm>
          <a:prstGeom prst="rect">
            <a:avLst/>
          </a:prstGeom>
        </p:spPr>
      </p:pic>
      <p:sp>
        <p:nvSpPr>
          <p:cNvPr id="2" name="Title 1">
            <a:extLst>
              <a:ext uri="{FF2B5EF4-FFF2-40B4-BE49-F238E27FC236}">
                <a16:creationId xmlns:a16="http://schemas.microsoft.com/office/drawing/2014/main" id="{77DCC072-B57D-55A0-4DD2-03731F8CBD22}"/>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2500" dirty="0"/>
              <a:t>1. Statistical Sampling</a:t>
            </a:r>
            <a:br>
              <a:rPr lang="en-US" sz="2500" dirty="0"/>
            </a:br>
            <a:r>
              <a:rPr lang="en-US" sz="2500" dirty="0"/>
              <a:t>1.2. Non-Probability Sampling</a:t>
            </a:r>
            <a:br>
              <a:rPr lang="en-US" sz="2500" dirty="0"/>
            </a:br>
            <a:br>
              <a:rPr lang="en-US" sz="2500" dirty="0"/>
            </a:br>
            <a:endParaRPr lang="en-US" sz="2500" dirty="0"/>
          </a:p>
        </p:txBody>
      </p:sp>
      <p:sp>
        <p:nvSpPr>
          <p:cNvPr id="11" name="TextBox 10">
            <a:extLst>
              <a:ext uri="{FF2B5EF4-FFF2-40B4-BE49-F238E27FC236}">
                <a16:creationId xmlns:a16="http://schemas.microsoft.com/office/drawing/2014/main" id="{432C7162-C358-454A-166F-9020DA76E801}"/>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This non-probability approach depends on the data owner/judgement self perspective, therefore, often do not represent the entire population</a:t>
            </a:r>
          </a:p>
        </p:txBody>
      </p:sp>
    </p:spTree>
    <p:extLst>
      <p:ext uri="{BB962C8B-B14F-4D97-AF65-F5344CB8AC3E}">
        <p14:creationId xmlns:p14="http://schemas.microsoft.com/office/powerpoint/2010/main" val="337013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BA215-A873-4D87-8034-4D56DC8BB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87D17E-A81B-C0A1-DC5F-530EFC3FF195}"/>
              </a:ext>
            </a:extLst>
          </p:cNvPr>
          <p:cNvSpPr>
            <a:spLocks noGrp="1"/>
          </p:cNvSpPr>
          <p:nvPr>
            <p:ph type="title"/>
          </p:nvPr>
        </p:nvSpPr>
        <p:spPr/>
        <p:txBody>
          <a:bodyPr>
            <a:normAutofit fontScale="90000"/>
          </a:bodyPr>
          <a:lstStyle/>
          <a:p>
            <a:r>
              <a:rPr lang="en-US"/>
              <a:t>1. Statistical Sampling</a:t>
            </a:r>
            <a:br>
              <a:rPr lang="en-US"/>
            </a:br>
            <a:r>
              <a:rPr lang="en-US" sz="3600"/>
              <a:t>1.2. Non-Probability Sampling</a:t>
            </a:r>
            <a:br>
              <a:rPr lang="en-US"/>
            </a:br>
            <a:r>
              <a:rPr lang="en-US" sz="2700"/>
              <a:t>- Convenient Sampling</a:t>
            </a:r>
            <a:endParaRPr lang="en-US" sz="2700" dirty="0"/>
          </a:p>
        </p:txBody>
      </p:sp>
      <p:sp>
        <p:nvSpPr>
          <p:cNvPr id="9" name="TextBox 8">
            <a:extLst>
              <a:ext uri="{FF2B5EF4-FFF2-40B4-BE49-F238E27FC236}">
                <a16:creationId xmlns:a16="http://schemas.microsoft.com/office/drawing/2014/main" id="{3F9144C9-7B92-EF65-32CA-50270E341B5B}"/>
              </a:ext>
            </a:extLst>
          </p:cNvPr>
          <p:cNvSpPr txBox="1"/>
          <p:nvPr/>
        </p:nvSpPr>
        <p:spPr>
          <a:xfrm>
            <a:off x="838199" y="2236678"/>
            <a:ext cx="8640097" cy="1231106"/>
          </a:xfrm>
          <a:prstGeom prst="rect">
            <a:avLst/>
          </a:prstGeom>
          <a:noFill/>
        </p:spPr>
        <p:txBody>
          <a:bodyPr wrap="square">
            <a:spAutoFit/>
          </a:bodyPr>
          <a:lstStyle>
            <a:defPPr>
              <a:defRPr lang="en-US"/>
            </a:defPPr>
            <a:lvl1pPr>
              <a:defRPr sz="2000">
                <a:latin typeface="+mj-lt"/>
                <a:ea typeface="+mj-ea"/>
                <a:cs typeface="+mj-cs"/>
              </a:defRPr>
            </a:lvl1pPr>
          </a:lstStyle>
          <a:p>
            <a:r>
              <a:rPr lang="en-US" dirty="0"/>
              <a:t>The most popular method in non-probability sampling</a:t>
            </a:r>
          </a:p>
          <a:p>
            <a:r>
              <a:rPr lang="en-US" dirty="0"/>
              <a:t>- The samples are selected based on the nearest distance/most convenient: for example, you want to study the entire company employees, so you choose your own department as the sample to represent.</a:t>
            </a:r>
          </a:p>
        </p:txBody>
      </p:sp>
      <p:pic>
        <p:nvPicPr>
          <p:cNvPr id="3" name="Picture 2">
            <a:extLst>
              <a:ext uri="{FF2B5EF4-FFF2-40B4-BE49-F238E27FC236}">
                <a16:creationId xmlns:a16="http://schemas.microsoft.com/office/drawing/2014/main" id="{8C5E7A4B-382A-D844-2858-EAE424C62B95}"/>
              </a:ext>
            </a:extLst>
          </p:cNvPr>
          <p:cNvPicPr>
            <a:picLocks noChangeAspect="1"/>
          </p:cNvPicPr>
          <p:nvPr/>
        </p:nvPicPr>
        <p:blipFill rotWithShape="1">
          <a:blip r:embed="rId3"/>
          <a:srcRect r="50000" b="52754"/>
          <a:stretch/>
        </p:blipFill>
        <p:spPr>
          <a:xfrm>
            <a:off x="4000183" y="3437007"/>
            <a:ext cx="3245442" cy="3240157"/>
          </a:xfrm>
          <a:prstGeom prst="rect">
            <a:avLst/>
          </a:prstGeom>
        </p:spPr>
      </p:pic>
    </p:spTree>
    <p:extLst>
      <p:ext uri="{BB962C8B-B14F-4D97-AF65-F5344CB8AC3E}">
        <p14:creationId xmlns:p14="http://schemas.microsoft.com/office/powerpoint/2010/main" val="47904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E3327-0A42-D2D0-BB43-5E67CB19E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03664-D58C-0A92-CD2B-BE8088D4C580}"/>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Quota Sampling</a:t>
            </a:r>
          </a:p>
        </p:txBody>
      </p:sp>
      <p:sp>
        <p:nvSpPr>
          <p:cNvPr id="9" name="TextBox 8">
            <a:extLst>
              <a:ext uri="{FF2B5EF4-FFF2-40B4-BE49-F238E27FC236}">
                <a16:creationId xmlns:a16="http://schemas.microsoft.com/office/drawing/2014/main" id="{A11ED927-0974-ECAF-C91C-0B96C446D6A3}"/>
              </a:ext>
            </a:extLst>
          </p:cNvPr>
          <p:cNvSpPr txBox="1"/>
          <p:nvPr/>
        </p:nvSpPr>
        <p:spPr>
          <a:xfrm>
            <a:off x="838199" y="2236678"/>
            <a:ext cx="9269362" cy="2308324"/>
          </a:xfrm>
          <a:prstGeom prst="rect">
            <a:avLst/>
          </a:prstGeom>
          <a:noFill/>
        </p:spPr>
        <p:txBody>
          <a:bodyPr wrap="square">
            <a:spAutoFit/>
          </a:bodyPr>
          <a:lstStyle>
            <a:defPPr>
              <a:defRPr lang="en-US"/>
            </a:defPPr>
            <a:lvl1pPr>
              <a:defRPr sz="2000">
                <a:latin typeface="+mj-lt"/>
                <a:ea typeface="+mj-ea"/>
                <a:cs typeface="+mj-cs"/>
              </a:defRPr>
            </a:lvl1pPr>
          </a:lstStyle>
          <a:p>
            <a:r>
              <a:rPr lang="en-US" dirty="0"/>
              <a:t>Combine of non-random sampling with Convenient Sampling selection of a predetermined number or proportion of units. This is called a quota.</a:t>
            </a:r>
          </a:p>
          <a:p>
            <a:r>
              <a:rPr lang="en-US" dirty="0"/>
              <a:t>You first divide the </a:t>
            </a:r>
            <a:r>
              <a:rPr lang="en-US" dirty="0">
                <a:hlinkClick r:id="rId3">
                  <a:extLst>
                    <a:ext uri="{A12FA001-AC4F-418D-AE19-62706E023703}">
                      <ahyp:hlinkClr xmlns:ahyp="http://schemas.microsoft.com/office/drawing/2018/hyperlinkcolor" val="tx"/>
                    </a:ext>
                  </a:extLst>
                </a:hlinkClick>
              </a:rPr>
              <a:t>population</a:t>
            </a:r>
            <a:r>
              <a:rPr lang="en-US" dirty="0"/>
              <a:t> into mutually exclusive subgroups (called strata) and then recruit sample units (based on Convenient) until you reach your quota. These units share specific characteristics, determined by you prior to forming your strata.</a:t>
            </a:r>
          </a:p>
        </p:txBody>
      </p:sp>
    </p:spTree>
    <p:extLst>
      <p:ext uri="{BB962C8B-B14F-4D97-AF65-F5344CB8AC3E}">
        <p14:creationId xmlns:p14="http://schemas.microsoft.com/office/powerpoint/2010/main" val="379773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D48B1-D432-AD5A-DC49-A2553523B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21783-E406-C379-E277-B260DC0CEB2A}"/>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Voluntary Sampling</a:t>
            </a:r>
          </a:p>
        </p:txBody>
      </p:sp>
      <p:sp>
        <p:nvSpPr>
          <p:cNvPr id="9" name="TextBox 8">
            <a:extLst>
              <a:ext uri="{FF2B5EF4-FFF2-40B4-BE49-F238E27FC236}">
                <a16:creationId xmlns:a16="http://schemas.microsoft.com/office/drawing/2014/main" id="{B1B2BE29-4A2E-8EAD-B75E-D9CEA32DABC8}"/>
              </a:ext>
            </a:extLst>
          </p:cNvPr>
          <p:cNvSpPr txBox="1"/>
          <p:nvPr/>
        </p:nvSpPr>
        <p:spPr>
          <a:xfrm>
            <a:off x="187569" y="2105561"/>
            <a:ext cx="12004431" cy="1323439"/>
          </a:xfrm>
          <a:prstGeom prst="rect">
            <a:avLst/>
          </a:prstGeom>
          <a:noFill/>
        </p:spPr>
        <p:txBody>
          <a:bodyPr wrap="square">
            <a:spAutoFit/>
          </a:bodyPr>
          <a:lstStyle/>
          <a:p>
            <a:r>
              <a:rPr lang="en-US" sz="2000" dirty="0">
                <a:latin typeface="+mj-lt"/>
                <a:ea typeface="+mj-ea"/>
                <a:cs typeface="+mj-cs"/>
              </a:rPr>
              <a:t>Another popular non-prob sampling method, based on the voluntarily.</a:t>
            </a:r>
          </a:p>
          <a:p>
            <a:r>
              <a:rPr lang="en-US" sz="2000" dirty="0">
                <a:latin typeface="+mj-lt"/>
                <a:ea typeface="+mj-ea"/>
                <a:cs typeface="+mj-cs"/>
              </a:rPr>
              <a:t>- For example: to get the sample from entire university, you ask for the volunteers from students. </a:t>
            </a:r>
          </a:p>
          <a:p>
            <a:r>
              <a:rPr lang="en-US" sz="2000" dirty="0">
                <a:latin typeface="+mj-lt"/>
                <a:ea typeface="+mj-ea"/>
                <a:cs typeface="+mj-cs"/>
              </a:rPr>
              <a:t>The good: you may have more students that you don’t know/(better than convenient)</a:t>
            </a:r>
          </a:p>
          <a:p>
            <a:r>
              <a:rPr lang="en-US" sz="2000" dirty="0">
                <a:latin typeface="+mj-lt"/>
                <a:ea typeface="+mj-ea"/>
                <a:cs typeface="+mj-cs"/>
              </a:rPr>
              <a:t>The bad: the sample might be skewed because students who volunteers are good learner) </a:t>
            </a:r>
          </a:p>
        </p:txBody>
      </p:sp>
      <p:pic>
        <p:nvPicPr>
          <p:cNvPr id="3" name="Picture 2">
            <a:extLst>
              <a:ext uri="{FF2B5EF4-FFF2-40B4-BE49-F238E27FC236}">
                <a16:creationId xmlns:a16="http://schemas.microsoft.com/office/drawing/2014/main" id="{609B6580-20D5-0D0A-44C0-9A6D965E1298}"/>
              </a:ext>
            </a:extLst>
          </p:cNvPr>
          <p:cNvPicPr>
            <a:picLocks noChangeAspect="1"/>
          </p:cNvPicPr>
          <p:nvPr/>
        </p:nvPicPr>
        <p:blipFill rotWithShape="1">
          <a:blip r:embed="rId3"/>
          <a:srcRect l="51542" t="1801" r="-1542" b="50953"/>
          <a:stretch/>
        </p:blipFill>
        <p:spPr>
          <a:xfrm>
            <a:off x="3851096" y="3617843"/>
            <a:ext cx="3245442" cy="3240157"/>
          </a:xfrm>
          <a:prstGeom prst="rect">
            <a:avLst/>
          </a:prstGeom>
        </p:spPr>
      </p:pic>
    </p:spTree>
    <p:extLst>
      <p:ext uri="{BB962C8B-B14F-4D97-AF65-F5344CB8AC3E}">
        <p14:creationId xmlns:p14="http://schemas.microsoft.com/office/powerpoint/2010/main" val="302015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8706D-B74E-8EAA-E193-9B1A6FA9C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EA33B-A8AE-FB73-6A46-209A46E823F8}"/>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Purposive/Judgement Sampling</a:t>
            </a:r>
          </a:p>
        </p:txBody>
      </p:sp>
      <p:sp>
        <p:nvSpPr>
          <p:cNvPr id="9" name="TextBox 8">
            <a:extLst>
              <a:ext uri="{FF2B5EF4-FFF2-40B4-BE49-F238E27FC236}">
                <a16:creationId xmlns:a16="http://schemas.microsoft.com/office/drawing/2014/main" id="{8CC229AA-06A9-1FE9-EE3D-3EAC5772B116}"/>
              </a:ext>
            </a:extLst>
          </p:cNvPr>
          <p:cNvSpPr txBox="1"/>
          <p:nvPr/>
        </p:nvSpPr>
        <p:spPr>
          <a:xfrm>
            <a:off x="838199" y="2236678"/>
            <a:ext cx="8640097" cy="1200329"/>
          </a:xfrm>
          <a:prstGeom prst="rect">
            <a:avLst/>
          </a:prstGeom>
          <a:noFill/>
        </p:spPr>
        <p:txBody>
          <a:bodyPr wrap="square">
            <a:spAutoFit/>
          </a:bodyPr>
          <a:lstStyle/>
          <a:p>
            <a:r>
              <a:rPr lang="en-US" dirty="0">
                <a:solidFill>
                  <a:srgbClr val="212529"/>
                </a:solidFill>
                <a:latin typeface="Aspira"/>
              </a:rPr>
              <a:t>Involve the selection of researcher/data owner then based on his/her purpose, the group is further sampled down.</a:t>
            </a:r>
          </a:p>
          <a:p>
            <a:r>
              <a:rPr lang="en-US" dirty="0">
                <a:solidFill>
                  <a:srgbClr val="212529"/>
                </a:solidFill>
                <a:latin typeface="Aspira"/>
              </a:rPr>
              <a:t>For example: to select only B grade and above students as sample for entire school (for academic purpose)</a:t>
            </a:r>
            <a:endParaRPr lang="en-US" dirty="0"/>
          </a:p>
        </p:txBody>
      </p:sp>
      <p:pic>
        <p:nvPicPr>
          <p:cNvPr id="3" name="Picture 2">
            <a:extLst>
              <a:ext uri="{FF2B5EF4-FFF2-40B4-BE49-F238E27FC236}">
                <a16:creationId xmlns:a16="http://schemas.microsoft.com/office/drawing/2014/main" id="{3C944E0E-643B-882C-5507-343688A4DAFF}"/>
              </a:ext>
            </a:extLst>
          </p:cNvPr>
          <p:cNvPicPr>
            <a:picLocks noChangeAspect="1"/>
          </p:cNvPicPr>
          <p:nvPr/>
        </p:nvPicPr>
        <p:blipFill rotWithShape="1">
          <a:blip r:embed="rId3"/>
          <a:srcRect l="-368" t="54348" r="50368" b="-1594"/>
          <a:stretch/>
        </p:blipFill>
        <p:spPr>
          <a:xfrm>
            <a:off x="3851096" y="3617843"/>
            <a:ext cx="3245442" cy="3240157"/>
          </a:xfrm>
          <a:prstGeom prst="rect">
            <a:avLst/>
          </a:prstGeom>
        </p:spPr>
      </p:pic>
    </p:spTree>
    <p:extLst>
      <p:ext uri="{BB962C8B-B14F-4D97-AF65-F5344CB8AC3E}">
        <p14:creationId xmlns:p14="http://schemas.microsoft.com/office/powerpoint/2010/main" val="349191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C7233-DFDA-7A1D-F27D-FD67D2268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AB969-0A38-0E0A-51F7-FBA916DB1A11}"/>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Snowball Sampling</a:t>
            </a:r>
          </a:p>
        </p:txBody>
      </p:sp>
      <p:sp>
        <p:nvSpPr>
          <p:cNvPr id="9" name="TextBox 8">
            <a:extLst>
              <a:ext uri="{FF2B5EF4-FFF2-40B4-BE49-F238E27FC236}">
                <a16:creationId xmlns:a16="http://schemas.microsoft.com/office/drawing/2014/main" id="{3267CF0E-EC7B-F540-436A-AA40764CBBDA}"/>
              </a:ext>
            </a:extLst>
          </p:cNvPr>
          <p:cNvSpPr txBox="1"/>
          <p:nvPr/>
        </p:nvSpPr>
        <p:spPr>
          <a:xfrm>
            <a:off x="838199" y="2236678"/>
            <a:ext cx="8640097" cy="1200329"/>
          </a:xfrm>
          <a:prstGeom prst="rect">
            <a:avLst/>
          </a:prstGeom>
          <a:noFill/>
        </p:spPr>
        <p:txBody>
          <a:bodyPr wrap="square">
            <a:spAutoFit/>
          </a:bodyPr>
          <a:lstStyle/>
          <a:p>
            <a:r>
              <a:rPr lang="en-US" dirty="0">
                <a:solidFill>
                  <a:srgbClr val="212529"/>
                </a:solidFill>
                <a:latin typeface="Aspira"/>
              </a:rPr>
              <a:t>Involve the selection of new group based on the selection of old group,</a:t>
            </a:r>
          </a:p>
          <a:p>
            <a:r>
              <a:rPr lang="en-US" dirty="0">
                <a:solidFill>
                  <a:srgbClr val="212529"/>
                </a:solidFill>
                <a:latin typeface="Aspira"/>
              </a:rPr>
              <a:t>It is similar to chain or network sampling, where the sample is further expanded based on previous selection.</a:t>
            </a:r>
          </a:p>
          <a:p>
            <a:r>
              <a:rPr lang="en-US" dirty="0">
                <a:solidFill>
                  <a:srgbClr val="212529"/>
                </a:solidFill>
                <a:latin typeface="Aspira"/>
              </a:rPr>
              <a:t>Applications: recruitment</a:t>
            </a:r>
            <a:endParaRPr lang="en-US" dirty="0"/>
          </a:p>
        </p:txBody>
      </p:sp>
      <p:pic>
        <p:nvPicPr>
          <p:cNvPr id="3" name="Picture 2">
            <a:extLst>
              <a:ext uri="{FF2B5EF4-FFF2-40B4-BE49-F238E27FC236}">
                <a16:creationId xmlns:a16="http://schemas.microsoft.com/office/drawing/2014/main" id="{199185F0-E43D-7CD5-F566-C98049B21643}"/>
              </a:ext>
            </a:extLst>
          </p:cNvPr>
          <p:cNvPicPr>
            <a:picLocks noChangeAspect="1"/>
          </p:cNvPicPr>
          <p:nvPr/>
        </p:nvPicPr>
        <p:blipFill rotWithShape="1">
          <a:blip r:embed="rId3"/>
          <a:srcRect l="52307" t="54058" r="-2307" b="-1304"/>
          <a:stretch/>
        </p:blipFill>
        <p:spPr>
          <a:xfrm>
            <a:off x="3851096" y="3617843"/>
            <a:ext cx="3245442" cy="3240157"/>
          </a:xfrm>
          <a:prstGeom prst="rect">
            <a:avLst/>
          </a:prstGeom>
        </p:spPr>
      </p:pic>
    </p:spTree>
    <p:extLst>
      <p:ext uri="{BB962C8B-B14F-4D97-AF65-F5344CB8AC3E}">
        <p14:creationId xmlns:p14="http://schemas.microsoft.com/office/powerpoint/2010/main" val="274278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09E4-A6D4-EE22-82FF-55DC31D8E4C3}"/>
              </a:ext>
            </a:extLst>
          </p:cNvPr>
          <p:cNvSpPr>
            <a:spLocks noGrp="1"/>
          </p:cNvSpPr>
          <p:nvPr>
            <p:ph type="title"/>
          </p:nvPr>
        </p:nvSpPr>
        <p:spPr/>
        <p:txBody>
          <a:bodyPr/>
          <a:lstStyle/>
          <a:p>
            <a:r>
              <a:rPr lang="en-US" dirty="0"/>
              <a:t>Probability vs Non-probability Sampling</a:t>
            </a:r>
          </a:p>
        </p:txBody>
      </p:sp>
      <p:graphicFrame>
        <p:nvGraphicFramePr>
          <p:cNvPr id="4" name="Content Placeholder 3">
            <a:extLst>
              <a:ext uri="{FF2B5EF4-FFF2-40B4-BE49-F238E27FC236}">
                <a16:creationId xmlns:a16="http://schemas.microsoft.com/office/drawing/2014/main" id="{80620E2F-7863-EB3C-1D27-7237B923711A}"/>
              </a:ext>
            </a:extLst>
          </p:cNvPr>
          <p:cNvGraphicFramePr>
            <a:graphicFrameLocks noGrp="1"/>
          </p:cNvGraphicFramePr>
          <p:nvPr>
            <p:ph idx="1"/>
            <p:extLst>
              <p:ext uri="{D42A27DB-BD31-4B8C-83A1-F6EECF244321}">
                <p14:modId xmlns:p14="http://schemas.microsoft.com/office/powerpoint/2010/main" val="3546249158"/>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4133638"/>
                    </a:ext>
                  </a:extLst>
                </a:gridCol>
                <a:gridCol w="5257800">
                  <a:extLst>
                    <a:ext uri="{9D8B030D-6E8A-4147-A177-3AD203B41FA5}">
                      <a16:colId xmlns:a16="http://schemas.microsoft.com/office/drawing/2014/main" val="2635818408"/>
                    </a:ext>
                  </a:extLst>
                </a:gridCol>
              </a:tblGrid>
              <a:tr h="370840">
                <a:tc>
                  <a:txBody>
                    <a:bodyPr/>
                    <a:lstStyle/>
                    <a:p>
                      <a:r>
                        <a:rPr lang="en-US" dirty="0"/>
                        <a:t>Probability Sampling</a:t>
                      </a:r>
                    </a:p>
                  </a:txBody>
                  <a:tcPr/>
                </a:tc>
                <a:tc>
                  <a:txBody>
                    <a:bodyPr/>
                    <a:lstStyle/>
                    <a:p>
                      <a:r>
                        <a:rPr lang="en-US" dirty="0"/>
                        <a:t>Non-probability Sampling</a:t>
                      </a:r>
                    </a:p>
                  </a:txBody>
                  <a:tcPr/>
                </a:tc>
                <a:extLst>
                  <a:ext uri="{0D108BD9-81ED-4DB2-BD59-A6C34878D82A}">
                    <a16:rowId xmlns:a16="http://schemas.microsoft.com/office/drawing/2014/main" val="3839676925"/>
                  </a:ext>
                </a:extLst>
              </a:tr>
              <a:tr h="370840">
                <a:tc>
                  <a:txBody>
                    <a:bodyPr/>
                    <a:lstStyle/>
                    <a:p>
                      <a:r>
                        <a:rPr lang="en-US" dirty="0"/>
                        <a:t>Samples are drawn from larger population based on probability theory</a:t>
                      </a:r>
                    </a:p>
                  </a:txBody>
                  <a:tcPr/>
                </a:tc>
                <a:tc>
                  <a:txBody>
                    <a:bodyPr/>
                    <a:lstStyle/>
                    <a:p>
                      <a:r>
                        <a:rPr lang="en-US" dirty="0"/>
                        <a:t>Samples are chosen by researchers based on subjective judgement</a:t>
                      </a:r>
                    </a:p>
                  </a:txBody>
                  <a:tcPr/>
                </a:tc>
                <a:extLst>
                  <a:ext uri="{0D108BD9-81ED-4DB2-BD59-A6C34878D82A}">
                    <a16:rowId xmlns:a16="http://schemas.microsoft.com/office/drawing/2014/main" val="1668270004"/>
                  </a:ext>
                </a:extLst>
              </a:tr>
              <a:tr h="370840">
                <a:tc>
                  <a:txBody>
                    <a:bodyPr/>
                    <a:lstStyle/>
                    <a:p>
                      <a:r>
                        <a:rPr lang="en-US" dirty="0"/>
                        <a:t>Computational expensive and Time consuming</a:t>
                      </a:r>
                    </a:p>
                  </a:txBody>
                  <a:tcPr/>
                </a:tc>
                <a:tc>
                  <a:txBody>
                    <a:bodyPr/>
                    <a:lstStyle/>
                    <a:p>
                      <a:r>
                        <a:rPr lang="en-US" dirty="0"/>
                        <a:t>Easy and quick to collect data</a:t>
                      </a:r>
                    </a:p>
                  </a:txBody>
                  <a:tcPr/>
                </a:tc>
                <a:extLst>
                  <a:ext uri="{0D108BD9-81ED-4DB2-BD59-A6C34878D82A}">
                    <a16:rowId xmlns:a16="http://schemas.microsoft.com/office/drawing/2014/main" val="1936080337"/>
                  </a:ext>
                </a:extLst>
              </a:tr>
              <a:tr h="370840">
                <a:tc>
                  <a:txBody>
                    <a:bodyPr/>
                    <a:lstStyle/>
                    <a:p>
                      <a:r>
                        <a:rPr lang="en-US" dirty="0"/>
                        <a:t>Used for research which is conclusive</a:t>
                      </a:r>
                    </a:p>
                  </a:txBody>
                  <a:tcPr/>
                </a:tc>
                <a:tc>
                  <a:txBody>
                    <a:bodyPr/>
                    <a:lstStyle/>
                    <a:p>
                      <a:r>
                        <a:rPr lang="en-US" dirty="0"/>
                        <a:t>Used for research which is exploratory</a:t>
                      </a:r>
                    </a:p>
                  </a:txBody>
                  <a:tcPr/>
                </a:tc>
                <a:extLst>
                  <a:ext uri="{0D108BD9-81ED-4DB2-BD59-A6C34878D82A}">
                    <a16:rowId xmlns:a16="http://schemas.microsoft.com/office/drawing/2014/main" val="772066"/>
                  </a:ext>
                </a:extLst>
              </a:tr>
              <a:tr h="370840">
                <a:tc>
                  <a:txBody>
                    <a:bodyPr/>
                    <a:lstStyle/>
                    <a:p>
                      <a:r>
                        <a:rPr lang="en-US" dirty="0"/>
                        <a:t>Hypothesis assumed prior to sampling and the objective is to validate the hypothesis</a:t>
                      </a:r>
                    </a:p>
                  </a:txBody>
                  <a:tcPr/>
                </a:tc>
                <a:tc>
                  <a:txBody>
                    <a:bodyPr/>
                    <a:lstStyle/>
                    <a:p>
                      <a:r>
                        <a:rPr lang="en-US" dirty="0"/>
                        <a:t>Hypothesis is derived later by conducting research study based on the sample collected</a:t>
                      </a:r>
                    </a:p>
                  </a:txBody>
                  <a:tcPr/>
                </a:tc>
                <a:extLst>
                  <a:ext uri="{0D108BD9-81ED-4DB2-BD59-A6C34878D82A}">
                    <a16:rowId xmlns:a16="http://schemas.microsoft.com/office/drawing/2014/main" val="327140800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07991984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830073816"/>
                  </a:ext>
                </a:extLst>
              </a:tr>
            </a:tbl>
          </a:graphicData>
        </a:graphic>
      </p:graphicFrame>
      <p:sp>
        <p:nvSpPr>
          <p:cNvPr id="5" name="Rectangle: Rounded Corners 4">
            <a:extLst>
              <a:ext uri="{FF2B5EF4-FFF2-40B4-BE49-F238E27FC236}">
                <a16:creationId xmlns:a16="http://schemas.microsoft.com/office/drawing/2014/main" id="{6525A5EF-0517-CE79-A319-2C308F86CBF0}"/>
              </a:ext>
            </a:extLst>
          </p:cNvPr>
          <p:cNvSpPr/>
          <p:nvPr/>
        </p:nvSpPr>
        <p:spPr>
          <a:xfrm>
            <a:off x="1055077" y="5228492"/>
            <a:ext cx="10515600" cy="12643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methods that best suits DD to put at Zubin dashboard would be </a:t>
            </a:r>
            <a:r>
              <a:rPr lang="en-US" dirty="0">
                <a:solidFill>
                  <a:srgbClr val="FFFF00"/>
                </a:solidFill>
              </a:rPr>
              <a:t>Probability Sampling.</a:t>
            </a:r>
          </a:p>
          <a:p>
            <a:pPr algn="ctr"/>
            <a:r>
              <a:rPr lang="en-US" dirty="0"/>
              <a:t>The technique chosen should be either </a:t>
            </a:r>
            <a:r>
              <a:rPr lang="en-US" b="1" u="sng" dirty="0">
                <a:solidFill>
                  <a:srgbClr val="FFC000"/>
                </a:solidFill>
              </a:rPr>
              <a:t>Stratified Random Sampling (</a:t>
            </a:r>
            <a:r>
              <a:rPr lang="en-US" b="1" u="sng">
                <a:solidFill>
                  <a:srgbClr val="FFC000"/>
                </a:solidFill>
              </a:rPr>
              <a:t>preferred) </a:t>
            </a:r>
            <a:r>
              <a:rPr lang="en-US">
                <a:solidFill>
                  <a:srgbClr val="FFC000"/>
                </a:solidFill>
              </a:rPr>
              <a:t>or </a:t>
            </a:r>
            <a:r>
              <a:rPr lang="en-US" dirty="0">
                <a:solidFill>
                  <a:srgbClr val="FFC000"/>
                </a:solidFill>
              </a:rPr>
              <a:t>Cluster Sampling</a:t>
            </a:r>
          </a:p>
        </p:txBody>
      </p:sp>
    </p:spTree>
    <p:extLst>
      <p:ext uri="{BB962C8B-B14F-4D97-AF65-F5344CB8AC3E}">
        <p14:creationId xmlns:p14="http://schemas.microsoft.com/office/powerpoint/2010/main" val="100669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C7233-DFDA-7A1D-F27D-FD67D2268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AB969-0A38-0E0A-51F7-FBA916DB1A11}"/>
              </a:ext>
            </a:extLst>
          </p:cNvPr>
          <p:cNvSpPr>
            <a:spLocks noGrp="1"/>
          </p:cNvSpPr>
          <p:nvPr>
            <p:ph type="title"/>
          </p:nvPr>
        </p:nvSpPr>
        <p:spPr/>
        <p:txBody>
          <a:bodyPr>
            <a:normAutofit/>
          </a:bodyPr>
          <a:lstStyle/>
          <a:p>
            <a:r>
              <a:rPr lang="en-US" dirty="0"/>
              <a:t>2. Sample size</a:t>
            </a:r>
            <a:br>
              <a:rPr lang="en-US" dirty="0"/>
            </a:br>
            <a:endParaRPr lang="en-US" sz="2700" dirty="0"/>
          </a:p>
        </p:txBody>
      </p:sp>
      <p:sp>
        <p:nvSpPr>
          <p:cNvPr id="4" name="TextBox 3">
            <a:extLst>
              <a:ext uri="{FF2B5EF4-FFF2-40B4-BE49-F238E27FC236}">
                <a16:creationId xmlns:a16="http://schemas.microsoft.com/office/drawing/2014/main" id="{96968EAE-B500-B2FD-4200-34B495D52504}"/>
              </a:ext>
            </a:extLst>
          </p:cNvPr>
          <p:cNvSpPr txBox="1"/>
          <p:nvPr/>
        </p:nvSpPr>
        <p:spPr>
          <a:xfrm>
            <a:off x="980661" y="1431235"/>
            <a:ext cx="10373139" cy="400110"/>
          </a:xfrm>
          <a:prstGeom prst="rect">
            <a:avLst/>
          </a:prstGeom>
          <a:noFill/>
        </p:spPr>
        <p:txBody>
          <a:bodyPr wrap="square" rtlCol="0">
            <a:spAutoFit/>
          </a:bodyPr>
          <a:lstStyle/>
          <a:p>
            <a:r>
              <a:rPr lang="en-US" sz="2000" dirty="0"/>
              <a:t>How to choose the right sample size for infinite?</a:t>
            </a:r>
          </a:p>
        </p:txBody>
      </p:sp>
      <p:sp>
        <p:nvSpPr>
          <p:cNvPr id="5" name="Rectangle 4">
            <a:extLst>
              <a:ext uri="{FF2B5EF4-FFF2-40B4-BE49-F238E27FC236}">
                <a16:creationId xmlns:a16="http://schemas.microsoft.com/office/drawing/2014/main" id="{03F27E72-94E3-E496-FFED-061423C9B3FD}"/>
              </a:ext>
            </a:extLst>
          </p:cNvPr>
          <p:cNvSpPr/>
          <p:nvPr/>
        </p:nvSpPr>
        <p:spPr>
          <a:xfrm>
            <a:off x="689113" y="2093843"/>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Population: all the samples available in the pool. </a:t>
            </a:r>
          </a:p>
          <a:p>
            <a:pPr algn="ctr"/>
            <a:r>
              <a:rPr lang="en-US" sz="2400" dirty="0" err="1"/>
              <a:t>i.e</a:t>
            </a:r>
            <a:r>
              <a:rPr lang="en-US" sz="2400" dirty="0"/>
              <a:t>: all metadata files (billions), all US population (300M), etc.</a:t>
            </a:r>
          </a:p>
        </p:txBody>
      </p:sp>
      <p:sp>
        <p:nvSpPr>
          <p:cNvPr id="6" name="Rectangle 5">
            <a:extLst>
              <a:ext uri="{FF2B5EF4-FFF2-40B4-BE49-F238E27FC236}">
                <a16:creationId xmlns:a16="http://schemas.microsoft.com/office/drawing/2014/main" id="{228B2F8C-F73A-5F2F-35E9-D7A7A617F3C1}"/>
              </a:ext>
            </a:extLst>
          </p:cNvPr>
          <p:cNvSpPr/>
          <p:nvPr/>
        </p:nvSpPr>
        <p:spPr>
          <a:xfrm>
            <a:off x="6554289" y="2093842"/>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Marginal Error (confident interval): defines how much error is acceptable, normally around 5%</a:t>
            </a:r>
          </a:p>
        </p:txBody>
      </p:sp>
      <p:sp>
        <p:nvSpPr>
          <p:cNvPr id="7" name="Rectangle 6">
            <a:extLst>
              <a:ext uri="{FF2B5EF4-FFF2-40B4-BE49-F238E27FC236}">
                <a16:creationId xmlns:a16="http://schemas.microsoft.com/office/drawing/2014/main" id="{0D01DA60-5354-D036-664B-710AB24A4D46}"/>
              </a:ext>
            </a:extLst>
          </p:cNvPr>
          <p:cNvSpPr/>
          <p:nvPr/>
        </p:nvSpPr>
        <p:spPr>
          <a:xfrm>
            <a:off x="689113" y="4340087"/>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Confident level: </a:t>
            </a:r>
          </a:p>
          <a:p>
            <a:pPr algn="ctr"/>
            <a:r>
              <a:rPr lang="en-US" sz="2400" dirty="0"/>
              <a:t>Determine the actual mean falls within, common are 90%, 95%, 99%</a:t>
            </a:r>
          </a:p>
        </p:txBody>
      </p:sp>
      <p:sp>
        <p:nvSpPr>
          <p:cNvPr id="10" name="Rectangle 9">
            <a:extLst>
              <a:ext uri="{FF2B5EF4-FFF2-40B4-BE49-F238E27FC236}">
                <a16:creationId xmlns:a16="http://schemas.microsoft.com/office/drawing/2014/main" id="{C641DFB1-39C2-659C-63F6-A89A745C000A}"/>
              </a:ext>
            </a:extLst>
          </p:cNvPr>
          <p:cNvSpPr/>
          <p:nvPr/>
        </p:nvSpPr>
        <p:spPr>
          <a:xfrm>
            <a:off x="6554288" y="4340087"/>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Population Proportion:</a:t>
            </a:r>
          </a:p>
          <a:p>
            <a:pPr algn="ctr"/>
            <a:r>
              <a:rPr lang="en-US" sz="2400" dirty="0"/>
              <a:t>Covers the variance in the survey, a safe number is 0.5</a:t>
            </a:r>
          </a:p>
        </p:txBody>
      </p:sp>
    </p:spTree>
    <p:extLst>
      <p:ext uri="{BB962C8B-B14F-4D97-AF65-F5344CB8AC3E}">
        <p14:creationId xmlns:p14="http://schemas.microsoft.com/office/powerpoint/2010/main" val="159320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BDE3F-12F7-DB56-7F77-D0E887650587}"/>
              </a:ext>
            </a:extLst>
          </p:cNvPr>
          <p:cNvSpPr>
            <a:spLocks noGrp="1"/>
          </p:cNvSpPr>
          <p:nvPr>
            <p:ph type="title"/>
          </p:nvPr>
        </p:nvSpPr>
        <p:spPr>
          <a:xfrm>
            <a:off x="1043631" y="809898"/>
            <a:ext cx="10173010" cy="1554480"/>
          </a:xfrm>
        </p:spPr>
        <p:txBody>
          <a:bodyPr anchor="ctr">
            <a:normAutofit/>
          </a:bodyPr>
          <a:lstStyle/>
          <a:p>
            <a:r>
              <a:rPr lang="en-US" sz="4800"/>
              <a:t>Why Sampling?</a:t>
            </a:r>
          </a:p>
        </p:txBody>
      </p:sp>
      <p:cxnSp>
        <p:nvCxnSpPr>
          <p:cNvPr id="1040" name="Straight Connector 10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6" name="Picture 2" descr="10 Tips for Accurate Research Results: Mastering Sampling ...">
            <a:extLst>
              <a:ext uri="{FF2B5EF4-FFF2-40B4-BE49-F238E27FC236}">
                <a16:creationId xmlns:a16="http://schemas.microsoft.com/office/drawing/2014/main" id="{E3A4B23E-8B51-4733-387B-8516D84EE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408" y="3798278"/>
            <a:ext cx="4387254" cy="244576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8CC4A7-FDC1-16D1-FA50-0EA8D2C953A9}"/>
              </a:ext>
            </a:extLst>
          </p:cNvPr>
          <p:cNvSpPr>
            <a:spLocks/>
          </p:cNvSpPr>
          <p:nvPr/>
        </p:nvSpPr>
        <p:spPr>
          <a:xfrm>
            <a:off x="1424328" y="2749337"/>
            <a:ext cx="6959093" cy="2879661"/>
          </a:xfrm>
          <a:prstGeom prst="rect">
            <a:avLst/>
          </a:prstGeom>
        </p:spPr>
        <p:txBody>
          <a:bodyPr/>
          <a:lstStyle/>
          <a:p>
            <a:pPr defTabSz="603504">
              <a:spcAft>
                <a:spcPts val="600"/>
              </a:spcAft>
            </a:pPr>
            <a:r>
              <a:rPr lang="en-US" kern="1200" dirty="0">
                <a:solidFill>
                  <a:schemeClr val="tx1"/>
                </a:solidFill>
                <a:latin typeface="+mn-lt"/>
                <a:ea typeface="+mn-ea"/>
                <a:cs typeface="+mn-cs"/>
              </a:rPr>
              <a:t>US Bureau of Labor Statistics (BLS) releases a monthly Consumer Price Index (CPI) report to measure the inflation</a:t>
            </a:r>
          </a:p>
          <a:p>
            <a:pPr defTabSz="603504">
              <a:spcAft>
                <a:spcPts val="600"/>
              </a:spcAft>
            </a:pPr>
            <a:endParaRPr lang="en-US" kern="1200" dirty="0">
              <a:solidFill>
                <a:schemeClr val="tx1"/>
              </a:solidFill>
              <a:latin typeface="+mn-lt"/>
              <a:ea typeface="+mn-ea"/>
              <a:cs typeface="+mn-cs"/>
            </a:endParaRPr>
          </a:p>
          <a:p>
            <a:pPr marL="0" indent="0">
              <a:spcAft>
                <a:spcPts val="600"/>
              </a:spcAft>
              <a:buNone/>
            </a:pPr>
            <a:endParaRPr lang="en-US" dirty="0"/>
          </a:p>
        </p:txBody>
      </p:sp>
      <p:pic>
        <p:nvPicPr>
          <p:cNvPr id="7" name="Picture 6">
            <a:extLst>
              <a:ext uri="{FF2B5EF4-FFF2-40B4-BE49-F238E27FC236}">
                <a16:creationId xmlns:a16="http://schemas.microsoft.com/office/drawing/2014/main" id="{84DCDF5C-0E39-F87C-CB6C-318C1E5E22BC}"/>
              </a:ext>
            </a:extLst>
          </p:cNvPr>
          <p:cNvPicPr>
            <a:picLocks noChangeAspect="1"/>
          </p:cNvPicPr>
          <p:nvPr/>
        </p:nvPicPr>
        <p:blipFill>
          <a:blip r:embed="rId3"/>
          <a:stretch>
            <a:fillRect/>
          </a:stretch>
        </p:blipFill>
        <p:spPr>
          <a:xfrm>
            <a:off x="2210900" y="3408524"/>
            <a:ext cx="3025693" cy="485372"/>
          </a:xfrm>
          <a:prstGeom prst="rect">
            <a:avLst/>
          </a:prstGeom>
        </p:spPr>
      </p:pic>
      <p:sp>
        <p:nvSpPr>
          <p:cNvPr id="5" name="TextBox 4">
            <a:extLst>
              <a:ext uri="{FF2B5EF4-FFF2-40B4-BE49-F238E27FC236}">
                <a16:creationId xmlns:a16="http://schemas.microsoft.com/office/drawing/2014/main" id="{54B5858E-6B78-F3C6-4F70-57A8D0F8847B}"/>
              </a:ext>
            </a:extLst>
          </p:cNvPr>
          <p:cNvSpPr txBox="1"/>
          <p:nvPr/>
        </p:nvSpPr>
        <p:spPr>
          <a:xfrm>
            <a:off x="366870" y="4004357"/>
            <a:ext cx="6487329" cy="2108269"/>
          </a:xfrm>
          <a:prstGeom prst="rect">
            <a:avLst/>
          </a:prstGeom>
          <a:noFill/>
        </p:spPr>
        <p:txBody>
          <a:bodyPr wrap="square">
            <a:spAutoFit/>
          </a:bodyPr>
          <a:lstStyle/>
          <a:p>
            <a:pPr defTabSz="603504">
              <a:spcAft>
                <a:spcPts val="600"/>
              </a:spcAft>
            </a:pPr>
            <a:r>
              <a:rPr lang="en-US" kern="1200" dirty="0">
                <a:solidFill>
                  <a:srgbClr val="333333"/>
                </a:solidFill>
                <a:latin typeface="Georgia" panose="02040502050405020303" pitchFamily="18" charset="0"/>
                <a:ea typeface="+mn-ea"/>
                <a:cs typeface="+mn-cs"/>
              </a:rPr>
              <a:t>The BLS refers to a variety of sources to calculate CPI, including the prices of goods and services from about </a:t>
            </a:r>
            <a:r>
              <a:rPr lang="en-US" kern="1200" dirty="0">
                <a:solidFill>
                  <a:srgbClr val="B30000"/>
                </a:solidFill>
                <a:latin typeface="Georgia" panose="02040502050405020303" pitchFamily="18" charset="0"/>
                <a:ea typeface="+mn-ea"/>
                <a:cs typeface="+mn-cs"/>
              </a:rPr>
              <a:t>23,000 retail and service </a:t>
            </a:r>
            <a:r>
              <a:rPr lang="en-US" kern="1200" dirty="0">
                <a:solidFill>
                  <a:srgbClr val="333333"/>
                </a:solidFill>
                <a:latin typeface="Georgia" panose="02040502050405020303" pitchFamily="18" charset="0"/>
                <a:ea typeface="+mn-ea"/>
                <a:cs typeface="+mn-cs"/>
              </a:rPr>
              <a:t>establishments throughout the U.S. It also collects data from </a:t>
            </a:r>
            <a:r>
              <a:rPr lang="en-US" kern="1200" dirty="0">
                <a:solidFill>
                  <a:srgbClr val="B30000"/>
                </a:solidFill>
                <a:latin typeface="Georgia" panose="02040502050405020303" pitchFamily="18" charset="0"/>
                <a:ea typeface="+mn-ea"/>
                <a:cs typeface="+mn-cs"/>
              </a:rPr>
              <a:t>about 50,000 landlords and tenants </a:t>
            </a:r>
            <a:r>
              <a:rPr lang="en-US" kern="1200" dirty="0">
                <a:solidFill>
                  <a:srgbClr val="333333"/>
                </a:solidFill>
                <a:latin typeface="Georgia" panose="02040502050405020303" pitchFamily="18" charset="0"/>
                <a:ea typeface="+mn-ea"/>
                <a:cs typeface="+mn-cs"/>
              </a:rPr>
              <a:t>to determine the changes in the price of rent.</a:t>
            </a:r>
          </a:p>
          <a:p>
            <a:pPr defTabSz="603504">
              <a:spcAft>
                <a:spcPts val="600"/>
              </a:spcAft>
            </a:pPr>
            <a:r>
              <a:rPr lang="en-US" i="1" kern="1200" dirty="0">
                <a:solidFill>
                  <a:srgbClr val="0000FF"/>
                </a:solidFill>
                <a:latin typeface="Georgia" panose="02040502050405020303" pitchFamily="18" charset="0"/>
                <a:ea typeface="+mn-ea"/>
                <a:cs typeface="+mn-cs"/>
              </a:rPr>
              <a:t>=&gt; a handful of samples which considered to be enough to represent entire US: Sampling techniques</a:t>
            </a:r>
            <a:endParaRPr lang="en-US" i="1" dirty="0">
              <a:solidFill>
                <a:srgbClr val="0000FF"/>
              </a:solidFill>
            </a:endParaRPr>
          </a:p>
        </p:txBody>
      </p:sp>
    </p:spTree>
    <p:extLst>
      <p:ext uri="{BB962C8B-B14F-4D97-AF65-F5344CB8AC3E}">
        <p14:creationId xmlns:p14="http://schemas.microsoft.com/office/powerpoint/2010/main" val="1661582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8BB719-E231-BD92-4B25-DDF6EFA7DA9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 Sample size</a:t>
            </a:r>
            <a:br>
              <a:rPr lang="en-US" dirty="0"/>
            </a:br>
            <a:endParaRPr lang="en-US" sz="2700" dirty="0"/>
          </a:p>
        </p:txBody>
      </p:sp>
      <p:pic>
        <p:nvPicPr>
          <p:cNvPr id="9" name="Picture 8">
            <a:extLst>
              <a:ext uri="{FF2B5EF4-FFF2-40B4-BE49-F238E27FC236}">
                <a16:creationId xmlns:a16="http://schemas.microsoft.com/office/drawing/2014/main" id="{FB54FB7D-E799-9B11-FA30-230CEE0E79FB}"/>
              </a:ext>
            </a:extLst>
          </p:cNvPr>
          <p:cNvPicPr>
            <a:picLocks noChangeAspect="1"/>
          </p:cNvPicPr>
          <p:nvPr/>
        </p:nvPicPr>
        <p:blipFill>
          <a:blip r:embed="rId3"/>
          <a:stretch>
            <a:fillRect/>
          </a:stretch>
        </p:blipFill>
        <p:spPr>
          <a:xfrm>
            <a:off x="7990348" y="2492472"/>
            <a:ext cx="3515852" cy="2684401"/>
          </a:xfrm>
          <a:prstGeom prst="rect">
            <a:avLst/>
          </a:prstGeom>
        </p:spPr>
      </p:pic>
      <p:graphicFrame>
        <p:nvGraphicFramePr>
          <p:cNvPr id="11" name="Table 10">
            <a:extLst>
              <a:ext uri="{FF2B5EF4-FFF2-40B4-BE49-F238E27FC236}">
                <a16:creationId xmlns:a16="http://schemas.microsoft.com/office/drawing/2014/main" id="{A6D6A17A-82B3-4B15-B510-6338024BBA8B}"/>
              </a:ext>
            </a:extLst>
          </p:cNvPr>
          <p:cNvGraphicFramePr>
            <a:graphicFrameLocks noGrp="1"/>
          </p:cNvGraphicFramePr>
          <p:nvPr>
            <p:extLst>
              <p:ext uri="{D42A27DB-BD31-4B8C-83A1-F6EECF244321}">
                <p14:modId xmlns:p14="http://schemas.microsoft.com/office/powerpoint/2010/main" val="1156267542"/>
              </p:ext>
            </p:extLst>
          </p:nvPr>
        </p:nvGraphicFramePr>
        <p:xfrm>
          <a:off x="1496553" y="2145891"/>
          <a:ext cx="5410200" cy="3377565"/>
        </p:xfrm>
        <a:graphic>
          <a:graphicData uri="http://schemas.openxmlformats.org/drawingml/2006/table">
            <a:tbl>
              <a:tblPr/>
              <a:tblGrid>
                <a:gridCol w="3723149">
                  <a:extLst>
                    <a:ext uri="{9D8B030D-6E8A-4147-A177-3AD203B41FA5}">
                      <a16:colId xmlns:a16="http://schemas.microsoft.com/office/drawing/2014/main" val="3749502627"/>
                    </a:ext>
                  </a:extLst>
                </a:gridCol>
                <a:gridCol w="1687051">
                  <a:extLst>
                    <a:ext uri="{9D8B030D-6E8A-4147-A177-3AD203B41FA5}">
                      <a16:colId xmlns:a16="http://schemas.microsoft.com/office/drawing/2014/main" val="3975689650"/>
                    </a:ext>
                  </a:extLst>
                </a:gridCol>
              </a:tblGrid>
              <a:tr h="322006">
                <a:tc>
                  <a:txBody>
                    <a:bodyPr/>
                    <a:lstStyle/>
                    <a:p>
                      <a:pPr algn="l" fontAlgn="b"/>
                      <a:r>
                        <a:rPr lang="en-US" sz="2400" b="0" i="0" u="none" strike="noStrike" dirty="0">
                          <a:solidFill>
                            <a:srgbClr val="000000"/>
                          </a:solidFill>
                          <a:effectLst/>
                          <a:latin typeface="Aptos Narrow" panose="020B0004020202020204" pitchFamily="34" charset="0"/>
                        </a:rPr>
                        <a:t>Confidence Level</a:t>
                      </a:r>
                    </a:p>
                  </a:txBody>
                  <a:tcPr marL="9525" marR="9525" marT="9525" marB="0" anchor="b">
                    <a:lnL>
                      <a:noFill/>
                    </a:lnL>
                    <a:lnR>
                      <a:noFill/>
                    </a:lnR>
                    <a:lnT>
                      <a:noFill/>
                    </a:lnT>
                    <a:lnB>
                      <a:noFill/>
                    </a:lnB>
                    <a:solidFill>
                      <a:srgbClr val="83CCEB"/>
                    </a:solidFill>
                  </a:tcPr>
                </a:tc>
                <a:tc>
                  <a:txBody>
                    <a:bodyPr/>
                    <a:lstStyle/>
                    <a:p>
                      <a:pPr algn="r" fontAlgn="b"/>
                      <a:r>
                        <a:rPr lang="en-US" sz="2400" b="0" i="0" u="none" strike="noStrike">
                          <a:solidFill>
                            <a:srgbClr val="000000"/>
                          </a:solidFill>
                          <a:effectLst/>
                          <a:latin typeface="Aptos Narrow" panose="020B0004020202020204" pitchFamily="34" charset="0"/>
                        </a:rPr>
                        <a:t>95%</a:t>
                      </a:r>
                    </a:p>
                  </a:txBody>
                  <a:tcPr marL="9525" marR="9525" marT="9525" marB="0" anchor="b">
                    <a:lnL>
                      <a:noFill/>
                    </a:lnL>
                    <a:lnR>
                      <a:noFill/>
                    </a:lnR>
                    <a:lnT>
                      <a:noFill/>
                    </a:lnT>
                    <a:lnB>
                      <a:noFill/>
                    </a:lnB>
                    <a:solidFill>
                      <a:srgbClr val="83CCEB"/>
                    </a:solidFill>
                  </a:tcPr>
                </a:tc>
                <a:extLst>
                  <a:ext uri="{0D108BD9-81ED-4DB2-BD59-A6C34878D82A}">
                    <a16:rowId xmlns:a16="http://schemas.microsoft.com/office/drawing/2014/main" val="3700493879"/>
                  </a:ext>
                </a:extLst>
              </a:tr>
              <a:tr h="322006">
                <a:tc>
                  <a:txBody>
                    <a:bodyPr/>
                    <a:lstStyle/>
                    <a:p>
                      <a:pPr algn="l" fontAlgn="b"/>
                      <a:r>
                        <a:rPr lang="en-US" sz="2400" b="0" i="0" u="none" strike="noStrike">
                          <a:solidFill>
                            <a:srgbClr val="000000"/>
                          </a:solidFill>
                          <a:effectLst/>
                          <a:latin typeface="Aptos Narrow" panose="020B0004020202020204" pitchFamily="34" charset="0"/>
                        </a:rPr>
                        <a:t>p</a:t>
                      </a:r>
                    </a:p>
                  </a:txBody>
                  <a:tcPr marL="9525" marR="9525" marT="9525" marB="0" anchor="b">
                    <a:lnL>
                      <a:noFill/>
                    </a:lnL>
                    <a:lnR>
                      <a:noFill/>
                    </a:lnR>
                    <a:lnT>
                      <a:noFill/>
                    </a:lnT>
                    <a:lnB>
                      <a:noFill/>
                    </a:lnB>
                    <a:solidFill>
                      <a:srgbClr val="F7C7AC"/>
                    </a:solidFill>
                  </a:tcPr>
                </a:tc>
                <a:tc>
                  <a:txBody>
                    <a:bodyPr/>
                    <a:lstStyle/>
                    <a:p>
                      <a:pPr algn="r" fontAlgn="b"/>
                      <a:r>
                        <a:rPr lang="en-US" sz="24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solidFill>
                      <a:srgbClr val="F7C7AC"/>
                    </a:solidFill>
                  </a:tcPr>
                </a:tc>
                <a:extLst>
                  <a:ext uri="{0D108BD9-81ED-4DB2-BD59-A6C34878D82A}">
                    <a16:rowId xmlns:a16="http://schemas.microsoft.com/office/drawing/2014/main" val="3601951030"/>
                  </a:ext>
                </a:extLst>
              </a:tr>
              <a:tr h="322006">
                <a:tc>
                  <a:txBody>
                    <a:bodyPr/>
                    <a:lstStyle/>
                    <a:p>
                      <a:pPr algn="l" fontAlgn="b"/>
                      <a:r>
                        <a:rPr lang="en-US" sz="2400" b="0" i="0" u="none" strike="noStrike">
                          <a:solidFill>
                            <a:srgbClr val="000000"/>
                          </a:solidFill>
                          <a:effectLst/>
                          <a:latin typeface="Aptos Narrow" panose="020B0004020202020204" pitchFamily="34" charset="0"/>
                        </a:rPr>
                        <a:t>Margin Error</a:t>
                      </a:r>
                    </a:p>
                  </a:txBody>
                  <a:tcPr marL="9525" marR="9525" marT="9525" marB="0" anchor="b">
                    <a:lnL>
                      <a:noFill/>
                    </a:lnL>
                    <a:lnR>
                      <a:noFill/>
                    </a:lnR>
                    <a:lnT>
                      <a:noFill/>
                    </a:lnT>
                    <a:lnB>
                      <a:noFill/>
                    </a:lnB>
                    <a:solidFill>
                      <a:srgbClr val="E49EDD"/>
                    </a:solidFill>
                  </a:tcPr>
                </a:tc>
                <a:tc>
                  <a:txBody>
                    <a:bodyPr/>
                    <a:lstStyle/>
                    <a:p>
                      <a:pPr algn="r" fontAlgn="b"/>
                      <a:r>
                        <a:rPr lang="en-US" sz="2400" b="0" i="0" u="none" strike="noStrike">
                          <a:solidFill>
                            <a:srgbClr val="000000"/>
                          </a:solidFill>
                          <a:effectLst/>
                          <a:latin typeface="Aptos Narrow" panose="020B0004020202020204" pitchFamily="34" charset="0"/>
                        </a:rPr>
                        <a:t>0.05</a:t>
                      </a:r>
                    </a:p>
                  </a:txBody>
                  <a:tcPr marL="9525" marR="9525" marT="9525" marB="0" anchor="b">
                    <a:lnL>
                      <a:noFill/>
                    </a:lnL>
                    <a:lnR>
                      <a:noFill/>
                    </a:lnR>
                    <a:lnT>
                      <a:noFill/>
                    </a:lnT>
                    <a:lnB>
                      <a:noFill/>
                    </a:lnB>
                    <a:solidFill>
                      <a:srgbClr val="E49EDD"/>
                    </a:solidFill>
                  </a:tcPr>
                </a:tc>
                <a:extLst>
                  <a:ext uri="{0D108BD9-81ED-4DB2-BD59-A6C34878D82A}">
                    <a16:rowId xmlns:a16="http://schemas.microsoft.com/office/drawing/2014/main" val="2780768159"/>
                  </a:ext>
                </a:extLst>
              </a:tr>
              <a:tr h="322006">
                <a:tc>
                  <a:txBody>
                    <a:bodyPr/>
                    <a:lstStyle/>
                    <a:p>
                      <a:pPr algn="l" fontAlgn="b"/>
                      <a:r>
                        <a:rPr lang="en-US" sz="2400" b="0" i="0" u="none" strike="noStrike">
                          <a:solidFill>
                            <a:srgbClr val="000000"/>
                          </a:solidFill>
                          <a:effectLst/>
                          <a:latin typeface="Aptos Narrow" panose="020B0004020202020204" pitchFamily="34" charset="0"/>
                        </a:rPr>
                        <a:t>Population Size</a:t>
                      </a:r>
                    </a:p>
                  </a:txBody>
                  <a:tcPr marL="9525" marR="9525" marT="9525" marB="0" anchor="b">
                    <a:lnL>
                      <a:noFill/>
                    </a:lnL>
                    <a:lnR>
                      <a:noFill/>
                    </a:lnR>
                    <a:lnT>
                      <a:noFill/>
                    </a:lnT>
                    <a:lnB>
                      <a:noFill/>
                    </a:lnB>
                    <a:solidFill>
                      <a:srgbClr val="B5E6A2"/>
                    </a:solidFill>
                  </a:tcPr>
                </a:tc>
                <a:tc>
                  <a:txBody>
                    <a:bodyPr/>
                    <a:lstStyle/>
                    <a:p>
                      <a:pPr algn="r" fontAlgn="b"/>
                      <a:r>
                        <a:rPr lang="en-US" sz="2400" b="0" i="0" u="none" strike="noStrike">
                          <a:solidFill>
                            <a:srgbClr val="000000"/>
                          </a:solidFill>
                          <a:effectLst/>
                          <a:latin typeface="Aptos Narrow" panose="020B0004020202020204" pitchFamily="34" charset="0"/>
                        </a:rPr>
                        <a:t>1000</a:t>
                      </a:r>
                    </a:p>
                  </a:txBody>
                  <a:tcPr marL="9525" marR="9525" marT="9525" marB="0" anchor="b">
                    <a:lnL>
                      <a:noFill/>
                    </a:lnL>
                    <a:lnR>
                      <a:noFill/>
                    </a:lnR>
                    <a:lnT>
                      <a:noFill/>
                    </a:lnT>
                    <a:lnB>
                      <a:noFill/>
                    </a:lnB>
                    <a:solidFill>
                      <a:srgbClr val="B5E6A2"/>
                    </a:solidFill>
                  </a:tcPr>
                </a:tc>
                <a:extLst>
                  <a:ext uri="{0D108BD9-81ED-4DB2-BD59-A6C34878D82A}">
                    <a16:rowId xmlns:a16="http://schemas.microsoft.com/office/drawing/2014/main" val="697050349"/>
                  </a:ext>
                </a:extLst>
              </a:tr>
              <a:tr h="322006">
                <a:tc>
                  <a:txBody>
                    <a:bodyPr/>
                    <a:lstStyle/>
                    <a:p>
                      <a:pPr algn="l" fontAlgn="b"/>
                      <a:endParaRPr lang="en-US" sz="24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US" sz="24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104441587"/>
                  </a:ext>
                </a:extLst>
              </a:tr>
              <a:tr h="322006">
                <a:tc>
                  <a:txBody>
                    <a:bodyPr/>
                    <a:lstStyle/>
                    <a:p>
                      <a:pPr algn="l" fontAlgn="b"/>
                      <a:r>
                        <a:rPr lang="en-US" sz="2400" b="0" i="0" u="none" strike="noStrike" dirty="0">
                          <a:solidFill>
                            <a:srgbClr val="000000"/>
                          </a:solidFill>
                          <a:effectLst/>
                          <a:latin typeface="Symbol" pitchFamily="2" charset="2"/>
                          <a:ea typeface="Palatino" pitchFamily="2" charset="77"/>
                        </a:rPr>
                        <a:t>a</a:t>
                      </a:r>
                    </a:p>
                  </a:txBody>
                  <a:tcPr marL="9525" marR="9525" marT="9525" marB="0" anchor="b">
                    <a:lnL>
                      <a:noFill/>
                    </a:lnL>
                    <a:lnR>
                      <a:noFill/>
                    </a:lnR>
                    <a:lnT>
                      <a:noFill/>
                    </a:lnT>
                    <a:lnB>
                      <a:noFill/>
                    </a:lnB>
                    <a:solidFill>
                      <a:srgbClr val="FFC000"/>
                    </a:solidFill>
                  </a:tcPr>
                </a:tc>
                <a:tc>
                  <a:txBody>
                    <a:bodyPr/>
                    <a:lstStyle/>
                    <a:p>
                      <a:pPr algn="r" fontAlgn="b"/>
                      <a:r>
                        <a:rPr lang="en-US" sz="2400" b="0" i="0" u="none" strike="noStrike" dirty="0">
                          <a:solidFill>
                            <a:srgbClr val="000000"/>
                          </a:solidFill>
                          <a:effectLst/>
                          <a:latin typeface="Aptos Narrow" panose="020B0004020202020204" pitchFamily="34" charset="0"/>
                        </a:rPr>
                        <a:t>0.05</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993740464"/>
                  </a:ext>
                </a:extLst>
              </a:tr>
              <a:tr h="322006">
                <a:tc>
                  <a:txBody>
                    <a:bodyPr/>
                    <a:lstStyle/>
                    <a:p>
                      <a:pPr algn="l" fontAlgn="b"/>
                      <a:r>
                        <a:rPr lang="en-US" sz="2400" b="0" i="0" u="none" strike="noStrike" dirty="0">
                          <a:solidFill>
                            <a:srgbClr val="000000"/>
                          </a:solidFill>
                          <a:effectLst/>
                          <a:latin typeface="Aptos Narrow" panose="020B0004020202020204" pitchFamily="34" charset="0"/>
                        </a:rPr>
                        <a:t>z-score</a:t>
                      </a:r>
                    </a:p>
                  </a:txBody>
                  <a:tcPr marL="9525" marR="9525" marT="9525" marB="0" anchor="b">
                    <a:lnL>
                      <a:noFill/>
                    </a:lnL>
                    <a:lnR>
                      <a:noFill/>
                    </a:lnR>
                    <a:lnT>
                      <a:noFill/>
                    </a:lnT>
                    <a:lnB>
                      <a:noFill/>
                    </a:lnB>
                    <a:solidFill>
                      <a:srgbClr val="A6C9EC"/>
                    </a:solidFill>
                  </a:tcPr>
                </a:tc>
                <a:tc>
                  <a:txBody>
                    <a:bodyPr/>
                    <a:lstStyle/>
                    <a:p>
                      <a:pPr algn="r" fontAlgn="b"/>
                      <a:r>
                        <a:rPr lang="en-US" sz="24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solidFill>
                      <a:srgbClr val="A6C9EC"/>
                    </a:solidFill>
                  </a:tcPr>
                </a:tc>
                <a:extLst>
                  <a:ext uri="{0D108BD9-81ED-4DB2-BD59-A6C34878D82A}">
                    <a16:rowId xmlns:a16="http://schemas.microsoft.com/office/drawing/2014/main" val="3813569785"/>
                  </a:ext>
                </a:extLst>
              </a:tr>
              <a:tr h="322006">
                <a:tc>
                  <a:txBody>
                    <a:bodyPr/>
                    <a:lstStyle/>
                    <a:p>
                      <a:pPr algn="l" fontAlgn="b"/>
                      <a:r>
                        <a:rPr lang="en-US" sz="2400" b="0" i="0" u="none" strike="noStrike" dirty="0">
                          <a:solidFill>
                            <a:srgbClr val="000000"/>
                          </a:solidFill>
                          <a:effectLst/>
                          <a:latin typeface="Aptos Narrow" panose="020B0004020202020204" pitchFamily="34" charset="0"/>
                        </a:rPr>
                        <a:t>Sample size from infinite</a:t>
                      </a:r>
                    </a:p>
                  </a:txBody>
                  <a:tcPr marL="9525" marR="9525" marT="9525" marB="0" anchor="b">
                    <a:lnL>
                      <a:noFill/>
                    </a:lnL>
                    <a:lnR>
                      <a:noFill/>
                    </a:lnR>
                    <a:lnT>
                      <a:noFill/>
                    </a:lnT>
                    <a:lnB>
                      <a:noFill/>
                    </a:lnB>
                    <a:solidFill>
                      <a:srgbClr val="B5E6A2"/>
                    </a:solidFill>
                  </a:tcPr>
                </a:tc>
                <a:tc>
                  <a:txBody>
                    <a:bodyPr/>
                    <a:lstStyle/>
                    <a:p>
                      <a:pPr algn="r" fontAlgn="b"/>
                      <a:r>
                        <a:rPr lang="en-US" sz="2400" b="0" i="0" u="none" strike="noStrike" dirty="0">
                          <a:solidFill>
                            <a:srgbClr val="000000"/>
                          </a:solidFill>
                          <a:effectLst/>
                          <a:latin typeface="Aptos Narrow" panose="020B0004020202020204" pitchFamily="34" charset="0"/>
                        </a:rPr>
                        <a:t>384</a:t>
                      </a:r>
                    </a:p>
                  </a:txBody>
                  <a:tcPr marL="9525" marR="9525" marT="9525" marB="0" anchor="b">
                    <a:lnL>
                      <a:noFill/>
                    </a:lnL>
                    <a:lnR>
                      <a:noFill/>
                    </a:lnR>
                    <a:lnT>
                      <a:noFill/>
                    </a:lnT>
                    <a:lnB>
                      <a:noFill/>
                    </a:lnB>
                    <a:solidFill>
                      <a:srgbClr val="B5E6A2"/>
                    </a:solidFill>
                  </a:tcPr>
                </a:tc>
                <a:extLst>
                  <a:ext uri="{0D108BD9-81ED-4DB2-BD59-A6C34878D82A}">
                    <a16:rowId xmlns:a16="http://schemas.microsoft.com/office/drawing/2014/main" val="2072189202"/>
                  </a:ext>
                </a:extLst>
              </a:tr>
              <a:tr h="322006">
                <a:tc>
                  <a:txBody>
                    <a:bodyPr/>
                    <a:lstStyle/>
                    <a:p>
                      <a:pPr algn="l" fontAlgn="b"/>
                      <a:r>
                        <a:rPr lang="en-US" sz="2400" b="0" i="0" u="none" strike="noStrike">
                          <a:solidFill>
                            <a:srgbClr val="000000"/>
                          </a:solidFill>
                          <a:effectLst/>
                          <a:latin typeface="Aptos Narrow" panose="020B0004020202020204" pitchFamily="34" charset="0"/>
                        </a:rPr>
                        <a:t>Sample size from Population</a:t>
                      </a:r>
                    </a:p>
                  </a:txBody>
                  <a:tcPr marL="9525" marR="9525" marT="9525" marB="0" anchor="b">
                    <a:lnL>
                      <a:noFill/>
                    </a:lnL>
                    <a:lnR>
                      <a:noFill/>
                    </a:lnR>
                    <a:lnT>
                      <a:noFill/>
                    </a:lnT>
                    <a:lnB>
                      <a:noFill/>
                    </a:lnB>
                    <a:solidFill>
                      <a:srgbClr val="F2CEEF"/>
                    </a:solidFill>
                  </a:tcPr>
                </a:tc>
                <a:tc>
                  <a:txBody>
                    <a:bodyPr/>
                    <a:lstStyle/>
                    <a:p>
                      <a:pPr algn="r" fontAlgn="b"/>
                      <a:r>
                        <a:rPr lang="en-US" sz="2400" b="0" i="0" u="none" strike="noStrike" dirty="0">
                          <a:solidFill>
                            <a:srgbClr val="000000"/>
                          </a:solidFill>
                          <a:effectLst/>
                          <a:latin typeface="Aptos Narrow" panose="020B0004020202020204" pitchFamily="34" charset="0"/>
                        </a:rPr>
                        <a:t>277</a:t>
                      </a:r>
                    </a:p>
                  </a:txBody>
                  <a:tcPr marL="9525" marR="9525" marT="9525" marB="0" anchor="b">
                    <a:lnL>
                      <a:noFill/>
                    </a:lnL>
                    <a:lnR>
                      <a:noFill/>
                    </a:lnR>
                    <a:lnT>
                      <a:noFill/>
                    </a:lnT>
                    <a:lnB>
                      <a:noFill/>
                    </a:lnB>
                    <a:solidFill>
                      <a:srgbClr val="F2CEEF"/>
                    </a:solidFill>
                  </a:tcPr>
                </a:tc>
                <a:extLst>
                  <a:ext uri="{0D108BD9-81ED-4DB2-BD59-A6C34878D82A}">
                    <a16:rowId xmlns:a16="http://schemas.microsoft.com/office/drawing/2014/main" val="2755407163"/>
                  </a:ext>
                </a:extLst>
              </a:tr>
            </a:tbl>
          </a:graphicData>
        </a:graphic>
      </p:graphicFrame>
      <p:sp>
        <p:nvSpPr>
          <p:cNvPr id="12" name="TextBox 11">
            <a:extLst>
              <a:ext uri="{FF2B5EF4-FFF2-40B4-BE49-F238E27FC236}">
                <a16:creationId xmlns:a16="http://schemas.microsoft.com/office/drawing/2014/main" id="{D9633A52-A9DE-1C27-80BB-FBA5068462CB}"/>
              </a:ext>
            </a:extLst>
          </p:cNvPr>
          <p:cNvSpPr txBox="1"/>
          <p:nvPr/>
        </p:nvSpPr>
        <p:spPr>
          <a:xfrm>
            <a:off x="535858" y="5878810"/>
            <a:ext cx="11120284" cy="923330"/>
          </a:xfrm>
          <a:prstGeom prst="rect">
            <a:avLst/>
          </a:prstGeom>
          <a:noFill/>
        </p:spPr>
        <p:txBody>
          <a:bodyPr wrap="square" rtlCol="0">
            <a:spAutoFit/>
          </a:bodyPr>
          <a:lstStyle/>
          <a:p>
            <a:r>
              <a:rPr lang="en-US" dirty="0"/>
              <a:t>With infinite or very large population, the Sample sizes with above variables are about 384</a:t>
            </a:r>
          </a:p>
          <a:p>
            <a:r>
              <a:rPr lang="en-US" dirty="0"/>
              <a:t>With revised population of N=1000, the Sample sizes would be 277</a:t>
            </a:r>
          </a:p>
          <a:p>
            <a:r>
              <a:rPr lang="en-US" dirty="0"/>
              <a:t>With revised population of N=4million,  the Sample sizes would be similar to infinite: 384</a:t>
            </a:r>
          </a:p>
        </p:txBody>
      </p:sp>
    </p:spTree>
    <p:extLst>
      <p:ext uri="{BB962C8B-B14F-4D97-AF65-F5344CB8AC3E}">
        <p14:creationId xmlns:p14="http://schemas.microsoft.com/office/powerpoint/2010/main" val="188581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F2DC6-8001-E1C3-83EA-743B1F346D95}"/>
              </a:ext>
            </a:extLst>
          </p:cNvPr>
          <p:cNvSpPr>
            <a:spLocks noGrp="1"/>
          </p:cNvSpPr>
          <p:nvPr>
            <p:ph type="title"/>
          </p:nvPr>
        </p:nvSpPr>
        <p:spPr>
          <a:xfrm>
            <a:off x="4572001" y="601744"/>
            <a:ext cx="6781800" cy="1338696"/>
          </a:xfrm>
        </p:spPr>
        <p:txBody>
          <a:bodyPr>
            <a:normAutofit/>
          </a:bodyPr>
          <a:lstStyle/>
          <a:p>
            <a:r>
              <a:rPr lang="en-US"/>
              <a:t>Why Sampling for DataDyn?</a:t>
            </a:r>
            <a:endParaRPr lang="en-US" dirty="0"/>
          </a:p>
        </p:txBody>
      </p:sp>
      <p:pic>
        <p:nvPicPr>
          <p:cNvPr id="5" name="Picture 4" descr="Magnifying glass showing decling performance">
            <a:extLst>
              <a:ext uri="{FF2B5EF4-FFF2-40B4-BE49-F238E27FC236}">
                <a16:creationId xmlns:a16="http://schemas.microsoft.com/office/drawing/2014/main" id="{D5352D4F-B6F3-4292-734D-3CA1CBE51227}"/>
              </a:ext>
            </a:extLst>
          </p:cNvPr>
          <p:cNvPicPr>
            <a:picLocks noChangeAspect="1"/>
          </p:cNvPicPr>
          <p:nvPr/>
        </p:nvPicPr>
        <p:blipFill rotWithShape="1">
          <a:blip r:embed="rId2"/>
          <a:srcRect l="16445" r="4700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355694E-D8C7-B4DA-312D-6FC358637D4B}"/>
              </a:ext>
            </a:extLst>
          </p:cNvPr>
          <p:cNvSpPr>
            <a:spLocks noGrp="1"/>
          </p:cNvSpPr>
          <p:nvPr>
            <p:ph idx="1"/>
          </p:nvPr>
        </p:nvSpPr>
        <p:spPr>
          <a:xfrm>
            <a:off x="4572001" y="2201958"/>
            <a:ext cx="6781800" cy="3900730"/>
          </a:xfrm>
        </p:spPr>
        <p:txBody>
          <a:bodyPr anchor="t">
            <a:normAutofit/>
          </a:bodyPr>
          <a:lstStyle/>
          <a:p>
            <a:r>
              <a:rPr lang="en-US" sz="2000"/>
              <a:t>Thousands of customers</a:t>
            </a:r>
          </a:p>
          <a:p>
            <a:r>
              <a:rPr lang="en-US" sz="2000"/>
              <a:t>Billions of files to scan</a:t>
            </a:r>
          </a:p>
          <a:p>
            <a:r>
              <a:rPr lang="en-US" sz="2000"/>
              <a:t>Hundred of file types</a:t>
            </a:r>
          </a:p>
          <a:p>
            <a:r>
              <a:rPr lang="en-US" sz="2000"/>
              <a:t>Peta/Tetrabytes of data</a:t>
            </a:r>
          </a:p>
          <a:p>
            <a:endParaRPr lang="en-US" sz="2000"/>
          </a:p>
          <a:p>
            <a:pPr marL="0" indent="0">
              <a:buNone/>
            </a:pPr>
            <a:r>
              <a:rPr lang="en-US" sz="2000"/>
              <a:t>Purpose: </a:t>
            </a:r>
          </a:p>
          <a:p>
            <a:pPr marL="0" indent="0">
              <a:buNone/>
            </a:pPr>
            <a:r>
              <a:rPr lang="en-US" sz="2000"/>
              <a:t>- how do data owner know which files to keep/pay attention to or which to remove within shortest duration?</a:t>
            </a:r>
          </a:p>
          <a:p>
            <a:pPr marL="0" indent="0">
              <a:buNone/>
            </a:pPr>
            <a:r>
              <a:rPr lang="en-US" sz="2000"/>
              <a:t>- data management optimization</a:t>
            </a:r>
          </a:p>
        </p:txBody>
      </p:sp>
    </p:spTree>
    <p:extLst>
      <p:ext uri="{BB962C8B-B14F-4D97-AF65-F5344CB8AC3E}">
        <p14:creationId xmlns:p14="http://schemas.microsoft.com/office/powerpoint/2010/main" val="80164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0977-E36C-E9AA-A2ED-A4C43344AD0B}"/>
              </a:ext>
            </a:extLst>
          </p:cNvPr>
          <p:cNvSpPr>
            <a:spLocks noGrp="1"/>
          </p:cNvSpPr>
          <p:nvPr>
            <p:ph type="title"/>
          </p:nvPr>
        </p:nvSpPr>
        <p:spPr/>
        <p:txBody>
          <a:bodyPr/>
          <a:lstStyle/>
          <a:p>
            <a:r>
              <a:rPr lang="en-US"/>
              <a:t>Sampling techniques:</a:t>
            </a:r>
            <a:endParaRPr lang="en-US" dirty="0"/>
          </a:p>
        </p:txBody>
      </p:sp>
      <p:sp>
        <p:nvSpPr>
          <p:cNvPr id="6" name="Rectangle 5">
            <a:extLst>
              <a:ext uri="{FF2B5EF4-FFF2-40B4-BE49-F238E27FC236}">
                <a16:creationId xmlns:a16="http://schemas.microsoft.com/office/drawing/2014/main" id="{6BF2C1C1-8787-3272-3AFF-AB81196369EE}"/>
              </a:ext>
            </a:extLst>
          </p:cNvPr>
          <p:cNvSpPr/>
          <p:nvPr/>
        </p:nvSpPr>
        <p:spPr>
          <a:xfrm>
            <a:off x="4348317" y="1415843"/>
            <a:ext cx="3352800" cy="816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Statistical Sampling</a:t>
            </a:r>
            <a:endParaRPr lang="en-US" dirty="0"/>
          </a:p>
        </p:txBody>
      </p:sp>
      <p:sp>
        <p:nvSpPr>
          <p:cNvPr id="8" name="Rectangle 7">
            <a:extLst>
              <a:ext uri="{FF2B5EF4-FFF2-40B4-BE49-F238E27FC236}">
                <a16:creationId xmlns:a16="http://schemas.microsoft.com/office/drawing/2014/main" id="{6E5E0FF3-53B8-0D59-006F-9F5C728FE683}"/>
              </a:ext>
            </a:extLst>
          </p:cNvPr>
          <p:cNvSpPr/>
          <p:nvPr/>
        </p:nvSpPr>
        <p:spPr>
          <a:xfrm>
            <a:off x="3131719" y="2741407"/>
            <a:ext cx="2229465" cy="81607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Probability Sampling</a:t>
            </a:r>
            <a:endParaRPr lang="en-US" dirty="0"/>
          </a:p>
        </p:txBody>
      </p:sp>
      <p:sp>
        <p:nvSpPr>
          <p:cNvPr id="9" name="Rectangle 8">
            <a:extLst>
              <a:ext uri="{FF2B5EF4-FFF2-40B4-BE49-F238E27FC236}">
                <a16:creationId xmlns:a16="http://schemas.microsoft.com/office/drawing/2014/main" id="{F96E1B72-A978-24BC-FA88-43E5136B6F23}"/>
              </a:ext>
            </a:extLst>
          </p:cNvPr>
          <p:cNvSpPr/>
          <p:nvPr/>
        </p:nvSpPr>
        <p:spPr>
          <a:xfrm>
            <a:off x="6489436" y="2741406"/>
            <a:ext cx="2229465" cy="8160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Non-Probability Sampling</a:t>
            </a:r>
            <a:endParaRPr lang="en-US" dirty="0"/>
          </a:p>
        </p:txBody>
      </p:sp>
      <p:sp>
        <p:nvSpPr>
          <p:cNvPr id="10" name="Rectangle 9">
            <a:extLst>
              <a:ext uri="{FF2B5EF4-FFF2-40B4-BE49-F238E27FC236}">
                <a16:creationId xmlns:a16="http://schemas.microsoft.com/office/drawing/2014/main" id="{9A02559F-904D-BB42-108E-185CABF5CC3D}"/>
              </a:ext>
            </a:extLst>
          </p:cNvPr>
          <p:cNvSpPr/>
          <p:nvPr/>
        </p:nvSpPr>
        <p:spPr>
          <a:xfrm>
            <a:off x="2930013" y="4028767"/>
            <a:ext cx="2654710" cy="26276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US"/>
              <a:t>Random Sampling</a:t>
            </a:r>
          </a:p>
          <a:p>
            <a:pPr marL="285750" indent="-285750">
              <a:buFont typeface="Arial" panose="020B0604020202020204" pitchFamily="34" charset="0"/>
              <a:buChar char="•"/>
            </a:pPr>
            <a:r>
              <a:rPr lang="en-US"/>
              <a:t>Weighted Samping</a:t>
            </a:r>
          </a:p>
          <a:p>
            <a:pPr marL="285750" indent="-285750">
              <a:buFont typeface="Arial" panose="020B0604020202020204" pitchFamily="34" charset="0"/>
              <a:buChar char="•"/>
            </a:pPr>
            <a:r>
              <a:rPr lang="en-US"/>
              <a:t>Stratified Sampling</a:t>
            </a:r>
          </a:p>
          <a:p>
            <a:pPr marL="285750" indent="-285750">
              <a:buFont typeface="Arial" panose="020B0604020202020204" pitchFamily="34" charset="0"/>
              <a:buChar char="•"/>
            </a:pPr>
            <a:r>
              <a:rPr lang="en-US"/>
              <a:t>Cluster Sampling</a:t>
            </a:r>
          </a:p>
          <a:p>
            <a:pPr marL="285750" indent="-285750">
              <a:buFont typeface="Arial" panose="020B0604020202020204" pitchFamily="34" charset="0"/>
              <a:buChar char="•"/>
            </a:pPr>
            <a:r>
              <a:rPr lang="en-US"/>
              <a:t>Systematic Sampling</a:t>
            </a:r>
          </a:p>
          <a:p>
            <a:pPr marL="285750" indent="-285750">
              <a:buFont typeface="Arial" panose="020B0604020202020204" pitchFamily="34" charset="0"/>
              <a:buChar char="•"/>
            </a:pPr>
            <a:r>
              <a:rPr lang="en-US"/>
              <a:t>Multistage Sampling</a:t>
            </a:r>
          </a:p>
          <a:p>
            <a:endParaRPr lang="en-US" dirty="0"/>
          </a:p>
        </p:txBody>
      </p:sp>
      <p:sp>
        <p:nvSpPr>
          <p:cNvPr id="11" name="Rectangle 10">
            <a:extLst>
              <a:ext uri="{FF2B5EF4-FFF2-40B4-BE49-F238E27FC236}">
                <a16:creationId xmlns:a16="http://schemas.microsoft.com/office/drawing/2014/main" id="{F674ACC8-B186-94C7-B547-BA7A051BDA43}"/>
              </a:ext>
            </a:extLst>
          </p:cNvPr>
          <p:cNvSpPr/>
          <p:nvPr/>
        </p:nvSpPr>
        <p:spPr>
          <a:xfrm>
            <a:off x="6351638" y="4028767"/>
            <a:ext cx="2558847" cy="262767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Convenient Sampling</a:t>
            </a:r>
          </a:p>
          <a:p>
            <a:pPr algn="ctr"/>
            <a:r>
              <a:rPr lang="en-US"/>
              <a:t>Quota Sampling</a:t>
            </a:r>
          </a:p>
          <a:p>
            <a:pPr algn="ctr"/>
            <a:r>
              <a:rPr lang="en-US"/>
              <a:t>Snowball Sampling</a:t>
            </a:r>
          </a:p>
          <a:p>
            <a:pPr algn="ctr"/>
            <a:r>
              <a:rPr lang="en-US"/>
              <a:t>Judgement Sampling</a:t>
            </a:r>
          </a:p>
          <a:p>
            <a:pPr algn="ctr"/>
            <a:endParaRPr lang="en-US" dirty="0"/>
          </a:p>
        </p:txBody>
      </p:sp>
      <p:cxnSp>
        <p:nvCxnSpPr>
          <p:cNvPr id="5" name="Straight Arrow Connector 4">
            <a:extLst>
              <a:ext uri="{FF2B5EF4-FFF2-40B4-BE49-F238E27FC236}">
                <a16:creationId xmlns:a16="http://schemas.microsoft.com/office/drawing/2014/main" id="{F4DB5A21-C520-5EC4-EA00-D2C2F9AC8BC8}"/>
              </a:ext>
            </a:extLst>
          </p:cNvPr>
          <p:cNvCxnSpPr>
            <a:stCxn id="6" idx="2"/>
            <a:endCxn id="8" idx="0"/>
          </p:cNvCxnSpPr>
          <p:nvPr/>
        </p:nvCxnSpPr>
        <p:spPr>
          <a:xfrm flipH="1">
            <a:off x="4246452" y="2231920"/>
            <a:ext cx="1778265" cy="509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7DB9660-3615-4017-7BE1-EBC8F0567AEB}"/>
              </a:ext>
            </a:extLst>
          </p:cNvPr>
          <p:cNvCxnSpPr>
            <a:cxnSpLocks/>
            <a:stCxn id="6" idx="2"/>
            <a:endCxn id="9" idx="0"/>
          </p:cNvCxnSpPr>
          <p:nvPr/>
        </p:nvCxnSpPr>
        <p:spPr>
          <a:xfrm>
            <a:off x="6024717" y="2231920"/>
            <a:ext cx="1579452" cy="509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B763ABC-5F8E-CA38-94F9-31437F1BDE28}"/>
              </a:ext>
            </a:extLst>
          </p:cNvPr>
          <p:cNvCxnSpPr>
            <a:cxnSpLocks/>
            <a:stCxn id="8" idx="2"/>
            <a:endCxn id="10" idx="0"/>
          </p:cNvCxnSpPr>
          <p:nvPr/>
        </p:nvCxnSpPr>
        <p:spPr>
          <a:xfrm>
            <a:off x="4246452" y="3557484"/>
            <a:ext cx="10916" cy="47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FFAE2B5-D324-22E9-7CB8-83A5AC2F8435}"/>
              </a:ext>
            </a:extLst>
          </p:cNvPr>
          <p:cNvCxnSpPr>
            <a:cxnSpLocks/>
          </p:cNvCxnSpPr>
          <p:nvPr/>
        </p:nvCxnSpPr>
        <p:spPr>
          <a:xfrm>
            <a:off x="7701117" y="3557484"/>
            <a:ext cx="10916" cy="47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31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9D27-10BC-5461-9F51-DC59E6078FE3}"/>
              </a:ext>
            </a:extLst>
          </p:cNvPr>
          <p:cNvSpPr>
            <a:spLocks noGrp="1"/>
          </p:cNvSpPr>
          <p:nvPr>
            <p:ph type="title"/>
          </p:nvPr>
        </p:nvSpPr>
        <p:spPr/>
        <p:txBody>
          <a:bodyPr/>
          <a:lstStyle/>
          <a:p>
            <a:r>
              <a:rPr lang="en-US" dirty="0"/>
              <a:t>Sample data</a:t>
            </a:r>
          </a:p>
        </p:txBody>
      </p:sp>
      <p:graphicFrame>
        <p:nvGraphicFramePr>
          <p:cNvPr id="6" name="Content Placeholder 2">
            <a:extLst>
              <a:ext uri="{FF2B5EF4-FFF2-40B4-BE49-F238E27FC236}">
                <a16:creationId xmlns:a16="http://schemas.microsoft.com/office/drawing/2014/main" id="{4B9FFD2C-6254-B3E4-54BD-A08BB330879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C57B85F-8008-0E8A-7D82-876A16325452}"/>
              </a:ext>
            </a:extLst>
          </p:cNvPr>
          <p:cNvSpPr/>
          <p:nvPr/>
        </p:nvSpPr>
        <p:spPr>
          <a:xfrm>
            <a:off x="7879799" y="4101565"/>
            <a:ext cx="2939845" cy="26055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DD, it can be referred to meta data:</a:t>
            </a:r>
          </a:p>
          <a:p>
            <a:pPr marL="285750" indent="-285750">
              <a:buFont typeface="Arial" panose="020B0604020202020204" pitchFamily="34" charset="0"/>
              <a:buChar char="•"/>
            </a:pPr>
            <a:r>
              <a:rPr lang="en-US" dirty="0"/>
              <a:t>File size</a:t>
            </a:r>
          </a:p>
          <a:p>
            <a:pPr marL="285750" indent="-285750">
              <a:buFont typeface="Arial" panose="020B0604020202020204" pitchFamily="34" charset="0"/>
              <a:buChar char="•"/>
            </a:pPr>
            <a:r>
              <a:rPr lang="en-US" dirty="0"/>
              <a:t>File type</a:t>
            </a:r>
          </a:p>
          <a:p>
            <a:pPr marL="285750" indent="-285750">
              <a:buFont typeface="Arial" panose="020B0604020202020204" pitchFamily="34" charset="0"/>
              <a:buChar char="•"/>
            </a:pPr>
            <a:r>
              <a:rPr lang="en-US" dirty="0"/>
              <a:t>Last access</a:t>
            </a:r>
          </a:p>
          <a:p>
            <a:pPr marL="285750" indent="-285750">
              <a:buFont typeface="Arial" panose="020B0604020202020204" pitchFamily="34" charset="0"/>
              <a:buChar char="•"/>
            </a:pPr>
            <a:r>
              <a:rPr lang="en-US" dirty="0"/>
              <a:t>Tag</a:t>
            </a:r>
          </a:p>
          <a:p>
            <a:pPr marL="285750" indent="-285750">
              <a:buFont typeface="Arial" panose="020B0604020202020204" pitchFamily="34" charset="0"/>
              <a:buChar char="•"/>
            </a:pPr>
            <a:r>
              <a:rPr lang="en-US" dirty="0"/>
              <a:t>Sensitivity</a:t>
            </a:r>
          </a:p>
          <a:p>
            <a:pPr marL="285750" indent="-285750">
              <a:buFont typeface="Arial" panose="020B0604020202020204" pitchFamily="34" charset="0"/>
              <a:buChar char="•"/>
            </a:pPr>
            <a:r>
              <a:rPr lang="en-US" dirty="0" err="1"/>
              <a:t>Etc</a:t>
            </a:r>
            <a:r>
              <a:rPr lang="en-US" dirty="0"/>
              <a:t>…</a:t>
            </a:r>
          </a:p>
          <a:p>
            <a:pPr algn="ctr"/>
            <a:endParaRPr lang="en-US" dirty="0"/>
          </a:p>
        </p:txBody>
      </p:sp>
    </p:spTree>
    <p:extLst>
      <p:ext uri="{BB962C8B-B14F-4D97-AF65-F5344CB8AC3E}">
        <p14:creationId xmlns:p14="http://schemas.microsoft.com/office/powerpoint/2010/main" val="67147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Many question marks on black background">
            <a:extLst>
              <a:ext uri="{FF2B5EF4-FFF2-40B4-BE49-F238E27FC236}">
                <a16:creationId xmlns:a16="http://schemas.microsoft.com/office/drawing/2014/main" id="{C8C278CB-CA69-AB92-B82C-EDFEA1E5C63D}"/>
              </a:ext>
            </a:extLst>
          </p:cNvPr>
          <p:cNvPicPr>
            <a:picLocks noChangeAspect="1"/>
          </p:cNvPicPr>
          <p:nvPr/>
        </p:nvPicPr>
        <p:blipFill rotWithShape="1">
          <a:blip r:embed="rId3"/>
          <a:srcRect l="51877" r="2" b="2"/>
          <a:stretch/>
        </p:blipFill>
        <p:spPr>
          <a:xfrm>
            <a:off x="-1" y="-2"/>
            <a:ext cx="5410198" cy="6858002"/>
          </a:xfrm>
          <a:prstGeom prst="rect">
            <a:avLst/>
          </a:prstGeom>
        </p:spPr>
      </p:pic>
      <p:sp useBgFill="1">
        <p:nvSpPr>
          <p:cNvPr id="38" name="Rectangle 3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C2C29-482D-E23C-A165-9F06ABCA6D9E}"/>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2500"/>
              <a:t>1. Statistical Sampling</a:t>
            </a:r>
            <a:br>
              <a:rPr lang="en-US" sz="2500"/>
            </a:br>
            <a:r>
              <a:rPr lang="en-US" sz="2500"/>
              <a:t>1.1. Probability Sampling</a:t>
            </a:r>
            <a:br>
              <a:rPr lang="en-US" sz="2500"/>
            </a:br>
            <a:br>
              <a:rPr lang="en-US" sz="2500"/>
            </a:br>
            <a:endParaRPr lang="en-US" sz="2500"/>
          </a:p>
        </p:txBody>
      </p:sp>
      <p:sp>
        <p:nvSpPr>
          <p:cNvPr id="11" name="TextBox 10">
            <a:extLst>
              <a:ext uri="{FF2B5EF4-FFF2-40B4-BE49-F238E27FC236}">
                <a16:creationId xmlns:a16="http://schemas.microsoft.com/office/drawing/2014/main" id="{FA653187-4F2D-5D5D-A5C6-19789697DAEE}"/>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Probability method utilizes some form of randomization.</a:t>
            </a:r>
          </a:p>
          <a:p>
            <a:pPr indent="-228600">
              <a:lnSpc>
                <a:spcPct val="90000"/>
              </a:lnSpc>
              <a:spcAft>
                <a:spcPts val="600"/>
              </a:spcAft>
              <a:buFont typeface="Arial" panose="020B0604020202020204" pitchFamily="34" charset="0"/>
              <a:buChar char="•"/>
            </a:pPr>
            <a:r>
              <a:rPr lang="en-US" sz="2000"/>
              <a:t>In this method, all samples  have a chance of being selected</a:t>
            </a:r>
          </a:p>
          <a:p>
            <a:pPr indent="-228600">
              <a:lnSpc>
                <a:spcPct val="90000"/>
              </a:lnSpc>
              <a:spcAft>
                <a:spcPts val="600"/>
              </a:spcAft>
              <a:buFont typeface="Arial" panose="020B0604020202020204" pitchFamily="34" charset="0"/>
              <a:buChar char="•"/>
            </a:pPr>
            <a:r>
              <a:rPr lang="en-US" sz="2000"/>
              <a:t>More expansive than non-probability and more time consuming</a:t>
            </a:r>
          </a:p>
          <a:p>
            <a:pPr indent="-228600">
              <a:lnSpc>
                <a:spcPct val="90000"/>
              </a:lnSpc>
              <a:spcAft>
                <a:spcPts val="600"/>
              </a:spcAft>
              <a:buFont typeface="Arial" panose="020B0604020202020204" pitchFamily="34" charset="0"/>
              <a:buChar char="•"/>
            </a:pPr>
            <a:r>
              <a:rPr lang="en-US" sz="2000"/>
              <a:t>Benefit: selected sample represent the entire populations</a:t>
            </a:r>
          </a:p>
        </p:txBody>
      </p:sp>
    </p:spTree>
    <p:extLst>
      <p:ext uri="{BB962C8B-B14F-4D97-AF65-F5344CB8AC3E}">
        <p14:creationId xmlns:p14="http://schemas.microsoft.com/office/powerpoint/2010/main" val="410255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4BECD-89FC-6E56-35C7-FD64724A6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F9C9F-8A05-FC7B-E655-8F3BA8545D9B}"/>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Random Sampling</a:t>
            </a:r>
          </a:p>
        </p:txBody>
      </p:sp>
      <p:pic>
        <p:nvPicPr>
          <p:cNvPr id="5" name="Picture 4">
            <a:extLst>
              <a:ext uri="{FF2B5EF4-FFF2-40B4-BE49-F238E27FC236}">
                <a16:creationId xmlns:a16="http://schemas.microsoft.com/office/drawing/2014/main" id="{D975B939-CE3D-A3FC-85C2-347050EB82FC}"/>
              </a:ext>
            </a:extLst>
          </p:cNvPr>
          <p:cNvPicPr>
            <a:picLocks noChangeAspect="1"/>
          </p:cNvPicPr>
          <p:nvPr/>
        </p:nvPicPr>
        <p:blipFill rotWithShape="1">
          <a:blip r:embed="rId3"/>
          <a:srcRect r="51779" b="61144"/>
          <a:stretch/>
        </p:blipFill>
        <p:spPr>
          <a:xfrm>
            <a:off x="3886200" y="3428999"/>
            <a:ext cx="3591753" cy="2287242"/>
          </a:xfrm>
          <a:prstGeom prst="rect">
            <a:avLst/>
          </a:prstGeom>
        </p:spPr>
      </p:pic>
      <p:sp>
        <p:nvSpPr>
          <p:cNvPr id="9" name="TextBox 8">
            <a:extLst>
              <a:ext uri="{FF2B5EF4-FFF2-40B4-BE49-F238E27FC236}">
                <a16:creationId xmlns:a16="http://schemas.microsoft.com/office/drawing/2014/main" id="{A1FDE53D-DF12-4507-A100-D307A802A4C0}"/>
              </a:ext>
            </a:extLst>
          </p:cNvPr>
          <p:cNvSpPr txBox="1"/>
          <p:nvPr/>
        </p:nvSpPr>
        <p:spPr>
          <a:xfrm>
            <a:off x="838200" y="2236678"/>
            <a:ext cx="6096000" cy="646331"/>
          </a:xfrm>
          <a:prstGeom prst="rect">
            <a:avLst/>
          </a:prstGeom>
          <a:noFill/>
        </p:spPr>
        <p:txBody>
          <a:bodyPr wrap="square">
            <a:spAutoFit/>
          </a:bodyPr>
          <a:lstStyle/>
          <a:p>
            <a:r>
              <a:rPr lang="en-US" b="0" i="0" dirty="0">
                <a:solidFill>
                  <a:srgbClr val="212529"/>
                </a:solidFill>
                <a:effectLst/>
                <a:latin typeface="Aspira"/>
              </a:rPr>
              <a:t> Each member of the population has an equal chance and probability of being selected</a:t>
            </a:r>
            <a:endParaRPr lang="en-US" dirty="0"/>
          </a:p>
        </p:txBody>
      </p:sp>
    </p:spTree>
    <p:extLst>
      <p:ext uri="{BB962C8B-B14F-4D97-AF65-F5344CB8AC3E}">
        <p14:creationId xmlns:p14="http://schemas.microsoft.com/office/powerpoint/2010/main" val="4729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67522-5767-5CBD-A77F-7842C150A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AAC03-4C88-A2A2-DF96-E694CCE93FBD}"/>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Systematic Sampling</a:t>
            </a:r>
          </a:p>
        </p:txBody>
      </p:sp>
      <p:pic>
        <p:nvPicPr>
          <p:cNvPr id="5" name="Picture 4">
            <a:extLst>
              <a:ext uri="{FF2B5EF4-FFF2-40B4-BE49-F238E27FC236}">
                <a16:creationId xmlns:a16="http://schemas.microsoft.com/office/drawing/2014/main" id="{C5B17F79-40A8-00D8-8ABD-8DF59FF8A00E}"/>
              </a:ext>
            </a:extLst>
          </p:cNvPr>
          <p:cNvPicPr>
            <a:picLocks noChangeAspect="1"/>
          </p:cNvPicPr>
          <p:nvPr/>
        </p:nvPicPr>
        <p:blipFill rotWithShape="1">
          <a:blip r:embed="rId3"/>
          <a:srcRect l="54121" t="4176" r="-2342" b="56968"/>
          <a:stretch/>
        </p:blipFill>
        <p:spPr>
          <a:xfrm>
            <a:off x="4623620" y="3428999"/>
            <a:ext cx="3591753" cy="2287242"/>
          </a:xfrm>
          <a:prstGeom prst="rect">
            <a:avLst/>
          </a:prstGeom>
        </p:spPr>
      </p:pic>
      <p:sp>
        <p:nvSpPr>
          <p:cNvPr id="9" name="TextBox 8">
            <a:extLst>
              <a:ext uri="{FF2B5EF4-FFF2-40B4-BE49-F238E27FC236}">
                <a16:creationId xmlns:a16="http://schemas.microsoft.com/office/drawing/2014/main" id="{08C025F1-990D-4096-5B90-1482A5C489B6}"/>
              </a:ext>
            </a:extLst>
          </p:cNvPr>
          <p:cNvSpPr txBox="1"/>
          <p:nvPr/>
        </p:nvSpPr>
        <p:spPr>
          <a:xfrm>
            <a:off x="838200" y="2236678"/>
            <a:ext cx="6096000" cy="646331"/>
          </a:xfrm>
          <a:prstGeom prst="rect">
            <a:avLst/>
          </a:prstGeom>
          <a:noFill/>
        </p:spPr>
        <p:txBody>
          <a:bodyPr wrap="square">
            <a:spAutoFit/>
          </a:bodyPr>
          <a:lstStyle/>
          <a:p>
            <a:r>
              <a:rPr lang="en-US" b="0" i="0" dirty="0">
                <a:solidFill>
                  <a:srgbClr val="212529"/>
                </a:solidFill>
                <a:effectLst/>
                <a:latin typeface="Aspira"/>
              </a:rPr>
              <a:t>The starting point is selected randomly, but then the subsequent samples following systematic pattern</a:t>
            </a:r>
            <a:endParaRPr lang="en-US" dirty="0"/>
          </a:p>
        </p:txBody>
      </p:sp>
      <p:sp>
        <p:nvSpPr>
          <p:cNvPr id="4" name="TextBox 3">
            <a:extLst>
              <a:ext uri="{FF2B5EF4-FFF2-40B4-BE49-F238E27FC236}">
                <a16:creationId xmlns:a16="http://schemas.microsoft.com/office/drawing/2014/main" id="{CAD0AB5A-95C9-3525-6B8B-8551A818A5DF}"/>
              </a:ext>
            </a:extLst>
          </p:cNvPr>
          <p:cNvSpPr txBox="1"/>
          <p:nvPr/>
        </p:nvSpPr>
        <p:spPr>
          <a:xfrm>
            <a:off x="963561" y="5939065"/>
            <a:ext cx="6096000" cy="646331"/>
          </a:xfrm>
          <a:prstGeom prst="rect">
            <a:avLst/>
          </a:prstGeom>
          <a:noFill/>
        </p:spPr>
        <p:txBody>
          <a:bodyPr wrap="square">
            <a:spAutoFit/>
          </a:bodyPr>
          <a:lstStyle/>
          <a:p>
            <a:r>
              <a:rPr lang="en-US" dirty="0"/>
              <a:t>Choosing the first person at arbitrary index 10, and then choose the next person at index 20, 30, 40, </a:t>
            </a:r>
            <a:r>
              <a:rPr lang="en-US" dirty="0" err="1"/>
              <a:t>etc</a:t>
            </a:r>
            <a:r>
              <a:rPr lang="en-US" dirty="0"/>
              <a:t>…</a:t>
            </a:r>
          </a:p>
        </p:txBody>
      </p:sp>
    </p:spTree>
    <p:extLst>
      <p:ext uri="{BB962C8B-B14F-4D97-AF65-F5344CB8AC3E}">
        <p14:creationId xmlns:p14="http://schemas.microsoft.com/office/powerpoint/2010/main" val="42996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7F06-854C-6B60-146A-47613473C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8772A-2226-6D66-7017-BBCCDA0ADB65}"/>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Weighted Random Sampling</a:t>
            </a:r>
          </a:p>
        </p:txBody>
      </p:sp>
      <p:sp>
        <p:nvSpPr>
          <p:cNvPr id="9" name="TextBox 8">
            <a:extLst>
              <a:ext uri="{FF2B5EF4-FFF2-40B4-BE49-F238E27FC236}">
                <a16:creationId xmlns:a16="http://schemas.microsoft.com/office/drawing/2014/main" id="{8C846B29-3484-FBA2-FFA7-718900938A74}"/>
              </a:ext>
            </a:extLst>
          </p:cNvPr>
          <p:cNvSpPr txBox="1"/>
          <p:nvPr/>
        </p:nvSpPr>
        <p:spPr>
          <a:xfrm>
            <a:off x="838200" y="2236678"/>
            <a:ext cx="10287000" cy="923330"/>
          </a:xfrm>
          <a:prstGeom prst="rect">
            <a:avLst/>
          </a:prstGeom>
          <a:noFill/>
        </p:spPr>
        <p:txBody>
          <a:bodyPr wrap="square">
            <a:spAutoFit/>
          </a:bodyPr>
          <a:lstStyle/>
          <a:p>
            <a:br>
              <a:rPr lang="en-US" b="0" i="0" dirty="0">
                <a:solidFill>
                  <a:srgbClr val="040C28"/>
                </a:solidFill>
                <a:effectLst/>
                <a:latin typeface="Google Sans"/>
              </a:rPr>
            </a:br>
            <a:r>
              <a:rPr lang="en-US" b="0" i="0" dirty="0">
                <a:solidFill>
                  <a:srgbClr val="040C28"/>
                </a:solidFill>
                <a:effectLst/>
                <a:latin typeface="Google Sans"/>
              </a:rPr>
              <a:t>A sample in which each Sampling unit has been pre-assigned a weight </a:t>
            </a:r>
            <a:r>
              <a:rPr lang="en-US" dirty="0">
                <a:solidFill>
                  <a:srgbClr val="4D5156"/>
                </a:solidFill>
                <a:latin typeface="Google Sans"/>
              </a:rPr>
              <a:t>so it has more/less chance to be selected</a:t>
            </a:r>
            <a:endParaRPr lang="en-US" dirty="0"/>
          </a:p>
        </p:txBody>
      </p:sp>
      <p:pic>
        <p:nvPicPr>
          <p:cNvPr id="7" name="Picture 6">
            <a:extLst>
              <a:ext uri="{FF2B5EF4-FFF2-40B4-BE49-F238E27FC236}">
                <a16:creationId xmlns:a16="http://schemas.microsoft.com/office/drawing/2014/main" id="{92459C76-EBAA-E478-9981-CB56C4C1E6B6}"/>
              </a:ext>
            </a:extLst>
          </p:cNvPr>
          <p:cNvPicPr>
            <a:picLocks noChangeAspect="1"/>
          </p:cNvPicPr>
          <p:nvPr/>
        </p:nvPicPr>
        <p:blipFill>
          <a:blip r:embed="rId3"/>
          <a:stretch>
            <a:fillRect/>
          </a:stretch>
        </p:blipFill>
        <p:spPr>
          <a:xfrm>
            <a:off x="531663" y="3548270"/>
            <a:ext cx="7353300" cy="2743200"/>
          </a:xfrm>
          <a:prstGeom prst="rect">
            <a:avLst/>
          </a:prstGeom>
        </p:spPr>
      </p:pic>
    </p:spTree>
    <p:extLst>
      <p:ext uri="{BB962C8B-B14F-4D97-AF65-F5344CB8AC3E}">
        <p14:creationId xmlns:p14="http://schemas.microsoft.com/office/powerpoint/2010/main" val="377997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4B50410-8AD7-A647-AC65-1DE37A06A111}">
  <we:reference id="wa104381909" version="3.14.0.0" store="en-US" storeType="OMEX"/>
  <we:alternateReferences>
    <we:reference id="wa104381909" version="3.14.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6509</TotalTime>
  <Words>1308</Words>
  <Application>Microsoft Macintosh PowerPoint</Application>
  <PresentationFormat>Widescreen</PresentationFormat>
  <Paragraphs>149</Paragraphs>
  <Slides>20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Aptos Display</vt:lpstr>
      <vt:lpstr>Aptos Narrow</vt:lpstr>
      <vt:lpstr>Arial</vt:lpstr>
      <vt:lpstr>Aspira</vt:lpstr>
      <vt:lpstr>Georgia</vt:lpstr>
      <vt:lpstr>Google Sans</vt:lpstr>
      <vt:lpstr>Symbol</vt:lpstr>
      <vt:lpstr>Office Theme</vt:lpstr>
      <vt:lpstr>Statistical Sampling techniques</vt:lpstr>
      <vt:lpstr>Why Sampling?</vt:lpstr>
      <vt:lpstr>Why Sampling for DataDyn?</vt:lpstr>
      <vt:lpstr>Sampling techniques:</vt:lpstr>
      <vt:lpstr>Sample data</vt:lpstr>
      <vt:lpstr>1. Statistical Sampling 1.1. Probability Sampling  </vt:lpstr>
      <vt:lpstr>1. Statistical Sampling 1.1. Probability Sampling - Random Sampling</vt:lpstr>
      <vt:lpstr>1. Statistical Sampling 1.1. Probability Sampling - Systematic Sampling</vt:lpstr>
      <vt:lpstr>1. Statistical Sampling 1.1. Probability Sampling - Weighted Random Sampling</vt:lpstr>
      <vt:lpstr>1. Statistical Sampling 1.1. Probability Sampling - Stratified Random Sampling</vt:lpstr>
      <vt:lpstr>1. Statistical Sampling 1.1. Probability Sampling - Cluster Sampling</vt:lpstr>
      <vt:lpstr>1. Statistical Sampling 1.2. Non-Probability Sampling  </vt:lpstr>
      <vt:lpstr>1. Statistical Sampling 1.2. Non-Probability Sampling - Convenient Sampling</vt:lpstr>
      <vt:lpstr>1. Statistical Sampling 1.2. Non-Probability Sampling - Quota Sampling</vt:lpstr>
      <vt:lpstr>1. Statistical Sampling 1.2. Non-Probability Sampling - Voluntary Sampling</vt:lpstr>
      <vt:lpstr>1. Statistical Sampling 1.2. Non-Probability Sampling - Purposive/Judgement Sampling</vt:lpstr>
      <vt:lpstr>1. Statistical Sampling 1.2. Non-Probability Sampling - Snowball Sampling</vt:lpstr>
      <vt:lpstr>Probability vs Non-probability Sampling</vt:lpstr>
      <vt:lpstr>2. Sample size </vt:lpstr>
      <vt:lpstr>PowerPoint Presentation</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techniques</dc:title>
  <dc:creator>Tue M Vu</dc:creator>
  <cp:lastModifiedBy>Vu, Tue</cp:lastModifiedBy>
  <cp:revision>29</cp:revision>
  <dcterms:created xsi:type="dcterms:W3CDTF">2024-03-07T19:08:58Z</dcterms:created>
  <dcterms:modified xsi:type="dcterms:W3CDTF">2024-03-13T04:40:10Z</dcterms:modified>
</cp:coreProperties>
</file>