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t>Network Analysis of the Knuth Miles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666666"/>
                </a:solidFill>
              </a:defRPr>
            </a:pPr>
            <a:r>
              <a:t>Deep Learning Analysis - MSDS 7335</a:t>
            </a:r>
          </a:p>
          <a:p>
            <a:pPr algn="ctr">
              <a:defRPr sz="2000">
                <a:solidFill>
                  <a:srgbClr val="666666"/>
                </a:solidFill>
              </a:defRPr>
            </a:pPr>
            <a:r>
              <a:t>Tue Vu</a:t>
            </a:r>
          </a:p>
          <a:p>
            <a:pPr algn="ctr">
              <a:defRPr sz="2000">
                <a:solidFill>
                  <a:srgbClr val="666666"/>
                </a:solidFill>
              </a:defRPr>
            </a:pPr>
            <a:r>
              <a:t>Homework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Conclusions &amp;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Key Conclusions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Central US cities are crucial network hubs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Geography shapes urban network structure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Network analysis informs urban planning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Multiple centrality measures reveal different insights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Future Research Directions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Incorporate temporal dynamics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Integrate economic/social factors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Analyze actual transportation networks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Develop dynamic network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The Knuth Miles Dataset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128 major North American cities with complete pairwise distances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Compiled by Donald E. Knuth (1993)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Key Objectives: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Construct weighted undirected graph representation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Examine network properties and topological characteristics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Identify key cities using centrality measures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Understand geographical patterns and clustering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Derive insights about urban connectivity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Dataset Structure &amp; Geographic Distribution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Network Properties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128 nodes (cities)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8,128 edges (complete graph)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Weighted edges (distances in miles)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Network density: 1.0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Node Attributes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Geographic coordinates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Population (3K - 876K)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City identifiers</a:t>
            </a:r>
          </a:p>
        </p:txBody>
      </p:sp>
      <p:pic>
        <p:nvPicPr>
          <p:cNvPr id="4" name="Picture 3" descr="geographic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Population Distribution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Population Statistics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Mean: 120,000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Median: 68,000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Range: 3,000 - 876,000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Right-skewed distribution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Key Findings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Dense clusters in Northeast/Midwest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Sparse connections in West/South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Natural geographical barriers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Metropolitan area concentration</a:t>
            </a:r>
          </a:p>
        </p:txBody>
      </p:sp>
      <p:pic>
        <p:nvPicPr>
          <p:cNvPr id="4" name="Picture 3" descr="population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Distance Analysis</a:t>
            </a:r>
          </a:p>
        </p:txBody>
      </p:sp>
      <p:pic>
        <p:nvPicPr>
          <p:cNvPr id="3" name="Picture 2" descr="longest_distanc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3657600" cy="2286000"/>
          </a:xfrm>
          <a:prstGeom prst="rect">
            <a:avLst/>
          </a:prstGeom>
        </p:spPr>
      </p:pic>
      <p:pic>
        <p:nvPicPr>
          <p:cNvPr id="4" name="Picture 3" descr="shortest_distanc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71600"/>
            <a:ext cx="3657600" cy="228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384048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33333"/>
                </a:solidFill>
              </a:defRPr>
            </a:pPr>
            <a:r>
              <a:t>Key Insights: Maximum distances exceed 3,000 miles (cross-continental). Shortest distances under 50 miles (metropolitan clustering).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Centrality Measures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Three Key Centrality Types Analyzed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Degree Centrality</a:t>
            </a:r>
          </a:p>
          <a:p>
            <a:pPr lvl="2">
              <a:defRPr sz="1600">
                <a:solidFill>
                  <a:srgbClr val="333333"/>
                </a:solidFill>
              </a:defRPr>
            </a:pPr>
            <a:r>
              <a:t>All cities equal (1.0) - complete graph structure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Betweenness Centrality</a:t>
            </a:r>
          </a:p>
          <a:p>
            <a:pPr lvl="2">
              <a:defRPr sz="1600">
                <a:solidFill>
                  <a:srgbClr val="333333"/>
                </a:solidFill>
              </a:defRPr>
            </a:pPr>
            <a:r>
              <a:t>Measures transit importance and regional connectivity</a:t>
            </a:r>
          </a:p>
          <a:p>
            <a:pPr lvl="2">
              <a:defRPr sz="1600">
                <a:solidFill>
                  <a:srgbClr val="333333"/>
                </a:solidFill>
              </a:defRPr>
            </a:pPr>
            <a:r>
              <a:t>Identifies cities on shortest paths between others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Closeness Centrality</a:t>
            </a:r>
          </a:p>
          <a:p>
            <a:pPr lvl="2">
              <a:defRPr sz="1600">
                <a:solidFill>
                  <a:srgbClr val="333333"/>
                </a:solidFill>
              </a:defRPr>
            </a:pPr>
            <a:r>
              <a:t>Measures accessibility to all other cities</a:t>
            </a:r>
          </a:p>
          <a:p>
            <a:pPr lvl="2">
              <a:defRPr sz="1600">
                <a:solidFill>
                  <a:srgbClr val="333333"/>
                </a:solidFill>
              </a:defRPr>
            </a:pPr>
            <a:r>
              <a:t>Identifies centrally located cities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Betweenness Centrality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Top 5 Cities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1. Rock Springs, WY (0.0478)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2. Saint Paul, MN (0.0403)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3. Salt Lake City, UT (0.0394)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4. Richmond, IN (0.0335)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5. Terre Haute, IN (0.0332)</a:t>
            </a:r>
          </a:p>
        </p:txBody>
      </p:sp>
      <p:pic>
        <p:nvPicPr>
          <p:cNvPr id="4" name="Picture 3" descr="betweennes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097280"/>
            <a:ext cx="3200400" cy="1828800"/>
          </a:xfrm>
          <a:prstGeom prst="rect">
            <a:avLst/>
          </a:prstGeom>
        </p:spPr>
      </p:pic>
      <p:pic>
        <p:nvPicPr>
          <p:cNvPr id="5" name="Picture 4" descr="top_between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7772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003366"/>
                </a:solidFill>
              </a:defRPr>
            </a:pPr>
            <a:r>
              <a:t>Closeness Centrality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1148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Top 5 Cities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1. Springfield, IL (0.0010)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2. Saint Louis, MO (0.0010)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3. Terre Haute, IN (0.0010)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4. Vincennes, IN (0.0010)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5. Rockford, IL (0.0010)</a:t>
            </a:r>
          </a:p>
        </p:txBody>
      </p:sp>
      <p:pic>
        <p:nvPicPr>
          <p:cNvPr id="4" name="Picture 3" descr="closeness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097280"/>
            <a:ext cx="3200400" cy="1828800"/>
          </a:xfrm>
          <a:prstGeom prst="rect">
            <a:avLst/>
          </a:prstGeom>
        </p:spPr>
      </p:pic>
      <p:pic>
        <p:nvPicPr>
          <p:cNvPr id="5" name="Picture 4" descr="top_closene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77724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200" b="1">
                <a:solidFill>
                  <a:srgbClr val="003366"/>
                </a:solidFill>
              </a:defRPr>
            </a:pPr>
            <a:r>
              <a:t>Implications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Transportation Planning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Focus on high-betweenness cities for transit hubs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Develop regional transportation networks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Optimize inter-city connections</a:t>
            </a:r>
          </a:p>
          <a:p>
            <a:pPr>
              <a:defRPr sz="1600" b="1">
                <a:solidFill>
                  <a:srgbClr val="003366"/>
                </a:solidFill>
              </a:defRPr>
            </a:pPr>
            <a:r>
              <a:t>Regional Development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Understand city roles in regional networks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Identify potential growth centers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Plan for regional connectivity</a:t>
            </a:r>
          </a:p>
          <a:p>
            <a:pPr lvl="1">
              <a:defRPr sz="1600">
                <a:solidFill>
                  <a:srgbClr val="333333"/>
                </a:solidFill>
              </a:defRPr>
            </a:pPr>
            <a:r>
              <a:t>Urban hierarchy analysis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