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Network Analysis of the Knuth Miles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Deep Learning Analysis - MSDS 7335</a:t>
            </a:r>
          </a:p>
          <a:p>
            <a:r>
              <a:t>Tue Vu</a:t>
            </a:r>
          </a:p>
          <a:p>
            <a:r>
              <a:t>Homework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Future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Conclusions</a:t>
            </a:r>
          </a:p>
          <a:p>
            <a:pPr lvl="1"/>
            <a:r>
              <a:t>Central US cities play crucial roles in network connectivity</a:t>
            </a:r>
          </a:p>
          <a:p>
            <a:pPr lvl="1"/>
            <a:r>
              <a:t>Geography significantly shapes urban network structure</a:t>
            </a:r>
          </a:p>
          <a:p>
            <a:pPr lvl="1"/>
            <a:r>
              <a:t>Network analysis provides valuable insights for urban planning</a:t>
            </a:r>
          </a:p>
          <a:p>
            <a:pPr lvl="1"/>
            <a:r>
              <a:t>Multiple centrality measures reveal different aspects of city importance</a:t>
            </a:r>
          </a:p>
          <a:p>
            <a:pPr/>
            <a:r>
              <a:t>Future Research Directions</a:t>
            </a:r>
          </a:p>
          <a:p>
            <a:pPr lvl="1"/>
            <a:r>
              <a:t>Incorporate temporal dynamics and changes</a:t>
            </a:r>
          </a:p>
          <a:p>
            <a:pPr lvl="1"/>
            <a:r>
              <a:t>Integration of economic and social factors</a:t>
            </a:r>
          </a:p>
          <a:p>
            <a:pPr lvl="1"/>
            <a:r>
              <a:t>Analysis of actual transportation networks</a:t>
            </a:r>
          </a:p>
          <a:p>
            <a:pPr lvl="1"/>
            <a:r>
              <a:t>Development of dynamic network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Knuth Miles Dataset</a:t>
            </a:r>
          </a:p>
          <a:p>
            <a:pPr lvl="1"/>
            <a:r>
              <a:t>128 major North American cities with complete pairwise distances</a:t>
            </a:r>
          </a:p>
          <a:p>
            <a:pPr lvl="1"/>
            <a:r>
              <a:t>Compiled by Donald E. Knuth (1993)</a:t>
            </a:r>
          </a:p>
          <a:p>
            <a:pPr/>
            <a:r>
              <a:t>Key Objectives:</a:t>
            </a:r>
          </a:p>
          <a:p>
            <a:pPr lvl="1"/>
            <a:r>
              <a:t>Construct weighted undirected graph representation</a:t>
            </a:r>
          </a:p>
          <a:p>
            <a:pPr lvl="1"/>
            <a:r>
              <a:t>Examine network properties and topological characteristics</a:t>
            </a:r>
          </a:p>
          <a:p>
            <a:pPr lvl="1"/>
            <a:r>
              <a:t>Identify key cities using centrality measures</a:t>
            </a:r>
          </a:p>
          <a:p>
            <a:pPr lvl="1"/>
            <a:r>
              <a:t>Understand geographical patterns and clustering</a:t>
            </a:r>
          </a:p>
          <a:p>
            <a:pPr lvl="1"/>
            <a:r>
              <a:t>Derive insights about urban connectivity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Structure &amp;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Network Properties</a:t>
            </a:r>
          </a:p>
          <a:p>
            <a:pPr lvl="1"/>
            <a:r>
              <a:t>128 nodes (cities)</a:t>
            </a:r>
          </a:p>
          <a:p>
            <a:pPr lvl="1"/>
            <a:r>
              <a:t>8,128 edges (complete graph)</a:t>
            </a:r>
          </a:p>
          <a:p>
            <a:pPr lvl="1"/>
            <a:r>
              <a:t>Weighted edges (distances in miles)</a:t>
            </a:r>
          </a:p>
          <a:p>
            <a:pPr lvl="1"/>
            <a:r>
              <a:t>Network density: 1.0 (complete connectivity)</a:t>
            </a:r>
          </a:p>
          <a:p>
            <a:pPr/>
            <a:r>
              <a:t>Node Attributes</a:t>
            </a:r>
          </a:p>
          <a:p>
            <a:pPr lvl="1"/>
            <a:r>
              <a:t>Geographic coordinates (latitude/longitude)</a:t>
            </a:r>
          </a:p>
          <a:p>
            <a:pPr lvl="1"/>
            <a:r>
              <a:t>Population data (3,000 to 876,000)</a:t>
            </a:r>
          </a:p>
          <a:p>
            <a:pPr lvl="1"/>
            <a:r>
              <a:t>City names and identifiers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Geographic Distribution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</a:t>
            </a:r>
          </a:p>
          <a:p>
            <a:pPr lvl="1"/>
            <a:r>
              <a:t>Dense clusters in Northeast and Midwest regions</a:t>
            </a:r>
          </a:p>
          <a:p>
            <a:pPr lvl="1"/>
            <a:r>
              <a:t>Sparse connections in Western and Southern regions</a:t>
            </a:r>
          </a:p>
          <a:p>
            <a:pPr lvl="1"/>
            <a:r>
              <a:t>Natural geographical barriers influence connectivity</a:t>
            </a:r>
          </a:p>
          <a:p>
            <a:pPr lvl="1"/>
            <a:r>
              <a:t>Clear regional clustering patterns</a:t>
            </a:r>
          </a:p>
          <a:p>
            <a:pPr lvl="1"/>
            <a:r>
              <a:t>Population concentration in major metropolitan areas</a:t>
            </a:r>
          </a:p>
          <a:p>
            <a:pPr/>
            <a:r>
              <a:t>Population Statistics</a:t>
            </a:r>
          </a:p>
          <a:p>
            <a:pPr lvl="1"/>
            <a:r>
              <a:t>Mean: 120,000</a:t>
            </a:r>
          </a:p>
          <a:p>
            <a:pPr lvl="1"/>
            <a:r>
              <a:t>Median: 68,000</a:t>
            </a:r>
          </a:p>
          <a:p>
            <a:pPr lvl="1"/>
            <a:r>
              <a:t>Range: 3,000 - 876,000</a:t>
            </a:r>
          </a:p>
          <a:p>
            <a:pPr lvl="1"/>
            <a:r>
              <a:t>Right-skewed distribution (typical of urban systems)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Longest Distances</a:t>
            </a:r>
          </a:p>
          <a:p>
            <a:pPr lvl="1"/>
            <a:r>
              <a:t>Maximum distances exceed 3,000 miles</a:t>
            </a:r>
          </a:p>
          <a:p>
            <a:pPr lvl="1"/>
            <a:r>
              <a:t>Cross-continental connections dominate</a:t>
            </a:r>
          </a:p>
          <a:p>
            <a:pPr lvl="1"/>
            <a:r>
              <a:t>Typically between cities on opposite coasts</a:t>
            </a:r>
          </a:p>
          <a:p>
            <a:pPr lvl="1"/>
            <a:r>
              <a:t>Clear geographical constraints</a:t>
            </a:r>
          </a:p>
          <a:p>
            <a:pPr/>
            <a:r>
              <a:t>Shortest Distances</a:t>
            </a:r>
          </a:p>
          <a:p>
            <a:pPr lvl="1"/>
            <a:r>
              <a:t>Typically less than 50 miles</a:t>
            </a:r>
          </a:p>
          <a:p>
            <a:pPr lvl="1"/>
            <a:r>
              <a:t>Metropolitan area clustering</a:t>
            </a:r>
          </a:p>
          <a:p>
            <a:pPr lvl="1"/>
            <a:r>
              <a:t>Regional connectivity patterns</a:t>
            </a:r>
          </a:p>
          <a:p>
            <a:pPr lvl="1"/>
            <a:r>
              <a:t>Natural geographical proximity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Centrality Measures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Three Key Centrality Types Analyzed</a:t>
            </a:r>
          </a:p>
          <a:p>
            <a:pPr lvl="1"/>
            <a:r>
              <a:t>Degree Centrality</a:t>
            </a:r>
          </a:p>
          <a:p>
            <a:pPr lvl="2"/>
            <a:r>
              <a:t>All cities have equal degree (1.0) due to complete graph structure</a:t>
            </a:r>
          </a:p>
          <a:p>
            <a:pPr lvl="1"/>
            <a:r>
              <a:t>Betweenness Centrality</a:t>
            </a:r>
          </a:p>
          <a:p>
            <a:pPr lvl="2"/>
            <a:r>
              <a:t>Measures how often cities appear on shortest paths</a:t>
            </a:r>
          </a:p>
          <a:p>
            <a:pPr lvl="2"/>
            <a:r>
              <a:t>Identifies transit points and regional connectors</a:t>
            </a:r>
          </a:p>
          <a:p>
            <a:pPr lvl="1"/>
            <a:r>
              <a:t>Closeness Centrality</a:t>
            </a:r>
          </a:p>
          <a:p>
            <a:pPr lvl="2"/>
            <a:r>
              <a:t>Measures how close cities are to all other cities</a:t>
            </a:r>
          </a:p>
          <a:p>
            <a:pPr lvl="2"/>
            <a:r>
              <a:t>Identifies most accessible and centrally located cities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Betweenness Centrality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5 Cities by Betweenness Centrality</a:t>
            </a:r>
          </a:p>
          <a:p>
            <a:pPr lvl="1"/>
            <a:r>
              <a:t>1. Rock Springs, WY (0.0478)</a:t>
            </a:r>
          </a:p>
          <a:p>
            <a:pPr lvl="1"/>
            <a:r>
              <a:t>2. Saint Paul, MN (0.0403)</a:t>
            </a:r>
          </a:p>
          <a:p>
            <a:pPr lvl="1"/>
            <a:r>
              <a:t>3. Salt Lake City, UT (0.0394)</a:t>
            </a:r>
          </a:p>
          <a:p>
            <a:pPr lvl="1"/>
            <a:r>
              <a:t>4. Richmond, IN (0.0335)</a:t>
            </a:r>
          </a:p>
          <a:p>
            <a:pPr lvl="1"/>
            <a:r>
              <a:t>5. Terre Haute, IN (0.0332)</a:t>
            </a:r>
          </a:p>
          <a:p>
            <a:pPr/>
            <a:r>
              <a:t>Key Insights</a:t>
            </a:r>
          </a:p>
          <a:p>
            <a:pPr lvl="1"/>
            <a:r>
              <a:t>Central US cities dominate rankings</a:t>
            </a:r>
          </a:p>
          <a:p>
            <a:pPr lvl="1"/>
            <a:r>
              <a:t>Important transit points for regional connectivity</a:t>
            </a:r>
          </a:p>
          <a:p>
            <a:pPr lvl="1"/>
            <a:r>
              <a:t>Clear geographical pattern in high-betweenness cities</a:t>
            </a:r>
          </a:p>
          <a:p>
            <a:pPr lvl="1"/>
            <a:r>
              <a:t>Crucial for maintaining network connectivity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Closeness Centrality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5 Cities by Closeness Centrality</a:t>
            </a:r>
          </a:p>
          <a:p>
            <a:pPr lvl="1"/>
            <a:r>
              <a:t>1. Springfield, IL (0.0010)</a:t>
            </a:r>
          </a:p>
          <a:p>
            <a:pPr lvl="1"/>
            <a:r>
              <a:t>2. Saint Louis, MO (0.0010)</a:t>
            </a:r>
          </a:p>
          <a:p>
            <a:pPr lvl="1"/>
            <a:r>
              <a:t>3. Terre Haute, IN (0.0010)</a:t>
            </a:r>
          </a:p>
          <a:p>
            <a:pPr lvl="1"/>
            <a:r>
              <a:t>4. Vincennes, IN (0.0010)</a:t>
            </a:r>
          </a:p>
          <a:p>
            <a:pPr lvl="1"/>
            <a:r>
              <a:t>5. Rockford, IL (0.0010)</a:t>
            </a:r>
          </a:p>
          <a:p>
            <a:pPr/>
            <a:r>
              <a:t>Key Insights</a:t>
            </a:r>
          </a:p>
          <a:p>
            <a:pPr lvl="1"/>
            <a:r>
              <a:t>Central location leads to higher accessibility</a:t>
            </a:r>
          </a:p>
          <a:p>
            <a:pPr lvl="1"/>
            <a:r>
              <a:t>Midwest and Great Plains cities excel</a:t>
            </a:r>
          </a:p>
          <a:p>
            <a:pPr lvl="1"/>
            <a:r>
              <a:t>Shortest average distances to all other cities</a:t>
            </a:r>
          </a:p>
          <a:p>
            <a:pPr lvl="1"/>
            <a:r>
              <a:t>Strategic importance for transportation hubs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Implications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Transportation Planning</a:t>
            </a:r>
          </a:p>
          <a:p>
            <a:pPr lvl="1"/>
            <a:r>
              <a:t>Focus on high-betweenness cities for transit hubs</a:t>
            </a:r>
          </a:p>
          <a:p>
            <a:pPr lvl="1"/>
            <a:r>
              <a:t>Development of regional transportation networks</a:t>
            </a:r>
          </a:p>
          <a:p>
            <a:pPr lvl="1"/>
            <a:r>
              <a:t>Optimization of inter-city connections</a:t>
            </a:r>
          </a:p>
          <a:p>
            <a:pPr/>
            <a:r>
              <a:t>Regional Development</a:t>
            </a:r>
          </a:p>
          <a:p>
            <a:pPr lvl="1"/>
            <a:r>
              <a:t>Understanding city roles in regional networks</a:t>
            </a:r>
          </a:p>
          <a:p>
            <a:pPr lvl="1"/>
            <a:r>
              <a:t>Identification of potential growth centers</a:t>
            </a:r>
          </a:p>
          <a:p>
            <a:pPr lvl="1"/>
            <a:r>
              <a:t>Planning for regional connectivity</a:t>
            </a:r>
          </a:p>
          <a:p>
            <a:pPr lvl="1"/>
            <a:r>
              <a:t>Urban hierarchy and importance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